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7" r:id="rId4"/>
    <p:sldId id="268" r:id="rId5"/>
    <p:sldId id="259" r:id="rId6"/>
    <p:sldId id="261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D3BBF62-BDDF-4C83-B152-4657C4243F58}" type="datetimeFigureOut">
              <a:rPr lang="cs-CZ" smtClean="0"/>
              <a:pPr/>
              <a:t>23.9.2016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DFAC8A-B6D4-4C44-BBC4-67DF3938EB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744416"/>
          </a:xfrm>
        </p:spPr>
        <p:txBody>
          <a:bodyPr/>
          <a:lstStyle/>
          <a:p>
            <a: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Výzkum </a:t>
            </a:r>
            <a:b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</a:br>
            <a: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v ošetřovatelství </a:t>
            </a:r>
            <a:b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</a:br>
            <a: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a porodní asistenci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ln w="12700">
                  <a:solidFill>
                    <a:srgbClr val="675D59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Metody výzkumu</a:t>
            </a:r>
            <a:endParaRPr lang="cs-CZ" sz="4800" b="1" dirty="0">
              <a:ln w="12700">
                <a:solidFill>
                  <a:srgbClr val="675D59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9416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Dělení dle přístupu:</a:t>
            </a:r>
          </a:p>
          <a:p>
            <a:pPr lvl="0"/>
            <a:r>
              <a:rPr lang="cs-CZ" dirty="0" smtClean="0"/>
              <a:t>fenomenologický </a:t>
            </a:r>
            <a:r>
              <a:rPr lang="cs-CZ" dirty="0"/>
              <a:t>výzkum </a:t>
            </a:r>
            <a:endParaRPr lang="cs-CZ" dirty="0" smtClean="0"/>
          </a:p>
          <a:p>
            <a:pPr lvl="0"/>
            <a:r>
              <a:rPr lang="cs-CZ" dirty="0" smtClean="0"/>
              <a:t>zakotvená </a:t>
            </a:r>
            <a:r>
              <a:rPr lang="cs-CZ" dirty="0"/>
              <a:t>teorie </a:t>
            </a:r>
            <a:endParaRPr lang="cs-CZ" dirty="0" smtClean="0"/>
          </a:p>
          <a:p>
            <a:pPr lvl="0"/>
            <a:r>
              <a:rPr lang="cs-CZ" dirty="0" smtClean="0"/>
              <a:t>etnografický </a:t>
            </a:r>
            <a:r>
              <a:rPr lang="cs-CZ" dirty="0" smtClean="0"/>
              <a:t>výzkum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135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Příklady dalších metod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evaluační </a:t>
            </a:r>
            <a:r>
              <a:rPr lang="cs-CZ" dirty="0"/>
              <a:t>výzkum </a:t>
            </a:r>
            <a:endParaRPr lang="cs-CZ" dirty="0" smtClean="0"/>
          </a:p>
          <a:p>
            <a:pPr lvl="0"/>
            <a:r>
              <a:rPr lang="cs-CZ" dirty="0" smtClean="0"/>
              <a:t>akční </a:t>
            </a:r>
            <a:r>
              <a:rPr lang="cs-CZ" dirty="0"/>
              <a:t>výzkum </a:t>
            </a:r>
            <a:endParaRPr lang="cs-CZ" dirty="0" smtClean="0"/>
          </a:p>
          <a:p>
            <a:pPr lvl="0"/>
            <a:r>
              <a:rPr lang="cs-CZ" dirty="0" smtClean="0"/>
              <a:t>kazuistika </a:t>
            </a:r>
          </a:p>
          <a:p>
            <a:pPr lvl="0"/>
            <a:r>
              <a:rPr lang="cs-CZ" dirty="0" smtClean="0"/>
              <a:t>systematické přehledy</a:t>
            </a:r>
            <a:endParaRPr lang="cs-CZ" dirty="0"/>
          </a:p>
          <a:p>
            <a:pPr lvl="0"/>
            <a:r>
              <a:rPr lang="cs-CZ" dirty="0"/>
              <a:t>meta-analýza </a:t>
            </a:r>
            <a:endParaRPr lang="cs-CZ" dirty="0" smtClean="0"/>
          </a:p>
          <a:p>
            <a:pPr lvl="0"/>
            <a:r>
              <a:rPr lang="cs-CZ" dirty="0" smtClean="0"/>
              <a:t>pilotní studie</a:t>
            </a:r>
            <a:endParaRPr lang="cs-CZ" dirty="0"/>
          </a:p>
          <a:p>
            <a:pPr lvl="0"/>
            <a:r>
              <a:rPr lang="cs-CZ" dirty="0" smtClean="0"/>
              <a:t>předvýzkum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2218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Teoretický</a:t>
            </a:r>
          </a:p>
          <a:p>
            <a:r>
              <a:rPr lang="cs-CZ" dirty="0" smtClean="0"/>
              <a:t>Empirický</a:t>
            </a:r>
          </a:p>
          <a:p>
            <a:endParaRPr lang="cs-CZ" dirty="0"/>
          </a:p>
          <a:p>
            <a:r>
              <a:rPr lang="cs-CZ" dirty="0" smtClean="0"/>
              <a:t>Kvantitativní</a:t>
            </a:r>
          </a:p>
          <a:p>
            <a:r>
              <a:rPr lang="cs-CZ" dirty="0" smtClean="0"/>
              <a:t>Kvalitativní</a:t>
            </a:r>
          </a:p>
          <a:p>
            <a:r>
              <a:rPr lang="cs-CZ" dirty="0" smtClean="0"/>
              <a:t>Smíšený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808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Fáze výzkumu – </a:t>
            </a:r>
            <a:r>
              <a:rPr lang="cs-CZ" dirty="0" err="1" smtClean="0"/>
              <a:t>bc</a:t>
            </a:r>
            <a:r>
              <a:rPr lang="cs-CZ" dirty="0" smtClean="0"/>
              <a:t>.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Koncepční </a:t>
            </a:r>
          </a:p>
          <a:p>
            <a:pPr marL="457200" indent="-457200">
              <a:buAutoNum type="alphaLcParenR"/>
            </a:pPr>
            <a:r>
              <a:rPr lang="cs-CZ" dirty="0" smtClean="0"/>
              <a:t>Téma, formulace problému výzkumu</a:t>
            </a:r>
          </a:p>
          <a:p>
            <a:pPr marL="457200" indent="-457200">
              <a:buAutoNum type="alphaLcParenR"/>
            </a:pPr>
            <a:r>
              <a:rPr lang="cs-CZ" dirty="0" smtClean="0"/>
              <a:t>Přehled literatury</a:t>
            </a:r>
          </a:p>
          <a:p>
            <a:pPr marL="457200" indent="-457200">
              <a:buAutoNum type="alphaLcParenR"/>
            </a:pPr>
            <a:r>
              <a:rPr lang="cs-CZ" dirty="0" smtClean="0"/>
              <a:t>Usazení problému do širšího kontextu</a:t>
            </a:r>
          </a:p>
          <a:p>
            <a:pPr marL="457200" indent="-457200">
              <a:buAutoNum type="alphaLcParenR"/>
            </a:pPr>
            <a:r>
              <a:rPr lang="cs-CZ" dirty="0" smtClean="0"/>
              <a:t>Formulace cílů a výzkumných otázek</a:t>
            </a:r>
          </a:p>
          <a:p>
            <a:pPr marL="457200" indent="-457200">
              <a:buNone/>
            </a:pPr>
            <a:r>
              <a:rPr lang="cs-CZ" dirty="0" smtClean="0"/>
              <a:t>2. Plánování</a:t>
            </a:r>
          </a:p>
          <a:p>
            <a:pPr marL="457200" indent="-457200">
              <a:buAutoNum type="alphaLcParenR"/>
            </a:pPr>
            <a:r>
              <a:rPr lang="cs-CZ" dirty="0" smtClean="0"/>
              <a:t>Návrh průzkumného plánu</a:t>
            </a:r>
          </a:p>
          <a:p>
            <a:pPr marL="457200" indent="-457200">
              <a:buAutoNum type="alphaLcParenR"/>
            </a:pPr>
            <a:r>
              <a:rPr lang="cs-CZ" dirty="0" smtClean="0"/>
              <a:t>Výběr metody</a:t>
            </a:r>
          </a:p>
          <a:p>
            <a:pPr marL="457200" indent="-457200">
              <a:buAutoNum type="alphaLcParenR"/>
            </a:pPr>
            <a:r>
              <a:rPr lang="cs-CZ" dirty="0" smtClean="0"/>
              <a:t>Výběr výzkumného vzorku</a:t>
            </a:r>
          </a:p>
          <a:p>
            <a:pPr marL="457200" indent="-457200">
              <a:buAutoNum type="alphaLcParenR"/>
            </a:pPr>
            <a:r>
              <a:rPr lang="cs-CZ" dirty="0" smtClean="0"/>
              <a:t>Organizace výzkumu</a:t>
            </a:r>
          </a:p>
          <a:p>
            <a:pPr marL="457200" indent="-457200">
              <a:buAutoNum type="alphaLcParenR"/>
            </a:pPr>
            <a:r>
              <a:rPr lang="cs-CZ" dirty="0" smtClean="0"/>
              <a:t>Finalizace</a:t>
            </a:r>
          </a:p>
          <a:p>
            <a:pPr marL="457200" indent="-457200">
              <a:buAutoNum type="alphaLcParenR"/>
            </a:pPr>
            <a:r>
              <a:rPr lang="cs-CZ" dirty="0" smtClean="0"/>
              <a:t>Pilotní studie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výzkumu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3. Empirická fáze</a:t>
            </a:r>
          </a:p>
          <a:p>
            <a:pPr marL="457200" indent="-457200">
              <a:buAutoNum type="alphaLcParenR"/>
            </a:pPr>
            <a:r>
              <a:rPr lang="cs-CZ" dirty="0" smtClean="0"/>
              <a:t>Sběr dat</a:t>
            </a:r>
          </a:p>
          <a:p>
            <a:pPr marL="457200" indent="-457200">
              <a:buAutoNum type="alphaLcParenR"/>
            </a:pPr>
            <a:r>
              <a:rPr lang="cs-CZ" dirty="0" smtClean="0"/>
              <a:t>Příprava dat na analýzu</a:t>
            </a:r>
          </a:p>
          <a:p>
            <a:pPr marL="457200" indent="-457200">
              <a:buNone/>
            </a:pPr>
            <a:r>
              <a:rPr lang="cs-CZ" dirty="0" smtClean="0"/>
              <a:t>4. Analytická fáze</a:t>
            </a:r>
          </a:p>
          <a:p>
            <a:pPr marL="457200" indent="-457200">
              <a:buAutoNum type="alphaLcParenR"/>
            </a:pPr>
            <a:r>
              <a:rPr lang="cs-CZ" dirty="0" smtClean="0"/>
              <a:t>Analýza údajů</a:t>
            </a:r>
          </a:p>
          <a:p>
            <a:pPr marL="457200" indent="-457200">
              <a:buAutoNum type="alphaLcParenR"/>
            </a:pPr>
            <a:r>
              <a:rPr lang="cs-CZ" dirty="0" smtClean="0"/>
              <a:t>Interpretace výsledků</a:t>
            </a:r>
          </a:p>
          <a:p>
            <a:pPr marL="457200" indent="-457200">
              <a:buNone/>
            </a:pPr>
            <a:r>
              <a:rPr lang="cs-CZ" dirty="0" smtClean="0"/>
              <a:t>5. Diskuse, formulace doporučení pro praxi</a:t>
            </a:r>
          </a:p>
          <a:p>
            <a:pPr marL="457200" indent="-457200">
              <a:buNone/>
            </a:pPr>
            <a:r>
              <a:rPr lang="cs-CZ" dirty="0" smtClean="0"/>
              <a:t>6. Diseminační fáze</a:t>
            </a:r>
          </a:p>
          <a:p>
            <a:pPr marL="457200" indent="-457200">
              <a:buAutoNum type="alphaLcParenR"/>
            </a:pPr>
            <a:r>
              <a:rPr lang="cs-CZ" dirty="0" smtClean="0"/>
              <a:t>Zveřejnění výsledků</a:t>
            </a:r>
          </a:p>
          <a:p>
            <a:pPr marL="457200" indent="-457200">
              <a:buAutoNum type="alphaLcParenR"/>
            </a:pPr>
            <a:r>
              <a:rPr lang="cs-CZ" dirty="0" smtClean="0"/>
              <a:t>Uvádění výsledků do praxe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kvantifikuje vztahy mezi proměnnými</a:t>
            </a:r>
          </a:p>
          <a:p>
            <a:pPr lvl="0"/>
            <a:r>
              <a:rPr lang="cs-CZ" dirty="0"/>
              <a:t>cílem je testování, tedy potvrzení nebo vyvrácení, </a:t>
            </a:r>
            <a:r>
              <a:rPr lang="cs-CZ" dirty="0" smtClean="0"/>
              <a:t>hypotéz</a:t>
            </a:r>
          </a:p>
          <a:p>
            <a:r>
              <a:rPr lang="cs-CZ" dirty="0"/>
              <a:t>užívá standardizované techniky</a:t>
            </a:r>
          </a:p>
          <a:p>
            <a:pPr lvl="0"/>
            <a:r>
              <a:rPr lang="cs-CZ" dirty="0" smtClean="0"/>
              <a:t>využívá logiku dedukce</a:t>
            </a:r>
          </a:p>
          <a:p>
            <a:pPr lvl="0"/>
            <a:r>
              <a:rPr lang="cs-CZ" dirty="0" smtClean="0"/>
              <a:t>zahrnuje větší počet respondentů</a:t>
            </a:r>
          </a:p>
          <a:p>
            <a:pPr lvl="0"/>
            <a:r>
              <a:rPr lang="cs-CZ" dirty="0" smtClean="0"/>
              <a:t>nízká validita</a:t>
            </a:r>
          </a:p>
          <a:p>
            <a:pPr lvl="0"/>
            <a:r>
              <a:rPr lang="cs-CZ" dirty="0" smtClean="0"/>
              <a:t>vysoká reliabilita</a:t>
            </a:r>
          </a:p>
          <a:p>
            <a:pPr lvl="0"/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Základní techniky kvantitativního výzkumu:</a:t>
            </a:r>
          </a:p>
          <a:p>
            <a:pPr lvl="0"/>
            <a:r>
              <a:rPr lang="cs-CZ" dirty="0"/>
              <a:t>přímé/standardizované pozorování </a:t>
            </a:r>
            <a:endParaRPr lang="cs-CZ" dirty="0" smtClean="0"/>
          </a:p>
          <a:p>
            <a:pPr lvl="0"/>
            <a:r>
              <a:rPr lang="cs-CZ" dirty="0" smtClean="0"/>
              <a:t>rozhovor </a:t>
            </a:r>
          </a:p>
          <a:p>
            <a:pPr lvl="0"/>
            <a:r>
              <a:rPr lang="cs-CZ" dirty="0" smtClean="0"/>
              <a:t>dotazník </a:t>
            </a:r>
          </a:p>
          <a:p>
            <a:pPr lvl="0"/>
            <a:r>
              <a:rPr lang="cs-CZ" dirty="0" smtClean="0"/>
              <a:t>analýza </a:t>
            </a:r>
            <a:r>
              <a:rPr lang="cs-CZ" dirty="0"/>
              <a:t>dokumentů 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0377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</a:t>
            </a:r>
            <a:br>
              <a:rPr lang="cs-CZ" dirty="0"/>
            </a:br>
            <a:r>
              <a:rPr lang="cs-CZ" dirty="0"/>
              <a:t>kvantitativního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dle:</a:t>
            </a:r>
          </a:p>
          <a:p>
            <a:r>
              <a:rPr lang="cs-CZ" dirty="0" smtClean="0"/>
              <a:t> účelu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500" dirty="0"/>
              <a:t>historický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500" dirty="0"/>
              <a:t>klinický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500" dirty="0"/>
              <a:t>epidemiologický</a:t>
            </a:r>
          </a:p>
          <a:p>
            <a:pPr lvl="0"/>
            <a:r>
              <a:rPr lang="cs-CZ" dirty="0" smtClean="0"/>
              <a:t>výzkumníka 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500" dirty="0" smtClean="0"/>
              <a:t>individuální</a:t>
            </a:r>
            <a:endParaRPr lang="cs-CZ" sz="15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sz="1500" dirty="0"/>
              <a:t>skupinový</a:t>
            </a:r>
          </a:p>
          <a:p>
            <a:r>
              <a:rPr lang="cs-CZ" dirty="0" smtClean="0"/>
              <a:t>časového faktoru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průřezová studie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longitudinální studie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tendenční/vývojová studie </a:t>
            </a:r>
          </a:p>
        </p:txBody>
      </p:sp>
    </p:spTree>
    <p:extLst>
      <p:ext uri="{BB962C8B-B14F-4D97-AF65-F5344CB8AC3E}">
        <p14:creationId xmlns="" xmlns:p14="http://schemas.microsoft.com/office/powerpoint/2010/main" val="425544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</a:t>
            </a:r>
            <a:br>
              <a:rPr lang="cs-CZ" dirty="0" smtClean="0"/>
            </a:br>
            <a:r>
              <a:rPr lang="cs-CZ" dirty="0" smtClean="0"/>
              <a:t>kvantitativního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Dělení kvantitativního výzkumu</a:t>
            </a:r>
          </a:p>
          <a:p>
            <a:pPr lvl="0"/>
            <a:r>
              <a:rPr lang="cs-CZ" dirty="0"/>
              <a:t>deskriptivní </a:t>
            </a:r>
            <a:r>
              <a:rPr lang="cs-CZ" dirty="0" smtClean="0"/>
              <a:t>výzkum – popis stavu, výskyt jevu </a:t>
            </a:r>
            <a:endParaRPr lang="cs-CZ" dirty="0"/>
          </a:p>
          <a:p>
            <a:pPr lvl="0"/>
            <a:r>
              <a:rPr lang="cs-CZ" dirty="0" smtClean="0"/>
              <a:t>analytická </a:t>
            </a:r>
            <a:r>
              <a:rPr lang="cs-CZ" dirty="0"/>
              <a:t>studie </a:t>
            </a:r>
            <a:r>
              <a:rPr lang="cs-CZ" dirty="0" smtClean="0"/>
              <a:t>– ověřuje existenci vztahu mezi jevy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prospektivní studie; </a:t>
            </a:r>
            <a:r>
              <a:rPr lang="cs-CZ" dirty="0" err="1" smtClean="0"/>
              <a:t>kohortová</a:t>
            </a:r>
            <a:r>
              <a:rPr lang="cs-CZ" dirty="0" smtClean="0"/>
              <a:t> studie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retrospektivní studie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 smtClean="0"/>
              <a:t>cross-sectional</a:t>
            </a:r>
            <a:r>
              <a:rPr lang="cs-CZ" dirty="0" smtClean="0"/>
              <a:t> </a:t>
            </a:r>
            <a:r>
              <a:rPr lang="cs-CZ" dirty="0" err="1"/>
              <a:t>studies</a:t>
            </a:r>
            <a:r>
              <a:rPr lang="cs-CZ" dirty="0"/>
              <a:t> (průřezová </a:t>
            </a:r>
            <a:r>
              <a:rPr lang="cs-CZ" dirty="0" smtClean="0"/>
              <a:t>studie)</a:t>
            </a:r>
            <a:r>
              <a:rPr lang="cs-CZ" dirty="0"/>
              <a:t> 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0" lvl="1" indent="0">
              <a:buNone/>
            </a:pPr>
            <a:r>
              <a:rPr lang="cs-CZ" sz="2400" dirty="0"/>
              <a:t>Dělení experimentálního výzkumu:</a:t>
            </a:r>
          </a:p>
          <a:p>
            <a:pPr lvl="0"/>
            <a:r>
              <a:rPr lang="cs-CZ" dirty="0" smtClean="0"/>
              <a:t>nekontrolovaná </a:t>
            </a:r>
            <a:r>
              <a:rPr lang="cs-CZ" dirty="0"/>
              <a:t>studie </a:t>
            </a:r>
            <a:endParaRPr lang="cs-CZ" dirty="0" smtClean="0"/>
          </a:p>
          <a:p>
            <a:pPr lvl="0"/>
            <a:r>
              <a:rPr lang="cs-CZ" dirty="0" smtClean="0"/>
              <a:t>kontrolovaná studie; </a:t>
            </a:r>
            <a:r>
              <a:rPr lang="cs-CZ" sz="1600" dirty="0" smtClean="0"/>
              <a:t>randomizace</a:t>
            </a:r>
            <a:endParaRPr lang="cs-CZ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jednoduše slepá studie (př. při testování léku pouze pacient neví, zda dostává testovaný preparát či placebo)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dvojitě slepá studie (na výše uvedeném příkladu – ani pacient, ani lékař neví, zda užívá testovaný preparát či placebo)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trojitě slepá studie (pacient, lékař a správci vyhodnocovaných dat jsou zaslepeni – nevědí jaká medikace je podávána)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čtyřnásobné zaslepení – tento termín se používá v případech, kdy kromě osob podávajících testovanou medikaci spolupracuje i zvláštní personál vyhodnocující léčebný efekt (většinou obě tyto funkce zastává jedna osoba)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2389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nenumerické šetření</a:t>
            </a:r>
          </a:p>
          <a:p>
            <a:pPr lvl="0"/>
            <a:r>
              <a:rPr lang="cs-CZ" dirty="0"/>
              <a:t>cílem je popis reality</a:t>
            </a:r>
          </a:p>
          <a:p>
            <a:pPr lvl="0"/>
            <a:r>
              <a:rPr lang="cs-CZ" dirty="0"/>
              <a:t>tvoří nové teorie</a:t>
            </a:r>
          </a:p>
          <a:p>
            <a:pPr lvl="0"/>
            <a:r>
              <a:rPr lang="cs-CZ" dirty="0"/>
              <a:t>tvoří nové hypotézy (které lze dále zkoumat kvantitativní metodou) </a:t>
            </a:r>
          </a:p>
          <a:p>
            <a:pPr lvl="0"/>
            <a:r>
              <a:rPr lang="cs-CZ" dirty="0"/>
              <a:t>identifikuje problematické oblasti</a:t>
            </a:r>
          </a:p>
          <a:p>
            <a:r>
              <a:rPr lang="cs-CZ" dirty="0"/>
              <a:t>zobecňuje </a:t>
            </a:r>
            <a:endParaRPr lang="cs-CZ" dirty="0" smtClean="0"/>
          </a:p>
          <a:p>
            <a:r>
              <a:rPr lang="cs-CZ" dirty="0"/>
              <a:t>u</a:t>
            </a:r>
            <a:r>
              <a:rPr lang="cs-CZ" dirty="0" smtClean="0"/>
              <a:t>žívá induktivní logiku</a:t>
            </a:r>
          </a:p>
          <a:p>
            <a:r>
              <a:rPr lang="cs-CZ" dirty="0" smtClean="0"/>
              <a:t>nízká reliabilita</a:t>
            </a:r>
          </a:p>
          <a:p>
            <a:r>
              <a:rPr lang="cs-CZ" dirty="0" smtClean="0"/>
              <a:t>vysoká validita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5054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Základní techniky kvalitativního </a:t>
            </a:r>
            <a:r>
              <a:rPr lang="cs-CZ" dirty="0" smtClean="0"/>
              <a:t>výzkumu:</a:t>
            </a:r>
          </a:p>
          <a:p>
            <a:pPr lvl="0"/>
            <a:r>
              <a:rPr lang="cs-CZ" dirty="0"/>
              <a:t>zúčastněné pozorování </a:t>
            </a:r>
          </a:p>
          <a:p>
            <a:pPr lvl="0"/>
            <a:r>
              <a:rPr lang="cs-CZ" dirty="0"/>
              <a:t>rozhovor </a:t>
            </a:r>
          </a:p>
          <a:p>
            <a:pPr lvl="0"/>
            <a:r>
              <a:rPr lang="cs-CZ" dirty="0"/>
              <a:t>nestandardizovaný </a:t>
            </a:r>
            <a:r>
              <a:rPr lang="cs-CZ" dirty="0" smtClean="0"/>
              <a:t>rozhovor</a:t>
            </a:r>
            <a:endParaRPr lang="cs-CZ" dirty="0"/>
          </a:p>
          <a:p>
            <a:pPr lvl="0"/>
            <a:r>
              <a:rPr lang="cs-CZ" dirty="0" err="1"/>
              <a:t>polostrukturovaný</a:t>
            </a:r>
            <a:r>
              <a:rPr lang="cs-CZ" dirty="0"/>
              <a:t> rozhovor </a:t>
            </a:r>
            <a:endParaRPr lang="cs-CZ" dirty="0" smtClean="0"/>
          </a:p>
          <a:p>
            <a:pPr lvl="0"/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/>
              <a:t>group</a:t>
            </a:r>
            <a:r>
              <a:rPr lang="cs-CZ" dirty="0"/>
              <a:t> (ohnisková skupina) </a:t>
            </a:r>
            <a:endParaRPr lang="cs-CZ" dirty="0" smtClean="0"/>
          </a:p>
          <a:p>
            <a:pPr lvl="0"/>
            <a:r>
              <a:rPr lang="cs-CZ" dirty="0" smtClean="0"/>
              <a:t>analýza </a:t>
            </a:r>
            <a:r>
              <a:rPr lang="cs-CZ" dirty="0"/>
              <a:t>dokumentů </a:t>
            </a:r>
          </a:p>
        </p:txBody>
      </p:sp>
    </p:spTree>
    <p:extLst>
      <p:ext uri="{BB962C8B-B14F-4D97-AF65-F5344CB8AC3E}">
        <p14:creationId xmlns="" xmlns:p14="http://schemas.microsoft.com/office/powerpoint/2010/main" val="1712867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73</TotalTime>
  <Words>262</Words>
  <Application>Microsoft Office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Exekutivní</vt:lpstr>
      <vt:lpstr>Výzkum  v ošetřovatelství  a porodní asistenci</vt:lpstr>
      <vt:lpstr>Dělení výzkumu</vt:lpstr>
      <vt:lpstr>Fáze výzkumu – bc. práce</vt:lpstr>
      <vt:lpstr>Fáze výzkumu – pokr.</vt:lpstr>
      <vt:lpstr>Kvantitativní výzkum</vt:lpstr>
      <vt:lpstr>Dělení  kvantitativního výzkumu</vt:lpstr>
      <vt:lpstr>Dělení  kvantitativního výzkumu</vt:lpstr>
      <vt:lpstr>Kvalitativní výzkum</vt:lpstr>
      <vt:lpstr>Kvalitativní výzkum</vt:lpstr>
      <vt:lpstr>Kvalitativní výzkum</vt:lpstr>
      <vt:lpstr> Příklady dalších metod výzkumu</vt:lpstr>
    </vt:vector>
  </TitlesOfParts>
  <Company>Vysoka skola zdravotnicka, Praha 5, Duskova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 v ošetřovatelství  a porodní asistenci</dc:title>
  <dc:creator>Tošnarová Hana</dc:creator>
  <cp:lastModifiedBy>sivt</cp:lastModifiedBy>
  <cp:revision>9</cp:revision>
  <dcterms:created xsi:type="dcterms:W3CDTF">2013-09-10T13:17:55Z</dcterms:created>
  <dcterms:modified xsi:type="dcterms:W3CDTF">2016-09-23T10:39:59Z</dcterms:modified>
</cp:coreProperties>
</file>