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418613F-45BC-4EC6-A612-6D8C01879751}" type="datetimeFigureOut">
              <a:rPr lang="cs-CZ" smtClean="0"/>
              <a:t>18.11.2013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BDBC8EF-30EC-4F45-B56F-9DE4FAC0852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Analýza dat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9644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výsečového grafu</a:t>
            </a:r>
            <a:endParaRPr lang="cs-CZ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610" y="2930492"/>
            <a:ext cx="5480779" cy="2213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5741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spojnicového grafu</a:t>
            </a:r>
            <a:endParaRPr lang="cs-CZ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886" y="2805514"/>
            <a:ext cx="5572227" cy="2462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6217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</a:t>
            </a:r>
            <a:r>
              <a:rPr lang="cs-CZ" i="1" dirty="0"/>
              <a:t>XY</a:t>
            </a:r>
            <a:r>
              <a:rPr lang="cs-CZ" dirty="0"/>
              <a:t> bodového grafu</a:t>
            </a:r>
            <a:br>
              <a:rPr lang="cs-CZ" dirty="0"/>
            </a:br>
            <a:endParaRPr lang="cs-CZ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610" y="2988409"/>
            <a:ext cx="5480779" cy="2097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9398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Třídění a organizace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b="1" dirty="0"/>
              <a:t>míry polohy </a:t>
            </a:r>
            <a:r>
              <a:rPr lang="cs-CZ" sz="2400" dirty="0"/>
              <a:t>patří mezi základní popisné charakteristiky a jedná se o: </a:t>
            </a:r>
            <a:endParaRPr lang="cs-CZ" sz="2000" dirty="0"/>
          </a:p>
          <a:p>
            <a:pPr lvl="0"/>
            <a:r>
              <a:rPr lang="cs-CZ" dirty="0"/>
              <a:t>maximum – nejvyšší hodnota</a:t>
            </a:r>
            <a:endParaRPr lang="cs-CZ" sz="2000" dirty="0"/>
          </a:p>
          <a:p>
            <a:pPr lvl="0"/>
            <a:r>
              <a:rPr lang="cs-CZ" dirty="0"/>
              <a:t>minimum – nejnižší hodnota</a:t>
            </a:r>
            <a:endParaRPr lang="cs-CZ" sz="2000" dirty="0"/>
          </a:p>
          <a:p>
            <a:pPr lvl="0"/>
            <a:r>
              <a:rPr lang="cs-CZ" dirty="0"/>
              <a:t>modus – hodnota, která se nejčastěji vyskytuje</a:t>
            </a:r>
            <a:endParaRPr lang="cs-CZ" sz="2000" dirty="0"/>
          </a:p>
          <a:p>
            <a:pPr lvl="0"/>
            <a:r>
              <a:rPr lang="cs-CZ" dirty="0"/>
              <a:t>medián – hodnota nacházející se uprostřed pořadí</a:t>
            </a:r>
            <a:endParaRPr lang="cs-CZ" sz="2000" dirty="0"/>
          </a:p>
          <a:p>
            <a:pPr lvl="0"/>
            <a:r>
              <a:rPr lang="cs-CZ" dirty="0"/>
              <a:t>aritmetický průměr – součet pozorovaných hodnot dělený jejich počtem 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b="1" dirty="0"/>
              <a:t>míry rozptýlenosti </a:t>
            </a:r>
            <a:r>
              <a:rPr lang="cs-CZ" sz="2400" dirty="0"/>
              <a:t>vypovídají o vyrovnanosti jednotek souboru, jak jsou hodnoty souboru rozptýleny a také jak je jednotlivé hodnoty znaku od sebe liší.</a:t>
            </a:r>
            <a:endParaRPr lang="cs-CZ" sz="2000" dirty="0"/>
          </a:p>
          <a:p>
            <a:pPr lvl="0"/>
            <a:r>
              <a:rPr lang="cs-CZ" dirty="0"/>
              <a:t>variační řada – seřazení dat podle velikosti</a:t>
            </a:r>
            <a:endParaRPr lang="cs-CZ" sz="2000" dirty="0"/>
          </a:p>
          <a:p>
            <a:pPr lvl="0"/>
            <a:r>
              <a:rPr lang="cs-CZ" dirty="0"/>
              <a:t>variační rozpětí (</a:t>
            </a:r>
            <a:r>
              <a:rPr lang="cs-CZ" i="1" dirty="0"/>
              <a:t>R</a:t>
            </a:r>
            <a:r>
              <a:rPr lang="cs-CZ" dirty="0"/>
              <a:t>) – jde o rozdíl maximální a minimální hodnoty sledovaného znaku; nevýhodou variačního rozpětí je, že výsledek může být zkreslen, jsou-li v daném souboru odlehlé hodnoty</a:t>
            </a:r>
            <a:endParaRPr lang="cs-CZ" sz="2000" dirty="0"/>
          </a:p>
          <a:p>
            <a:endParaRPr lang="cs-CZ" sz="2000" dirty="0"/>
          </a:p>
          <a:p>
            <a:pPr marL="0" indent="0">
              <a:buNone/>
            </a:pPr>
            <a:r>
              <a:rPr lang="cs-CZ" b="1" dirty="0"/>
              <a:t>Vzorec</a:t>
            </a:r>
            <a:r>
              <a:rPr lang="cs-CZ" dirty="0"/>
              <a:t> pro výpočet </a:t>
            </a:r>
            <a:r>
              <a:rPr lang="cs-CZ" b="1" dirty="0"/>
              <a:t>variačního </a:t>
            </a:r>
            <a:r>
              <a:rPr lang="cs-CZ" b="1" dirty="0" smtClean="0"/>
              <a:t>rozpětí</a:t>
            </a:r>
            <a:r>
              <a:rPr lang="cs-CZ" dirty="0" smtClean="0"/>
              <a:t>: </a:t>
            </a:r>
            <a:r>
              <a:rPr lang="cs-CZ" i="1" dirty="0" smtClean="0"/>
              <a:t>R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i="1" dirty="0" err="1"/>
              <a:t>x</a:t>
            </a:r>
            <a:r>
              <a:rPr lang="cs-CZ" i="1" baseline="-25000" dirty="0" err="1"/>
              <a:t>max</a:t>
            </a:r>
            <a:r>
              <a:rPr lang="cs-CZ" baseline="-25000" dirty="0"/>
              <a:t> </a:t>
            </a:r>
            <a:r>
              <a:rPr lang="cs-CZ" dirty="0"/>
              <a:t>- </a:t>
            </a:r>
            <a:r>
              <a:rPr lang="cs-CZ" i="1" dirty="0" err="1"/>
              <a:t>x</a:t>
            </a:r>
            <a:r>
              <a:rPr lang="cs-CZ" i="1" baseline="-25000" dirty="0" err="1"/>
              <a:t>min</a:t>
            </a: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1519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Třídění a organizace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b="1" dirty="0"/>
              <a:t>rozptyl</a:t>
            </a:r>
            <a:r>
              <a:rPr lang="cs-CZ" sz="2400" dirty="0"/>
              <a:t> (variace) – vyjadřuje odchýlení hodnot určitého souboru od svého průměru; jde o průměr druhých mocnin odchylek od průměru</a:t>
            </a:r>
            <a:endParaRPr lang="cs-CZ" sz="2000" dirty="0"/>
          </a:p>
          <a:p>
            <a:pPr marL="0" indent="0">
              <a:buNone/>
            </a:pPr>
            <a:r>
              <a:rPr lang="cs-CZ" dirty="0"/>
              <a:t> </a:t>
            </a:r>
            <a:endParaRPr lang="cs-CZ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b="1" dirty="0"/>
              <a:t>směrodatná odchylka</a:t>
            </a:r>
            <a:r>
              <a:rPr lang="cs-CZ" sz="2400" dirty="0"/>
              <a:t> (</a:t>
            </a:r>
            <a:r>
              <a:rPr lang="cs-CZ" sz="2400" i="1" dirty="0"/>
              <a:t>SD</a:t>
            </a:r>
            <a:r>
              <a:rPr lang="cs-CZ" sz="2400" dirty="0"/>
              <a:t>) – je druhá odmocnina rozptylu; jde o odhad rozmístění hodnot</a:t>
            </a:r>
            <a:endParaRPr lang="cs-CZ" sz="2000" dirty="0"/>
          </a:p>
          <a:p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b="1" dirty="0"/>
              <a:t>variační koeficient</a:t>
            </a:r>
            <a:r>
              <a:rPr lang="cs-CZ" sz="2400" dirty="0"/>
              <a:t> – srovnává variabilitu dvou či více souborů nezávisle na jednotkách měření; jde o procentuálně vyjádřený poměr směrodatné odchylky k aritmetickému průměru, jinak řečeno vyjadřuje jaké % aritmetického průměru je tvořeno směrodatnou odchylkou (čím vyšší variační koeficient, tím „hůře“ aritmetický průměr zastupuje data souboru)</a:t>
            </a: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190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Gaussova křivka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Hustota normálního rozdělení</a:t>
            </a:r>
          </a:p>
          <a:p>
            <a:r>
              <a:rPr lang="cs-CZ" dirty="0" smtClean="0"/>
              <a:t>Zvonová křivka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Tvar Gaussovy křivky je dán:</a:t>
            </a:r>
          </a:p>
          <a:p>
            <a:pPr marL="0" lvl="0" indent="0">
              <a:buNone/>
            </a:pPr>
            <a:r>
              <a:rPr lang="cs-CZ" dirty="0" smtClean="0"/>
              <a:t>- střední hodnotou (</a:t>
            </a:r>
            <a:r>
              <a:rPr lang="cs-CZ" i="1" dirty="0">
                <a:latin typeface="Symbol"/>
                <a:ea typeface="Calibri"/>
                <a:cs typeface="Times New Roman"/>
              </a:rPr>
              <a:t>m</a:t>
            </a:r>
            <a:r>
              <a:rPr lang="cs-CZ" dirty="0" smtClean="0"/>
              <a:t>) </a:t>
            </a:r>
            <a:r>
              <a:rPr lang="cs-CZ" dirty="0"/>
              <a:t>– určuje polohu maximální četnost výskytu veličiny</a:t>
            </a:r>
          </a:p>
          <a:p>
            <a:pPr lvl="0"/>
            <a:r>
              <a:rPr lang="cs-CZ" dirty="0"/>
              <a:t>směrodatná odchylka </a:t>
            </a:r>
            <a:r>
              <a:rPr lang="cs-CZ" dirty="0" smtClean="0"/>
              <a:t>(</a:t>
            </a:r>
            <a:r>
              <a:rPr lang="cs-CZ" i="1" dirty="0">
                <a:latin typeface="Symbol"/>
                <a:ea typeface="Calibri"/>
                <a:cs typeface="Times New Roman"/>
              </a:rPr>
              <a:t>s</a:t>
            </a:r>
            <a:r>
              <a:rPr lang="cs-CZ" dirty="0" smtClean="0"/>
              <a:t>) </a:t>
            </a:r>
            <a:r>
              <a:rPr lang="cs-CZ" dirty="0"/>
              <a:t>– určuje tvar (šíři) křivky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9252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Gaussova křivka</a:t>
            </a:r>
          </a:p>
        </p:txBody>
      </p:sp>
      <p:pic>
        <p:nvPicPr>
          <p:cNvPr id="4" name="Zástupný symbol pro obsah 3" descr="Popis: obr 2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714" y="1916832"/>
            <a:ext cx="4559382" cy="2736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5013176"/>
            <a:ext cx="8145905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0900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Gaussova </a:t>
            </a:r>
            <a:r>
              <a:rPr lang="cs-CZ" dirty="0" smtClean="0"/>
              <a:t>křivka – </a:t>
            </a:r>
            <a:br>
              <a:rPr lang="cs-CZ" dirty="0" smtClean="0"/>
            </a:br>
            <a:r>
              <a:rPr lang="cs-CZ" dirty="0" smtClean="0"/>
              <a:t>normální rozdělení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dirty="0">
                <a:latin typeface="Arial"/>
                <a:ea typeface="Calibri"/>
                <a:cs typeface="Times New Roman"/>
              </a:rPr>
              <a:t>Gaussovo normální rozdělení (</a:t>
            </a:r>
            <a:r>
              <a:rPr lang="cs-CZ" sz="2800" i="1" dirty="0">
                <a:latin typeface="Symbol"/>
                <a:ea typeface="Calibri"/>
                <a:cs typeface="Times New Roman"/>
              </a:rPr>
              <a:t>m</a:t>
            </a:r>
            <a:r>
              <a:rPr lang="cs-CZ" sz="2800" i="1" dirty="0">
                <a:latin typeface="Arial"/>
                <a:ea typeface="Calibri"/>
                <a:cs typeface="Times New Roman"/>
              </a:rPr>
              <a:t>,</a:t>
            </a:r>
            <a:r>
              <a:rPr lang="cs-CZ" sz="2800" i="1" dirty="0">
                <a:latin typeface="Calibri"/>
                <a:ea typeface="Calibri"/>
                <a:cs typeface="Times New Roman"/>
              </a:rPr>
              <a:t> </a:t>
            </a:r>
            <a:r>
              <a:rPr lang="cs-CZ" sz="2800" i="1" dirty="0">
                <a:latin typeface="Symbol"/>
                <a:ea typeface="Calibri"/>
                <a:cs typeface="Times New Roman"/>
              </a:rPr>
              <a:t>s</a:t>
            </a:r>
            <a:r>
              <a:rPr lang="cs-CZ" sz="2800" dirty="0">
                <a:latin typeface="Calibri"/>
                <a:ea typeface="Calibri"/>
                <a:cs typeface="Times New Roman"/>
              </a:rPr>
              <a:t>):</a:t>
            </a:r>
            <a:endParaRPr lang="cs-CZ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/>
              <a:buChar char="-"/>
            </a:pPr>
            <a:r>
              <a:rPr lang="cs-CZ" dirty="0">
                <a:latin typeface="Arial"/>
                <a:ea typeface="Calibri"/>
                <a:cs typeface="Times New Roman"/>
              </a:rPr>
              <a:t>v rozmezí hodnot </a:t>
            </a:r>
            <a:r>
              <a:rPr lang="cs-CZ" sz="2800" i="1" dirty="0">
                <a:latin typeface="Symbol"/>
                <a:ea typeface="Calibri"/>
                <a:cs typeface="Times New Roman"/>
              </a:rPr>
              <a:t>m</a:t>
            </a:r>
            <a:r>
              <a:rPr lang="cs-CZ" dirty="0">
                <a:latin typeface="Arial"/>
                <a:ea typeface="Calibri"/>
                <a:cs typeface="Times New Roman"/>
              </a:rPr>
              <a:t> ± 1</a:t>
            </a:r>
            <a:r>
              <a:rPr lang="cs-CZ" sz="2800" i="1" dirty="0">
                <a:latin typeface="Symbol"/>
                <a:ea typeface="Calibri"/>
                <a:cs typeface="Times New Roman"/>
              </a:rPr>
              <a:t>s </a:t>
            </a:r>
            <a:r>
              <a:rPr lang="cs-CZ" dirty="0">
                <a:latin typeface="Arial"/>
                <a:ea typeface="Calibri"/>
                <a:cs typeface="Times New Roman"/>
              </a:rPr>
              <a:t>se vyskytuje 68,3 % všech jedinců populace</a:t>
            </a:r>
            <a:endParaRPr lang="cs-CZ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/>
              <a:buChar char="-"/>
            </a:pPr>
            <a:r>
              <a:rPr lang="cs-CZ" dirty="0">
                <a:latin typeface="Arial"/>
                <a:ea typeface="Calibri"/>
                <a:cs typeface="Times New Roman"/>
              </a:rPr>
              <a:t>v rozmezí hodnot </a:t>
            </a:r>
            <a:r>
              <a:rPr lang="cs-CZ" sz="2800" i="1" dirty="0">
                <a:latin typeface="Symbol"/>
                <a:ea typeface="Calibri"/>
                <a:cs typeface="Times New Roman"/>
              </a:rPr>
              <a:t>m</a:t>
            </a:r>
            <a:r>
              <a:rPr lang="cs-CZ" sz="2800" dirty="0">
                <a:latin typeface="Symbol"/>
                <a:ea typeface="Calibri"/>
                <a:cs typeface="Times New Roman"/>
              </a:rPr>
              <a:t> </a:t>
            </a:r>
            <a:r>
              <a:rPr lang="cs-CZ" dirty="0">
                <a:latin typeface="Arial"/>
                <a:ea typeface="Calibri"/>
                <a:cs typeface="Times New Roman"/>
              </a:rPr>
              <a:t>± 2</a:t>
            </a:r>
            <a:r>
              <a:rPr lang="cs-CZ" sz="2800" i="1" dirty="0">
                <a:latin typeface="Symbol"/>
                <a:ea typeface="Calibri"/>
                <a:cs typeface="Times New Roman"/>
              </a:rPr>
              <a:t>s</a:t>
            </a:r>
            <a:r>
              <a:rPr lang="cs-CZ" dirty="0">
                <a:latin typeface="Arial"/>
                <a:ea typeface="Calibri"/>
                <a:cs typeface="Times New Roman"/>
              </a:rPr>
              <a:t>  se vyskytuje 95,5 % všech jedinců populace</a:t>
            </a:r>
            <a:endParaRPr lang="cs-CZ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/>
              <a:buChar char="-"/>
            </a:pPr>
            <a:r>
              <a:rPr lang="cs-CZ" dirty="0">
                <a:latin typeface="Arial"/>
                <a:ea typeface="Calibri"/>
                <a:cs typeface="Times New Roman"/>
              </a:rPr>
              <a:t>v rozmezí hodnot </a:t>
            </a:r>
            <a:r>
              <a:rPr lang="cs-CZ" sz="2800" i="1" dirty="0">
                <a:latin typeface="Symbol"/>
                <a:ea typeface="Calibri"/>
                <a:cs typeface="Times New Roman"/>
              </a:rPr>
              <a:t>m</a:t>
            </a:r>
            <a:r>
              <a:rPr lang="cs-CZ" dirty="0">
                <a:latin typeface="Arial"/>
                <a:ea typeface="Calibri"/>
                <a:cs typeface="Times New Roman"/>
              </a:rPr>
              <a:t> ± 3</a:t>
            </a:r>
            <a:r>
              <a:rPr lang="cs-CZ" sz="2800" i="1" dirty="0">
                <a:latin typeface="Symbol"/>
                <a:ea typeface="Calibri"/>
                <a:cs typeface="Times New Roman"/>
              </a:rPr>
              <a:t>s</a:t>
            </a:r>
            <a:r>
              <a:rPr lang="cs-CZ" dirty="0">
                <a:latin typeface="Arial"/>
                <a:ea typeface="Calibri"/>
                <a:cs typeface="Times New Roman"/>
              </a:rPr>
              <a:t>  se vyskytuje 99,7 % všech jedinců populace</a:t>
            </a:r>
            <a:endParaRPr lang="cs-CZ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/>
              <a:buChar char="-"/>
            </a:pPr>
            <a:r>
              <a:rPr lang="cs-CZ" dirty="0">
                <a:latin typeface="Arial"/>
                <a:ea typeface="Calibri"/>
                <a:cs typeface="Times New Roman"/>
              </a:rPr>
              <a:t>zbylé 0,3 % hodnot (na koncích osy </a:t>
            </a:r>
            <a:r>
              <a:rPr lang="cs-CZ" i="1" dirty="0">
                <a:latin typeface="Arial"/>
                <a:ea typeface="Calibri"/>
                <a:cs typeface="Times New Roman"/>
              </a:rPr>
              <a:t>x</a:t>
            </a:r>
            <a:r>
              <a:rPr lang="cs-CZ" dirty="0">
                <a:latin typeface="Arial"/>
                <a:ea typeface="Calibri"/>
                <a:cs typeface="Times New Roman"/>
              </a:rPr>
              <a:t>) jsou ze statistického hlediska považovány za odlehlé hodnoty a pro další analýzu jsou vyřazeny </a:t>
            </a:r>
            <a:endParaRPr lang="cs-CZ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cs-CZ" dirty="0">
                <a:latin typeface="Arial"/>
                <a:ea typeface="Calibri"/>
                <a:cs typeface="Times New Roman"/>
              </a:rPr>
              <a:t> </a:t>
            </a:r>
            <a:endParaRPr lang="cs-CZ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1698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statistických metod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lvl="0" indent="0">
                  <a:buNone/>
                </a:pPr>
                <a:r>
                  <a:rPr lang="cs-CZ" dirty="0" smtClean="0"/>
                  <a:t>2) </a:t>
                </a:r>
                <a:r>
                  <a:rPr lang="cs-CZ" b="1" dirty="0"/>
                  <a:t>Analýza závislosti</a:t>
                </a:r>
                <a:endParaRPr lang="cs-CZ" sz="2000" dirty="0"/>
              </a:p>
              <a:p>
                <a:pPr lvl="1">
                  <a:buFont typeface="Wingdings" panose="05000000000000000000" pitchFamily="2" charset="2"/>
                  <a:buChar char="Ø"/>
                </a:pPr>
                <a:r>
                  <a:rPr lang="cs-CZ" sz="2400" b="1" dirty="0"/>
                  <a:t>korelační analýza </a:t>
                </a:r>
                <a:r>
                  <a:rPr lang="cs-CZ" sz="2400" dirty="0"/>
                  <a:t>– zkoumá vztahy proměnných; korelační analýza se nezabývá kauzalitou vztahů</a:t>
                </a:r>
                <a:endParaRPr lang="cs-CZ" sz="2000" dirty="0"/>
              </a:p>
              <a:p>
                <a:pPr marL="0" lvl="0" indent="0">
                  <a:buNone/>
                </a:pPr>
                <a:r>
                  <a:rPr lang="cs-CZ" dirty="0" smtClean="0"/>
                  <a:t>- </a:t>
                </a:r>
                <a:r>
                  <a:rPr lang="cs-CZ" dirty="0" err="1" smtClean="0"/>
                  <a:t>Pearsonův</a:t>
                </a:r>
                <a:r>
                  <a:rPr lang="cs-CZ" dirty="0" smtClean="0"/>
                  <a:t> </a:t>
                </a:r>
                <a:r>
                  <a:rPr lang="cs-CZ" dirty="0"/>
                  <a:t>korelační koeficient</a:t>
                </a:r>
                <a:r>
                  <a:rPr lang="cs-CZ" b="1" dirty="0"/>
                  <a:t> </a:t>
                </a:r>
                <a:r>
                  <a:rPr lang="cs-CZ" dirty="0"/>
                  <a:t>(</a:t>
                </a:r>
                <a:r>
                  <a:rPr lang="cs-CZ" i="1" dirty="0"/>
                  <a:t>r</a:t>
                </a:r>
                <a:r>
                  <a:rPr lang="cs-CZ" dirty="0"/>
                  <a:t>) – určuje míru lineární závislosti mezi dvěma spojitými proměnnými </a:t>
                </a:r>
                <a:r>
                  <a:rPr lang="cs-CZ" i="1" dirty="0"/>
                  <a:t>X</a:t>
                </a:r>
                <a:r>
                  <a:rPr lang="cs-CZ" dirty="0"/>
                  <a:t> a </a:t>
                </a:r>
                <a:r>
                  <a:rPr lang="cs-CZ" i="1" dirty="0"/>
                  <a:t>Y  </a:t>
                </a:r>
                <a:r>
                  <a:rPr lang="cs-CZ" dirty="0"/>
                  <a:t> </a:t>
                </a:r>
                <a:endParaRPr lang="cs-CZ" sz="2000" dirty="0"/>
              </a:p>
              <a:p>
                <a:pPr marL="0" indent="0">
                  <a:buNone/>
                </a:pPr>
                <a:r>
                  <a:rPr lang="cs-CZ" b="1" dirty="0" smtClean="0"/>
                  <a:t>Vzorec</a:t>
                </a:r>
                <a:r>
                  <a:rPr lang="cs-CZ" dirty="0" smtClean="0"/>
                  <a:t> </a:t>
                </a:r>
                <a:r>
                  <a:rPr lang="cs-CZ" dirty="0"/>
                  <a:t>pro výpočet </a:t>
                </a:r>
                <a:r>
                  <a:rPr lang="cs-CZ" b="1" dirty="0" err="1"/>
                  <a:t>Pearsonova</a:t>
                </a:r>
                <a:r>
                  <a:rPr lang="cs-CZ" b="1" dirty="0"/>
                  <a:t> korelačního koeficientu</a:t>
                </a:r>
                <a:r>
                  <a:rPr lang="cs-CZ" dirty="0"/>
                  <a:t>:</a:t>
                </a:r>
                <a:endParaRPr lang="cs-CZ" sz="2000" dirty="0"/>
              </a:p>
              <a:p>
                <a:endParaRPr lang="cs-CZ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/>
                        <m:t>𝑟</m:t>
                      </m:r>
                      <m:r>
                        <a:rPr lang="cs-CZ" i="1"/>
                        <m:t>=</m:t>
                      </m:r>
                      <m:f>
                        <m:fPr>
                          <m:ctrlPr>
                            <a:rPr lang="cs-CZ" i="1"/>
                          </m:ctrlPr>
                        </m:fPr>
                        <m:num>
                          <m:r>
                            <a:rPr lang="cs-CZ"/>
                            <m:t>1</m:t>
                          </m:r>
                        </m:num>
                        <m:den>
                          <m:r>
                            <a:rPr lang="cs-CZ" i="1"/>
                            <m:t>𝑛</m:t>
                          </m:r>
                          <m:r>
                            <a:rPr lang="cs-CZ" i="1"/>
                            <m:t>−</m:t>
                          </m:r>
                          <m:r>
                            <a:rPr lang="cs-CZ"/>
                            <m:t>1</m:t>
                          </m:r>
                        </m:den>
                      </m:f>
                      <m:r>
                        <a:rPr lang="cs-CZ"/>
                        <m:t>∑</m:t>
                      </m:r>
                      <m:f>
                        <m:fPr>
                          <m:ctrlPr>
                            <a:rPr lang="cs-CZ" i="1"/>
                          </m:ctrlPr>
                        </m:fPr>
                        <m:num>
                          <m:r>
                            <a:rPr lang="cs-CZ" i="1"/>
                            <m:t>𝑥</m:t>
                          </m:r>
                          <m:r>
                            <a:rPr lang="cs-CZ" i="1"/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cs-CZ" sz="2800" i="1"/>
                              </m:ctrlPr>
                            </m:accPr>
                            <m:e>
                              <m:r>
                                <a:rPr lang="cs-CZ" i="1"/>
                                <m:t>𝑥</m:t>
                              </m:r>
                            </m:e>
                          </m:acc>
                        </m:num>
                        <m:den>
                          <m:sSub>
                            <m:sSubPr>
                              <m:ctrlPr>
                                <a:rPr lang="cs-CZ" sz="2800" i="1"/>
                              </m:ctrlPr>
                            </m:sSubPr>
                            <m:e>
                              <m:r>
                                <a:rPr lang="cs-CZ" i="1"/>
                                <m:t>𝑠</m:t>
                              </m:r>
                            </m:e>
                            <m:sub>
                              <m:r>
                                <a:rPr lang="cs-CZ" i="1"/>
                                <m:t>𝑥</m:t>
                              </m:r>
                            </m:sub>
                          </m:sSub>
                        </m:den>
                      </m:f>
                      <m:r>
                        <a:rPr lang="cs-CZ" i="1"/>
                        <m:t>∗</m:t>
                      </m:r>
                      <m:f>
                        <m:fPr>
                          <m:ctrlPr>
                            <a:rPr lang="cs-CZ" i="1"/>
                          </m:ctrlPr>
                        </m:fPr>
                        <m:num>
                          <m:r>
                            <a:rPr lang="cs-CZ" i="1"/>
                            <m:t>𝑦</m:t>
                          </m:r>
                          <m:r>
                            <a:rPr lang="cs-CZ" i="1"/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cs-CZ" sz="2800" i="1"/>
                              </m:ctrlPr>
                            </m:accPr>
                            <m:e>
                              <m:r>
                                <a:rPr lang="cs-CZ" i="1"/>
                                <m:t>𝑦</m:t>
                              </m:r>
                            </m:e>
                          </m:acc>
                          <m:r>
                            <a:rPr lang="cs-CZ" i="1"/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cs-CZ" sz="2800" i="1"/>
                              </m:ctrlPr>
                            </m:sSubPr>
                            <m:e>
                              <m:r>
                                <a:rPr lang="cs-CZ" i="1"/>
                                <m:t>𝑠</m:t>
                              </m:r>
                            </m:e>
                            <m:sub>
                              <m:r>
                                <a:rPr lang="cs-CZ" i="1"/>
                                <m:t>𝑦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/>
                  <a:t> </a:t>
                </a:r>
                <a:endParaRPr lang="cs-CZ" sz="2000" dirty="0"/>
              </a:p>
              <a:p>
                <a:pPr marL="0" indent="0">
                  <a:buNone/>
                </a:pPr>
                <a:r>
                  <a:rPr lang="cs-CZ" dirty="0"/>
                  <a:t> </a:t>
                </a:r>
                <a:endParaRPr lang="cs-CZ" sz="2000" dirty="0"/>
              </a:p>
              <a:p>
                <a:pPr marL="0" indent="0">
                  <a:buNone/>
                </a:pPr>
                <a:r>
                  <a:rPr lang="cs-CZ" dirty="0"/>
                  <a:t>Legenda: </a:t>
                </a:r>
                <a:r>
                  <a:rPr lang="cs-CZ" i="1" dirty="0" err="1"/>
                  <a:t>s</a:t>
                </a:r>
                <a:r>
                  <a:rPr lang="cs-CZ" i="1" baseline="-25000" dirty="0" err="1"/>
                  <a:t>x</a:t>
                </a:r>
                <a:r>
                  <a:rPr lang="cs-CZ" dirty="0"/>
                  <a:t> – směrodatná odchylka veličiny </a:t>
                </a:r>
                <a:r>
                  <a:rPr lang="cs-CZ" i="1" dirty="0"/>
                  <a:t>x</a:t>
                </a:r>
                <a:r>
                  <a:rPr lang="cs-CZ" dirty="0"/>
                  <a:t>; </a:t>
                </a:r>
                <a:r>
                  <a:rPr lang="cs-CZ" i="1" dirty="0" err="1"/>
                  <a:t>s</a:t>
                </a:r>
                <a:r>
                  <a:rPr lang="cs-CZ" i="1" baseline="-25000" dirty="0" err="1"/>
                  <a:t>y</a:t>
                </a:r>
                <a:r>
                  <a:rPr lang="cs-CZ" dirty="0"/>
                  <a:t> - směrodatná odchylka veličiny </a:t>
                </a:r>
                <a:r>
                  <a:rPr lang="cs-CZ" i="1" dirty="0"/>
                  <a:t>y</a:t>
                </a:r>
                <a:r>
                  <a:rPr lang="cs-CZ" dirty="0"/>
                  <a:t>;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/>
                        </m:ctrlPr>
                      </m:accPr>
                      <m:e>
                        <m:r>
                          <a:rPr lang="cs-CZ" sz="2000" i="1"/>
                          <m:t>𝑥</m:t>
                        </m:r>
                      </m:e>
                    </m:acc>
                  </m:oMath>
                </a14:m>
                <a:r>
                  <a:rPr lang="cs-CZ" dirty="0"/>
                  <a:t>  - průměr znaků </a:t>
                </a:r>
                <a:r>
                  <a:rPr lang="cs-CZ" i="1" dirty="0"/>
                  <a:t>x</a:t>
                </a:r>
                <a:r>
                  <a:rPr lang="cs-CZ" dirty="0"/>
                  <a:t>;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/>
                        </m:ctrlPr>
                      </m:accPr>
                      <m:e>
                        <m:r>
                          <a:rPr lang="cs-CZ" sz="2000" i="1"/>
                          <m:t>𝑦</m:t>
                        </m:r>
                      </m:e>
                    </m:acc>
                  </m:oMath>
                </a14:m>
                <a:r>
                  <a:rPr lang="cs-CZ" sz="2000" dirty="0"/>
                  <a:t> - průměr znaků </a:t>
                </a:r>
                <a:r>
                  <a:rPr lang="cs-CZ" sz="2000" i="1" dirty="0"/>
                  <a:t>y</a:t>
                </a:r>
                <a:endParaRPr lang="cs-CZ" sz="2000" dirty="0"/>
              </a:p>
              <a:p>
                <a:pPr marL="0" indent="0">
                  <a:buNone/>
                </a:pPr>
                <a:r>
                  <a:rPr lang="cs-CZ" dirty="0"/>
                  <a:t> </a:t>
                </a:r>
                <a:endParaRPr lang="cs-CZ" sz="2000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816" t="-1252" r="-138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4068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statistických metod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Hodnocení korelačního koeficientu: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 </a:t>
            </a:r>
            <a:r>
              <a:rPr lang="cs-CZ" dirty="0"/>
              <a:t>= přímá závislost; pozitivní korelace; vzrůstající hodnota </a:t>
            </a:r>
            <a:r>
              <a:rPr lang="cs-CZ" i="1" dirty="0"/>
              <a:t>X</a:t>
            </a:r>
            <a:r>
              <a:rPr lang="cs-CZ" dirty="0"/>
              <a:t> i </a:t>
            </a:r>
            <a:r>
              <a:rPr lang="cs-CZ" i="1" dirty="0"/>
              <a:t>Y</a:t>
            </a:r>
            <a:r>
              <a:rPr lang="cs-CZ" dirty="0"/>
              <a:t>; hodnotu </a:t>
            </a:r>
            <a:r>
              <a:rPr lang="cs-CZ" i="1" dirty="0"/>
              <a:t>Y</a:t>
            </a:r>
            <a:r>
              <a:rPr lang="cs-CZ" dirty="0"/>
              <a:t> lze </a:t>
            </a:r>
            <a:r>
              <a:rPr lang="cs-CZ" dirty="0" smtClean="0"/>
              <a:t>stanovit </a:t>
            </a:r>
            <a:r>
              <a:rPr lang="cs-CZ" dirty="0"/>
              <a:t>na základě znalosti hodnoty </a:t>
            </a:r>
            <a:r>
              <a:rPr lang="cs-CZ" i="1" dirty="0"/>
              <a:t>X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0 </a:t>
            </a:r>
            <a:r>
              <a:rPr lang="cs-CZ" dirty="0"/>
              <a:t>= naprostá nezávislost; neexistuje statisticky zjistitelná lineární závislost (fakticky </a:t>
            </a:r>
            <a:r>
              <a:rPr lang="cs-CZ" dirty="0" smtClean="0"/>
              <a:t>mohou </a:t>
            </a:r>
            <a:r>
              <a:rPr lang="cs-CZ" dirty="0"/>
              <a:t>na sobě ale veličiny záviset); hodnotu </a:t>
            </a:r>
            <a:r>
              <a:rPr lang="cs-CZ" i="1" dirty="0"/>
              <a:t>Y</a:t>
            </a:r>
            <a:r>
              <a:rPr lang="cs-CZ" dirty="0"/>
              <a:t> nelze odhadnout na základě </a:t>
            </a:r>
            <a:r>
              <a:rPr lang="cs-CZ" dirty="0" smtClean="0"/>
              <a:t>znalosti </a:t>
            </a:r>
            <a:r>
              <a:rPr lang="cs-CZ" dirty="0"/>
              <a:t>hodnot </a:t>
            </a:r>
            <a:r>
              <a:rPr lang="cs-CZ" i="1" dirty="0"/>
              <a:t>X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-1 = negativní korelace; nepřímá závislost; když hodnota </a:t>
            </a:r>
            <a:r>
              <a:rPr lang="cs-CZ" i="1" dirty="0"/>
              <a:t>X</a:t>
            </a:r>
            <a:r>
              <a:rPr lang="cs-CZ" dirty="0"/>
              <a:t> vzrůstá, tak hodnota </a:t>
            </a:r>
            <a:r>
              <a:rPr lang="cs-CZ" i="1" dirty="0"/>
              <a:t>Y </a:t>
            </a:r>
            <a:r>
              <a:rPr lang="cs-CZ" dirty="0" smtClean="0"/>
              <a:t>klesá</a:t>
            </a:r>
            <a:r>
              <a:rPr lang="cs-CZ" dirty="0"/>
              <a:t>; hodnotu </a:t>
            </a:r>
            <a:r>
              <a:rPr lang="cs-CZ" i="1" dirty="0"/>
              <a:t>Y</a:t>
            </a:r>
            <a:r>
              <a:rPr lang="cs-CZ" dirty="0"/>
              <a:t> lze stanovit na základě znalosti hodnoty </a:t>
            </a:r>
            <a:r>
              <a:rPr lang="cs-CZ" i="1" dirty="0"/>
              <a:t>X</a:t>
            </a:r>
            <a:r>
              <a:rPr lang="cs-CZ" dirty="0"/>
              <a:t> </a:t>
            </a:r>
            <a:r>
              <a:rPr lang="cs-CZ" sz="1400" dirty="0"/>
              <a:t>(DISMAN, 2002)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8768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dat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rozbor dat a jejich </a:t>
            </a:r>
            <a:r>
              <a:rPr lang="cs-CZ" dirty="0" smtClean="0"/>
              <a:t>syntézu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Cíl analýzy: </a:t>
            </a:r>
            <a:r>
              <a:rPr lang="cs-CZ" dirty="0"/>
              <a:t>redukce, organizace, syntéza a sumarizace informací, aby bylo možné přisoudit získaným výsledkům </a:t>
            </a:r>
            <a:r>
              <a:rPr lang="cs-CZ" dirty="0" smtClean="0"/>
              <a:t>význam</a:t>
            </a:r>
          </a:p>
          <a:p>
            <a:endParaRPr lang="cs-CZ" dirty="0"/>
          </a:p>
          <a:p>
            <a:r>
              <a:rPr lang="cs-CZ" dirty="0" smtClean="0"/>
              <a:t>V</a:t>
            </a:r>
            <a:r>
              <a:rPr lang="cs-CZ" dirty="0"/>
              <a:t> kvantitativním výzkumu slouží </a:t>
            </a:r>
            <a:r>
              <a:rPr lang="cs-CZ" dirty="0" smtClean="0"/>
              <a:t>analýza dat k</a:t>
            </a:r>
            <a:r>
              <a:rPr lang="cs-CZ" dirty="0"/>
              <a:t> vyvrácení nebo potvrzení výzkumníkových hypotéz a to především pomocí </a:t>
            </a:r>
            <a:r>
              <a:rPr lang="cs-CZ" b="1" dirty="0"/>
              <a:t>statické analýzy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763393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statistických metod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/>
          <a:lstStyle/>
          <a:p>
            <a:pPr lvl="0">
              <a:buFontTx/>
              <a:buChar char="-"/>
            </a:pPr>
            <a:r>
              <a:rPr lang="cs-CZ" dirty="0" err="1" smtClean="0"/>
              <a:t>Spearmanův</a:t>
            </a:r>
            <a:r>
              <a:rPr lang="cs-CZ" dirty="0" smtClean="0"/>
              <a:t> </a:t>
            </a:r>
            <a:r>
              <a:rPr lang="cs-CZ" dirty="0"/>
              <a:t>koeficient pořadové korelace (</a:t>
            </a:r>
            <a:r>
              <a:rPr lang="cs-CZ" i="1" dirty="0"/>
              <a:t>ρ</a:t>
            </a:r>
            <a:r>
              <a:rPr lang="cs-CZ" dirty="0"/>
              <a:t> nebo </a:t>
            </a:r>
            <a:r>
              <a:rPr lang="cs-CZ" i="1" dirty="0" err="1"/>
              <a:t>r</a:t>
            </a:r>
            <a:r>
              <a:rPr lang="cs-CZ" i="1" baseline="-25000" dirty="0" err="1"/>
              <a:t>s</a:t>
            </a:r>
            <a:r>
              <a:rPr lang="cs-CZ" dirty="0"/>
              <a:t>) – měří sílu vztahu mezi </a:t>
            </a:r>
            <a:r>
              <a:rPr lang="cs-CZ" i="1" dirty="0"/>
              <a:t>X</a:t>
            </a:r>
            <a:r>
              <a:rPr lang="cs-CZ" dirty="0"/>
              <a:t> a </a:t>
            </a:r>
            <a:r>
              <a:rPr lang="cs-CZ" i="1" dirty="0"/>
              <a:t>Y</a:t>
            </a:r>
            <a:r>
              <a:rPr lang="cs-CZ" dirty="0"/>
              <a:t>; výhodou této analýzy je, že zachycuje lineární vztahy a je rezistentní vůči odlehlým hodnotám; pro vypočet se užívá </a:t>
            </a:r>
            <a:r>
              <a:rPr lang="cs-CZ" dirty="0" err="1"/>
              <a:t>Pearsonův</a:t>
            </a:r>
            <a:r>
              <a:rPr lang="cs-CZ" dirty="0"/>
              <a:t> koeficient, ale místo původních hodnot se používají jejich pořadová </a:t>
            </a:r>
            <a:r>
              <a:rPr lang="cs-CZ" dirty="0" smtClean="0"/>
              <a:t>čísla</a:t>
            </a:r>
          </a:p>
          <a:p>
            <a:pPr marL="0" lvl="0" indent="0">
              <a:buNone/>
            </a:pPr>
            <a:endParaRPr lang="cs-CZ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400" b="1" dirty="0" smtClean="0"/>
              <a:t>regresní </a:t>
            </a:r>
            <a:r>
              <a:rPr lang="cs-CZ" sz="2400" b="1" dirty="0"/>
              <a:t>analýza </a:t>
            </a:r>
            <a:r>
              <a:rPr lang="cs-CZ" sz="2400" dirty="0"/>
              <a:t>– zkoumá vztahy mezi závisle proměnnou (</a:t>
            </a:r>
            <a:r>
              <a:rPr lang="cs-CZ" sz="2400" i="1" dirty="0"/>
              <a:t>Y</a:t>
            </a:r>
            <a:r>
              <a:rPr lang="cs-CZ" sz="2400" dirty="0"/>
              <a:t>) a nezávisle proměnnou (</a:t>
            </a:r>
            <a:r>
              <a:rPr lang="cs-CZ" sz="2400" i="1" dirty="0"/>
              <a:t>X</a:t>
            </a:r>
            <a:r>
              <a:rPr lang="cs-CZ" sz="2400" dirty="0"/>
              <a:t>)</a:t>
            </a:r>
            <a:endParaRPr lang="cs-CZ" sz="2000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31251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statistických </a:t>
            </a:r>
            <a:r>
              <a:rPr lang="cs-CZ" dirty="0" smtClean="0"/>
              <a:t>metod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cs-CZ" b="1" dirty="0" smtClean="0"/>
              <a:t>3) Analýza </a:t>
            </a:r>
            <a:r>
              <a:rPr lang="cs-CZ" b="1" dirty="0"/>
              <a:t>kategoriálních dat</a:t>
            </a:r>
            <a:r>
              <a:rPr lang="cs-CZ" dirty="0"/>
              <a:t> – kategoriální data lze zachycovat do dvou a více rozměrných tabulek četností či relativních četností; klasifikace kategorií vždy odpovídá daným proměnným (závisle či nezávisle proměnné);</a:t>
            </a:r>
            <a:endParaRPr lang="cs-CZ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b="1" i="1" dirty="0">
                <a:sym typeface="Symbol"/>
              </a:rPr>
              <a:t></a:t>
            </a:r>
            <a:r>
              <a:rPr lang="cs-CZ" sz="2400" b="1" i="1" baseline="30000" dirty="0"/>
              <a:t>2</a:t>
            </a:r>
            <a:r>
              <a:rPr lang="cs-CZ" sz="2400" b="1" dirty="0"/>
              <a:t> </a:t>
            </a:r>
            <a:r>
              <a:rPr lang="cs-CZ" sz="2400" dirty="0"/>
              <a:t>(chí kvadrát)</a:t>
            </a:r>
            <a:r>
              <a:rPr lang="cs-CZ" sz="2400" baseline="30000" dirty="0"/>
              <a:t> </a:t>
            </a:r>
            <a:r>
              <a:rPr lang="cs-CZ" sz="2400" b="1" dirty="0"/>
              <a:t>test dobré shody</a:t>
            </a:r>
            <a:r>
              <a:rPr lang="cs-CZ" sz="2400" dirty="0"/>
              <a:t> - používá se k zjištění, zda data odpovídají předpokládanému rozdělení nebo rozdílu mezi pozorovanými a očekávanými četnostmi;</a:t>
            </a:r>
            <a:endParaRPr lang="cs-CZ" sz="2000" dirty="0"/>
          </a:p>
          <a:p>
            <a:pPr lvl="1"/>
            <a:r>
              <a:rPr lang="cs-CZ" sz="2400" dirty="0"/>
              <a:t>pro </a:t>
            </a:r>
            <a:r>
              <a:rPr lang="cs-CZ" sz="2400" i="1" dirty="0">
                <a:sym typeface="Symbol"/>
              </a:rPr>
              <a:t></a:t>
            </a:r>
            <a:r>
              <a:rPr lang="cs-CZ" sz="2400" i="1" baseline="30000" dirty="0"/>
              <a:t>2</a:t>
            </a:r>
            <a:r>
              <a:rPr lang="cs-CZ" sz="2400" baseline="30000" dirty="0"/>
              <a:t> </a:t>
            </a:r>
            <a:r>
              <a:rPr lang="cs-CZ" sz="2400" dirty="0"/>
              <a:t>je nutné mít stanovenou tzv. nulovou hypotézu (H</a:t>
            </a:r>
            <a:r>
              <a:rPr lang="cs-CZ" sz="2400" baseline="-25000" dirty="0"/>
              <a:t>0</a:t>
            </a:r>
            <a:r>
              <a:rPr lang="cs-CZ" sz="2400" dirty="0"/>
              <a:t>), tedy testovanou hypotézu, která se zabývá vztahem znaků (př. znak 1 a 2 jsou nezávislé);</a:t>
            </a:r>
            <a:endParaRPr lang="cs-CZ" sz="2000" dirty="0"/>
          </a:p>
          <a:p>
            <a:pPr lvl="1"/>
            <a:r>
              <a:rPr lang="cs-CZ" sz="2400" dirty="0"/>
              <a:t>test dobré shody testuje nulovou hypotézu (H</a:t>
            </a:r>
            <a:r>
              <a:rPr lang="cs-CZ" sz="2400" baseline="-25000" dirty="0"/>
              <a:t>0</a:t>
            </a:r>
            <a:r>
              <a:rPr lang="cs-CZ" sz="2400" dirty="0"/>
              <a:t>) vůči alternativní (H</a:t>
            </a:r>
            <a:r>
              <a:rPr lang="cs-CZ" sz="2400" baseline="-25000" dirty="0"/>
              <a:t>1</a:t>
            </a:r>
            <a:r>
              <a:rPr lang="cs-CZ" sz="2400" dirty="0"/>
              <a:t>)</a:t>
            </a: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7773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statistických metod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sz="2400" b="1" dirty="0" smtClean="0"/>
              <a:t>závislost </a:t>
            </a:r>
            <a:r>
              <a:rPr lang="cs-CZ" sz="2400" b="1" dirty="0"/>
              <a:t>kategoriálních proměnných </a:t>
            </a:r>
            <a:r>
              <a:rPr lang="cs-CZ" sz="2400" dirty="0"/>
              <a:t>– provádí se pomocí statistické analýzy četnostních tabulek, které zpřehledňují vztahy více statistických znaků</a:t>
            </a:r>
            <a:endParaRPr lang="cs-CZ" sz="2000" dirty="0"/>
          </a:p>
          <a:p>
            <a:pPr marL="0" lvl="0" indent="0">
              <a:buNone/>
            </a:pPr>
            <a:r>
              <a:rPr lang="cs-CZ" dirty="0" smtClean="0"/>
              <a:t>- kontingenční </a:t>
            </a:r>
            <a:r>
              <a:rPr lang="cs-CZ" dirty="0"/>
              <a:t>tabulky – tabulky vzniklé tříděním podle proměnných (každá jednotka statistického souboru může být klasifikována podle dvou kritérií – A, které mají </a:t>
            </a:r>
            <a:r>
              <a:rPr lang="cs-CZ" i="1" dirty="0"/>
              <a:t>r</a:t>
            </a:r>
            <a:r>
              <a:rPr lang="cs-CZ" dirty="0"/>
              <a:t> úrovní a B, které mají </a:t>
            </a:r>
            <a:r>
              <a:rPr lang="cs-CZ" i="1" dirty="0"/>
              <a:t>s</a:t>
            </a:r>
            <a:r>
              <a:rPr lang="cs-CZ" dirty="0"/>
              <a:t> úrovní; tento typ kontingenční tabulky je označován jako </a:t>
            </a:r>
            <a:r>
              <a:rPr lang="cs-CZ" dirty="0" smtClean="0"/>
              <a:t>(</a:t>
            </a:r>
            <a:r>
              <a:rPr lang="cs-CZ" b="1" i="1" dirty="0" smtClean="0"/>
              <a:t>r </a:t>
            </a:r>
            <a:r>
              <a:rPr lang="cs-CZ" b="1" dirty="0"/>
              <a:t>x </a:t>
            </a:r>
            <a:r>
              <a:rPr lang="cs-CZ" b="1" i="1" dirty="0"/>
              <a:t>s</a:t>
            </a:r>
            <a:r>
              <a:rPr lang="cs-CZ" dirty="0"/>
              <a:t>), viz obr 4 Příklad kontingenční tabulky; rozeznáváme různé druhy kontingenčních tabulek, kromě obecných </a:t>
            </a:r>
            <a:r>
              <a:rPr lang="cs-CZ" i="1" dirty="0"/>
              <a:t>r</a:t>
            </a:r>
            <a:r>
              <a:rPr lang="cs-CZ" dirty="0"/>
              <a:t> x </a:t>
            </a:r>
            <a:r>
              <a:rPr lang="cs-CZ" i="1" dirty="0"/>
              <a:t>s</a:t>
            </a:r>
            <a:r>
              <a:rPr lang="cs-CZ" dirty="0"/>
              <a:t>, dále např. čtyřpolní tabulku (typ 2 x 2)</a:t>
            </a:r>
            <a:endParaRPr lang="cs-CZ" sz="2000" dirty="0"/>
          </a:p>
          <a:p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7792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kontingenční tabulky</a:t>
            </a:r>
            <a:br>
              <a:rPr lang="cs-CZ" dirty="0"/>
            </a:br>
            <a:endParaRPr lang="cs-CZ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784" y="2966079"/>
            <a:ext cx="5918431" cy="2141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0690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Statistická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7467600" cy="487375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Rozdělení:</a:t>
            </a:r>
          </a:p>
          <a:p>
            <a:pPr lvl="0"/>
            <a:r>
              <a:rPr lang="cs-CZ" dirty="0"/>
              <a:t>popisnou (deskriptivní) -  zobrazuje a sumarizuje </a:t>
            </a:r>
            <a:r>
              <a:rPr lang="cs-CZ" dirty="0" smtClean="0"/>
              <a:t>data, mezi </a:t>
            </a:r>
            <a:r>
              <a:rPr lang="cs-CZ" dirty="0"/>
              <a:t>charakteristiky deskriptivní statistiky patří např. střední hodnota nebo rozdělení četností</a:t>
            </a:r>
          </a:p>
          <a:p>
            <a:pPr lvl="0"/>
            <a:r>
              <a:rPr lang="cs-CZ" dirty="0"/>
              <a:t>inferenční (induktivní) - zobecňuje výsledky z výběrového vzorku na populaci</a:t>
            </a:r>
          </a:p>
          <a:p>
            <a:endParaRPr lang="cs-CZ" dirty="0"/>
          </a:p>
          <a:p>
            <a:r>
              <a:rPr lang="cs-CZ" b="1" dirty="0"/>
              <a:t>Proměnná</a:t>
            </a:r>
            <a:r>
              <a:rPr lang="cs-CZ" dirty="0"/>
              <a:t> se v rámci statistické analýzy označuje jako </a:t>
            </a:r>
            <a:r>
              <a:rPr lang="cs-CZ" b="1" dirty="0"/>
              <a:t>statistický </a:t>
            </a:r>
            <a:r>
              <a:rPr lang="cs-CZ" b="1" dirty="0" smtClean="0"/>
              <a:t>znak </a:t>
            </a:r>
            <a:r>
              <a:rPr lang="cs-CZ" dirty="0" smtClean="0"/>
              <a:t>= </a:t>
            </a:r>
            <a:r>
              <a:rPr lang="cs-CZ" dirty="0"/>
              <a:t>jinak řečeno statistické znaky jsou popisované vlastnosti jednotek statistického souboru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3831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4624"/>
            <a:ext cx="7467600" cy="792088"/>
          </a:xfrm>
        </p:spPr>
        <p:txBody>
          <a:bodyPr/>
          <a:lstStyle/>
          <a:p>
            <a:r>
              <a:rPr lang="cs-CZ" dirty="0"/>
              <a:t>Statistická analýza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640960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Dělení analýzy dle počtu analyzovaných znaků:</a:t>
            </a:r>
          </a:p>
          <a:p>
            <a:pPr lvl="0"/>
            <a:r>
              <a:rPr lang="cs-CZ" dirty="0" smtClean="0"/>
              <a:t>jednorozměrnou </a:t>
            </a:r>
            <a:r>
              <a:rPr lang="cs-CZ" dirty="0"/>
              <a:t>– sleduje se jeden znak</a:t>
            </a:r>
          </a:p>
          <a:p>
            <a:pPr lvl="0"/>
            <a:r>
              <a:rPr lang="cs-CZ" dirty="0"/>
              <a:t>dvourozměrnou – sledují se dva znaky</a:t>
            </a:r>
          </a:p>
          <a:p>
            <a:pPr lvl="0"/>
            <a:r>
              <a:rPr lang="cs-CZ" dirty="0"/>
              <a:t>vícerozměrnou – sleduje se více znaků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Dělení statistických znaků:</a:t>
            </a:r>
          </a:p>
          <a:p>
            <a:pPr lvl="0"/>
            <a:r>
              <a:rPr lang="cs-CZ" b="1" dirty="0"/>
              <a:t>kvantitativní</a:t>
            </a:r>
            <a:r>
              <a:rPr lang="cs-CZ" dirty="0"/>
              <a:t> – vyjádřen číselně (např. věk, výška, hmotnost apod.)</a:t>
            </a:r>
          </a:p>
          <a:p>
            <a:pPr marL="0" lvl="0" indent="0">
              <a:buNone/>
            </a:pPr>
            <a:r>
              <a:rPr lang="cs-CZ" dirty="0" smtClean="0"/>
              <a:t>	- spojitý </a:t>
            </a:r>
            <a:r>
              <a:rPr lang="cs-CZ" dirty="0"/>
              <a:t>– libovolná reálná čísla (hmotnost, výška, skóre apod.)</a:t>
            </a:r>
          </a:p>
          <a:p>
            <a:pPr marL="0" lvl="0" indent="0">
              <a:buNone/>
            </a:pPr>
            <a:r>
              <a:rPr lang="cs-CZ" dirty="0" smtClean="0"/>
              <a:t>	- diskrétní </a:t>
            </a:r>
            <a:r>
              <a:rPr lang="cs-CZ" dirty="0"/>
              <a:t>(nespojitý) – veličiny (číselné hodnoty; např. počet </a:t>
            </a:r>
            <a:r>
              <a:rPr lang="cs-CZ" dirty="0" smtClean="0"/>
              <a:t>		  dětí</a:t>
            </a:r>
            <a:r>
              <a:rPr lang="cs-CZ" dirty="0"/>
              <a:t>, počet let praxe apod.)</a:t>
            </a:r>
          </a:p>
          <a:p>
            <a:pPr lvl="0"/>
            <a:r>
              <a:rPr lang="cs-CZ" b="1" dirty="0"/>
              <a:t>kvalitativní</a:t>
            </a:r>
            <a:r>
              <a:rPr lang="cs-CZ" dirty="0"/>
              <a:t> – vyjádřen nenumericky (např. pohlaví, zkušenost s prodělaným onemocněním, zaměstnání apod.)</a:t>
            </a:r>
          </a:p>
          <a:p>
            <a:pPr marL="0" lvl="0" indent="0">
              <a:buNone/>
            </a:pPr>
            <a:r>
              <a:rPr lang="cs-CZ" dirty="0" smtClean="0"/>
              <a:t>	- alternativní </a:t>
            </a:r>
            <a:r>
              <a:rPr lang="cs-CZ" dirty="0"/>
              <a:t>– jsou možné pouze dvě varianty (např. muž nebo </a:t>
            </a:r>
            <a:r>
              <a:rPr lang="cs-CZ" dirty="0" smtClean="0"/>
              <a:t>	  žena</a:t>
            </a:r>
            <a:r>
              <a:rPr lang="cs-CZ" dirty="0"/>
              <a:t>)</a:t>
            </a:r>
          </a:p>
          <a:p>
            <a:pPr marL="0" lvl="0" indent="0">
              <a:buNone/>
            </a:pPr>
            <a:r>
              <a:rPr lang="cs-CZ" dirty="0" smtClean="0"/>
              <a:t>	- množný </a:t>
            </a:r>
            <a:r>
              <a:rPr lang="cs-CZ" dirty="0"/>
              <a:t>– je možné více variant (např. léčba: medikamentózní, </a:t>
            </a:r>
            <a:r>
              <a:rPr lang="cs-CZ" dirty="0" smtClean="0"/>
              <a:t>	  chirurgická</a:t>
            </a:r>
            <a:r>
              <a:rPr lang="cs-CZ" dirty="0"/>
              <a:t>, režimová opatření)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48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statistických metod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 smtClean="0"/>
              <a:t>1) </a:t>
            </a:r>
            <a:r>
              <a:rPr lang="cs-CZ" b="1" dirty="0"/>
              <a:t>Statistické třídění a organizace </a:t>
            </a:r>
            <a:r>
              <a:rPr lang="cs-CZ" b="1" dirty="0" smtClean="0"/>
              <a:t>dat - </a:t>
            </a:r>
            <a:r>
              <a:rPr lang="cs-CZ" dirty="0" smtClean="0"/>
              <a:t> </a:t>
            </a:r>
            <a:r>
              <a:rPr lang="cs-CZ" dirty="0"/>
              <a:t>umožňuje zpřehlednění získaných dat a jejich uspořádání pomocí např.:</a:t>
            </a:r>
          </a:p>
          <a:p>
            <a:pPr lvl="0"/>
            <a:r>
              <a:rPr lang="cs-CZ" dirty="0"/>
              <a:t>třídění slovních znaků podle určitých kritérií (podle abecedy, podle četnosti výskytu apod.)</a:t>
            </a:r>
          </a:p>
          <a:p>
            <a:pPr lvl="0"/>
            <a:r>
              <a:rPr lang="cs-CZ" dirty="0"/>
              <a:t>třídění číselných znaků - převod dat např. do tabulek (tabulky neboli matice dat, se nejčastěji vytváří pomocí počítačových programů, jako je např. MS Excel; základní podoba matice dat se skládá ze sloupců – pro jednotlivé statistické znaky a řádků – pro jednotlivé případy neboli statistické jednotky)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3889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1143000"/>
          </a:xfrm>
        </p:spPr>
        <p:txBody>
          <a:bodyPr/>
          <a:lstStyle/>
          <a:p>
            <a:r>
              <a:rPr lang="cs-CZ" dirty="0" smtClean="0"/>
              <a:t>Třídění a organizace dat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sz="2400" b="1" dirty="0" smtClean="0"/>
              <a:t>tabulky </a:t>
            </a:r>
            <a:r>
              <a:rPr lang="cs-CZ" sz="2400" b="1" dirty="0"/>
              <a:t>rozdělení četností</a:t>
            </a:r>
            <a:endParaRPr lang="cs-CZ" sz="2000" dirty="0"/>
          </a:p>
          <a:p>
            <a:pPr lvl="0"/>
            <a:r>
              <a:rPr lang="cs-CZ" dirty="0"/>
              <a:t>číselný znak má určitou hodnotu (obecně </a:t>
            </a:r>
            <a:r>
              <a:rPr lang="cs-CZ" i="1" dirty="0"/>
              <a:t>k</a:t>
            </a:r>
            <a:r>
              <a:rPr lang="cs-CZ" dirty="0"/>
              <a:t>), ke každé hodnotě je přiřazen počet výskytu (četnost)</a:t>
            </a:r>
            <a:endParaRPr lang="cs-CZ" sz="2000" dirty="0"/>
          </a:p>
          <a:p>
            <a:pPr lvl="0"/>
            <a:r>
              <a:rPr lang="cs-CZ" b="1" dirty="0"/>
              <a:t>četnost</a:t>
            </a:r>
            <a:r>
              <a:rPr lang="cs-CZ" dirty="0"/>
              <a:t> lze vyjádřit jako </a:t>
            </a:r>
            <a:r>
              <a:rPr lang="cs-CZ" b="1" dirty="0"/>
              <a:t>absolutní</a:t>
            </a:r>
            <a:r>
              <a:rPr lang="cs-CZ" dirty="0"/>
              <a:t> (počtem výskytu) či </a:t>
            </a:r>
            <a:r>
              <a:rPr lang="cs-CZ" b="1" dirty="0"/>
              <a:t>relativní</a:t>
            </a:r>
            <a:r>
              <a:rPr lang="cs-CZ" dirty="0"/>
              <a:t> (často v %)</a:t>
            </a:r>
            <a:endParaRPr lang="cs-CZ" sz="2000" dirty="0"/>
          </a:p>
          <a:p>
            <a:pPr marL="0" indent="0">
              <a:buNone/>
            </a:pPr>
            <a:r>
              <a:rPr lang="cs-CZ" b="1" dirty="0"/>
              <a:t>Vzorec </a:t>
            </a:r>
            <a:r>
              <a:rPr lang="cs-CZ" dirty="0"/>
              <a:t>pro výpočet </a:t>
            </a:r>
            <a:r>
              <a:rPr lang="cs-CZ" b="1" dirty="0"/>
              <a:t>relativní</a:t>
            </a:r>
            <a:r>
              <a:rPr lang="cs-CZ" dirty="0"/>
              <a:t> </a:t>
            </a:r>
            <a:r>
              <a:rPr lang="cs-CZ" b="1" dirty="0"/>
              <a:t>četnosti</a:t>
            </a:r>
            <a:r>
              <a:rPr lang="cs-CZ" dirty="0"/>
              <a:t>:</a:t>
            </a:r>
            <a:endParaRPr lang="cs-CZ" sz="2000" dirty="0"/>
          </a:p>
          <a:p>
            <a:pPr marL="0" indent="0" algn="ctr">
              <a:buNone/>
            </a:pPr>
            <a:r>
              <a:rPr lang="cs-CZ" i="1" dirty="0" smtClean="0"/>
              <a:t> </a:t>
            </a:r>
            <a:r>
              <a:rPr lang="cs-CZ" i="1" dirty="0" err="1"/>
              <a:t>f</a:t>
            </a:r>
            <a:r>
              <a:rPr lang="cs-CZ" i="1" baseline="-25000" dirty="0" err="1"/>
              <a:t>i</a:t>
            </a:r>
            <a:r>
              <a:rPr lang="cs-CZ" i="1" dirty="0"/>
              <a:t> = n</a:t>
            </a:r>
            <a:r>
              <a:rPr lang="cs-CZ" i="1" baseline="-25000" dirty="0"/>
              <a:t>i </a:t>
            </a:r>
            <a:r>
              <a:rPr lang="cs-CZ" dirty="0"/>
              <a:t>/</a:t>
            </a:r>
            <a:r>
              <a:rPr lang="cs-CZ" i="1" dirty="0"/>
              <a:t> n</a:t>
            </a: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9763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Příklad jednorozměrného rozdělení četností (frekvenční rozdělení)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1346517" y="3025013"/>
          <a:ext cx="5688965" cy="2023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4925"/>
                <a:gridCol w="1504950"/>
                <a:gridCol w="1158240"/>
                <a:gridCol w="1720850"/>
              </a:tblGrid>
              <a:tr h="36068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Četnost naměřených hodnot TK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61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Pacient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Hodnoty TK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(mm Hg)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Absolutní četnost (n</a:t>
                      </a:r>
                      <a:r>
                        <a:rPr lang="cs-CZ" sz="1000" baseline="-25000">
                          <a:effectLst/>
                        </a:rPr>
                        <a:t>i</a:t>
                      </a:r>
                      <a:r>
                        <a:rPr lang="cs-CZ" sz="1000">
                          <a:effectLst/>
                        </a:rPr>
                        <a:t>)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Relativní četnost (f</a:t>
                      </a:r>
                      <a:r>
                        <a:rPr lang="cs-CZ" sz="1000" baseline="-25000">
                          <a:effectLst/>
                        </a:rPr>
                        <a:t>i</a:t>
                      </a:r>
                      <a:r>
                        <a:rPr lang="cs-CZ" sz="1000">
                          <a:effectLst/>
                        </a:rPr>
                        <a:t>)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vyjádřená v %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8921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1.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2.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3.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4.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5.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6.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&gt; 180/100</a:t>
                      </a:r>
                      <a:endParaRPr lang="cs-CZ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&gt; 160/100 - 180/100</a:t>
                      </a:r>
                      <a:endParaRPr lang="cs-CZ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&gt; 110/70 - 120/75</a:t>
                      </a:r>
                      <a:endParaRPr lang="cs-CZ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&gt; 145/90 - 160/100</a:t>
                      </a:r>
                      <a:endParaRPr lang="cs-CZ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˂110/70</a:t>
                      </a:r>
                      <a:endParaRPr lang="cs-CZ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&gt; 120/75 – 145/90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18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21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24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29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37</a:t>
                      </a:r>
                      <a:endParaRPr lang="cs-CZ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10,1</a:t>
                      </a:r>
                      <a:endParaRPr lang="cs-CZ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11,7</a:t>
                      </a:r>
                      <a:endParaRPr lang="cs-CZ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13,4</a:t>
                      </a:r>
                      <a:endParaRPr lang="cs-CZ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16,2</a:t>
                      </a:r>
                      <a:endParaRPr lang="cs-CZ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20,7</a:t>
                      </a:r>
                      <a:endParaRPr lang="cs-CZ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27,9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Součet (n)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sym typeface="Webdings"/>
                        </a:rPr>
                        <a:t>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179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100,0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992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Třídění a organizace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sz="2400" b="1" dirty="0"/>
              <a:t>grafické znázornění </a:t>
            </a:r>
            <a:r>
              <a:rPr lang="cs-CZ" sz="2400" dirty="0"/>
              <a:t>–</a:t>
            </a:r>
            <a:r>
              <a:rPr lang="cs-CZ" sz="2400" b="1" dirty="0"/>
              <a:t> </a:t>
            </a:r>
            <a:r>
              <a:rPr lang="cs-CZ" sz="2400" dirty="0"/>
              <a:t>pomocí grafů a diagramů lze znázornit:</a:t>
            </a:r>
            <a:endParaRPr lang="cs-CZ" sz="2000" dirty="0"/>
          </a:p>
          <a:p>
            <a:pPr lvl="0"/>
            <a:r>
              <a:rPr lang="cs-CZ" dirty="0"/>
              <a:t>rozdělení četností</a:t>
            </a:r>
            <a:endParaRPr lang="cs-CZ" sz="2000" dirty="0"/>
          </a:p>
          <a:p>
            <a:pPr marL="0" lvl="0" indent="0">
              <a:buNone/>
            </a:pPr>
            <a:r>
              <a:rPr lang="cs-CZ" dirty="0" smtClean="0"/>
              <a:t>-sloupcový </a:t>
            </a:r>
            <a:r>
              <a:rPr lang="cs-CZ" dirty="0"/>
              <a:t>graf/diagram </a:t>
            </a: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-pruhový</a:t>
            </a:r>
            <a:endParaRPr lang="cs-CZ" sz="2000" dirty="0"/>
          </a:p>
          <a:p>
            <a:pPr marL="0" lvl="0" indent="0">
              <a:buNone/>
            </a:pPr>
            <a:r>
              <a:rPr lang="cs-CZ" dirty="0" smtClean="0"/>
              <a:t>-výsečový </a:t>
            </a:r>
            <a:r>
              <a:rPr lang="cs-CZ" dirty="0"/>
              <a:t>graf </a:t>
            </a:r>
            <a:endParaRPr lang="cs-CZ" sz="2000" dirty="0"/>
          </a:p>
          <a:p>
            <a:pPr lvl="0"/>
            <a:r>
              <a:rPr lang="cs-CZ" dirty="0"/>
              <a:t>znázornění vývoje</a:t>
            </a:r>
            <a:endParaRPr lang="cs-CZ" sz="2000" dirty="0"/>
          </a:p>
          <a:p>
            <a:pPr marL="0" lvl="0" indent="0">
              <a:buNone/>
            </a:pPr>
            <a:r>
              <a:rPr lang="cs-CZ" dirty="0" smtClean="0"/>
              <a:t>- spojnicový </a:t>
            </a:r>
            <a:r>
              <a:rPr lang="cs-CZ" dirty="0"/>
              <a:t>graf (viz obr. 4 Příklad spojnicového grafu)</a:t>
            </a:r>
            <a:endParaRPr lang="cs-CZ" sz="2000" dirty="0"/>
          </a:p>
          <a:p>
            <a:pPr lvl="0"/>
            <a:r>
              <a:rPr lang="cs-CZ" dirty="0"/>
              <a:t>znázornění umístění, rozptylu</a:t>
            </a:r>
            <a:endParaRPr lang="cs-CZ" sz="2000" dirty="0"/>
          </a:p>
          <a:p>
            <a:pPr marL="0" lvl="0" indent="0">
              <a:buNone/>
            </a:pPr>
            <a:r>
              <a:rPr lang="cs-CZ" i="1" dirty="0" smtClean="0"/>
              <a:t>- XY</a:t>
            </a:r>
            <a:r>
              <a:rPr lang="cs-CZ" dirty="0" smtClean="0"/>
              <a:t> bodový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406732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sloupcového diagramu</a:t>
            </a:r>
            <a:br>
              <a:rPr lang="cs-CZ" dirty="0"/>
            </a:b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162" y="2784176"/>
            <a:ext cx="5663675" cy="2505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84533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</TotalTime>
  <Words>979</Words>
  <Application>Microsoft Office PowerPoint</Application>
  <PresentationFormat>Předvádění na obrazovce (4:3)</PresentationFormat>
  <Paragraphs>154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Arkýř</vt:lpstr>
      <vt:lpstr>Analýza dat</vt:lpstr>
      <vt:lpstr>Analýza dat</vt:lpstr>
      <vt:lpstr>Statistická analýza</vt:lpstr>
      <vt:lpstr>Statistická analýza</vt:lpstr>
      <vt:lpstr>Příklady statistických metod</vt:lpstr>
      <vt:lpstr>Třídění a organizace dat</vt:lpstr>
      <vt:lpstr>Příklad jednorozměrného rozdělení četností (frekvenční rozdělení) </vt:lpstr>
      <vt:lpstr>Třídění a organizace dat</vt:lpstr>
      <vt:lpstr>Příklad sloupcového diagramu </vt:lpstr>
      <vt:lpstr>Příklad výsečového grafu</vt:lpstr>
      <vt:lpstr>Příklad spojnicového grafu</vt:lpstr>
      <vt:lpstr>Příklad XY bodového grafu </vt:lpstr>
      <vt:lpstr>Třídění a organizace dat</vt:lpstr>
      <vt:lpstr>Třídění a organizace dat</vt:lpstr>
      <vt:lpstr>Gaussova křivka</vt:lpstr>
      <vt:lpstr>Gaussova křivka</vt:lpstr>
      <vt:lpstr>Gaussova křivka –  normální rozdělení</vt:lpstr>
      <vt:lpstr>Příklady statistických metod</vt:lpstr>
      <vt:lpstr>Příklady statistických metod</vt:lpstr>
      <vt:lpstr>Příklady statistických metod</vt:lpstr>
      <vt:lpstr>Příklady statistických metod</vt:lpstr>
      <vt:lpstr>Příklady statistických metod</vt:lpstr>
      <vt:lpstr>Příklad kontingenční tabulky </vt:lpstr>
    </vt:vector>
  </TitlesOfParts>
  <Company>Vysoka skola zdravotnicka, Praha 5, Duskova 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dat</dc:title>
  <dc:creator>Tošnarová Hana</dc:creator>
  <cp:lastModifiedBy>Tošnarová Hana</cp:lastModifiedBy>
  <cp:revision>3</cp:revision>
  <dcterms:created xsi:type="dcterms:W3CDTF">2013-11-18T13:06:16Z</dcterms:created>
  <dcterms:modified xsi:type="dcterms:W3CDTF">2013-11-18T13:33:16Z</dcterms:modified>
</cp:coreProperties>
</file>