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4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C944DF-0A76-47F1-BE64-AFB0D2ED764D}" type="datetimeFigureOut">
              <a:rPr lang="cs-CZ" smtClean="0"/>
              <a:pPr/>
              <a:t>18.11.2020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675055-E785-4DAF-97F2-3D95DA84A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7200" dirty="0" smtClean="0"/>
              <a:t>Etika</a:t>
            </a: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7200" cap="small" dirty="0">
                <a:latin typeface="+mj-lt"/>
                <a:ea typeface="+mj-ea"/>
                <a:cs typeface="+mj-cs"/>
              </a:rPr>
              <a:t>ve výzkumu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60180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Etické principy vědecké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poctivost – nakládání se všemi získanými informacemi nebo daty probíhá nejen dle platné legislativy, ale také dle předem dohodnutých pravidel mezi výzkumníkem a respondentem, zkoumanou skupinou nebo oprávněnou osobou (např. správcem zkoumaných dokumentů), nedochází k zamlčování informací např. o účelu, záměru výzkumu, délky jeho trvání apod.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originalita – veškeré popsané výsledky výzkumu jsou původní (nejde o plagiát) a přinášejí nový poznatek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obhajitelnost (zásadovost) – výzkumník, na základě získaných dat, je schopen obhájit své poznatky a závěry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názorová tolerance – výzkumník akceptuje odlišné názory a kritiku související s daným výzkumem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odbornost </a:t>
            </a:r>
          </a:p>
        </p:txBody>
      </p:sp>
    </p:spTree>
    <p:extLst>
      <p:ext uri="{BB962C8B-B14F-4D97-AF65-F5344CB8AC3E}">
        <p14:creationId xmlns="" xmlns:p14="http://schemas.microsoft.com/office/powerpoint/2010/main" val="2797968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Etické principy vědecké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principy související s účastníky výzkumu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dobrovolnost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možnost odstoupení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emoční bezpečí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účast na výzkumu podložená poučeným/informovaným souhlasem účastníků výzkumu (výzkumník seznámí účastníka výzkumu s cílem, účelem výzkumu, délkou jeho trvání, způsobem využití získaných dat, zachování anonymity účastníků, apod.)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legálnost – výzkum je schválen příslušnými orgány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026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Etické principy vědecké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zachovávání důstojnosti účastníků výzkumu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respektování soukromí a práv účastníků výzkumu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 smtClean="0"/>
              <a:t>zajištění </a:t>
            </a:r>
            <a:r>
              <a:rPr lang="cs-CZ" dirty="0"/>
              <a:t>spravedlivého přístupu ke všem účastníkům výzkumu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reciprocita – účastníci výzkumu by měli mít možnost seznámit se s výsledky a závěry provedeného </a:t>
            </a:r>
            <a:r>
              <a:rPr lang="cs-CZ" dirty="0" smtClean="0"/>
              <a:t>výzkumu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28035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Etické principy výzkumu v 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prospěšnost – motivací mnoha lidí pro účast na výzkumu je pocit prospěšnosti, účastníci výzkumu musejí mít garantováno, že jimi poskytnuté informace nebudou zneužity; účastníkům výzkumu by měly být poskytnuty výsledky a závěry výzkumu, na kterém participovali</a:t>
            </a:r>
          </a:p>
          <a:p>
            <a:pPr lvl="0"/>
            <a:r>
              <a:rPr lang="cs-CZ" dirty="0"/>
              <a:t>respektování lidské důstojnosti – svobodný a informovaný souhlas účastníka výzkumu, možnost odstoupení z výzkumu ve všech jeho fázích; právo na soukromí, respekt a úctu</a:t>
            </a:r>
          </a:p>
          <a:p>
            <a:pPr lvl="0"/>
            <a:r>
              <a:rPr lang="cs-CZ" dirty="0"/>
              <a:t>spravedlivost – výběr účastníků výzkumu by měla být spravedlivý a nediskriminující na základě kritérií daných výzkumem; právo na čestné jednání účastníka výzkumu před, během i po vlastním výzkumu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58459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Etické principy výzkumu v 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ochrana zranitelných jedinců – zvláštní ochrana osob neschopných rozhodnout o účasti na </a:t>
            </a:r>
            <a:r>
              <a:rPr lang="cs-CZ" dirty="0" smtClean="0"/>
              <a:t>výzkumu; 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 smtClean="0"/>
              <a:t>děti – informovaný/poučený souhlas poskytuje zákonný zástupce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 smtClean="0"/>
              <a:t>mentálně </a:t>
            </a:r>
            <a:r>
              <a:rPr lang="cs-CZ" dirty="0"/>
              <a:t>retardované osoby  - informovaný/poučený souhlas poskytuje opatrovník nebo soudem určená osoba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tělesně handicapované osoby – záleží na druhu a rozsahu postižení, v těchto případech se postupuje individuálně </a:t>
            </a:r>
            <a:endParaRPr lang="cs-CZ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 smtClean="0"/>
              <a:t>hospitalizovaní </a:t>
            </a:r>
            <a:r>
              <a:rPr lang="cs-CZ" dirty="0"/>
              <a:t>lidé – při získávání informovaného/poučeného souhlasu u hospitalizovaných pacientů je třeba postupovat tak, aby pacienti nepocítili nátlak ze strany personálu nebo výzkumníka na účast v daném výzkumu</a:t>
            </a:r>
          </a:p>
        </p:txBody>
      </p:sp>
    </p:spTree>
    <p:extLst>
      <p:ext uri="{BB962C8B-B14F-4D97-AF65-F5344CB8AC3E}">
        <p14:creationId xmlns="" xmlns:p14="http://schemas.microsoft.com/office/powerpoint/2010/main" val="1818076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Etické principy výzkumu v 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dodržování etických zásad – platných pro výzkumníky a pro nelékařský zdravotnický </a:t>
            </a:r>
            <a:r>
              <a:rPr lang="cs-CZ" dirty="0" smtClean="0"/>
              <a:t>personál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 </a:t>
            </a:r>
            <a:r>
              <a:rPr lang="cs-CZ" dirty="0"/>
              <a:t>kromě výše uvedených principů a zásad je velice důležitý již zmíněný informovaný/poučený souhlas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75167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Informovaný souhlas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Potenciální účastník by měl být seznámen s:</a:t>
            </a:r>
          </a:p>
          <a:p>
            <a:r>
              <a:rPr lang="cs-CZ" dirty="0"/>
              <a:t>účelem </a:t>
            </a:r>
            <a:r>
              <a:rPr lang="cs-CZ" dirty="0" smtClean="0"/>
              <a:t>výzkumu</a:t>
            </a:r>
          </a:p>
          <a:p>
            <a:r>
              <a:rPr lang="cs-CZ" dirty="0" smtClean="0"/>
              <a:t>statusem </a:t>
            </a:r>
            <a:r>
              <a:rPr lang="cs-CZ" dirty="0"/>
              <a:t>ve </a:t>
            </a:r>
            <a:r>
              <a:rPr lang="cs-CZ" dirty="0" smtClean="0"/>
              <a:t>výzkumu</a:t>
            </a:r>
          </a:p>
          <a:p>
            <a:r>
              <a:rPr lang="cs-CZ" dirty="0" smtClean="0"/>
              <a:t>délkou </a:t>
            </a:r>
            <a:r>
              <a:rPr lang="cs-CZ" dirty="0"/>
              <a:t>trvání a průběhem </a:t>
            </a:r>
            <a:r>
              <a:rPr lang="cs-CZ" dirty="0" smtClean="0"/>
              <a:t>výzkumu</a:t>
            </a:r>
          </a:p>
          <a:p>
            <a:r>
              <a:rPr lang="cs-CZ" dirty="0" smtClean="0"/>
              <a:t>typem </a:t>
            </a:r>
            <a:r>
              <a:rPr lang="cs-CZ" dirty="0"/>
              <a:t>požadovaných informací nebo </a:t>
            </a:r>
            <a:r>
              <a:rPr lang="cs-CZ" dirty="0" smtClean="0"/>
              <a:t>dat</a:t>
            </a:r>
          </a:p>
          <a:p>
            <a:r>
              <a:rPr lang="cs-CZ" dirty="0" smtClean="0"/>
              <a:t>formou </a:t>
            </a:r>
            <a:r>
              <a:rPr lang="cs-CZ" dirty="0"/>
              <a:t>odměny </a:t>
            </a:r>
            <a:r>
              <a:rPr lang="cs-CZ" dirty="0" smtClean="0"/>
              <a:t> </a:t>
            </a:r>
          </a:p>
          <a:p>
            <a:r>
              <a:rPr lang="cs-CZ" dirty="0" smtClean="0"/>
              <a:t>metodou </a:t>
            </a:r>
            <a:r>
              <a:rPr lang="cs-CZ" dirty="0"/>
              <a:t>výběru účastníků </a:t>
            </a:r>
            <a:r>
              <a:rPr lang="cs-CZ" dirty="0" smtClean="0"/>
              <a:t>výzkumu </a:t>
            </a:r>
          </a:p>
          <a:p>
            <a:r>
              <a:rPr lang="cs-CZ" dirty="0" smtClean="0"/>
              <a:t>velikostí </a:t>
            </a:r>
            <a:r>
              <a:rPr lang="cs-CZ" dirty="0"/>
              <a:t>zkoumaného </a:t>
            </a:r>
            <a:r>
              <a:rPr lang="cs-CZ" dirty="0" smtClean="0"/>
              <a:t>vzorku</a:t>
            </a:r>
          </a:p>
          <a:p>
            <a:r>
              <a:rPr lang="cs-CZ" dirty="0" smtClean="0"/>
              <a:t>metodou </a:t>
            </a:r>
            <a:r>
              <a:rPr lang="cs-CZ" dirty="0"/>
              <a:t>sběru </a:t>
            </a:r>
            <a:r>
              <a:rPr lang="cs-CZ" dirty="0" smtClean="0"/>
              <a:t>dat</a:t>
            </a:r>
          </a:p>
          <a:p>
            <a:r>
              <a:rPr lang="cs-CZ" dirty="0" smtClean="0"/>
              <a:t>s </a:t>
            </a:r>
            <a:r>
              <a:rPr lang="cs-CZ" dirty="0"/>
              <a:t>možnými </a:t>
            </a:r>
            <a:r>
              <a:rPr lang="cs-CZ" dirty="0" smtClean="0"/>
              <a:t>riziky</a:t>
            </a:r>
          </a:p>
          <a:p>
            <a:r>
              <a:rPr lang="cs-CZ" dirty="0" smtClean="0"/>
              <a:t>náklady</a:t>
            </a:r>
          </a:p>
          <a:p>
            <a:r>
              <a:rPr lang="cs-CZ" dirty="0" smtClean="0"/>
              <a:t>možností </a:t>
            </a:r>
            <a:r>
              <a:rPr lang="cs-CZ" dirty="0"/>
              <a:t>odstoupení z </a:t>
            </a:r>
            <a:r>
              <a:rPr lang="cs-CZ" dirty="0" smtClean="0"/>
              <a:t>výzkumu</a:t>
            </a:r>
          </a:p>
          <a:p>
            <a:r>
              <a:rPr lang="cs-CZ" dirty="0" smtClean="0"/>
              <a:t>jménem </a:t>
            </a:r>
            <a:r>
              <a:rPr lang="cs-CZ" dirty="0"/>
              <a:t>a kontaktem na kontaktní </a:t>
            </a:r>
            <a:r>
              <a:rPr lang="cs-CZ" dirty="0" smtClean="0"/>
              <a:t>osobu</a:t>
            </a:r>
          </a:p>
          <a:p>
            <a:r>
              <a:rPr lang="cs-CZ" dirty="0" smtClean="0"/>
              <a:t>garancí </a:t>
            </a:r>
            <a:r>
              <a:rPr lang="cs-CZ" dirty="0"/>
              <a:t>anonymity a legálního nakládání s osobními </a:t>
            </a:r>
            <a:r>
              <a:rPr lang="cs-CZ" dirty="0" smtClean="0"/>
              <a:t>daty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11484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Etické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cs-CZ" dirty="0" smtClean="0"/>
              <a:t>schvalují/zamítají provedení výzkumu v daném zdravotnickém zařízení (dle výzkumného záměru v souvislosti s medicínou a právem)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složení EK: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lékaři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všeobecné sestry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právníci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mtClean="0"/>
              <a:t>zástupci </a:t>
            </a:r>
            <a:r>
              <a:rPr lang="cs-CZ" dirty="0"/>
              <a:t>laické </a:t>
            </a:r>
            <a:r>
              <a:rPr lang="cs-CZ" dirty="0" smtClean="0"/>
              <a:t>veřejnosti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82273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Legislativní ustanovení </a:t>
            </a:r>
            <a:br>
              <a:rPr lang="cs-CZ" dirty="0" smtClean="0"/>
            </a:br>
            <a:r>
              <a:rPr lang="cs-CZ" dirty="0" smtClean="0"/>
              <a:t>související s výzkumem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zákon České národní rady č. 343/1992 Sb., kterým se mění a doplňuje zákon České národní rady č. 97/1974 Sb., o archivnictví</a:t>
            </a:r>
          </a:p>
          <a:p>
            <a:pPr lvl="0"/>
            <a:r>
              <a:rPr lang="cs-CZ" dirty="0"/>
              <a:t>ústavní zákon č. 2/1993 Sb. ve znění ústavního zákona č. 162/1998 Sb., Listina základních práv a svobod</a:t>
            </a:r>
          </a:p>
          <a:p>
            <a:pPr lvl="0"/>
            <a:r>
              <a:rPr lang="cs-CZ" dirty="0"/>
              <a:t>předpis č. 96/2001 Sb. m. s., Úmluva o lidských právech a biomedicíně (Kapitola 5 – Vědecký výzkum)</a:t>
            </a:r>
          </a:p>
          <a:p>
            <a:pPr lvl="0"/>
            <a:r>
              <a:rPr lang="cs-CZ" dirty="0"/>
              <a:t>zákon č. 101/2000 Sb., o ochraně osobních údajů a o změně některých zákonů</a:t>
            </a:r>
          </a:p>
          <a:p>
            <a:pPr lvl="0"/>
            <a:r>
              <a:rPr lang="cs-CZ" dirty="0"/>
              <a:t>zákon č. 212/2000 Sb., o právu autorském, o právech souvisejících s právem autorským a o změně některých zákonů</a:t>
            </a:r>
          </a:p>
          <a:p>
            <a:pPr lvl="0"/>
            <a:r>
              <a:rPr lang="cs-CZ" dirty="0"/>
              <a:t>zákon č. 211/2009 Sb., o podpoře výzkumu, experimentálního vývoje a inovací</a:t>
            </a:r>
          </a:p>
          <a:p>
            <a:pPr lvl="0"/>
            <a:r>
              <a:rPr lang="cs-CZ" dirty="0"/>
              <a:t>zákon č. 86/2012 Sb., občanský zákoník (Oddíl 6 – Osobnost člověka)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99212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300" dirty="0" smtClean="0"/>
              <a:t>ETICKÉ PRINCIPY VĚDECKÉ PRÁCE V OŠETŘOVATELSTVÍ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Ošetřovatelství je samostatná vědní disciplína, proto </a:t>
            </a:r>
            <a:r>
              <a:rPr lang="cs-CZ" dirty="0" smtClean="0"/>
              <a:t>se etické </a:t>
            </a:r>
            <a:r>
              <a:rPr lang="cs-CZ" dirty="0" smtClean="0"/>
              <a:t>principy vědecké práce v ošetřovatelství odvíjí od obecných etických biomedicínských principů, které jsou:</a:t>
            </a:r>
          </a:p>
          <a:p>
            <a:pPr>
              <a:buNone/>
            </a:pPr>
            <a:r>
              <a:rPr lang="cs-CZ" dirty="0" smtClean="0"/>
              <a:t>(dle T.L. </a:t>
            </a:r>
            <a:r>
              <a:rPr lang="cs-CZ" dirty="0" err="1" smtClean="0"/>
              <a:t>Beauchampa</a:t>
            </a:r>
            <a:r>
              <a:rPr lang="cs-CZ" dirty="0" smtClean="0"/>
              <a:t> a J. </a:t>
            </a:r>
            <a:r>
              <a:rPr lang="cs-CZ" dirty="0" err="1" smtClean="0"/>
              <a:t>Childresse</a:t>
            </a:r>
            <a:r>
              <a:rPr lang="cs-CZ" dirty="0" smtClean="0"/>
              <a:t>)</a:t>
            </a:r>
          </a:p>
          <a:p>
            <a:pPr lvl="0"/>
            <a:r>
              <a:rPr lang="cs-CZ" b="1" dirty="0" smtClean="0"/>
              <a:t>Autonomie</a:t>
            </a:r>
            <a:r>
              <a:rPr lang="cs-CZ" dirty="0" smtClean="0"/>
              <a:t> – schopnost rozhodovat o sobě, svébytnost</a:t>
            </a:r>
          </a:p>
          <a:p>
            <a:pPr lvl="0"/>
            <a:r>
              <a:rPr lang="cs-CZ" b="1" dirty="0" err="1" smtClean="0"/>
              <a:t>Nonmalificence</a:t>
            </a:r>
            <a:r>
              <a:rPr lang="cs-CZ" b="1" dirty="0" smtClean="0"/>
              <a:t> </a:t>
            </a:r>
            <a:r>
              <a:rPr lang="cs-CZ" dirty="0" smtClean="0"/>
              <a:t>- neublížit</a:t>
            </a:r>
          </a:p>
          <a:p>
            <a:pPr lvl="0"/>
            <a:r>
              <a:rPr lang="cs-CZ" b="1" dirty="0" err="1" smtClean="0"/>
              <a:t>Beneficence</a:t>
            </a:r>
            <a:r>
              <a:rPr lang="cs-CZ" dirty="0" smtClean="0"/>
              <a:t> – vše co děláme pro pacienta je v jeho dobro („</a:t>
            </a:r>
            <a:r>
              <a:rPr lang="cs-CZ" dirty="0" err="1" smtClean="0"/>
              <a:t>dobřečinění</a:t>
            </a:r>
            <a:r>
              <a:rPr lang="cs-CZ" dirty="0" smtClean="0"/>
              <a:t>“)</a:t>
            </a:r>
          </a:p>
          <a:p>
            <a:pPr lvl="0"/>
            <a:r>
              <a:rPr lang="cs-CZ" b="1" dirty="0" smtClean="0"/>
              <a:t>Justice</a:t>
            </a:r>
            <a:r>
              <a:rPr lang="cs-CZ" dirty="0" smtClean="0"/>
              <a:t> – </a:t>
            </a:r>
            <a:r>
              <a:rPr lang="cs-CZ" i="1" dirty="0" smtClean="0"/>
              <a:t>obhajoba pacienta</a:t>
            </a:r>
            <a:r>
              <a:rPr lang="cs-CZ" dirty="0" smtClean="0"/>
              <a:t> – když pacient neumí nebo nemůže rozhodovat o sobě, sestra je jeho „obhájcem“</a:t>
            </a:r>
          </a:p>
          <a:p>
            <a:pPr lvl="0"/>
            <a:r>
              <a:rPr lang="cs-CZ" i="1" dirty="0" smtClean="0"/>
              <a:t>spravedlnost</a:t>
            </a:r>
            <a:r>
              <a:rPr lang="cs-CZ" b="1" dirty="0" smtClean="0"/>
              <a:t> </a:t>
            </a:r>
            <a:r>
              <a:rPr lang="cs-CZ" dirty="0" smtClean="0"/>
              <a:t>– všichni pacienti mají právo na stejnou péči</a:t>
            </a:r>
          </a:p>
          <a:p>
            <a:pPr lvl="0"/>
            <a:r>
              <a:rPr lang="cs-CZ" b="1" dirty="0" smtClean="0"/>
              <a:t>Důvěra </a:t>
            </a:r>
            <a:r>
              <a:rPr lang="cs-CZ" dirty="0" smtClean="0"/>
              <a:t>– základ pro konstruktivní vztah sestra x pacient</a:t>
            </a:r>
          </a:p>
          <a:p>
            <a:pPr algn="ctr">
              <a:buNone/>
            </a:pPr>
            <a:endParaRPr lang="cs-CZ" b="1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cs-CZ" b="1" smtClean="0">
                <a:solidFill>
                  <a:srgbClr val="FF0000"/>
                </a:solidFill>
              </a:rPr>
              <a:t>Veškeré </a:t>
            </a:r>
            <a:r>
              <a:rPr lang="cs-CZ" b="1" dirty="0" smtClean="0">
                <a:solidFill>
                  <a:srgbClr val="FF0000"/>
                </a:solidFill>
              </a:rPr>
              <a:t>tyto principy jsou základem etických principů biomedicínského výzkumu.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ve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Označení člověka, který se účastní výzkumu:</a:t>
            </a:r>
          </a:p>
          <a:p>
            <a:pPr>
              <a:buFontTx/>
              <a:buChar char="-"/>
            </a:pPr>
            <a:r>
              <a:rPr lang="cs-CZ" dirty="0" smtClean="0"/>
              <a:t>účastník výzkumu</a:t>
            </a:r>
          </a:p>
          <a:p>
            <a:pPr>
              <a:buFontTx/>
              <a:buChar char="-"/>
            </a:pPr>
            <a:r>
              <a:rPr lang="cs-CZ" dirty="0" smtClean="0"/>
              <a:t>subjekt</a:t>
            </a:r>
          </a:p>
          <a:p>
            <a:pPr>
              <a:buFontTx/>
              <a:buChar char="-"/>
            </a:pPr>
            <a:r>
              <a:rPr lang="cs-CZ" dirty="0" smtClean="0"/>
              <a:t>respondent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87198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etické </a:t>
            </a:r>
            <a:r>
              <a:rPr lang="cs-CZ" dirty="0" smtClean="0"/>
              <a:t>dokumenty</a:t>
            </a:r>
            <a:br>
              <a:rPr lang="cs-CZ" dirty="0" smtClean="0"/>
            </a:br>
            <a:r>
              <a:rPr lang="cs-CZ" dirty="0" smtClean="0"/>
              <a:t>v</a:t>
            </a:r>
            <a:r>
              <a:rPr lang="cs-CZ" dirty="0"/>
              <a:t> oblasti výzkumu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Norimberský kodex</a:t>
            </a:r>
            <a:r>
              <a:rPr lang="cs-CZ" dirty="0"/>
              <a:t> </a:t>
            </a:r>
            <a:r>
              <a:rPr lang="cs-CZ" dirty="0" smtClean="0"/>
              <a:t> (1947)</a:t>
            </a:r>
          </a:p>
          <a:p>
            <a:pPr marL="0" lvl="0" indent="0">
              <a:buNone/>
            </a:pPr>
            <a:r>
              <a:rPr lang="cs-CZ" dirty="0" smtClean="0"/>
              <a:t>Oblasti:</a:t>
            </a:r>
          </a:p>
          <a:p>
            <a:r>
              <a:rPr lang="cs-CZ" sz="2500" dirty="0" smtClean="0"/>
              <a:t>dobrovolný </a:t>
            </a:r>
            <a:r>
              <a:rPr lang="cs-CZ" sz="2500" dirty="0"/>
              <a:t>souhlas účastníka výzkumu </a:t>
            </a:r>
          </a:p>
          <a:p>
            <a:pPr lvl="0"/>
            <a:r>
              <a:rPr lang="cs-CZ" sz="2500" dirty="0"/>
              <a:t>získané poznatky přispívají k dobru společnosti a nelze je získat jiným způsobem</a:t>
            </a:r>
          </a:p>
          <a:p>
            <a:pPr lvl="0"/>
            <a:r>
              <a:rPr lang="cs-CZ" sz="2500" dirty="0"/>
              <a:t>experiment by měl být podložen výzkumem na zvířatech, vědomostmi o průběhu zkoumaného problému, tak aby pomocí očekávaných výsledků bylo provedení výzkumu obhajitelné</a:t>
            </a:r>
          </a:p>
          <a:p>
            <a:pPr lvl="0"/>
            <a:r>
              <a:rPr lang="cs-CZ" sz="2500" dirty="0"/>
              <a:t>výzkum je prováděn s naprostou minimalizací fyzického i mentálního utrpení či </a:t>
            </a:r>
            <a:r>
              <a:rPr lang="cs-CZ" sz="2500" dirty="0" smtClean="0"/>
              <a:t>poškození subjektů</a:t>
            </a:r>
            <a:endParaRPr lang="cs-CZ" sz="2500" dirty="0"/>
          </a:p>
          <a:p>
            <a:pPr lvl="0"/>
            <a:r>
              <a:rPr lang="cs-CZ" sz="2500" dirty="0"/>
              <a:t>při důvodném podezření na možné poškození s invaliditou nebo smrt subjektu není možné výzkum provést; výjimkou je situace, kdy je lékař v roli výzkumníka i subjektu výzkumu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204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etické dokumenty</a:t>
            </a:r>
            <a:br>
              <a:rPr lang="cs-CZ" dirty="0"/>
            </a:br>
            <a:r>
              <a:rPr lang="cs-CZ" dirty="0"/>
              <a:t>v oblasti výzkumu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Norimberský </a:t>
            </a:r>
            <a:r>
              <a:rPr lang="cs-CZ" b="1" dirty="0" smtClean="0"/>
              <a:t>kodex – </a:t>
            </a:r>
            <a:r>
              <a:rPr lang="cs-CZ" b="1" dirty="0" err="1" smtClean="0"/>
              <a:t>pokr</a:t>
            </a:r>
            <a:r>
              <a:rPr lang="cs-CZ" b="1" dirty="0" smtClean="0"/>
              <a:t>.</a:t>
            </a:r>
          </a:p>
          <a:p>
            <a:pPr lvl="0"/>
            <a:r>
              <a:rPr lang="cs-CZ" dirty="0"/>
              <a:t>humanitární význam zkoumané problematiky musí převážit rizika souvisejícího s daným výzkumem</a:t>
            </a:r>
          </a:p>
          <a:p>
            <a:pPr lvl="0"/>
            <a:r>
              <a:rPr lang="cs-CZ" dirty="0"/>
              <a:t>příprava výzkumu a zajištění potřebného vybavení je prováděno za účelem ochrany zdraví a života zkoumaného subjektu</a:t>
            </a:r>
          </a:p>
          <a:p>
            <a:pPr lvl="0"/>
            <a:r>
              <a:rPr lang="cs-CZ" dirty="0"/>
              <a:t>experiment mohou provádět, nebo se podílet, jen vědecky kvalifikovaní odborníci</a:t>
            </a:r>
          </a:p>
          <a:p>
            <a:pPr lvl="0"/>
            <a:r>
              <a:rPr lang="cs-CZ" dirty="0"/>
              <a:t>možnost ukončení experimentu v jakékoli fázi výzkumu</a:t>
            </a:r>
          </a:p>
          <a:p>
            <a:pPr lvl="0"/>
            <a:r>
              <a:rPr lang="cs-CZ" dirty="0"/>
              <a:t>ve všech stádiích experimentu může odpovědný vědecký pracovník pokus ukončit (v případě pravděpodobnosti, e během pokračování by došlo k poškození nebo usmrcení subjektu)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4085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etické dokumenty</a:t>
            </a:r>
            <a:br>
              <a:rPr lang="cs-CZ" dirty="0"/>
            </a:br>
            <a:r>
              <a:rPr lang="cs-CZ" dirty="0"/>
              <a:t>v oblasti výzkumu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Helsinská deklarace </a:t>
            </a:r>
            <a:r>
              <a:rPr lang="cs-CZ" b="1" dirty="0" smtClean="0"/>
              <a:t> (1964) </a:t>
            </a:r>
          </a:p>
          <a:p>
            <a:pPr marL="0" indent="0">
              <a:buNone/>
            </a:pPr>
            <a:r>
              <a:rPr lang="cs-CZ" b="1" dirty="0" smtClean="0"/>
              <a:t>– </a:t>
            </a:r>
            <a:r>
              <a:rPr lang="cs-CZ" dirty="0" smtClean="0"/>
              <a:t>medicínský výzkum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Oblasti:</a:t>
            </a:r>
          </a:p>
          <a:p>
            <a:pPr lvl="0"/>
            <a:r>
              <a:rPr lang="cs-CZ" dirty="0" smtClean="0"/>
              <a:t>úvod </a:t>
            </a:r>
          </a:p>
          <a:p>
            <a:pPr lvl="0"/>
            <a:r>
              <a:rPr lang="cs-CZ" dirty="0" smtClean="0"/>
              <a:t>základní </a:t>
            </a:r>
            <a:r>
              <a:rPr lang="cs-CZ" dirty="0"/>
              <a:t>principy vztahující se na veškerý medicínský výzkum</a:t>
            </a:r>
          </a:p>
          <a:p>
            <a:pPr lvl="0"/>
            <a:r>
              <a:rPr lang="cs-CZ" dirty="0"/>
              <a:t>další zásady pro medicínský výzkum spojený s poskytováním zdravotní péče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1961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etické dokumenty</a:t>
            </a:r>
            <a:br>
              <a:rPr lang="cs-CZ" dirty="0"/>
            </a:br>
            <a:r>
              <a:rPr lang="cs-CZ" dirty="0"/>
              <a:t>v oblasti výzkumu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Mezinárodní etické směrnice pro biomedicínský výzkum zahrnující lidské </a:t>
            </a:r>
            <a:r>
              <a:rPr lang="cs-CZ" b="1" dirty="0" smtClean="0"/>
              <a:t>subjekty (1982)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ychází ze základních etických principů (respekt, </a:t>
            </a:r>
            <a:r>
              <a:rPr lang="cs-CZ" dirty="0" err="1" smtClean="0"/>
              <a:t>beneficence</a:t>
            </a:r>
            <a:r>
              <a:rPr lang="cs-CZ" dirty="0" smtClean="0"/>
              <a:t>, </a:t>
            </a:r>
            <a:r>
              <a:rPr lang="cs-CZ" dirty="0" err="1" smtClean="0"/>
              <a:t>nonmaleficence</a:t>
            </a:r>
            <a:r>
              <a:rPr lang="cs-CZ" dirty="0" smtClean="0"/>
              <a:t>, justice)</a:t>
            </a:r>
          </a:p>
          <a:p>
            <a:pPr>
              <a:buFontTx/>
              <a:buChar char="-"/>
            </a:pPr>
            <a:r>
              <a:rPr lang="cs-CZ" dirty="0" smtClean="0"/>
              <a:t>definuje zásady pro provádění biomedicínského výzkumu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4755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etické dokumenty</a:t>
            </a:r>
            <a:br>
              <a:rPr lang="cs-CZ" dirty="0"/>
            </a:br>
            <a:r>
              <a:rPr lang="cs-CZ" dirty="0"/>
              <a:t>v oblasti výzkumu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Evropská charta pro výzkumné pracovníky </a:t>
            </a:r>
            <a:endParaRPr lang="cs-CZ" b="1" dirty="0" smtClean="0"/>
          </a:p>
          <a:p>
            <a:pPr marL="0" lvl="0" indent="0">
              <a:buNone/>
            </a:pPr>
            <a:r>
              <a:rPr lang="cs-CZ" dirty="0" smtClean="0"/>
              <a:t>- </a:t>
            </a:r>
            <a:r>
              <a:rPr lang="cs-CZ" dirty="0"/>
              <a:t>soubor obecných zásad a požadavků, popisující úlohu, odpovědnosti a práva výzkumníků, jejich zaměstnavatelů a investorů. </a:t>
            </a:r>
          </a:p>
          <a:p>
            <a:pPr marL="0" indent="0">
              <a:buNone/>
            </a:pPr>
            <a:r>
              <a:rPr lang="cs-CZ" dirty="0"/>
              <a:t>Obecné zásady, vztahující se na výzkumníky: </a:t>
            </a:r>
          </a:p>
          <a:p>
            <a:pPr lvl="0"/>
            <a:r>
              <a:rPr lang="cs-CZ" dirty="0"/>
              <a:t>svoboda výzkumu</a:t>
            </a:r>
          </a:p>
          <a:p>
            <a:pPr lvl="0"/>
            <a:r>
              <a:rPr lang="cs-CZ" dirty="0"/>
              <a:t>etické zásady</a:t>
            </a:r>
          </a:p>
          <a:p>
            <a:pPr lvl="0"/>
            <a:r>
              <a:rPr lang="cs-CZ" dirty="0"/>
              <a:t>profesní odpovědnost</a:t>
            </a:r>
          </a:p>
          <a:p>
            <a:pPr lvl="0"/>
            <a:r>
              <a:rPr lang="cs-CZ" dirty="0"/>
              <a:t>profesní přístup</a:t>
            </a:r>
          </a:p>
          <a:p>
            <a:pPr lvl="0"/>
            <a:r>
              <a:rPr lang="cs-CZ" dirty="0"/>
              <a:t>smluvní a zákonné povinnosti</a:t>
            </a:r>
          </a:p>
          <a:p>
            <a:pPr lvl="0"/>
            <a:r>
              <a:rPr lang="cs-CZ" dirty="0"/>
              <a:t>odpovědnost</a:t>
            </a:r>
          </a:p>
          <a:p>
            <a:pPr lvl="0"/>
            <a:r>
              <a:rPr lang="cs-CZ" dirty="0"/>
              <a:t>řádné postupy v oblasti výzkumu</a:t>
            </a:r>
          </a:p>
          <a:p>
            <a:pPr lvl="0"/>
            <a:r>
              <a:rPr lang="cs-CZ" dirty="0"/>
              <a:t>šíření a využívání výsledků</a:t>
            </a:r>
          </a:p>
          <a:p>
            <a:pPr lvl="0"/>
            <a:r>
              <a:rPr lang="cs-CZ" dirty="0"/>
              <a:t>veřejný závazek</a:t>
            </a:r>
          </a:p>
          <a:p>
            <a:pPr lvl="0"/>
            <a:r>
              <a:rPr lang="cs-CZ" dirty="0"/>
              <a:t>vztahy s dohlížejícími osobami</a:t>
            </a:r>
          </a:p>
          <a:p>
            <a:pPr lvl="0"/>
            <a:r>
              <a:rPr lang="cs-CZ" dirty="0"/>
              <a:t>povinnosti spojené s kontrolou a řízením</a:t>
            </a:r>
          </a:p>
          <a:p>
            <a:pPr lvl="0"/>
            <a:r>
              <a:rPr lang="cs-CZ" dirty="0"/>
              <a:t>nepřetržitý profesní rozvoj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685661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etické dokumenty</a:t>
            </a:r>
            <a:br>
              <a:rPr lang="cs-CZ" dirty="0"/>
            </a:br>
            <a:r>
              <a:rPr lang="cs-CZ" dirty="0"/>
              <a:t>v oblasti výzkumu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Etický rámec výzkumu </a:t>
            </a:r>
            <a:r>
              <a:rPr lang="cs-CZ" dirty="0"/>
              <a:t>- Usnesení vlády ČR č. 1005 z roku </a:t>
            </a:r>
            <a:r>
              <a:rPr lang="cs-CZ" dirty="0" smtClean="0"/>
              <a:t>2005</a:t>
            </a:r>
          </a:p>
          <a:p>
            <a:pPr marL="0" lvl="0" indent="0">
              <a:buNone/>
            </a:pPr>
            <a:r>
              <a:rPr lang="cs-CZ" dirty="0" smtClean="0"/>
              <a:t>Etické zásady </a:t>
            </a:r>
            <a:r>
              <a:rPr lang="cs-CZ" dirty="0"/>
              <a:t>výzkumu:</a:t>
            </a:r>
          </a:p>
          <a:p>
            <a:pPr lvl="0"/>
            <a:r>
              <a:rPr lang="cs-CZ" dirty="0"/>
              <a:t>svoboda výzkumu a odpovědnost</a:t>
            </a:r>
          </a:p>
          <a:p>
            <a:pPr lvl="0"/>
            <a:r>
              <a:rPr lang="cs-CZ" dirty="0"/>
              <a:t>respektování názorové plurality a tolerance</a:t>
            </a:r>
          </a:p>
          <a:p>
            <a:pPr lvl="0"/>
            <a:r>
              <a:rPr lang="cs-CZ" dirty="0"/>
              <a:t>respektování lidské důstojnosti a autonomie při výzkumu</a:t>
            </a:r>
          </a:p>
          <a:p>
            <a:pPr lvl="0"/>
            <a:r>
              <a:rPr lang="cs-CZ" dirty="0"/>
              <a:t>transparentnost</a:t>
            </a:r>
          </a:p>
          <a:p>
            <a:pPr lvl="0"/>
            <a:r>
              <a:rPr lang="cs-CZ" dirty="0"/>
              <a:t>solidarita a spolupráce ve výzkumu</a:t>
            </a:r>
          </a:p>
          <a:p>
            <a:pPr lvl="0"/>
            <a:r>
              <a:rPr lang="cs-CZ" dirty="0"/>
              <a:t>prospěšnost a nepoškozování, každé riziko výzkumu musí být vyváženo přínosem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76992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Etické principy vědecké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Obecné etické principy:</a:t>
            </a:r>
            <a:endParaRPr lang="cs-CZ" dirty="0"/>
          </a:p>
          <a:p>
            <a:pPr lvl="0"/>
            <a:r>
              <a:rPr lang="cs-CZ" dirty="0"/>
              <a:t>principy související s osobou výzkumníka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(emoční) odstup – výzkumník je i přes touhu po provedení výzkumu schopen akceptovat a dodržet etické principy, zvažuje důsledky plánovaného výzkumu pro jeho účastníky a bere v úvahu ztrátu kritického odstupu, schopnosti zajistit nezávislost výzkumu a jeho vědeckou úroveň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objektivnost – získané informace jsou ve shodě se zkoumanou realitou, jsou pravdivé, výsledky nejsou ovlivněny výzkumníkovými názory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88875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622</Words>
  <Application>Microsoft Office PowerPoint</Application>
  <PresentationFormat>Předvádění na obrazovce (4:3)</PresentationFormat>
  <Paragraphs>140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Etika</vt:lpstr>
      <vt:lpstr>Etika ve výzkumu</vt:lpstr>
      <vt:lpstr>základní etické dokumenty v oblasti výzkumu </vt:lpstr>
      <vt:lpstr>základní etické dokumenty v oblasti výzkumu </vt:lpstr>
      <vt:lpstr>základní etické dokumenty v oblasti výzkumu </vt:lpstr>
      <vt:lpstr>základní etické dokumenty v oblasti výzkumu </vt:lpstr>
      <vt:lpstr>základní etické dokumenty v oblasti výzkumu </vt:lpstr>
      <vt:lpstr>základní etické dokumenty v oblasti výzkumu </vt:lpstr>
      <vt:lpstr>Etické principy vědecké práce</vt:lpstr>
      <vt:lpstr>Etické principy vědecké práce</vt:lpstr>
      <vt:lpstr>Etické principy vědecké práce</vt:lpstr>
      <vt:lpstr>Etické principy vědecké práce</vt:lpstr>
      <vt:lpstr>Etické principy výzkumu v ošetřovatelství</vt:lpstr>
      <vt:lpstr>Etické principy výzkumu v ošetřovatelství</vt:lpstr>
      <vt:lpstr>Etické principy výzkumu v ošetřovatelství</vt:lpstr>
      <vt:lpstr>Informovaný souhlas</vt:lpstr>
      <vt:lpstr>Etické komise</vt:lpstr>
      <vt:lpstr>Legislativní ustanovení  související s výzkumem</vt:lpstr>
      <vt:lpstr>ETICKÉ PRINCIPY VĚDECKÉ PRÁCE V OŠETŘOVATELSTVÍ </vt:lpstr>
    </vt:vector>
  </TitlesOfParts>
  <Company>Vysoka skola zdravotnicka, Praha 5, Duskova 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</dc:title>
  <dc:creator>Tošnarová Hana</dc:creator>
  <cp:lastModifiedBy>sivt</cp:lastModifiedBy>
  <cp:revision>5</cp:revision>
  <dcterms:created xsi:type="dcterms:W3CDTF">2013-09-24T14:30:37Z</dcterms:created>
  <dcterms:modified xsi:type="dcterms:W3CDTF">2020-11-18T06:23:34Z</dcterms:modified>
</cp:coreProperties>
</file>