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A5B168-9A67-4166-B31E-94EA73C286AE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EFBB0F-E8CD-4600-BAFB-A942EEF7CE2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/>
              <a:t>LIMITY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4800" dirty="0" smtClean="0"/>
              <a:t>VÝZKUMU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731993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Redukce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/>
          </a:bodyPr>
          <a:lstStyle/>
          <a:p>
            <a:r>
              <a:rPr lang="cs-CZ" dirty="0"/>
              <a:t>přirozený systém obsahuje nespočet proměnných, nelze reálně pracovat s dokonale popsaným přirozeným systémem, ale s </a:t>
            </a:r>
            <a:r>
              <a:rPr lang="cs-CZ" b="1" dirty="0"/>
              <a:t>redukovaným popisem </a:t>
            </a:r>
            <a:r>
              <a:rPr lang="cs-CZ" b="1" dirty="0" smtClean="0"/>
              <a:t>reality</a:t>
            </a:r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Formy redukce informací: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redukce počtu pozorovaných proměnných </a:t>
            </a:r>
            <a:r>
              <a:rPr lang="cs-CZ" dirty="0">
                <a:latin typeface="Arial"/>
                <a:ea typeface="Calibri"/>
                <a:cs typeface="Times New Roman"/>
              </a:rPr>
              <a:t>– viz zkreslení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954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Redukce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Formy redukce </a:t>
            </a:r>
            <a:r>
              <a:rPr lang="cs-CZ" dirty="0" smtClean="0"/>
              <a:t>informací (</a:t>
            </a:r>
            <a:r>
              <a:rPr lang="cs-CZ" dirty="0" err="1" smtClean="0"/>
              <a:t>pokr</a:t>
            </a:r>
            <a:r>
              <a:rPr lang="cs-CZ" dirty="0" smtClean="0"/>
              <a:t>.):</a:t>
            </a:r>
          </a:p>
          <a:p>
            <a:pPr lvl="0"/>
            <a:r>
              <a:rPr lang="cs-CZ" b="1" dirty="0" smtClean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redukce </a:t>
            </a: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počtu analyzovaných vztahů mezi proměnnými </a:t>
            </a:r>
            <a:r>
              <a:rPr lang="cs-CZ" dirty="0">
                <a:latin typeface="Arial"/>
                <a:ea typeface="Calibri"/>
                <a:cs typeface="Times New Roman"/>
              </a:rPr>
              <a:t>– způsobuje téměř stejné zkreslení jako redukce počtu pozorovaných proměnných, rozdíl je v rozsahu, kde redukce počtu analyzovaných vztahů je příčinou rozsáhlejšího zkreslení; zjednodušeně lze říci, že redukujeme systém, který byl již redukován v počtu 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proměnných</a:t>
            </a:r>
          </a:p>
          <a:p>
            <a:pPr lvl="0"/>
            <a:r>
              <a:rPr lang="cs-CZ" b="1" dirty="0" smtClean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redukce </a:t>
            </a: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populace na vzorek – </a:t>
            </a:r>
            <a:r>
              <a:rPr lang="cs-CZ" dirty="0"/>
              <a:t>viz 5 Výzkumný vzorek</a:t>
            </a:r>
          </a:p>
          <a:p>
            <a:pPr lvl="0"/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redukce časového kontinua </a:t>
            </a:r>
            <a:r>
              <a:rPr lang="cs-CZ" b="1" dirty="0"/>
              <a:t>na popis určených časových bodů </a:t>
            </a:r>
            <a:r>
              <a:rPr lang="cs-CZ" dirty="0"/>
              <a:t>– tento případ redukce je relevantní především na sociologicky zaměřené výzkumy, protože veškeré sociální jevy se mění s průběhem času; problém nastává v případě, že cílem výzkumníka je </a:t>
            </a:r>
            <a:r>
              <a:rPr lang="cs-CZ" b="1" dirty="0"/>
              <a:t>kauzální vysvětlení</a:t>
            </a:r>
            <a:r>
              <a:rPr lang="cs-CZ" dirty="0"/>
              <a:t>, tedy vysvětlení příčinné souvislosti mezi proměnnými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35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typy zkreslení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historie</a:t>
            </a:r>
            <a:r>
              <a:rPr lang="cs-CZ" dirty="0"/>
              <a:t> – vnější činitel ovlivňuje proměnné a následky jsou pak nesprávně považovány za součást výstupu daného výzkumu</a:t>
            </a:r>
          </a:p>
          <a:p>
            <a:pPr lvl="0"/>
            <a:r>
              <a:rPr lang="cs-CZ" b="1" dirty="0"/>
              <a:t>zrání </a:t>
            </a:r>
            <a:r>
              <a:rPr lang="cs-CZ" dirty="0"/>
              <a:t>– změny jsou vyvolávané tokem času (např. u dlouhodobých studií subjekty získávají v určité oblasti zkušenosti a tím ovlivňují výsledky výzkumu)</a:t>
            </a:r>
          </a:p>
          <a:p>
            <a:pPr lvl="0"/>
            <a:r>
              <a:rPr lang="cs-CZ" b="1" dirty="0"/>
              <a:t>prostředí </a:t>
            </a:r>
            <a:r>
              <a:rPr lang="cs-CZ" dirty="0"/>
              <a:t>– jedná se prostředí, kde se nachází zkoumaná skupina nebo daný subjekt, které může vyvolávat negativní pocity a ovlivňovat tak výkon jednotlivých účastníků výzkumu (např. místnost je příliš chladná, není dobře větraná, zakouřená nebo naopak zde není možné kouřit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096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typy zkreslení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instrumentace </a:t>
            </a:r>
            <a:r>
              <a:rPr lang="cs-CZ" dirty="0"/>
              <a:t>– zkreslení dané změnou v užitých instrumentech při měření (mezi předběžným a následným měřením)</a:t>
            </a:r>
          </a:p>
          <a:p>
            <a:pPr lvl="0"/>
            <a:r>
              <a:rPr lang="cs-CZ" b="1" dirty="0"/>
              <a:t>regrese k průměru </a:t>
            </a:r>
            <a:r>
              <a:rPr lang="cs-CZ" dirty="0"/>
              <a:t>– k tomuto zkreslení dochází při chybném předběžném měření; prevencí tohoto zkreslení je vhodná metoda tvorby vzorku</a:t>
            </a:r>
          </a:p>
          <a:p>
            <a:pPr lvl="0"/>
            <a:r>
              <a:rPr lang="cs-CZ" b="1" dirty="0"/>
              <a:t>experimentální úmrtnost </a:t>
            </a:r>
            <a:r>
              <a:rPr lang="cs-CZ" dirty="0"/>
              <a:t>– k tomuto zkreslení dochází při testování dvou skupin, když z jedné skupiny se ztrácí („odpadává“) evidentně více subjektů </a:t>
            </a:r>
          </a:p>
          <a:p>
            <a:pPr lvl="0"/>
            <a:r>
              <a:rPr lang="cs-CZ" b="1" dirty="0"/>
              <a:t>testování </a:t>
            </a:r>
            <a:r>
              <a:rPr lang="cs-CZ" dirty="0"/>
              <a:t>– „Nastává tehdy, když předběžné měření samo ovlivní závisle proměnnou a my se mylně domníváme, že tyto změny byly vyvolány experimentálním stimulem.“ </a:t>
            </a:r>
            <a:r>
              <a:rPr lang="cs-CZ" sz="1600" dirty="0"/>
              <a:t>(DISMAN, 2002, s. 46)</a:t>
            </a:r>
          </a:p>
          <a:p>
            <a:r>
              <a:rPr lang="cs-CZ" b="1" dirty="0"/>
              <a:t>redukce informací </a:t>
            </a:r>
            <a:r>
              <a:rPr lang="cs-CZ" dirty="0"/>
              <a:t>– toto zkreslení je v určité míře součástí veškerých výzkumných operací a metod; v kvantitativním výzkumu je relevantní především pro tvorbu hypotéz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157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/>
            <a:r>
              <a:rPr lang="cs-CZ" dirty="0" smtClean="0"/>
              <a:t>Zkreslení na základě </a:t>
            </a:r>
            <a:br>
              <a:rPr lang="cs-CZ" dirty="0" smtClean="0"/>
            </a:br>
            <a:r>
              <a:rPr lang="cs-CZ" dirty="0" smtClean="0"/>
              <a:t>výzkumných stimulů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sami výzkumníci ovlivňují (vědomě či nevědomě, pozitivně či negativně) účastníky výzkumu.</a:t>
            </a:r>
          </a:p>
          <a:p>
            <a:pPr marL="0" indent="0">
              <a:buNone/>
            </a:pPr>
            <a:r>
              <a:rPr lang="cs-CZ" dirty="0" smtClean="0"/>
              <a:t>Druhy zkreslení:</a:t>
            </a:r>
          </a:p>
          <a:p>
            <a:pPr lvl="0"/>
            <a:r>
              <a:rPr lang="cs-CZ" b="1" dirty="0"/>
              <a:t>efekt morčete</a:t>
            </a:r>
            <a:r>
              <a:rPr lang="cs-CZ" dirty="0"/>
              <a:t> – účastníci výzkumu jsou si vědomi, že se účastní výzkumu, a proto jejich jednání nemusí být přirozené</a:t>
            </a:r>
          </a:p>
          <a:p>
            <a:pPr lvl="0"/>
            <a:r>
              <a:rPr lang="cs-CZ" b="1" dirty="0"/>
              <a:t>výběr role</a:t>
            </a:r>
            <a:r>
              <a:rPr lang="cs-CZ" dirty="0"/>
              <a:t> - účastníci výzkumu své odpovědi/chování modifikují ve snaze např. se lépe prezentovat</a:t>
            </a:r>
          </a:p>
          <a:p>
            <a:pPr lvl="0"/>
            <a:r>
              <a:rPr lang="cs-CZ" b="1" dirty="0"/>
              <a:t>měření jako zdroj změny </a:t>
            </a:r>
            <a:r>
              <a:rPr lang="cs-CZ" dirty="0"/>
              <a:t>– vlivem rozhovoru nebo vyplňování dotazníku apod. účastníci výzkumu transformují své postoje k dané problematice; do této kategorie spadá i tzv. efekt záhlaví, kdy si respondent vytváří zkreslený obraz výzkumníka nebo instituce, která výzkum provádí</a:t>
            </a:r>
          </a:p>
          <a:p>
            <a:pPr lvl="0"/>
            <a:r>
              <a:rPr lang="cs-CZ" b="1" dirty="0"/>
              <a:t>stereotyp ve volbě odpovědí </a:t>
            </a:r>
            <a:r>
              <a:rPr lang="cs-CZ" dirty="0"/>
              <a:t>– objevuje se v dotaznících v otázkách s nabídnutými možnostmi odpovědí (např. rozhodně souhlasím, souhlasím, nevím, spíše nesouhlasím, rozhodně nesouhlasím), kdy respondenti mají tendenci spíše souhlasit s danými tvrzeními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843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Zkreslení na základě </a:t>
            </a:r>
            <a:br>
              <a:rPr lang="cs-CZ" dirty="0"/>
            </a:br>
            <a:r>
              <a:rPr lang="cs-CZ" dirty="0"/>
              <a:t>výzkumných stimulů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 kvantitativním výzkumu může ke zkreslení dojít také při chybné konstrukci </a:t>
            </a:r>
            <a:r>
              <a:rPr lang="cs-CZ" dirty="0" smtClean="0"/>
              <a:t>dotazníku</a:t>
            </a:r>
          </a:p>
          <a:p>
            <a:r>
              <a:rPr lang="cs-CZ" dirty="0" smtClean="0"/>
              <a:t>neúplný výběr kategorií</a:t>
            </a:r>
          </a:p>
          <a:p>
            <a:r>
              <a:rPr lang="cs-CZ" dirty="0" smtClean="0"/>
              <a:t>otázka má více významů</a:t>
            </a:r>
          </a:p>
          <a:p>
            <a:r>
              <a:rPr lang="cs-CZ" dirty="0" smtClean="0"/>
              <a:t>respondent otázce nerozumí</a:t>
            </a:r>
          </a:p>
          <a:p>
            <a:r>
              <a:rPr lang="cs-CZ" dirty="0" smtClean="0"/>
              <a:t>používání odborných výrazů</a:t>
            </a:r>
          </a:p>
          <a:p>
            <a:r>
              <a:rPr lang="cs-CZ" dirty="0" smtClean="0"/>
              <a:t>nevhodné, choulostivé, nepříjemné otázky – respondent nechce odpovědět</a:t>
            </a:r>
          </a:p>
          <a:p>
            <a:r>
              <a:rPr lang="cs-CZ" dirty="0" smtClean="0"/>
              <a:t>příliš dlouhý dotazník/rozhovor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102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Zkreslení na základě </a:t>
            </a:r>
            <a:br>
              <a:rPr lang="cs-CZ" dirty="0"/>
            </a:br>
            <a:r>
              <a:rPr lang="cs-CZ" dirty="0"/>
              <a:t>výzkumných stimulů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Oblast kvalitativního výzkumu je specifická především v oblasti možnosti ovlivnění celého výzkumu osobností samotného výzkumníka.</a:t>
            </a:r>
          </a:p>
          <a:p>
            <a:pPr marL="0" indent="0">
              <a:buNone/>
            </a:pPr>
            <a:r>
              <a:rPr lang="cs-CZ" dirty="0" smtClean="0"/>
              <a:t>__________________________________________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spcAft>
                <a:spcPts val="0"/>
              </a:spcAft>
              <a:buNone/>
              <a:tabLst>
                <a:tab pos="3371850" algn="l"/>
              </a:tabLst>
            </a:pPr>
            <a:r>
              <a:rPr lang="cs-CZ" dirty="0">
                <a:latin typeface="Arial"/>
                <a:ea typeface="Calibri"/>
                <a:cs typeface="Times New Roman"/>
              </a:rPr>
              <a:t>Ke zkreslení informaci a tím i celého výzkumu může dojít v každé jeho fázi.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  <a:tabLst>
                <a:tab pos="3371850" algn="l"/>
              </a:tabLst>
            </a:pPr>
            <a:r>
              <a:rPr lang="cs-CZ" dirty="0">
                <a:latin typeface="Arial"/>
                <a:ea typeface="Calibri"/>
                <a:cs typeface="Times New Roman"/>
              </a:rPr>
              <a:t>Výzkumník by měl proto věnovat pozornost především přípravě daného výzkumu, aby mohl případné zkreslení předvídat, počítat s ním a především mu předcházet.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>
                <a:latin typeface="Arial"/>
                <a:ea typeface="Calibri"/>
                <a:cs typeface="Times New Roman"/>
              </a:rPr>
              <a:t> 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61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Validita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absolutní validitu (obsahová platnost nebo pravdivost) zkoumané oblasti nelze dosáhnout</a:t>
            </a:r>
          </a:p>
          <a:p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alidita </a:t>
            </a:r>
            <a:r>
              <a:rPr lang="cs-CZ" dirty="0"/>
              <a:t>se hodnotí na základě propojenosti mezi cílem výzkumu a jeho </a:t>
            </a:r>
            <a:r>
              <a:rPr lang="cs-CZ" dirty="0" smtClean="0"/>
              <a:t>výsledky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latin typeface="Arial"/>
                <a:ea typeface="Calibri"/>
              </a:rPr>
              <a:t>validní výzkum je takový, když výzkumník skutečně zkoumá to, co zkoumat chtěl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12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Způsoby ověření validity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srovnání s vnějším </a:t>
            </a:r>
            <a:r>
              <a:rPr lang="cs-CZ" dirty="0" smtClean="0"/>
              <a:t>prostředím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prediktivní validita</a:t>
            </a:r>
            <a:r>
              <a:rPr lang="cs-CZ" dirty="0"/>
              <a:t> – srovnává výsledky testovaného měření (předpokládaných výsledků) se skutečnými výsledky 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validita založená na členství ve známé skupině </a:t>
            </a:r>
            <a:r>
              <a:rPr lang="cs-CZ" dirty="0"/>
              <a:t>– testujeme nástroj, který má být použit ve výzkumu, na skupině vykazující vlastnost, kterou chceme měřit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souběžná validita </a:t>
            </a:r>
            <a:r>
              <a:rPr lang="cs-CZ" dirty="0"/>
              <a:t>– měření téže vlastnosti je prováděno dvěma (nebo více) postupy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konstruovaná validita </a:t>
            </a:r>
            <a:r>
              <a:rPr lang="cs-CZ" dirty="0"/>
              <a:t>– posuzuje hypotézy – vlastnost (která je cílem výzkumu) a způsob jejího měření lze logicky </a:t>
            </a:r>
            <a:r>
              <a:rPr lang="cs-CZ" dirty="0" smtClean="0"/>
              <a:t>propojit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19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3E3D2D"/>
                </a:solidFill>
              </a:rPr>
              <a:t>Způsoby ověření validity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testování obsahu měřeného (zkoumaného) jevu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validita založená na mínění skupiny soudců</a:t>
            </a:r>
            <a:r>
              <a:rPr lang="cs-CZ" dirty="0"/>
              <a:t> – shoda výroků mezi odborníky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validita určovaná výčtem obsahu</a:t>
            </a:r>
            <a:r>
              <a:rPr lang="cs-CZ" dirty="0"/>
              <a:t> – posuzuje úroveň prozkoumání dané problematiky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zjevná validita</a:t>
            </a:r>
            <a:r>
              <a:rPr lang="cs-CZ" dirty="0"/>
              <a:t> – výzkumník intuitivně spoléhá spojitost mezi měřením a zkoumaným jevem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66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Přirozený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výzkumník vybírá pro účely svého výzkumu určitou část reality, kterou chce </a:t>
            </a:r>
            <a:r>
              <a:rPr lang="cs-CZ" dirty="0" smtClean="0"/>
              <a:t>zkoumat</a:t>
            </a:r>
          </a:p>
          <a:p>
            <a:endParaRPr lang="cs-CZ" dirty="0"/>
          </a:p>
          <a:p>
            <a:r>
              <a:rPr lang="cs-CZ" dirty="0"/>
              <a:t>Přirozený systém je definován jako soubor proměnných, které jsou navzájem spojeny mnoha vztahy. Naproti tomu počet vztahů spojujících jeden přirozený systém s jiným přirozeným systémem je veličina nižšího řádu.“ (DISMAN, 2002, s. 17)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1748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3E3D2D"/>
                </a:solidFill>
              </a:rPr>
              <a:t>Přirozený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Druhy </a:t>
            </a:r>
            <a:r>
              <a:rPr lang="cs-CZ" dirty="0"/>
              <a:t>přirozeného systému:</a:t>
            </a:r>
          </a:p>
          <a:p>
            <a:pPr lvl="0"/>
            <a:r>
              <a:rPr lang="cs-CZ" b="1" dirty="0"/>
              <a:t>informačně uzavřený</a:t>
            </a:r>
            <a:r>
              <a:rPr lang="cs-CZ" dirty="0"/>
              <a:t> – veškeré vlivy, které na tento systém působí, jsou výzkumníkovi </a:t>
            </a:r>
            <a:r>
              <a:rPr lang="cs-CZ" dirty="0" smtClean="0"/>
              <a:t>známé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„… pokud si umíme představit situaci, ve které “něco“ může ovlivnit to, co studujeme, také ono “něco“ patří do přirozeného systému.“ </a:t>
            </a:r>
            <a:r>
              <a:rPr lang="cs-CZ" sz="1400" dirty="0"/>
              <a:t>(DISMAN, 2002, s. 20)  </a:t>
            </a:r>
          </a:p>
          <a:p>
            <a:pPr lvl="0"/>
            <a:r>
              <a:rPr lang="cs-CZ" b="1" dirty="0" smtClean="0"/>
              <a:t>informačně </a:t>
            </a:r>
            <a:r>
              <a:rPr lang="cs-CZ" b="1" dirty="0"/>
              <a:t>otevřený</a:t>
            </a:r>
            <a:r>
              <a:rPr lang="cs-CZ" dirty="0"/>
              <a:t> -  výzkumník nezná vlivy, které v daném prostředí existují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/>
                <a:ea typeface="Calibri"/>
              </a:rPr>
              <a:t>popis reality </a:t>
            </a:r>
            <a:r>
              <a:rPr lang="cs-CZ" dirty="0">
                <a:latin typeface="Arial"/>
                <a:ea typeface="Calibri"/>
              </a:rPr>
              <a:t>v informačně otevřeném systému není možné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562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zkreslení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Zahrne-li se do výzkumu pouze část systému, tedy </a:t>
            </a:r>
            <a:r>
              <a:rPr lang="cs-CZ" b="1" dirty="0"/>
              <a:t>neúplný přirozený systém</a:t>
            </a:r>
            <a:r>
              <a:rPr lang="cs-CZ" dirty="0"/>
              <a:t>, je vysoce pravděpodobné, že dojde ke </a:t>
            </a:r>
            <a:r>
              <a:rPr lang="cs-CZ" b="1" dirty="0"/>
              <a:t>zkreslení</a:t>
            </a:r>
            <a:r>
              <a:rPr lang="cs-CZ" dirty="0"/>
              <a:t>, protože kromě působení jiného přirozeného systému je nutné brát v úvahu i vlivy zbylé části daného informačního systému.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17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7467600" cy="1143000"/>
          </a:xfrm>
        </p:spPr>
        <p:txBody>
          <a:bodyPr/>
          <a:lstStyle/>
          <a:p>
            <a:pPr algn="ctr"/>
            <a:r>
              <a:rPr lang="cs-CZ" dirty="0"/>
              <a:t>zkreslení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Typy zkreslení:</a:t>
            </a:r>
          </a:p>
          <a:p>
            <a:pPr lvl="0"/>
            <a:r>
              <a:rPr lang="cs-CZ" b="1" dirty="0"/>
              <a:t>dvojí příčina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Výzkumník popisuje realitu tak, že proměnná Y je ovlivňována pouze proměnnou X. Ve skutečnosti je ale ovlivňována jak proměnnou X, tak i Z.</a:t>
            </a:r>
          </a:p>
          <a:p>
            <a:pPr lvl="0"/>
            <a:r>
              <a:rPr lang="cs-CZ" b="1" dirty="0"/>
              <a:t>chybějící střední člen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Výzkumník popisuje realitu tak, že proměnná X ovlivňuje proměnnou Y. Ve skutečnosti ale proměnná Z, která není zahrnuta do výzkumu, nejdříve ovlivňuje X a následně Y.</a:t>
            </a:r>
          </a:p>
          <a:p>
            <a:pPr lvl="0"/>
            <a:r>
              <a:rPr lang="cs-CZ" b="1" dirty="0"/>
              <a:t>nepravá korelace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Výzkumník popisuje realitu tak, že proměnná X ovlivňuje proměnnou Y. Ve skutečnosti ale proměnná Z, která není zahrnuta do výzkumu, ovlivňuje proměnnou X i Y. </a:t>
            </a:r>
          </a:p>
          <a:p>
            <a:pPr lvl="0"/>
            <a:r>
              <a:rPr lang="cs-CZ" b="1" dirty="0"/>
              <a:t>vývojová sekvence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Výzkumník popisuje realitu tak, že proměnná X ovlivňuje proměnnou Y. Ve skutečnosti ale proměnná Z, která není zahrnuta do výzkumu, nejdříve ovlivňuje X, které následně působí na Y. </a:t>
            </a:r>
          </a:p>
        </p:txBody>
      </p:sp>
    </p:spTree>
    <p:extLst>
      <p:ext uri="{BB962C8B-B14F-4D97-AF65-F5344CB8AC3E}">
        <p14:creationId xmlns:p14="http://schemas.microsoft.com/office/powerpoint/2010/main" val="215889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kauzalita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souvislosti s možným zkreslením výzkumu je nutné se zamyslet nad pomyslným místem nebo časovým úsekem přerušení </a:t>
            </a:r>
            <a:r>
              <a:rPr lang="cs-CZ" b="1" dirty="0"/>
              <a:t>kauzálního řetězce</a:t>
            </a:r>
            <a:r>
              <a:rPr lang="cs-CZ" dirty="0"/>
              <a:t> (každá příčina má svou příčinu, která má opět svoji příčinu…).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Právě </a:t>
            </a:r>
            <a:r>
              <a:rPr lang="cs-CZ" dirty="0"/>
              <a:t>nesprávné přerušení tohoto řetězce vede k výše uvedenému zkreslení.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0070C0"/>
                </a:solidFill>
                <a:latin typeface="Arial"/>
                <a:ea typeface="Calibri"/>
              </a:rPr>
              <a:t>Kauzální charakter </a:t>
            </a:r>
            <a:r>
              <a:rPr lang="cs-CZ" dirty="0">
                <a:latin typeface="Arial"/>
                <a:ea typeface="Calibri"/>
              </a:rPr>
              <a:t>vztahu mezi dvěma proměnnými lze potvrdit, jestliže existují souběžné změny v obou proměnných, které se objeví v logickém časovém sledu a je-li vyloučena existence další proměnné.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63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540</Words>
  <Application>Microsoft Office PowerPoint</Application>
  <PresentationFormat>Předvádění na obrazovce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LIMITY</vt:lpstr>
      <vt:lpstr>Validita</vt:lpstr>
      <vt:lpstr>Způsoby ověření validity</vt:lpstr>
      <vt:lpstr>Způsoby ověření validity</vt:lpstr>
      <vt:lpstr>Přirozený systém</vt:lpstr>
      <vt:lpstr>Přirozený systém</vt:lpstr>
      <vt:lpstr>zkreslení</vt:lpstr>
      <vt:lpstr>zkreslení</vt:lpstr>
      <vt:lpstr>kauzalita</vt:lpstr>
      <vt:lpstr>Redukce informací</vt:lpstr>
      <vt:lpstr>Redukce informací</vt:lpstr>
      <vt:lpstr>Další typy zkreslení</vt:lpstr>
      <vt:lpstr>Další typy zkreslení</vt:lpstr>
      <vt:lpstr>Zkreslení na základě  výzkumných stimulů</vt:lpstr>
      <vt:lpstr>Zkreslení na základě  výzkumných stimulů</vt:lpstr>
      <vt:lpstr>Zkreslení na základě  výzkumných stimulů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LIMITY</dc:title>
  <dc:creator>Tosnar</dc:creator>
  <cp:lastModifiedBy>Tosnar</cp:lastModifiedBy>
  <cp:revision>3</cp:revision>
  <dcterms:created xsi:type="dcterms:W3CDTF">2013-09-30T19:36:04Z</dcterms:created>
  <dcterms:modified xsi:type="dcterms:W3CDTF">2013-09-30T20:05:27Z</dcterms:modified>
</cp:coreProperties>
</file>