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7" r:id="rId18"/>
    <p:sldId id="276" r:id="rId19"/>
    <p:sldId id="275" r:id="rId20"/>
    <p:sldId id="274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0AD0C6E-A73E-455C-87F4-180A8CEF384D}" type="datetimeFigureOut">
              <a:rPr lang="cs-CZ" smtClean="0"/>
              <a:pPr/>
              <a:t>05.10.2019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B66A6C-531D-4164-B4C9-F068549778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744416"/>
          </a:xfrm>
        </p:spPr>
        <p:txBody>
          <a:bodyPr/>
          <a:lstStyle/>
          <a:p>
            <a: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Výzkum </a:t>
            </a:r>
            <a:b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</a:br>
            <a: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v ošetřovatelství </a:t>
            </a:r>
            <a:br>
              <a:rPr lang="cs-CZ" sz="5400" b="1" dirty="0">
                <a:ln w="12700">
                  <a:solidFill>
                    <a:srgbClr val="675D59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</a:b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cs-CZ" sz="4000" b="1" dirty="0">
                <a:ln w="12700">
                  <a:solidFill>
                    <a:srgbClr val="675D59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VÝZKUM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cs-CZ" sz="4000" b="1" dirty="0">
                <a:ln w="12700">
                  <a:solidFill>
                    <a:srgbClr val="675D59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  <a:ea typeface="+mj-ea"/>
                <a:cs typeface="+mj-cs"/>
              </a:rPr>
              <a:t>EBP</a:t>
            </a:r>
          </a:p>
        </p:txBody>
      </p:sp>
    </p:spTree>
    <p:extLst>
      <p:ext uri="{BB962C8B-B14F-4D97-AF65-F5344CB8AC3E}">
        <p14:creationId xmlns:p14="http://schemas.microsoft.com/office/powerpoint/2010/main" val="327870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1912"/>
            <a:ext cx="8229600" cy="907504"/>
          </a:xfrm>
        </p:spPr>
        <p:txBody>
          <a:bodyPr/>
          <a:lstStyle/>
          <a:p>
            <a:br>
              <a:rPr lang="cs-CZ" sz="4000" dirty="0"/>
            </a:br>
            <a:br>
              <a:rPr lang="cs-CZ" sz="4000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VÝZKUM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EBP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Hledání odpovědí </a:t>
            </a:r>
            <a:br>
              <a:rPr lang="cs-CZ" dirty="0"/>
            </a:br>
            <a:r>
              <a:rPr lang="cs-CZ" dirty="0"/>
              <a:t>na otázky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Popis nových fenoménů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Popis vztahů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/>
              <a:t>Nalézání vhodných výsledků výzkumu pro aplikaci na konkrétní případy</a:t>
            </a:r>
          </a:p>
          <a:p>
            <a:endParaRPr lang="cs-CZ" dirty="0"/>
          </a:p>
          <a:p>
            <a:r>
              <a:rPr lang="cs-CZ" dirty="0"/>
              <a:t>Podklad pro výzkum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620688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4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Rozdíl mezi výzkumem a EBP</a:t>
            </a:r>
            <a:br>
              <a:rPr lang="cs-CZ" sz="4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</a:br>
            <a:endParaRPr lang="cs-CZ" sz="40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610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Formulace klinické otázky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Vyhledávání relevantních výzkumů nebo     </a:t>
            </a:r>
          </a:p>
          <a:p>
            <a:pPr marL="0" indent="0">
              <a:buNone/>
            </a:pPr>
            <a:r>
              <a:rPr lang="cs-CZ" dirty="0"/>
              <a:t>    popsaných důkazů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Vyhodnocení nalezených výsledků výzkumů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4. Užití výsledků v praxi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5. Celkové hodnocení 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600200"/>
          </a:xfrm>
        </p:spPr>
        <p:txBody>
          <a:bodyPr/>
          <a:lstStyle/>
          <a:p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Proces EBP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18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1. Formulace klinické otázky</a:t>
            </a:r>
          </a:p>
          <a:p>
            <a:pPr lvl="0"/>
            <a:r>
              <a:rPr lang="cs-CZ" dirty="0"/>
              <a:t>Metoda „PICOT“ - zkratka počátečních písmen jednotlivých částí dané klinické otázky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</a:t>
            </a:r>
            <a:r>
              <a:rPr lang="cs-CZ" dirty="0" err="1"/>
              <a:t>Population</a:t>
            </a:r>
            <a:r>
              <a:rPr lang="cs-CZ" dirty="0"/>
              <a:t>/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–  </a:t>
            </a:r>
          </a:p>
          <a:p>
            <a:pPr marL="0" indent="0">
              <a:buNone/>
            </a:pPr>
            <a:r>
              <a:rPr lang="cs-CZ" dirty="0"/>
              <a:t>     populace/problematika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Intervention</a:t>
            </a:r>
            <a:r>
              <a:rPr lang="cs-CZ" dirty="0"/>
              <a:t> /</a:t>
            </a:r>
            <a:r>
              <a:rPr lang="cs-CZ" dirty="0" err="1"/>
              <a:t>Interest</a:t>
            </a:r>
            <a:r>
              <a:rPr lang="cs-CZ" dirty="0"/>
              <a:t> - intervence , zájem/předmět   </a:t>
            </a:r>
          </a:p>
          <a:p>
            <a:pPr marL="0" indent="0">
              <a:buNone/>
            </a:pPr>
            <a:r>
              <a:rPr lang="cs-CZ" dirty="0"/>
              <a:t>     zájmu</a:t>
            </a:r>
          </a:p>
          <a:p>
            <a:pPr marL="0" indent="0">
              <a:buNone/>
            </a:pPr>
            <a:r>
              <a:rPr lang="cs-CZ" b="1" dirty="0"/>
              <a:t>C</a:t>
            </a:r>
            <a:r>
              <a:rPr lang="cs-CZ" dirty="0"/>
              <a:t>- </a:t>
            </a:r>
            <a:r>
              <a:rPr lang="cs-CZ" dirty="0" err="1"/>
              <a:t>Comparison</a:t>
            </a:r>
            <a:r>
              <a:rPr lang="cs-CZ" dirty="0"/>
              <a:t> – srovnávaný  </a:t>
            </a:r>
          </a:p>
          <a:p>
            <a:pPr marL="0" indent="0">
              <a:buNone/>
            </a:pPr>
            <a:r>
              <a:rPr lang="cs-CZ" dirty="0"/>
              <a:t>     stav/problematika/činnost (alternativa intervence)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dirty="0"/>
              <a:t>- </a:t>
            </a:r>
            <a:r>
              <a:rPr lang="cs-CZ" dirty="0" err="1"/>
              <a:t>Outcome</a:t>
            </a:r>
            <a:r>
              <a:rPr lang="cs-CZ" dirty="0"/>
              <a:t> – požadovaný výsledek </a:t>
            </a:r>
          </a:p>
          <a:p>
            <a:pPr marL="0" indent="0">
              <a:buNone/>
            </a:pPr>
            <a:r>
              <a:rPr lang="cs-CZ" b="1" dirty="0"/>
              <a:t>T</a:t>
            </a:r>
            <a:r>
              <a:rPr lang="cs-CZ" dirty="0"/>
              <a:t> –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frame</a:t>
            </a:r>
            <a:r>
              <a:rPr lang="cs-CZ" dirty="0"/>
              <a:t> - časový rámec, který nemusí být vždy </a:t>
            </a:r>
          </a:p>
          <a:p>
            <a:pPr marL="0" indent="0">
              <a:buNone/>
            </a:pPr>
            <a:r>
              <a:rPr lang="cs-CZ" dirty="0"/>
              <a:t>     zahrnut do klinické otázky </a:t>
            </a:r>
          </a:p>
        </p:txBody>
      </p:sp>
    </p:spTree>
    <p:extLst>
      <p:ext uri="{BB962C8B-B14F-4D97-AF65-F5344CB8AC3E}">
        <p14:creationId xmlns:p14="http://schemas.microsoft.com/office/powerpoint/2010/main" val="1247791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Proces EBP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/>
              <a:t>1. Formulace klinické otázky – </a:t>
            </a:r>
            <a:r>
              <a:rPr lang="cs-CZ" b="1" dirty="0" err="1"/>
              <a:t>pokr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Typy klinických otázek (dělení dle zaměření):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terapii – zabývá se otázkou, která léčba nebo intervence je v daném případě ta nejlepší 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prevenci – zabývá se otázkou, jak lze předcházet danému problému 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diagnózu/hodnocení – zabývá se otázkou jak nejlépe diagnostikova/určit nebo hodnotit daného pacienta/příznak apod. 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příčinu – zabývá se otázkou, co daný problém zapříčiňuje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efekt nebo prognózu – zabývá se otázkou, jaký je efekt/ dlouhodobý dopad nebo prognóza dané problematiky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význam – zabývá se otázkou jaký význam má daná problematika/proces pro pacienta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44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2. Vyhledávání relevantních výzkumů nebo     </a:t>
            </a:r>
          </a:p>
          <a:p>
            <a:pPr marL="0" indent="0" algn="ctr">
              <a:buNone/>
            </a:pPr>
            <a:r>
              <a:rPr lang="cs-CZ" b="1" dirty="0"/>
              <a:t>    popsaných důkazů</a:t>
            </a:r>
          </a:p>
          <a:p>
            <a:pPr marL="0" indent="0" algn="ctr">
              <a:buNone/>
            </a:pPr>
            <a:endParaRPr lang="cs-CZ" b="1" dirty="0"/>
          </a:p>
          <a:p>
            <a:pPr lvl="0">
              <a:buFont typeface="Wingdings" pitchFamily="2" charset="2"/>
              <a:buChar char="Ø"/>
            </a:pPr>
            <a:r>
              <a:rPr lang="cs-CZ" b="1" dirty="0"/>
              <a:t> </a:t>
            </a:r>
            <a:r>
              <a:rPr lang="cs-CZ" dirty="0"/>
              <a:t>lze využívat učebnice, skripta, sborníky, odborné časopisy, on-line portály apod.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nutnost hodnocení aktuálnosti, případě důvěryhodnosti informací</a:t>
            </a:r>
          </a:p>
          <a:p>
            <a:pPr>
              <a:buFont typeface="Wingdings" pitchFamily="2" charset="2"/>
              <a:buChar char="Ø"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424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3. Vyhodnocení nalezených výsledků výzkumů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lvl="0">
              <a:buFont typeface="Wingdings" pitchFamily="2" charset="2"/>
              <a:buChar char="Ø"/>
            </a:pPr>
            <a:r>
              <a:rPr lang="cs-CZ" dirty="0"/>
              <a:t>kritické zhodnocení popsaného výzkumu a využité metody </a:t>
            </a:r>
          </a:p>
          <a:p>
            <a:pPr lvl="0">
              <a:buFont typeface="Wingdings" pitchFamily="2" charset="2"/>
              <a:buChar char="Ø"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/>
              <a:t>4. Užití výsledků v praxi </a:t>
            </a:r>
          </a:p>
          <a:p>
            <a:pPr marL="0" indent="0" algn="ctr">
              <a:buNone/>
            </a:pPr>
            <a:endParaRPr lang="cs-CZ" b="1" dirty="0"/>
          </a:p>
          <a:p>
            <a:pPr lvl="0">
              <a:buFont typeface="Wingdings" pitchFamily="2" charset="2"/>
              <a:buChar char="Ø"/>
            </a:pPr>
            <a:r>
              <a:rPr lang="cs-CZ" dirty="0"/>
              <a:t>je třeba vzít v úvahu veškeré okolnosti, které mohou praktické využití ovlivnit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je třeba přistupovat ke všem případům individuálně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80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/>
              <a:t>5. Celkové hodnocení </a:t>
            </a:r>
          </a:p>
          <a:p>
            <a:pPr marL="0" indent="0" algn="ctr">
              <a:buNone/>
            </a:pPr>
            <a:endParaRPr lang="cs-CZ" b="1" dirty="0"/>
          </a:p>
          <a:p>
            <a:pPr lvl="0">
              <a:buFont typeface="Wingdings" pitchFamily="2" charset="2"/>
              <a:buChar char="Ø"/>
            </a:pPr>
            <a:r>
              <a:rPr lang="cs-CZ" dirty="0"/>
              <a:t>zhodnocení využitelnosti pro další praxi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/>
              <a:t>popis daného případu např. v odborném tisku apod.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417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…pokračování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PICO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>
                <a:solidFill>
                  <a:srgbClr val="FF0000"/>
                </a:solidFill>
              </a:rPr>
              <a:t>P, I, O – povinné komponenty klinické otázky</a:t>
            </a:r>
          </a:p>
          <a:p>
            <a:pPr>
              <a:buNone/>
            </a:pPr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PICOT</a:t>
            </a:r>
            <a:r>
              <a:rPr lang="cs-CZ" b="1" dirty="0">
                <a:solidFill>
                  <a:srgbClr val="009900"/>
                </a:solidFill>
              </a:rPr>
              <a:t>S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setting</a:t>
            </a:r>
            <a:r>
              <a:rPr lang="cs-CZ" dirty="0">
                <a:solidFill>
                  <a:schemeClr val="tx1"/>
                </a:solidFill>
              </a:rPr>
              <a:t> (prostředí): nemocnice, oddělení, komunita; bývá součástí P (pacienta, populace)</a:t>
            </a:r>
          </a:p>
          <a:p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="1" dirty="0">
                <a:solidFill>
                  <a:srgbClr val="009900"/>
                </a:solidFill>
              </a:rPr>
              <a:t>E</a:t>
            </a:r>
            <a:r>
              <a:rPr lang="cs-CZ" dirty="0">
                <a:solidFill>
                  <a:schemeClr val="tx1"/>
                </a:solidFill>
              </a:rPr>
              <a:t>CO – expozice: často nahrazuje I (intervenci)</a:t>
            </a:r>
          </a:p>
          <a:p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b="1" dirty="0" err="1">
                <a:solidFill>
                  <a:srgbClr val="009900"/>
                </a:solidFill>
              </a:rPr>
              <a:t>Co</a:t>
            </a:r>
            <a:r>
              <a:rPr lang="cs-CZ" b="1" dirty="0">
                <a:solidFill>
                  <a:srgbClr val="00990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</a:t>
            </a:r>
            <a:r>
              <a:rPr lang="cs-CZ" b="1" dirty="0">
                <a:solidFill>
                  <a:srgbClr val="009900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context</a:t>
            </a:r>
            <a:r>
              <a:rPr lang="cs-CZ" dirty="0">
                <a:solidFill>
                  <a:schemeClr val="tx1"/>
                </a:solidFill>
              </a:rPr>
              <a:t> (kontext): ve smyslu prostředí – využívá se častěji v kvalitativním průzkumu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klinické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i="1" dirty="0"/>
              <a:t>P</a:t>
            </a:r>
            <a:r>
              <a:rPr lang="cs-CZ" i="1" dirty="0"/>
              <a:t> – pacienti indikovaní ke </a:t>
            </a:r>
            <a:r>
              <a:rPr lang="cs-CZ" i="1" dirty="0" err="1"/>
              <a:t>stomii</a:t>
            </a:r>
            <a:r>
              <a:rPr lang="cs-CZ" i="1" dirty="0"/>
              <a:t> na odd. XY</a:t>
            </a:r>
          </a:p>
          <a:p>
            <a:pPr marL="0" indent="0">
              <a:buNone/>
            </a:pPr>
            <a:r>
              <a:rPr lang="cs-CZ" b="1" dirty="0"/>
              <a:t>I</a:t>
            </a:r>
            <a:r>
              <a:rPr lang="cs-CZ" dirty="0"/>
              <a:t> – dvoufázová edukace </a:t>
            </a:r>
            <a:r>
              <a:rPr lang="cs-CZ" dirty="0" err="1"/>
              <a:t>stomickou</a:t>
            </a:r>
            <a:r>
              <a:rPr lang="cs-CZ" dirty="0"/>
              <a:t> sestrou</a:t>
            </a:r>
            <a:endParaRPr lang="cs-CZ" i="1" dirty="0"/>
          </a:p>
          <a:p>
            <a:pPr marL="0" indent="0">
              <a:buNone/>
            </a:pPr>
            <a:r>
              <a:rPr lang="cs-CZ" b="1" i="1" dirty="0"/>
              <a:t>C</a:t>
            </a:r>
            <a:r>
              <a:rPr lang="cs-CZ" i="1" dirty="0"/>
              <a:t> - samostatná pooperační edukace</a:t>
            </a:r>
          </a:p>
          <a:p>
            <a:pPr marL="0" indent="0">
              <a:buNone/>
            </a:pPr>
            <a:r>
              <a:rPr lang="cs-CZ" b="1" i="1" dirty="0"/>
              <a:t>O</a:t>
            </a:r>
            <a:r>
              <a:rPr lang="cs-CZ" i="1" dirty="0"/>
              <a:t> – zkrácení doby nezbytné pro nácvik manipulace se     </a:t>
            </a:r>
          </a:p>
          <a:p>
            <a:pPr marL="0" indent="0">
              <a:buNone/>
            </a:pPr>
            <a:r>
              <a:rPr lang="cs-CZ" i="1" dirty="0"/>
              <a:t>     </a:t>
            </a:r>
            <a:r>
              <a:rPr lang="cs-CZ" i="1" dirty="0" err="1"/>
              <a:t>stomickými</a:t>
            </a:r>
            <a:r>
              <a:rPr lang="cs-CZ" i="1" dirty="0"/>
              <a:t> pomůckami</a:t>
            </a:r>
          </a:p>
          <a:p>
            <a:pPr marL="0" indent="0">
              <a:buNone/>
            </a:pPr>
            <a:r>
              <a:rPr lang="cs-CZ" b="1" i="1" dirty="0"/>
              <a:t>T</a:t>
            </a:r>
            <a:r>
              <a:rPr lang="cs-CZ" i="1" dirty="0"/>
              <a:t> – pooperační období</a:t>
            </a:r>
          </a:p>
          <a:p>
            <a:r>
              <a:rPr lang="cs-CZ" b="1" dirty="0"/>
              <a:t>Výsledná PICOT otázka: </a:t>
            </a:r>
            <a:r>
              <a:rPr lang="cs-CZ" dirty="0"/>
              <a:t>Zkracuje u</a:t>
            </a:r>
            <a:r>
              <a:rPr lang="cs-CZ" i="1" dirty="0"/>
              <a:t> pacientů indikovaných ke </a:t>
            </a:r>
            <a:r>
              <a:rPr lang="cs-CZ" i="1" dirty="0" err="1"/>
              <a:t>stomii</a:t>
            </a:r>
            <a:r>
              <a:rPr lang="cs-CZ" i="1" dirty="0"/>
              <a:t>  na odd. XY (P) dvoufázová (před a pooperační) edukace </a:t>
            </a:r>
            <a:r>
              <a:rPr lang="cs-CZ" i="1" dirty="0" err="1"/>
              <a:t>stomickou</a:t>
            </a:r>
            <a:r>
              <a:rPr lang="cs-CZ" i="1" dirty="0"/>
              <a:t> sestrou (I) dobu nezbytnou pro nácvik manipulace se </a:t>
            </a:r>
            <a:r>
              <a:rPr lang="cs-CZ" i="1" dirty="0" err="1"/>
              <a:t>stomickými</a:t>
            </a:r>
            <a:r>
              <a:rPr lang="cs-CZ" i="1" dirty="0"/>
              <a:t> pomůckami (O) než  samostatná pooperační edukace(C)v pooperačním období (T)?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87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dirty="0"/>
              <a:t>Poznávací činnost</a:t>
            </a:r>
          </a:p>
          <a:p>
            <a:r>
              <a:rPr lang="cs-CZ" dirty="0"/>
              <a:t>Zaměřená na určitou oblast/obor</a:t>
            </a:r>
          </a:p>
          <a:p>
            <a:endParaRPr lang="cs-CZ" dirty="0"/>
          </a:p>
          <a:p>
            <a:r>
              <a:rPr lang="cs-CZ" dirty="0"/>
              <a:t>Cíl výzkumu: odhalení vlastností jevu, souvislostí, příčin a podmínek, popis reality</a:t>
            </a:r>
          </a:p>
          <a:p>
            <a:endParaRPr lang="cs-CZ" dirty="0"/>
          </a:p>
          <a:p>
            <a:r>
              <a:rPr lang="cs-CZ" dirty="0"/>
              <a:t>Základní dělení výzkumu:</a:t>
            </a:r>
          </a:p>
          <a:p>
            <a:pPr>
              <a:buFontTx/>
              <a:buChar char="-"/>
            </a:pPr>
            <a:r>
              <a:rPr lang="cs-CZ" dirty="0"/>
              <a:t>Základní (zkoumá se úkaz/nový fenomén; zahrnuje experimentální a teoretický výzkum), aplikovaný </a:t>
            </a:r>
          </a:p>
          <a:p>
            <a:pPr>
              <a:buFontTx/>
              <a:buChar char="-"/>
            </a:pPr>
            <a:r>
              <a:rPr lang="cs-CZ" dirty="0"/>
              <a:t>teoretický, empirický</a:t>
            </a:r>
          </a:p>
          <a:p>
            <a:pPr>
              <a:buFontTx/>
              <a:buChar char="-"/>
            </a:pPr>
            <a:r>
              <a:rPr lang="cs-CZ" dirty="0"/>
              <a:t>kvantitativní, kvalitativní, smíšený (dle metody)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61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/>
              <a:t>Klinické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Zaměření klinických otázek na:</a:t>
            </a:r>
          </a:p>
          <a:p>
            <a:pPr>
              <a:buFontTx/>
              <a:buChar char="-"/>
            </a:pPr>
            <a:r>
              <a:rPr lang="cs-CZ" b="1" dirty="0"/>
              <a:t>intervenci/léčbu </a:t>
            </a:r>
            <a:r>
              <a:rPr lang="cs-CZ" dirty="0"/>
              <a:t>- Jaký je efekt/účinek…..(I) na…..(O) u….. (P)? (s komparací: Jaký je efekt/účinek…..(I) ve srovnání s…. (C) na…..(O) u….. (P)?)</a:t>
            </a:r>
          </a:p>
          <a:p>
            <a:pPr>
              <a:buFontTx/>
              <a:buChar char="-"/>
            </a:pPr>
            <a:r>
              <a:rPr lang="cs-CZ" b="1" dirty="0"/>
              <a:t>etiologii/poškození </a:t>
            </a:r>
            <a:r>
              <a:rPr lang="cs-CZ" dirty="0"/>
              <a:t>– Zvyšuje….. (E) – expozice nebo charakteristika) riziko….. (O) u ….. (P)? (s komparací: Zvyšuje….. (E) – expozice nebo charakteristika) riziko….. (O) ve srovnání s (C) u ….. (P)?) 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diagnózu/posouzení </a:t>
            </a:r>
            <a:r>
              <a:rPr lang="cs-CZ" dirty="0"/>
              <a:t>– Poskytuje ….. (I – měřící nástroj/postup) přesnou diagnostiku(posouzení/informace o ….. (O) u ….. (P)?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prognózu/predikci </a:t>
            </a:r>
            <a:r>
              <a:rPr lang="cs-CZ" dirty="0"/>
              <a:t>– Zvyšuje …… (I – nemoc/stav) riziko ….. (O) u ….. (P)?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prevenci </a:t>
            </a:r>
            <a:r>
              <a:rPr lang="cs-CZ" dirty="0"/>
              <a:t>– Snižuje/předchází ….. (I – intervence) riziko ….. (O) ….. u ….. (P)?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smysl/význam </a:t>
            </a:r>
            <a:r>
              <a:rPr lang="cs-CZ" dirty="0"/>
              <a:t>– Jaké jsou zkušenosti (O) pacientů (P) s ….. (I – nemocí/stavem/okolností)? Jak ….. (P) s ….. (I) vnímají ….. (O) v průběhu ….. (T)?</a:t>
            </a:r>
            <a:endParaRPr lang="cs-CZ" b="1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Jarošová, D., R. </a:t>
            </a:r>
            <a:r>
              <a:rPr lang="cs-CZ" dirty="0" err="1"/>
              <a:t>Zeleníková</a:t>
            </a:r>
            <a:r>
              <a:rPr lang="cs-CZ" dirty="0"/>
              <a:t>. Ošetřovatelství založené na důkazech,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Nusrsing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2014. ISBN 978-80-247-5345-4.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Arial Black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 Black" pitchFamily="34" charset="0"/>
              </a:rPr>
              <a:t>Je výzkum nedílnou součástí ošetřovatelství?</a:t>
            </a:r>
          </a:p>
          <a:p>
            <a:pPr>
              <a:spcAft>
                <a:spcPts val="0"/>
              </a:spcAft>
            </a:pPr>
            <a:r>
              <a:rPr lang="cs-CZ" dirty="0"/>
              <a:t>Ošetřovatelství, jako obor zaměřený na vyhledávání a uspokojování bio-psycho-sociálních potřeb člověka v souvislosti s péčí o jeho zdraví;                   je samostatná vědecká disciplína</a:t>
            </a:r>
          </a:p>
          <a:p>
            <a:pPr>
              <a:spcAft>
                <a:spcPts val="0"/>
              </a:spcAft>
            </a:pPr>
            <a:r>
              <a:rPr lang="cs-CZ" dirty="0"/>
              <a:t>Mezi její charakteristické rysy patří poskytování ošetřovatelské péče na základě vědeckých poznatků podložených výzkumem. (KONCEPCE OŠETŘOVATELSTVÍ, 2004)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087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Výzkum v ošetřovatelství je podřízen: </a:t>
            </a:r>
          </a:p>
          <a:p>
            <a:r>
              <a:rPr lang="cs-CZ" dirty="0"/>
              <a:t>legislativním předpisům (např. konvence o biomedicíně - 96/2001 Sb. m. s., zákonem č. 211/2009 Sb., o podpoře výzkumu, experimentálního vývoje a inovací ) </a:t>
            </a:r>
          </a:p>
          <a:p>
            <a:r>
              <a:rPr lang="cs-CZ" dirty="0"/>
              <a:t>etickým ustanovením souvisejícím s biomedicínským výzkumem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32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Priority výzkumu </a:t>
            </a:r>
            <a:br>
              <a:rPr lang="cs-CZ" sz="4400" dirty="0"/>
            </a:br>
            <a:r>
              <a:rPr lang="cs-CZ" sz="4400" dirty="0"/>
              <a:t>v ošetřovatelství pro 21.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Podpora zdraví, tělesné a duševní pohody a schopnost pečovat o jedince všech věkových, sociálních a kulturních skupin</a:t>
            </a:r>
          </a:p>
          <a:p>
            <a:r>
              <a:rPr lang="cs-CZ" dirty="0"/>
              <a:t>Minimalizace a prevence vzniku zdravotních problémů, které jsou způsobeny nezdravým </a:t>
            </a:r>
            <a:r>
              <a:rPr lang="cs-CZ" b="1" dirty="0"/>
              <a:t>prostředím</a:t>
            </a:r>
            <a:r>
              <a:rPr lang="cs-CZ" dirty="0"/>
              <a:t> a poruchami </a:t>
            </a:r>
            <a:r>
              <a:rPr lang="cs-CZ" b="1" dirty="0"/>
              <a:t>chování</a:t>
            </a:r>
            <a:r>
              <a:rPr lang="cs-CZ" dirty="0"/>
              <a:t>, jež komplikují život a obecně snižují produktivitu</a:t>
            </a:r>
          </a:p>
          <a:p>
            <a:r>
              <a:rPr lang="cs-CZ" dirty="0"/>
              <a:t>Snižování negativních účinků nových zdravotnických </a:t>
            </a:r>
            <a:r>
              <a:rPr lang="cs-CZ" b="1" dirty="0"/>
              <a:t>technologií</a:t>
            </a:r>
            <a:r>
              <a:rPr lang="cs-CZ" dirty="0"/>
              <a:t> na adaptační schopnosti jednotlivce nebo rodin </a:t>
            </a:r>
            <a:br>
              <a:rPr lang="cs-CZ" dirty="0"/>
            </a:br>
            <a:r>
              <a:rPr lang="cs-CZ" dirty="0"/>
              <a:t>s akutními nebo chronickými zdravotními problémy</a:t>
            </a:r>
          </a:p>
          <a:p>
            <a:r>
              <a:rPr lang="cs-CZ" dirty="0"/>
              <a:t>Zajištění péče </a:t>
            </a:r>
            <a:r>
              <a:rPr lang="cs-CZ" b="1" dirty="0"/>
              <a:t>efektivním</a:t>
            </a:r>
            <a:r>
              <a:rPr lang="cs-CZ" dirty="0"/>
              <a:t> a přijatelným způsobem ohrožovaným </a:t>
            </a:r>
            <a:r>
              <a:rPr lang="cs-CZ" b="1" dirty="0"/>
              <a:t>skupinám</a:t>
            </a:r>
            <a:r>
              <a:rPr lang="cs-CZ" dirty="0"/>
              <a:t>, např. starým lidem, dětem s vrozenými vadami, jiným kulturním a etnickým skupinám, mentálně postiženým a chudým lidem</a:t>
            </a:r>
          </a:p>
          <a:p>
            <a:r>
              <a:rPr lang="cs-CZ" b="1" dirty="0"/>
              <a:t>Klasifikace fenoménů </a:t>
            </a:r>
            <a:r>
              <a:rPr lang="cs-CZ" dirty="0"/>
              <a:t>ošetřovatelské práce</a:t>
            </a:r>
          </a:p>
          <a:p>
            <a:r>
              <a:rPr lang="cs-CZ" dirty="0"/>
              <a:t>Ochrana </a:t>
            </a:r>
            <a:r>
              <a:rPr lang="cs-CZ" b="1" dirty="0"/>
              <a:t>principů etiky</a:t>
            </a:r>
            <a:r>
              <a:rPr lang="cs-CZ" dirty="0"/>
              <a:t>, kterými se řídí výzkum v ošetřovatelství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14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Priority výzkumu </a:t>
            </a:r>
            <a:br>
              <a:rPr lang="cs-CZ" sz="4400" dirty="0"/>
            </a:br>
            <a:r>
              <a:rPr lang="cs-CZ" sz="4400" dirty="0"/>
              <a:t>v ošetřovatelství pro 21.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Vývoj nástrojů </a:t>
            </a:r>
            <a:r>
              <a:rPr lang="cs-CZ" dirty="0"/>
              <a:t>pro měření výsledků ošetřovatelské péče</a:t>
            </a:r>
          </a:p>
          <a:p>
            <a:r>
              <a:rPr lang="cs-CZ" b="1" dirty="0"/>
              <a:t>Vývoj</a:t>
            </a:r>
            <a:r>
              <a:rPr lang="cs-CZ" dirty="0"/>
              <a:t> integrujících </a:t>
            </a:r>
            <a:r>
              <a:rPr lang="cs-CZ" b="1" dirty="0"/>
              <a:t>metodologií výzkumu </a:t>
            </a:r>
            <a:r>
              <a:rPr lang="cs-CZ" dirty="0"/>
              <a:t>z hlediska holistického pojetí člověka, jeho rodiny a životního stylu</a:t>
            </a:r>
          </a:p>
          <a:p>
            <a:r>
              <a:rPr lang="cs-CZ" dirty="0"/>
              <a:t>Projektování a </a:t>
            </a:r>
            <a:r>
              <a:rPr lang="cs-CZ" b="1" dirty="0"/>
              <a:t>ověřování</a:t>
            </a:r>
            <a:r>
              <a:rPr lang="cs-CZ" dirty="0"/>
              <a:t> různých modelů pro poskytování péče o zdraví a jejich řízení, aby byly schopné udržet vysokou kvalitu ošetřovatelské péče a efektivitu vložených nákladů</a:t>
            </a:r>
          </a:p>
          <a:p>
            <a:r>
              <a:rPr lang="cs-CZ" dirty="0"/>
              <a:t>Ověřování efektivity různých přístupů ve </a:t>
            </a:r>
            <a:r>
              <a:rPr lang="cs-CZ" b="1" dirty="0"/>
              <a:t>výuce</a:t>
            </a:r>
            <a:r>
              <a:rPr lang="cs-CZ" dirty="0"/>
              <a:t> ošetřovatelství pro profesionální způsob práce, který vyžaduje rozsáhlé vědomosti a široký rozsah dovedností</a:t>
            </a:r>
          </a:p>
          <a:p>
            <a:r>
              <a:rPr lang="cs-CZ" dirty="0"/>
              <a:t>Identifikace a </a:t>
            </a:r>
            <a:r>
              <a:rPr lang="cs-CZ" b="1" dirty="0"/>
              <a:t>analýza</a:t>
            </a:r>
            <a:r>
              <a:rPr lang="cs-CZ" dirty="0"/>
              <a:t> historických a současných </a:t>
            </a:r>
            <a:r>
              <a:rPr lang="cs-CZ" b="1" dirty="0"/>
              <a:t>faktorů</a:t>
            </a:r>
            <a:r>
              <a:rPr lang="cs-CZ" dirty="0"/>
              <a:t>, které ovlivňují profesionální růst sester</a:t>
            </a:r>
          </a:p>
          <a:p>
            <a:pPr marL="0" indent="0">
              <a:buNone/>
            </a:pPr>
            <a:r>
              <a:rPr lang="cs-CZ" sz="1600" dirty="0"/>
              <a:t>      (DOPORUČENÍ VÝBORU MINISTRŮ RADY EVROPY, 1996 in KUTNOHORSKÁ, 2009)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11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Směry výzkumu                           v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vytváření nových poznatků v ošetřovatelské péči</a:t>
            </a:r>
          </a:p>
          <a:p>
            <a:pPr lvl="0"/>
            <a:r>
              <a:rPr lang="cs-CZ" dirty="0"/>
              <a:t>návrhy a ověřování ošetřovatelských modelů</a:t>
            </a:r>
          </a:p>
          <a:p>
            <a:pPr lvl="0"/>
            <a:r>
              <a:rPr lang="cs-CZ" dirty="0"/>
              <a:t>popis základních fyziologických, sociálních a behaviorálních procesů a souvislostí</a:t>
            </a:r>
          </a:p>
          <a:p>
            <a:pPr lvl="0"/>
            <a:r>
              <a:rPr lang="cs-CZ" dirty="0"/>
              <a:t>tvorba vzdělávacích programů a materiálů</a:t>
            </a:r>
          </a:p>
          <a:p>
            <a:pPr lvl="0"/>
            <a:r>
              <a:rPr lang="cs-CZ" dirty="0"/>
              <a:t>profese sestry, vývoj a historie</a:t>
            </a:r>
          </a:p>
          <a:p>
            <a:pPr lvl="0"/>
            <a:r>
              <a:rPr lang="cs-CZ" dirty="0"/>
              <a:t>výzkum v oblasti managementu ošetřovatelství </a:t>
            </a:r>
          </a:p>
          <a:p>
            <a:pPr lvl="0"/>
            <a:r>
              <a:rPr lang="cs-CZ" dirty="0"/>
              <a:t>environmentální ošetřovatelství</a:t>
            </a:r>
          </a:p>
          <a:p>
            <a:pPr lvl="0"/>
            <a:r>
              <a:rPr lang="cs-CZ" dirty="0"/>
              <a:t>vzdělávání sester</a:t>
            </a:r>
          </a:p>
          <a:p>
            <a:pPr lvl="0"/>
            <a:r>
              <a:rPr lang="cs-CZ" dirty="0"/>
              <a:t>etika</a:t>
            </a:r>
          </a:p>
          <a:p>
            <a:pPr lvl="0"/>
            <a:r>
              <a:rPr lang="cs-CZ" dirty="0"/>
              <a:t>hodnocení efektivity ošetřovatelských intervencí/nástrojů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8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Výzkum, 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cs-CZ" dirty="0"/>
              <a:t>Pomocí výzkumu v ošetřovatelství se vytvářejí nové poznatky a lze provádět EBP (Evidence-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; EBN – Evidence-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	zavádění výsledků výzkumu do praxe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	začleňování důkazů do individualizované ošetřovatelské praxe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49329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949329" y="45811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5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Dovednost sester skloubit své klinické zkušenosti </a:t>
            </a:r>
            <a:br>
              <a:rPr lang="cs-CZ" dirty="0"/>
            </a:br>
            <a:r>
              <a:rPr lang="cs-CZ" dirty="0"/>
              <a:t>a výsledky nových studií, tedy nové vědomosti, v péči o konkrétního pacienta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Analogický způsob myšlení jako ve výzkumu – základem je kladení otázek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40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195</TotalTime>
  <Words>914</Words>
  <Application>Microsoft Office PowerPoint</Application>
  <PresentationFormat>Předvádění na obrazovce (4:3)</PresentationFormat>
  <Paragraphs>159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Bookman Old Style</vt:lpstr>
      <vt:lpstr>Century Gothic</vt:lpstr>
      <vt:lpstr>Courier New</vt:lpstr>
      <vt:lpstr>Palatino Linotype</vt:lpstr>
      <vt:lpstr>Wingdings</vt:lpstr>
      <vt:lpstr>Exekutivní</vt:lpstr>
      <vt:lpstr>Výzkum  v ošetřovatelství  </vt:lpstr>
      <vt:lpstr>Výzkum</vt:lpstr>
      <vt:lpstr>Výzkum</vt:lpstr>
      <vt:lpstr>Výzkum</vt:lpstr>
      <vt:lpstr>Priority výzkumu  v ošetřovatelství pro 21. století</vt:lpstr>
      <vt:lpstr>Priority výzkumu  v ošetřovatelství pro 21. století</vt:lpstr>
      <vt:lpstr>Směry výzkumu                           v ošetřovatelství</vt:lpstr>
      <vt:lpstr>Výzkum, EBP</vt:lpstr>
      <vt:lpstr>EBP</vt:lpstr>
      <vt:lpstr>  </vt:lpstr>
      <vt:lpstr>Proces EBP</vt:lpstr>
      <vt:lpstr>     Proces EBP </vt:lpstr>
      <vt:lpstr>Proces EBP </vt:lpstr>
      <vt:lpstr>Proces EBP</vt:lpstr>
      <vt:lpstr>Proces EBP</vt:lpstr>
      <vt:lpstr>Proces EBP</vt:lpstr>
      <vt:lpstr>Klinické otázky</vt:lpstr>
      <vt:lpstr>Varianty PICO</vt:lpstr>
      <vt:lpstr>Příklad klinické otázky</vt:lpstr>
      <vt:lpstr>Klinické otázky</vt:lpstr>
      <vt:lpstr>Zdroj: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 v ošetřovatelství  a porodní asistenci</dc:title>
  <dc:creator>Tosnar</dc:creator>
  <cp:lastModifiedBy>Tošnarová Hana</cp:lastModifiedBy>
  <cp:revision>17</cp:revision>
  <dcterms:created xsi:type="dcterms:W3CDTF">2013-09-07T13:53:30Z</dcterms:created>
  <dcterms:modified xsi:type="dcterms:W3CDTF">2019-10-05T08:51:35Z</dcterms:modified>
</cp:coreProperties>
</file>