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AA9352-F7E5-4D38-A1EF-B57761C8882D}" type="datetimeFigureOut">
              <a:rPr lang="cs-CZ" smtClean="0"/>
              <a:t>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7FA212-D292-40D6-B90B-1FF3B907296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2969096"/>
          </a:xfrm>
        </p:spPr>
        <p:txBody>
          <a:bodyPr>
            <a:normAutofit/>
          </a:bodyPr>
          <a:lstStyle/>
          <a:p>
            <a:pPr algn="r"/>
            <a:r>
              <a:rPr lang="cs-CZ" sz="5400" dirty="0" smtClean="0"/>
              <a:t>Výzkumný vzorek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012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Velikost vzorku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467600" cy="532859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velikost vzorku je pro kvantitativní i kvalitativní výzkum relativní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Kvantitativní výzkum - </a:t>
            </a:r>
            <a:r>
              <a:rPr lang="cs-CZ" dirty="0"/>
              <a:t>že čím větší vzorek, tím přesnější </a:t>
            </a:r>
            <a:r>
              <a:rPr lang="cs-CZ" dirty="0" smtClean="0"/>
              <a:t>závěry; je ale nutné brát v úvahu zaměření výzkumu</a:t>
            </a:r>
          </a:p>
          <a:p>
            <a:pPr marL="365760" lvl="1" indent="0">
              <a:buNone/>
            </a:pPr>
            <a:r>
              <a:rPr lang="cs-CZ" dirty="0"/>
              <a:t>n     50 – velice malý vzorek</a:t>
            </a:r>
          </a:p>
          <a:p>
            <a:pPr marL="365760" lvl="1" indent="0">
              <a:buNone/>
            </a:pPr>
            <a:r>
              <a:rPr lang="cs-CZ" dirty="0"/>
              <a:t>n   100 – malý vzorek </a:t>
            </a:r>
          </a:p>
          <a:p>
            <a:pPr marL="365760" lvl="1" indent="0">
              <a:buNone/>
            </a:pPr>
            <a:r>
              <a:rPr lang="cs-CZ" dirty="0"/>
              <a:t>n   200 – přiměřený vzorek</a:t>
            </a:r>
          </a:p>
          <a:p>
            <a:pPr marL="365760" lvl="1" indent="0">
              <a:buNone/>
            </a:pPr>
            <a:r>
              <a:rPr lang="cs-CZ" dirty="0"/>
              <a:t>n   300 – dobrý vzorek</a:t>
            </a:r>
          </a:p>
          <a:p>
            <a:pPr marL="365760" lvl="1" indent="0">
              <a:buNone/>
            </a:pPr>
            <a:r>
              <a:rPr lang="cs-CZ" dirty="0"/>
              <a:t>n   500 – velice dobrý vzorek</a:t>
            </a:r>
          </a:p>
          <a:p>
            <a:pPr marL="365760" lvl="1" indent="0">
              <a:buNone/>
            </a:pPr>
            <a:r>
              <a:rPr lang="cs-CZ" dirty="0"/>
              <a:t>n 1000 – výborný vzorek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123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vzorku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Kvalitativní výzkum – záleží na zaměření výzkumu, v některých případech postačuje</a:t>
            </a:r>
          </a:p>
          <a:p>
            <a:pPr marL="0" indent="0">
              <a:buNone/>
            </a:pPr>
            <a:r>
              <a:rPr lang="cs-CZ" dirty="0"/>
              <a:t>   i 1 </a:t>
            </a:r>
            <a:r>
              <a:rPr lang="cs-CZ" dirty="0" smtClean="0"/>
              <a:t>účastník</a:t>
            </a:r>
          </a:p>
          <a:p>
            <a:r>
              <a:rPr lang="cs-CZ" dirty="0"/>
              <a:t>záleží vždy na jeho zaměření a prostředí, ve kterém má být daný výzkum realizován. Je tedy důležité jasně definovat </a:t>
            </a:r>
            <a:r>
              <a:rPr lang="cs-CZ" b="1" dirty="0"/>
              <a:t>cíl</a:t>
            </a:r>
            <a:r>
              <a:rPr lang="cs-CZ" dirty="0"/>
              <a:t>, který je zkoumán a následně </a:t>
            </a:r>
            <a:r>
              <a:rPr lang="cs-CZ" b="1" dirty="0"/>
              <a:t>jednotku analýzy </a:t>
            </a:r>
            <a:r>
              <a:rPr lang="cs-CZ" dirty="0"/>
              <a:t>(jedinec, skupina, kultura apod.) a </a:t>
            </a:r>
            <a:r>
              <a:rPr lang="cs-CZ" b="1" dirty="0"/>
              <a:t>místo analýzy</a:t>
            </a:r>
            <a:r>
              <a:rPr lang="cs-CZ" dirty="0"/>
              <a:t> (organizace, událost, projekt, třída apod</a:t>
            </a:r>
            <a:r>
              <a:rPr lang="cs-CZ" dirty="0" smtClean="0"/>
              <a:t>.)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65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vzorek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Populace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soubor </a:t>
            </a:r>
            <a:r>
              <a:rPr lang="cs-CZ" dirty="0"/>
              <a:t>jednotek, pro které by měly být výsledky </a:t>
            </a:r>
            <a:r>
              <a:rPr lang="cs-CZ" dirty="0" smtClean="0"/>
              <a:t>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daného </a:t>
            </a:r>
            <a:r>
              <a:rPr lang="cs-CZ" dirty="0"/>
              <a:t>výzkumu </a:t>
            </a:r>
            <a:r>
              <a:rPr lang="cs-CZ" dirty="0" smtClean="0"/>
              <a:t>platné</a:t>
            </a:r>
          </a:p>
          <a:p>
            <a:pPr>
              <a:buFontTx/>
              <a:buChar char="-"/>
            </a:pPr>
            <a:r>
              <a:rPr lang="cs-CZ" dirty="0" smtClean="0"/>
              <a:t>soubor </a:t>
            </a:r>
            <a:r>
              <a:rPr lang="cs-CZ" dirty="0"/>
              <a:t>jednotek, o kterém chce výzkumník získat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informace</a:t>
            </a:r>
          </a:p>
          <a:p>
            <a:endParaRPr lang="cs-CZ" dirty="0"/>
          </a:p>
          <a:p>
            <a:r>
              <a:rPr lang="cs-CZ" b="1" dirty="0" smtClean="0"/>
              <a:t>Výzkumný vzorek  (výběrový soubor)</a:t>
            </a:r>
          </a:p>
          <a:p>
            <a:pPr>
              <a:buFontTx/>
              <a:buChar char="-"/>
            </a:pPr>
            <a:r>
              <a:rPr lang="cs-CZ" dirty="0" smtClean="0"/>
              <a:t>skupina </a:t>
            </a:r>
            <a:r>
              <a:rPr lang="cs-CZ" dirty="0"/>
              <a:t>jednotek, která je v rámci výzkumu pozorována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skupina jednotek, kterou </a:t>
            </a:r>
            <a:r>
              <a:rPr lang="cs-CZ" dirty="0"/>
              <a:t>se výzkumník </a:t>
            </a:r>
            <a:r>
              <a:rPr lang="cs-CZ" dirty="0" smtClean="0"/>
              <a:t>zabývá</a:t>
            </a:r>
          </a:p>
          <a:p>
            <a:pPr>
              <a:buFontTx/>
              <a:buChar char="-"/>
            </a:pPr>
            <a:r>
              <a:rPr lang="cs-CZ" dirty="0"/>
              <a:t>skupina jednotek, které jsou v daném výzkumu reálně pozorovány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58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vzorek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kvantitativní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68614"/>
            <a:ext cx="7467600" cy="4873752"/>
          </a:xfrm>
        </p:spPr>
        <p:txBody>
          <a:bodyPr>
            <a:normAutofit/>
          </a:bodyPr>
          <a:lstStyle/>
          <a:p>
            <a:r>
              <a:rPr lang="cs-CZ" dirty="0" smtClean="0"/>
              <a:t>pro </a:t>
            </a:r>
            <a:r>
              <a:rPr lang="cs-CZ" dirty="0"/>
              <a:t>statistické zpracování se pro počet jednotek ve vzorku užívá označení „</a:t>
            </a:r>
            <a:r>
              <a:rPr lang="cs-CZ" b="1" dirty="0"/>
              <a:t>n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redukci populace na vzorek dochází především z důvodu, že není možné  finančních, technických, etických či jiných příčin zkoumat všechny jednotky, které jsou pro daný výzkum </a:t>
            </a:r>
            <a:r>
              <a:rPr lang="cs-CZ" dirty="0" smtClean="0"/>
              <a:t>relevantní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redukcí populace na výzkumný vzorek může snadno dojít k redukci informací – nutnost vytvoření správného výzkumného vzorku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16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vzorek </a:t>
            </a:r>
            <a:br>
              <a:rPr lang="cs-CZ" dirty="0"/>
            </a:br>
            <a:r>
              <a:rPr lang="cs-CZ" dirty="0"/>
              <a:t>a kvantitativní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51522"/>
            <a:ext cx="7467600" cy="4873752"/>
          </a:xfrm>
        </p:spPr>
        <p:txBody>
          <a:bodyPr/>
          <a:lstStyle/>
          <a:p>
            <a:r>
              <a:rPr lang="cs-CZ" dirty="0"/>
              <a:t>závěry výzkumu provedeném na určitém výzkumném vzorku je třeba </a:t>
            </a:r>
            <a:r>
              <a:rPr lang="cs-CZ" b="1" dirty="0"/>
              <a:t>zobecnit</a:t>
            </a:r>
            <a:r>
              <a:rPr lang="cs-CZ" dirty="0"/>
              <a:t> na celou populaci – výzkumný vzorek musí být reprezentativní</a:t>
            </a:r>
          </a:p>
          <a:p>
            <a:endParaRPr lang="cs-CZ" dirty="0" smtClean="0"/>
          </a:p>
          <a:p>
            <a:r>
              <a:rPr lang="cs-CZ" dirty="0" smtClean="0"/>
              <a:t>reprezentativní vzorek - </a:t>
            </a:r>
            <a:r>
              <a:rPr lang="cs-CZ" dirty="0"/>
              <a:t>podobá populaci v jejích charakteristikách, tedy ve všech jejích podstatných rysech a vlastnostech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63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274"/>
            <a:ext cx="7467600" cy="1143000"/>
          </a:xfrm>
        </p:spPr>
        <p:txBody>
          <a:bodyPr/>
          <a:lstStyle/>
          <a:p>
            <a:r>
              <a:rPr lang="cs-CZ" dirty="0" smtClean="0"/>
              <a:t>Tvorba výzkumného vzorku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	</a:t>
            </a:r>
            <a:r>
              <a:rPr lang="cs-CZ" dirty="0"/>
              <a:t>populace </a:t>
            </a:r>
            <a:r>
              <a:rPr lang="cs-CZ" dirty="0" smtClean="0"/>
              <a:t>	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výzkumný vzorek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    jednotky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Výběr jednotek</a:t>
            </a:r>
            <a:r>
              <a:rPr lang="cs-CZ" dirty="0" smtClean="0"/>
              <a:t>:</a:t>
            </a:r>
          </a:p>
          <a:p>
            <a:pPr marL="457200" indent="-457200">
              <a:buAutoNum type="arabicPeriod"/>
            </a:pPr>
            <a:r>
              <a:rPr lang="cs-CZ" dirty="0" smtClean="0"/>
              <a:t>pravděpodobnostní</a:t>
            </a:r>
          </a:p>
          <a:p>
            <a:pPr marL="457200" indent="-457200">
              <a:buAutoNum type="arabicPeriod"/>
            </a:pPr>
            <a:r>
              <a:rPr lang="cs-CZ" dirty="0" smtClean="0"/>
              <a:t>nepravděpodobnostní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5400000">
            <a:off x="3943496" y="1861940"/>
            <a:ext cx="720080" cy="397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16200000">
            <a:off x="3910770" y="3255341"/>
            <a:ext cx="720080" cy="397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9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Pravděpodobnostní výběr jednotek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= náhodný</a:t>
            </a:r>
          </a:p>
          <a:p>
            <a:r>
              <a:rPr lang="cs-CZ" dirty="0" smtClean="0"/>
              <a:t>každá </a:t>
            </a:r>
            <a:r>
              <a:rPr lang="cs-CZ" dirty="0"/>
              <a:t>jednotka populace má stejnou pravděpodobnost, že bude součástí výzkumného </a:t>
            </a:r>
            <a:r>
              <a:rPr lang="cs-CZ" dirty="0" smtClean="0"/>
              <a:t>vzorku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náhodný vzorek reprezentuje veškeré (známé i neznámé) vlastnosti </a:t>
            </a:r>
            <a:r>
              <a:rPr lang="cs-CZ" dirty="0" smtClean="0"/>
              <a:t>populace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u náhodného vzorku lze stanovit pravděpodobnost chyb mezi vzorkem a populací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75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Pravděpodobnostní výběr jednotek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prostý/jednoduchý</a:t>
            </a:r>
            <a:r>
              <a:rPr lang="cs-CZ" dirty="0"/>
              <a:t> – na základě požadované velikosti vzorku, která je předem výzkumníkem definována, se náhodně vybírají jednotlivé jednotky např. losem, náhodným generování čísel (pomocí PC)</a:t>
            </a:r>
          </a:p>
          <a:p>
            <a:pPr lvl="0"/>
            <a:r>
              <a:rPr lang="cs-CZ" b="1" dirty="0"/>
              <a:t>systematický</a:t>
            </a:r>
            <a:r>
              <a:rPr lang="cs-CZ" dirty="0"/>
              <a:t> - na základě požadované velikosti vzorku, která je předem výzkumníkem definována, se náhodně vybere první jednotka a následně je vybírána dle stanoveného klíče každá x-tá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   (</a:t>
            </a:r>
            <a:r>
              <a:rPr lang="cs-CZ" dirty="0"/>
              <a:t>např. každá druhá, desátá apod.)</a:t>
            </a:r>
          </a:p>
          <a:p>
            <a:pPr lvl="0"/>
            <a:r>
              <a:rPr lang="cs-CZ" b="1" dirty="0"/>
              <a:t>stratifikovaný</a:t>
            </a:r>
            <a:r>
              <a:rPr lang="cs-CZ" dirty="0"/>
              <a:t> – populace je rozdělena do skupin, které jsou na základě nějakého kritéria homogenní a dále jsou z těchto skupin jednotky vybírány náhodně</a:t>
            </a:r>
          </a:p>
          <a:p>
            <a:r>
              <a:rPr lang="cs-CZ" b="1" dirty="0"/>
              <a:t>vícestupňový</a:t>
            </a:r>
            <a:r>
              <a:rPr lang="cs-CZ" dirty="0"/>
              <a:t> – náhodný výběr probíhá minimálně ve dvou krocích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09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nepravděpodobnostní </a:t>
            </a:r>
            <a:r>
              <a:rPr lang="cs-CZ" dirty="0"/>
              <a:t>výběr jednotek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nenáhodný</a:t>
            </a:r>
          </a:p>
          <a:p>
            <a:pPr lvl="0"/>
            <a:r>
              <a:rPr lang="cs-CZ" dirty="0" smtClean="0"/>
              <a:t>užívá </a:t>
            </a:r>
            <a:r>
              <a:rPr lang="cs-CZ" dirty="0"/>
              <a:t>se v kvantitativním i kvalitativním výzkumu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20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nepravděpodobnostní výběr jednotek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kvótní</a:t>
            </a:r>
            <a:r>
              <a:rPr lang="cs-CZ" dirty="0"/>
              <a:t> – lze využít u populace, o které máme dostatek informací, protože napodobuje ve struktuře vzorku známé vlastnosti dané populace; výzkumník předem určí kvótu, podle které se vyhledávají jednotky </a:t>
            </a:r>
          </a:p>
          <a:p>
            <a:pPr lvl="0"/>
            <a:r>
              <a:rPr lang="cs-CZ" b="1" dirty="0" smtClean="0"/>
              <a:t>účelový </a:t>
            </a:r>
            <a:r>
              <a:rPr lang="cs-CZ" dirty="0"/>
              <a:t>– </a:t>
            </a:r>
            <a:r>
              <a:rPr lang="cs-CZ" dirty="0" smtClean="0"/>
              <a:t>záměrný, je </a:t>
            </a:r>
            <a:r>
              <a:rPr lang="cs-CZ" dirty="0"/>
              <a:t>nutné jasně určit populaci, kterou účelově vybraný vzorek </a:t>
            </a:r>
            <a:r>
              <a:rPr lang="cs-CZ" dirty="0" smtClean="0"/>
              <a:t>reprezentuje; neumožňuje </a:t>
            </a:r>
            <a:r>
              <a:rPr lang="cs-CZ" dirty="0"/>
              <a:t>širokou generalizaci</a:t>
            </a:r>
          </a:p>
          <a:p>
            <a:pPr lvl="0"/>
            <a:r>
              <a:rPr lang="cs-CZ" b="1" dirty="0" smtClean="0"/>
              <a:t>technika </a:t>
            </a:r>
            <a:r>
              <a:rPr lang="cs-CZ" b="1" dirty="0"/>
              <a:t>sněhové koule </a:t>
            </a:r>
            <a:r>
              <a:rPr lang="cs-CZ" dirty="0" smtClean="0"/>
              <a:t>(snowball </a:t>
            </a:r>
            <a:r>
              <a:rPr lang="cs-CZ" dirty="0" err="1" smtClean="0"/>
              <a:t>sampling</a:t>
            </a:r>
            <a:r>
              <a:rPr lang="cs-CZ" dirty="0" smtClean="0"/>
              <a:t>) - výběr </a:t>
            </a:r>
            <a:r>
              <a:rPr lang="cs-CZ" dirty="0"/>
              <a:t>na základě </a:t>
            </a:r>
            <a:r>
              <a:rPr lang="cs-CZ" dirty="0" smtClean="0"/>
              <a:t>doporučování</a:t>
            </a:r>
          </a:p>
          <a:p>
            <a:pPr marL="0" lvl="0" indent="0">
              <a:buNone/>
            </a:pPr>
            <a:r>
              <a:rPr lang="cs-CZ" dirty="0" smtClean="0"/>
              <a:t>_______________________________</a:t>
            </a:r>
            <a:endParaRPr lang="cs-CZ" dirty="0"/>
          </a:p>
          <a:p>
            <a:pPr lvl="0"/>
            <a:r>
              <a:rPr lang="cs-CZ" b="1" dirty="0" smtClean="0"/>
              <a:t>anketa</a:t>
            </a:r>
            <a:r>
              <a:rPr lang="cs-CZ" dirty="0" smtClean="0"/>
              <a:t> - vzorek </a:t>
            </a:r>
            <a:r>
              <a:rPr lang="cs-CZ" dirty="0"/>
              <a:t>vzniká na základě </a:t>
            </a:r>
            <a:r>
              <a:rPr lang="cs-CZ" dirty="0" err="1"/>
              <a:t>samovýběru</a:t>
            </a:r>
            <a:r>
              <a:rPr lang="cs-CZ" dirty="0"/>
              <a:t> respondentů (záleží na rozhodnutí respondenta, zda se dané ankety účastní</a:t>
            </a:r>
            <a:r>
              <a:rPr lang="cs-CZ" dirty="0" smtClean="0"/>
              <a:t>); nelze </a:t>
            </a:r>
            <a:r>
              <a:rPr lang="cs-CZ" dirty="0"/>
              <a:t>definovat populaci, ke které by bylo možné vztahovat výsledky ankety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517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473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Výzkumný vzorek</vt:lpstr>
      <vt:lpstr>Výzkumný vzorek </vt:lpstr>
      <vt:lpstr>Výzkumný vzorek  a kvantitativní výzkum</vt:lpstr>
      <vt:lpstr>Výzkumný vzorek  a kvantitativní výzkum</vt:lpstr>
      <vt:lpstr>Tvorba výzkumného vzorku</vt:lpstr>
      <vt:lpstr>Pravděpodobnostní výběr jednotek</vt:lpstr>
      <vt:lpstr>Pravděpodobnostní výběr jednotek</vt:lpstr>
      <vt:lpstr>nepravděpodobnostní výběr jednotek</vt:lpstr>
      <vt:lpstr>nepravděpodobnostní výběr jednotek</vt:lpstr>
      <vt:lpstr>Velikost vzorku</vt:lpstr>
      <vt:lpstr>Velikost vzorku</vt:lpstr>
    </vt:vector>
  </TitlesOfParts>
  <Company>Vysoka skola zdravotnicka, Praha 5, Duskova 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vzorek</dc:title>
  <dc:creator>Tošnarová Hana</dc:creator>
  <cp:lastModifiedBy>Tošnarová Hana</cp:lastModifiedBy>
  <cp:revision>5</cp:revision>
  <dcterms:created xsi:type="dcterms:W3CDTF">2013-10-08T14:56:34Z</dcterms:created>
  <dcterms:modified xsi:type="dcterms:W3CDTF">2013-10-08T15:44:13Z</dcterms:modified>
</cp:coreProperties>
</file>