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3" r:id="rId12"/>
    <p:sldId id="265" r:id="rId13"/>
    <p:sldId id="266" r:id="rId14"/>
    <p:sldId id="268" r:id="rId15"/>
    <p:sldId id="26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4DBA0B9-432D-4347-A0F2-6A4D65F1EECF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83EF9A1-7A42-40E9-9584-189C68E26BA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 smtClean="0"/>
              <a:t>Přípravná fáze </a:t>
            </a:r>
            <a:br>
              <a:rPr lang="cs-CZ" sz="5400" dirty="0" smtClean="0"/>
            </a:br>
            <a:r>
              <a:rPr lang="cs-CZ" sz="5400" dirty="0" smtClean="0"/>
              <a:t>kvantitativního </a:t>
            </a:r>
            <a:r>
              <a:rPr lang="cs-CZ" sz="5400" dirty="0" smtClean="0"/>
              <a:t>výzkumu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714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důvody tvorby pracovních hypotéz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71184" cy="5257800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/>
              <a:t>pracovní hypotézy, nebo spíše jejich formulace, výzkumníkovi ukazuje, zda je výzkum vůbec možný – kvantitativně lze zkoumat problematiku, kterou lze definovat jako vztahy mezi proměnnými s validní operační definicí</a:t>
            </a:r>
          </a:p>
          <a:p>
            <a:pPr lvl="0"/>
            <a:r>
              <a:rPr lang="cs-CZ" dirty="0"/>
              <a:t>optimalizace redukce informací – pomocí pracovních hypotéz lze určit využitelnost jednotlivých proměnných</a:t>
            </a:r>
          </a:p>
          <a:p>
            <a:pPr lvl="0"/>
            <a:r>
              <a:rPr lang="cs-CZ" dirty="0"/>
              <a:t>na základě pracovních hypotéz lze vybrat vhodnou techniku výzkumu – protože pracovní hypotézy odhalují propojení mezi proměnnými, výzkumník může odhadnout typ analytických metod pro zpracování výsledků daného výzkumu</a:t>
            </a:r>
          </a:p>
          <a:p>
            <a:pPr lvl="0"/>
            <a:r>
              <a:rPr lang="cs-CZ" dirty="0"/>
              <a:t>na základě pracovních hypotéz lze odhadnout rozsah a náročnost výzkumu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06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587259"/>
              </p:ext>
            </p:extLst>
          </p:nvPr>
        </p:nvGraphicFramePr>
        <p:xfrm>
          <a:off x="107504" y="0"/>
          <a:ext cx="8076796" cy="7245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kument" r:id="rId4" imgW="5952916" imgH="5348757" progId="Word.Document.12">
                  <p:embed/>
                </p:oleObj>
              </mc:Choice>
              <mc:Fallback>
                <p:oleObj name="Dokument" r:id="rId4" imgW="5952916" imgH="53487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504" y="0"/>
                        <a:ext cx="8076796" cy="7245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4331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Pilotní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ověřuje relevantnost výzkumného zájmu v určité populaci</a:t>
            </a:r>
          </a:p>
          <a:p>
            <a:endParaRPr lang="cs-CZ" dirty="0" smtClean="0"/>
          </a:p>
          <a:p>
            <a:r>
              <a:rPr lang="cs-CZ" dirty="0" smtClean="0"/>
              <a:t>je prováděna pouze na malém výběru z dané populace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bývá využívána odlišná technika od techniky v plánovaném vlastním výzkumu (nestandardizovaný rozhovor)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výzkumník potřebuje zjistit, zda v dané populaci získá požadované informace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96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Pilotní studie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výsledky pilotní studie tedy potvrzují nebo naopak nepotvrzují, že respondenti, kteří tvoří danou populaci, mají potřebné znalosti, zkušenosti apod., tedy relevantní data</a:t>
            </a:r>
          </a:p>
          <a:p>
            <a:endParaRPr lang="cs-CZ" dirty="0" smtClean="0"/>
          </a:p>
          <a:p>
            <a:r>
              <a:rPr lang="cs-CZ" dirty="0" smtClean="0"/>
              <a:t>pilotní </a:t>
            </a:r>
            <a:r>
              <a:rPr lang="cs-CZ" dirty="0"/>
              <a:t>studie přispívá ke zvýšení validity prováděného </a:t>
            </a:r>
            <a:r>
              <a:rPr lang="cs-CZ" dirty="0" smtClean="0"/>
              <a:t>výzkumu</a:t>
            </a:r>
          </a:p>
          <a:p>
            <a:endParaRPr lang="cs-CZ" dirty="0" smtClean="0"/>
          </a:p>
          <a:p>
            <a:r>
              <a:rPr lang="cs-CZ" dirty="0" smtClean="0"/>
              <a:t>když </a:t>
            </a:r>
            <a:r>
              <a:rPr lang="cs-CZ" dirty="0"/>
              <a:t>výzkumník dobře zná danou problematiku a </a:t>
            </a:r>
            <a:r>
              <a:rPr lang="cs-CZ" dirty="0" smtClean="0"/>
              <a:t>populaci, </a:t>
            </a:r>
            <a:r>
              <a:rPr lang="cs-CZ" dirty="0"/>
              <a:t>lze tento krok vynechat</a:t>
            </a:r>
          </a:p>
        </p:txBody>
      </p:sp>
    </p:spTree>
    <p:extLst>
      <p:ext uri="{BB962C8B-B14F-4D97-AF65-F5344CB8AC3E}">
        <p14:creationId xmlns:p14="http://schemas.microsoft.com/office/powerpoint/2010/main" val="2892717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Organizační zabezpečení výzkumu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lokalizace provádění </a:t>
            </a:r>
            <a:r>
              <a:rPr lang="cs-CZ" dirty="0" smtClean="0"/>
              <a:t>výzkumu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časový harmonogram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personální zabezpečení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finanční</a:t>
            </a:r>
            <a:r>
              <a:rPr lang="cs-CZ" dirty="0"/>
              <a:t>, materiální nároky a způsob financování </a:t>
            </a:r>
          </a:p>
        </p:txBody>
      </p:sp>
    </p:spTree>
    <p:extLst>
      <p:ext uri="{BB962C8B-B14F-4D97-AF65-F5344CB8AC3E}">
        <p14:creationId xmlns:p14="http://schemas.microsoft.com/office/powerpoint/2010/main" val="1318179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předvýzkum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/>
              <a:t>testování </a:t>
            </a:r>
            <a:r>
              <a:rPr lang="cs-CZ" dirty="0" smtClean="0"/>
              <a:t>nástrojů</a:t>
            </a:r>
          </a:p>
          <a:p>
            <a:pPr marL="617220" lvl="2" indent="-342900">
              <a:spcBef>
                <a:spcPts val="600"/>
              </a:spcBef>
              <a:buSzPct val="70000"/>
              <a:buFont typeface="Wingdings" panose="05000000000000000000" pitchFamily="2" charset="2"/>
              <a:buChar char="Ø"/>
            </a:pPr>
            <a:r>
              <a:rPr lang="cs-CZ" sz="2100" dirty="0" smtClean="0"/>
              <a:t>v </a:t>
            </a:r>
            <a:r>
              <a:rPr lang="cs-CZ" sz="2100" dirty="0"/>
              <a:t>případě dotazníku např. srozumitelnost otázek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je </a:t>
            </a:r>
            <a:r>
              <a:rPr lang="cs-CZ" dirty="0"/>
              <a:t>prováděn na malém vzorku cílové </a:t>
            </a:r>
            <a:r>
              <a:rPr lang="cs-CZ" dirty="0" smtClean="0"/>
              <a:t>populace</a:t>
            </a:r>
          </a:p>
          <a:p>
            <a:pPr marL="0" indent="0">
              <a:buNone/>
            </a:pP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8171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Přípravná fáze výzkumu -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formulace </a:t>
            </a:r>
            <a:r>
              <a:rPr lang="cs-CZ" sz="2800" dirty="0"/>
              <a:t>výzkumného </a:t>
            </a:r>
            <a:r>
              <a:rPr lang="cs-CZ" sz="2800" dirty="0" smtClean="0"/>
              <a:t>problému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/>
              <a:t>formulace obecné (teoretické) hypotézy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formulace </a:t>
            </a:r>
            <a:r>
              <a:rPr lang="cs-CZ" sz="2800" dirty="0"/>
              <a:t>pracovních (praktických) hypotéz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výběr </a:t>
            </a:r>
            <a:r>
              <a:rPr lang="cs-CZ" sz="2800" dirty="0"/>
              <a:t>populace a vzorku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pilotní </a:t>
            </a:r>
            <a:r>
              <a:rPr lang="cs-CZ" sz="2800" dirty="0"/>
              <a:t>studie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výběr </a:t>
            </a:r>
            <a:r>
              <a:rPr lang="cs-CZ" sz="2800" dirty="0"/>
              <a:t>techniky sběru dat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organizační </a:t>
            </a:r>
            <a:r>
              <a:rPr lang="cs-CZ" sz="2800" dirty="0"/>
              <a:t>zabezpečení výzkumu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konstrukce </a:t>
            </a:r>
            <a:r>
              <a:rPr lang="cs-CZ" sz="2800" dirty="0"/>
              <a:t>nástrojů pro daný sběr dat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/>
              <a:t>předvýzkum</a:t>
            </a:r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809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cs-CZ" dirty="0" smtClean="0"/>
              <a:t>Výzkumný projekt  - osnova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7467600" cy="5805264"/>
          </a:xfrm>
        </p:spPr>
        <p:txBody>
          <a:bodyPr>
            <a:normAutofit/>
          </a:bodyPr>
          <a:lstStyle/>
          <a:p>
            <a:r>
              <a:rPr lang="cs-CZ" dirty="0"/>
              <a:t>zadání výzkumného </a:t>
            </a:r>
            <a:r>
              <a:rPr lang="cs-CZ" dirty="0" smtClean="0"/>
              <a:t>problému</a:t>
            </a:r>
          </a:p>
          <a:p>
            <a:r>
              <a:rPr lang="cs-CZ" dirty="0"/>
              <a:t>dosavadní znalosti o daném </a:t>
            </a:r>
            <a:r>
              <a:rPr lang="cs-CZ" dirty="0" smtClean="0"/>
              <a:t>problému</a:t>
            </a:r>
          </a:p>
          <a:p>
            <a:pPr lvl="0"/>
            <a:r>
              <a:rPr lang="cs-CZ" dirty="0"/>
              <a:t>cíl </a:t>
            </a:r>
            <a:r>
              <a:rPr lang="cs-CZ" dirty="0" smtClean="0"/>
              <a:t>výzkumu - </a:t>
            </a:r>
            <a:r>
              <a:rPr lang="cs-CZ" sz="2000" dirty="0" smtClean="0"/>
              <a:t>co </a:t>
            </a:r>
            <a:r>
              <a:rPr lang="cs-CZ" sz="2000" dirty="0"/>
              <a:t>nejkonkrétnější vymezení výzkumného </a:t>
            </a:r>
            <a:r>
              <a:rPr lang="cs-CZ" sz="2000" dirty="0" smtClean="0"/>
              <a:t>cíle; </a:t>
            </a:r>
            <a:r>
              <a:rPr lang="cs-CZ" sz="2000" dirty="0"/>
              <a:t>cíl výzkumu vychází z jeho účelu, respektive praktického využití jeho výsledků</a:t>
            </a:r>
          </a:p>
          <a:p>
            <a:r>
              <a:rPr lang="cs-CZ" dirty="0" smtClean="0"/>
              <a:t>předmět výzkumu - </a:t>
            </a:r>
            <a:r>
              <a:rPr lang="cs-CZ" sz="2000" dirty="0"/>
              <a:t>na základě teoretických znalostí dané problematiky a cíle výzkumu se formulují výzkumné otázky a hypotézy</a:t>
            </a:r>
          </a:p>
          <a:p>
            <a:r>
              <a:rPr lang="cs-CZ" dirty="0"/>
              <a:t>výzkumný </a:t>
            </a:r>
            <a:r>
              <a:rPr lang="cs-CZ" dirty="0" smtClean="0"/>
              <a:t>soubor</a:t>
            </a:r>
          </a:p>
          <a:p>
            <a:r>
              <a:rPr lang="cs-CZ" dirty="0"/>
              <a:t>metoda sběru </a:t>
            </a:r>
            <a:r>
              <a:rPr lang="cs-CZ" dirty="0" smtClean="0"/>
              <a:t>dat</a:t>
            </a:r>
          </a:p>
          <a:p>
            <a:r>
              <a:rPr lang="cs-CZ" dirty="0"/>
              <a:t>technika analýzy </a:t>
            </a:r>
            <a:r>
              <a:rPr lang="cs-CZ" dirty="0" smtClean="0"/>
              <a:t>dat </a:t>
            </a:r>
          </a:p>
          <a:p>
            <a:r>
              <a:rPr lang="cs-CZ" dirty="0"/>
              <a:t>organizační zabezpečení </a:t>
            </a:r>
            <a:r>
              <a:rPr lang="cs-CZ" dirty="0" smtClean="0"/>
              <a:t>výzkumu</a:t>
            </a:r>
          </a:p>
          <a:p>
            <a:r>
              <a:rPr lang="cs-CZ" dirty="0"/>
              <a:t>využitelnost výsledků výzkumu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89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kvantitativního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467600" cy="48737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1) přípravná </a:t>
            </a:r>
            <a:r>
              <a:rPr lang="cs-CZ" dirty="0">
                <a:latin typeface="Arial"/>
                <a:ea typeface="Calibri"/>
                <a:cs typeface="Times New Roman"/>
              </a:rPr>
              <a:t>fáze (včetně výzkumného projektu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)</a:t>
            </a:r>
            <a:r>
              <a:rPr lang="cs-CZ" dirty="0">
                <a:latin typeface="Arial"/>
                <a:ea typeface="Calibri"/>
                <a:cs typeface="Times New Roman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formulace </a:t>
            </a:r>
            <a:r>
              <a:rPr lang="cs-CZ" dirty="0">
                <a:latin typeface="Arial"/>
                <a:ea typeface="Calibri"/>
                <a:cs typeface="Times New Roman"/>
              </a:rPr>
              <a:t>problému 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>
                <a:latin typeface="Arial"/>
                <a:ea typeface="Calibri"/>
                <a:cs typeface="Times New Roman"/>
              </a:rPr>
              <a:t>formulace hypotéz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>
                <a:latin typeface="Arial"/>
                <a:ea typeface="Calibri"/>
                <a:cs typeface="Times New Roman"/>
              </a:rPr>
              <a:t>výběr populace a vzorku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>
                <a:latin typeface="Arial"/>
                <a:ea typeface="Calibri"/>
                <a:cs typeface="Times New Roman"/>
              </a:rPr>
              <a:t>pilotní studie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>
                <a:latin typeface="Arial"/>
                <a:ea typeface="Calibri"/>
                <a:cs typeface="Times New Roman"/>
              </a:rPr>
              <a:t>výběr techniky sběru dat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>
                <a:latin typeface="Arial"/>
                <a:ea typeface="Calibri"/>
                <a:cs typeface="Times New Roman"/>
              </a:rPr>
              <a:t>organizační zabezpečení výzkumu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>
                <a:latin typeface="Arial"/>
                <a:ea typeface="Calibri"/>
                <a:cs typeface="Times New Roman"/>
              </a:rPr>
              <a:t>konstrukce nástrojů pro daný sběr dat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dirty="0" smtClean="0">
                <a:latin typeface="Arial"/>
                <a:ea typeface="Calibri"/>
                <a:cs typeface="Times New Roman"/>
              </a:rPr>
              <a:t>předvýzkum</a:t>
            </a:r>
            <a:endParaRPr lang="cs-CZ" dirty="0">
              <a:latin typeface="Arial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arenR"/>
            </a:pPr>
            <a:endParaRPr lang="cs-CZ" dirty="0" smtClean="0">
              <a:latin typeface="Arial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2) sběr dat</a:t>
            </a:r>
          </a:p>
          <a:p>
            <a:pPr marL="0" lvl="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lvl="0" indent="0">
              <a:spcAft>
                <a:spcPts val="0"/>
              </a:spcAft>
              <a:buNone/>
            </a:pPr>
            <a:endParaRPr lang="cs-CZ" dirty="0" smtClean="0">
              <a:latin typeface="Arial"/>
              <a:ea typeface="Calibri"/>
              <a:cs typeface="Times New Roman"/>
            </a:endParaRPr>
          </a:p>
          <a:p>
            <a:pPr marL="403860" indent="0">
              <a:spcAft>
                <a:spcPts val="0"/>
              </a:spcAft>
              <a:buNone/>
            </a:pPr>
            <a:endParaRPr lang="cs-CZ" sz="20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001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kvantitativního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 smtClean="0"/>
              <a:t>3) zpracování </a:t>
            </a:r>
            <a:r>
              <a:rPr lang="cs-CZ" dirty="0"/>
              <a:t>dat</a:t>
            </a:r>
          </a:p>
          <a:p>
            <a:pPr lvl="0"/>
            <a:r>
              <a:rPr lang="cs-CZ" dirty="0"/>
              <a:t>analýza dat</a:t>
            </a:r>
          </a:p>
          <a:p>
            <a:pPr lvl="0"/>
            <a:r>
              <a:rPr lang="cs-CZ" dirty="0"/>
              <a:t>grafické znázornění získaných informací</a:t>
            </a:r>
          </a:p>
          <a:p>
            <a:endParaRPr lang="cs-CZ" dirty="0"/>
          </a:p>
          <a:p>
            <a:pPr marL="0" lvl="0" indent="0">
              <a:buNone/>
            </a:pPr>
            <a:r>
              <a:rPr lang="cs-CZ" dirty="0" smtClean="0"/>
              <a:t>4) interpretace </a:t>
            </a:r>
            <a:endParaRPr lang="cs-CZ" dirty="0"/>
          </a:p>
          <a:p>
            <a:pPr lvl="0"/>
            <a:r>
              <a:rPr lang="cs-CZ" dirty="0"/>
              <a:t>formulace závěrů</a:t>
            </a:r>
          </a:p>
          <a:p>
            <a:pPr lvl="0"/>
            <a:r>
              <a:rPr lang="cs-CZ" dirty="0"/>
              <a:t>vypracování závěrečné zprávy</a:t>
            </a:r>
          </a:p>
          <a:p>
            <a:r>
              <a:rPr lang="cs-CZ" dirty="0"/>
              <a:t>prezentace výsledků</a:t>
            </a:r>
          </a:p>
        </p:txBody>
      </p:sp>
    </p:spTree>
    <p:extLst>
      <p:ext uri="{BB962C8B-B14F-4D97-AF65-F5344CB8AC3E}">
        <p14:creationId xmlns:p14="http://schemas.microsoft.com/office/powerpoint/2010/main" val="591325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33551"/>
            <a:ext cx="7467600" cy="1143000"/>
          </a:xfrm>
        </p:spPr>
        <p:txBody>
          <a:bodyPr/>
          <a:lstStyle/>
          <a:p>
            <a:r>
              <a:rPr lang="cs-CZ" dirty="0" smtClean="0"/>
              <a:t>Tvorba hypotéz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 tomu, aby mohl být výzkumný problém dobře formulovaný, je třeba sestavit </a:t>
            </a:r>
            <a:r>
              <a:rPr lang="cs-CZ" b="1" dirty="0"/>
              <a:t>výzkumné </a:t>
            </a:r>
            <a:r>
              <a:rPr lang="cs-CZ" b="1" dirty="0" smtClean="0"/>
              <a:t>otázky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 smtClean="0"/>
              <a:t>Výzkumné </a:t>
            </a:r>
            <a:r>
              <a:rPr lang="cs-CZ" dirty="0"/>
              <a:t>otázky konkretizují výzkumný problém a na jejich základě jsou vytvořeny </a:t>
            </a:r>
            <a:r>
              <a:rPr lang="cs-CZ" b="1" dirty="0" smtClean="0"/>
              <a:t>hypotézy</a:t>
            </a:r>
          </a:p>
          <a:p>
            <a:endParaRPr lang="cs-CZ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formulace obecné (teoretické) hypotézy </a:t>
            </a:r>
            <a:r>
              <a:rPr lang="cs-CZ" b="1" dirty="0" smtClean="0"/>
              <a:t>- </a:t>
            </a:r>
            <a:r>
              <a:rPr lang="cs-CZ" dirty="0" smtClean="0"/>
              <a:t>obecná </a:t>
            </a:r>
            <a:r>
              <a:rPr lang="cs-CZ" dirty="0"/>
              <a:t>hypotéza vychází z výzkumníkových předpokladů o dané </a:t>
            </a:r>
            <a:r>
              <a:rPr lang="cs-CZ" dirty="0" smtClean="0"/>
              <a:t>problematice, které jsou </a:t>
            </a:r>
            <a:r>
              <a:rPr lang="cs-CZ" b="1" dirty="0" smtClean="0"/>
              <a:t>teoreticky podložené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formulace pracovních (praktických) </a:t>
            </a:r>
            <a:r>
              <a:rPr lang="cs-CZ" b="1" dirty="0" smtClean="0"/>
              <a:t>hypotéz - </a:t>
            </a:r>
            <a:r>
              <a:rPr lang="cs-CZ" dirty="0"/>
              <a:t>konkrétní a </a:t>
            </a:r>
            <a:r>
              <a:rPr lang="cs-CZ" dirty="0" smtClean="0"/>
              <a:t>specifikované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030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hypotézy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„Pracovní </a:t>
            </a:r>
            <a:r>
              <a:rPr lang="cs-CZ" dirty="0"/>
              <a:t>hypotéza je tvrzení, předpovídající existenci souvislosti mezi dvěma nebo více proměnnými. </a:t>
            </a:r>
          </a:p>
          <a:p>
            <a:pPr marL="0" indent="0">
              <a:buNone/>
            </a:pPr>
            <a:r>
              <a:rPr lang="cs-CZ" dirty="0"/>
              <a:t>Všechny proměnné v hypotéze musí mít validní operační definici.</a:t>
            </a:r>
          </a:p>
          <a:p>
            <a:pPr marL="0" indent="0">
              <a:buNone/>
            </a:pPr>
            <a:r>
              <a:rPr lang="cs-CZ" dirty="0"/>
              <a:t>Soubor pracovních hypotéz musí zahrnovat nejen proměnné reprezentující zkoumané koncepty, ale i ty proměnné, které mohou významné zkreslit interpretaci testovaných vztahů.“ (DISMAN, 2002, s. 79)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6381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hypotézy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operační definice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ukazuje, jak lze měřit nebo popsat jednotlivé </a:t>
            </a:r>
            <a:r>
              <a:rPr lang="cs-CZ" dirty="0" smtClean="0"/>
              <a:t>jevy</a:t>
            </a:r>
          </a:p>
          <a:p>
            <a:r>
              <a:rPr lang="cs-CZ" b="1" dirty="0"/>
              <a:t>operacionalizace</a:t>
            </a:r>
            <a:r>
              <a:rPr lang="cs-CZ" dirty="0" smtClean="0"/>
              <a:t> - </a:t>
            </a:r>
            <a:r>
              <a:rPr lang="cs-CZ" dirty="0"/>
              <a:t>převedení proměnných do měřitelné </a:t>
            </a:r>
            <a:r>
              <a:rPr lang="cs-CZ" dirty="0" smtClean="0"/>
              <a:t>podoby, a to pomocí indikátorů (ukazatelů)</a:t>
            </a:r>
          </a:p>
          <a:p>
            <a:r>
              <a:rPr lang="cs-CZ" dirty="0" smtClean="0"/>
              <a:t>na </a:t>
            </a:r>
            <a:r>
              <a:rPr lang="cs-CZ" dirty="0"/>
              <a:t>základě </a:t>
            </a:r>
            <a:r>
              <a:rPr lang="cs-CZ" b="1" dirty="0"/>
              <a:t>indikátorů</a:t>
            </a:r>
            <a:r>
              <a:rPr lang="cs-CZ" dirty="0"/>
              <a:t> je možné vyvodit pracovní </a:t>
            </a:r>
            <a:r>
              <a:rPr lang="cs-CZ" dirty="0" smtClean="0"/>
              <a:t>hypotézy</a:t>
            </a:r>
          </a:p>
          <a:p>
            <a:r>
              <a:rPr lang="cs-CZ" dirty="0"/>
              <a:t>každý z indikátorů musí být využit v jiné pracovní hypotéze</a:t>
            </a:r>
          </a:p>
        </p:txBody>
      </p:sp>
    </p:spTree>
    <p:extLst>
      <p:ext uri="{BB962C8B-B14F-4D97-AF65-F5344CB8AC3E}">
        <p14:creationId xmlns:p14="http://schemas.microsoft.com/office/powerpoint/2010/main" val="185125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„soubor pracovních hypotéz musí zahrnout hypotézy o všech proměnných, které mohou mít významný vliv na závisle proměnnou a jsou přitom asociovány také s nezávisle proměnnou.“ (DISMAN, 2002, s. 58) </a:t>
            </a:r>
          </a:p>
          <a:p>
            <a:r>
              <a:rPr lang="cs-CZ" b="1" dirty="0"/>
              <a:t>Závisle proměnná </a:t>
            </a:r>
            <a:r>
              <a:rPr lang="cs-CZ" dirty="0"/>
              <a:t>– ve výzkumu je tato proměnná vysvětlována;  je ovlivňována nezávisle proměnnou, jde do jisté míry o její účinek; v rámci statistického zpracování bývá označována jako Y.</a:t>
            </a:r>
          </a:p>
          <a:p>
            <a:r>
              <a:rPr lang="cs-CZ" b="1" dirty="0"/>
              <a:t>Nezávisle proměnná</a:t>
            </a:r>
            <a:r>
              <a:rPr lang="cs-CZ" dirty="0"/>
              <a:t> – působí na závisle proměnnou (bývá označována jako příčina nebo jako vysvětlující proměnná); v rámci statistického zpracování bývá označována jako X.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3255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353</Words>
  <Application>Microsoft Office PowerPoint</Application>
  <PresentationFormat>Předvádění na obrazovce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Arkýř</vt:lpstr>
      <vt:lpstr>Dokument</vt:lpstr>
      <vt:lpstr>Přípravná fáze  kvantitativního výzkumu</vt:lpstr>
      <vt:lpstr>Přípravná fáze výzkumu - obecně</vt:lpstr>
      <vt:lpstr>Výzkumný projekt  - osnova</vt:lpstr>
      <vt:lpstr>Postup kvantitativního výzkumu</vt:lpstr>
      <vt:lpstr>Postup kvantitativního výzkumu</vt:lpstr>
      <vt:lpstr>Tvorba hypotéz</vt:lpstr>
      <vt:lpstr>Pracovní hypotézy</vt:lpstr>
      <vt:lpstr>Pracovní hypotézy</vt:lpstr>
      <vt:lpstr>proměnné</vt:lpstr>
      <vt:lpstr>Hlavní důvody tvorby pracovních hypotéz</vt:lpstr>
      <vt:lpstr>Prezentace aplikace PowerPoint</vt:lpstr>
      <vt:lpstr>Pilotní studie</vt:lpstr>
      <vt:lpstr>Pilotní studie</vt:lpstr>
      <vt:lpstr>Organizační zabezpečení výzkumu</vt:lpstr>
      <vt:lpstr>předvýzkum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Přípravná fáze  kvalitativního výzkumu</dc:title>
  <dc:creator>Tosnar</dc:creator>
  <cp:lastModifiedBy>Tošnarová Hana</cp:lastModifiedBy>
  <cp:revision>7</cp:revision>
  <dcterms:created xsi:type="dcterms:W3CDTF">2013-10-10T17:21:41Z</dcterms:created>
  <dcterms:modified xsi:type="dcterms:W3CDTF">2013-11-18T08:13:53Z</dcterms:modified>
</cp:coreProperties>
</file>