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9F21CA-4DC6-4FDF-B425-1DA98AA22477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AA0BE4-33B3-49F4-BCE3-6CD8293FCF3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Sběr dat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Kvantitativní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72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03232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Aspekty tvorby dotazníku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a) celkový </a:t>
            </a: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dojem dotazníku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cs-CZ" dirty="0">
                <a:latin typeface="Arial"/>
                <a:ea typeface="Calibri"/>
              </a:rPr>
              <a:t>Je žádoucí, aby dotazník působil na první pohled upraveně, protože tak může pozitivně ovlivnit </a:t>
            </a:r>
            <a:r>
              <a:rPr lang="cs-CZ" dirty="0" smtClean="0">
                <a:latin typeface="Arial"/>
                <a:ea typeface="Calibri"/>
              </a:rPr>
              <a:t>respondenta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/>
                <a:ea typeface="Calibri"/>
              </a:rPr>
              <a:t>Úvodní textu</a:t>
            </a:r>
          </a:p>
          <a:p>
            <a:pPr lvl="0"/>
            <a:r>
              <a:rPr lang="cs-CZ" dirty="0"/>
              <a:t>vzbudit zájem respondenta, vysvětlit cíl výzkumu a význam jeho odpovědí pro řešení praktického problému</a:t>
            </a:r>
          </a:p>
          <a:p>
            <a:pPr lvl="0"/>
            <a:r>
              <a:rPr lang="cs-CZ" dirty="0"/>
              <a:t>apelovat na spolupráci dotazovaného, zdůraznit smysl jím poskytnutých informací (výhodné je uvedení efektu či dopadu daného výzkumu na společnost, případně i osobní prospěch respondenta)</a:t>
            </a:r>
          </a:p>
          <a:p>
            <a:pPr lvl="0"/>
            <a:r>
              <a:rPr lang="cs-CZ" dirty="0"/>
              <a:t>přesvědčit/vysvětlit nutnost vyplnění celého dotazníku  </a:t>
            </a:r>
          </a:p>
          <a:p>
            <a:pPr lvl="0"/>
            <a:r>
              <a:rPr lang="cs-CZ" dirty="0"/>
              <a:t>určit termín a způsob navrácení vyplněného dotazníku</a:t>
            </a:r>
          </a:p>
          <a:p>
            <a:pPr lvl="0"/>
            <a:r>
              <a:rPr lang="cs-CZ" dirty="0"/>
              <a:t>ujistit respondenta o zachování anonymity </a:t>
            </a:r>
          </a:p>
          <a:p>
            <a:pPr lvl="0"/>
            <a:r>
              <a:rPr lang="cs-CZ" dirty="0"/>
              <a:t>přiblížit čas potřebný k vyplnění dotazníku (doba potřebná pro vyplnění dotazníku by neměla přesáhnout 20 minut, vhodný počet otázek se pohybuje kolem rozmezí 25 – 50 otázek, ale vždy záleží na účelu a druhu výzkumu)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461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úvodního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Vážená paní, vážený pane,</a:t>
            </a:r>
          </a:p>
          <a:p>
            <a:pPr marL="0" indent="0">
              <a:buNone/>
            </a:pPr>
            <a:r>
              <a:rPr lang="cs-CZ" dirty="0"/>
              <a:t>jmenuji se ….. a studuji .... .</a:t>
            </a:r>
          </a:p>
          <a:p>
            <a:pPr marL="0" indent="0">
              <a:buNone/>
            </a:pPr>
            <a:r>
              <a:rPr lang="cs-CZ" dirty="0"/>
              <a:t>V rámci své bakalářské práce provádím průzkum, jehož cílem je ….</a:t>
            </a:r>
          </a:p>
          <a:p>
            <a:pPr marL="0" indent="0">
              <a:buNone/>
            </a:pPr>
            <a:r>
              <a:rPr lang="cs-CZ" dirty="0"/>
              <a:t>Z tohoto důvodu bych Vás chtěl(a) požádat o vyplnění přiloženého dotazníku, které Vám zabere maximálně 15 minut.</a:t>
            </a:r>
          </a:p>
          <a:p>
            <a:pPr marL="0" indent="0">
              <a:buNone/>
            </a:pPr>
            <a:r>
              <a:rPr lang="cs-CZ" dirty="0"/>
              <a:t>Téma …. mě zaujalo protože …./Toto téma je velice aktuální protože …. /Získání nových informací přináší podklady pro zlepšení ošetřovatelské péče…. .</a:t>
            </a:r>
          </a:p>
          <a:p>
            <a:pPr marL="0" indent="0">
              <a:buNone/>
            </a:pPr>
            <a:r>
              <a:rPr lang="cs-CZ" dirty="0"/>
              <a:t>Dotazníky jsou zcela anonymní a získané odpovědi budou využity čistě pro účely vypracování mé bakalářské práce.</a:t>
            </a:r>
          </a:p>
          <a:p>
            <a:pPr marL="0" indent="0">
              <a:buNone/>
            </a:pPr>
            <a:r>
              <a:rPr lang="cs-CZ" dirty="0"/>
              <a:t>Vyplněný dotazník, prosím, vložte do přiložené obálky a vhoďte do krabice označené „výzkum“ u vchodu na oddělení.</a:t>
            </a:r>
          </a:p>
          <a:p>
            <a:pPr marL="0" indent="0">
              <a:buNone/>
            </a:pPr>
            <a:r>
              <a:rPr lang="cs-CZ" dirty="0"/>
              <a:t>Zpracované výsledky budou od července tohoto roku k dispozici pro respondenty na vyžádání na adrese …..@..... 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Děkuji za Vaši ochotu a čas</a:t>
            </a:r>
          </a:p>
          <a:p>
            <a:pPr marL="0" indent="0">
              <a:buNone/>
            </a:pPr>
            <a:r>
              <a:rPr lang="cs-CZ" dirty="0" smtClean="0"/>
              <a:t>				Jméno </a:t>
            </a:r>
            <a:r>
              <a:rPr lang="cs-CZ" dirty="0"/>
              <a:t>a podpis výzkumníka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72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b) formulace jednotlivých otázek</a:t>
            </a:r>
          </a:p>
          <a:p>
            <a:pPr marL="0" indent="0">
              <a:buNone/>
            </a:pPr>
            <a:r>
              <a:rPr lang="cs-CZ" dirty="0" smtClean="0">
                <a:latin typeface="Arial"/>
                <a:ea typeface="Calibri"/>
              </a:rPr>
              <a:t>Otázky </a:t>
            </a:r>
            <a:r>
              <a:rPr lang="cs-CZ" dirty="0">
                <a:latin typeface="Arial"/>
                <a:ea typeface="Calibri"/>
              </a:rPr>
              <a:t>musejí být stručné a jasné, tak aby jejich zodpovězení nevyžadovalo např. několikanásobné pročtení. Dále je třeba při volbě slov a celkové formulaci otázek zohledňovat populaci, pro niž je daný dotazník určen, tedy např. pro laickou veřejnost nevyužívat odborné termíny apod. </a:t>
            </a:r>
            <a:endParaRPr lang="cs-CZ" dirty="0" smtClean="0">
              <a:latin typeface="Arial"/>
              <a:ea typeface="Calibri"/>
            </a:endParaRPr>
          </a:p>
          <a:p>
            <a:pPr marL="0" indent="0">
              <a:buNone/>
            </a:pPr>
            <a:r>
              <a:rPr lang="cs-CZ" dirty="0"/>
              <a:t>V dotazníku určeném pro odborníky v určité oblasti je naopak vhodné zařadit obecně užívanou odbornou terminologii. V každém případě by se měl výzkumník vyhnout zařazení zkratek do svých otázek. Výjimku samozřejmě tvoří plošně užívané a společností uznávané zkratky (např. míry, váhy,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63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marL="0" lvl="0" indent="0">
              <a:buNone/>
            </a:pPr>
            <a:r>
              <a:rPr lang="cs-CZ" sz="2200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c) druhy </a:t>
            </a:r>
            <a:r>
              <a:rPr lang="cs-CZ" sz="2200" b="1" dirty="0" smtClean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otázek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/>
                <a:ea typeface="Calibri"/>
                <a:cs typeface="Times New Roman"/>
              </a:rPr>
              <a:t>Otevřené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/>
                <a:ea typeface="Calibri"/>
                <a:cs typeface="Times New Roman"/>
              </a:rPr>
              <a:t>Uzavřené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err="1" smtClean="0">
                <a:latin typeface="Arial"/>
                <a:ea typeface="Calibri"/>
                <a:cs typeface="Times New Roman"/>
              </a:rPr>
              <a:t>Polouzavřené</a:t>
            </a:r>
            <a:endParaRPr lang="cs-CZ" sz="2200" dirty="0" smtClean="0">
              <a:latin typeface="Arial"/>
              <a:ea typeface="Calibri"/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/>
                <a:ea typeface="Calibri"/>
                <a:cs typeface="Times New Roman"/>
              </a:rPr>
              <a:t>Filtrační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/>
                <a:ea typeface="Calibri"/>
                <a:cs typeface="Times New Roman"/>
              </a:rPr>
              <a:t>Škály</a:t>
            </a:r>
            <a:endParaRPr lang="cs-CZ" sz="2200" dirty="0">
              <a:latin typeface="Arial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05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nepředkládáme </a:t>
            </a:r>
            <a:r>
              <a:rPr lang="cs-CZ" dirty="0"/>
              <a:t>respondentovi žádné varianty odpovědí, může se tedy vyjádřit zcela svobodně a svými </a:t>
            </a:r>
            <a:r>
              <a:rPr lang="cs-CZ" dirty="0" smtClean="0"/>
              <a:t>slovy</a:t>
            </a: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volné</a:t>
            </a:r>
            <a:r>
              <a:rPr lang="cs-CZ" dirty="0">
                <a:latin typeface="Arial"/>
                <a:ea typeface="Calibri"/>
                <a:cs typeface="Times New Roman"/>
              </a:rPr>
              <a:t> - respondentovi je ponechána při formulaci jeho odpovědi absolutní volnost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asociační </a:t>
            </a:r>
            <a:r>
              <a:rPr lang="cs-CZ" dirty="0">
                <a:latin typeface="Arial"/>
                <a:ea typeface="Calibri"/>
                <a:cs typeface="Times New Roman"/>
              </a:rPr>
              <a:t>- respondent má uvést slovo, které si uvědomí jako první při reakci na uvedený pojem 	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projekční</a:t>
            </a:r>
            <a:r>
              <a:rPr lang="cs-CZ" dirty="0">
                <a:latin typeface="Arial"/>
                <a:ea typeface="Calibri"/>
                <a:cs typeface="Times New Roman"/>
              </a:rPr>
              <a:t> - respondent dokončuje předloženou nedokončenou větu, povídku, příběh, obrázek (předložený obrázek znázorňuje dialog dvou postav, přičemž úkolem respondenta je doplnit reakci jedné z postav) či tematický námět (na základě předloženého obrázku respondent vymýšlí příběh nebo popisuje, co se na obrázku děje, případně co by se mohlo stát) 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400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Výhody – doplnění informací</a:t>
            </a:r>
          </a:p>
          <a:p>
            <a:r>
              <a:rPr lang="cs-CZ" dirty="0" smtClean="0"/>
              <a:t>Nevýhody – náročnější na analýzu</a:t>
            </a:r>
          </a:p>
          <a:p>
            <a:endParaRPr lang="cs-CZ" dirty="0"/>
          </a:p>
          <a:p>
            <a:r>
              <a:rPr lang="cs-CZ" dirty="0" smtClean="0"/>
              <a:t>Př.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Uveďte, jak si představujete, že by měl vypadat pracovní oděv všeobecné sestry: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……………………………………………………………………………………………….………………………..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24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R</a:t>
            </a:r>
            <a:r>
              <a:rPr lang="cs-CZ" dirty="0" smtClean="0"/>
              <a:t>espondentovi </a:t>
            </a:r>
            <a:r>
              <a:rPr lang="cs-CZ" dirty="0"/>
              <a:t>předkládáme předem stanovené možnosti či varianty odpovědí na danou otázku, ze kterých si musí vybrat</a:t>
            </a:r>
          </a:p>
          <a:p>
            <a:r>
              <a:rPr lang="cs-CZ" dirty="0" smtClean="0"/>
              <a:t>Výhody - </a:t>
            </a:r>
            <a:r>
              <a:rPr lang="cs-CZ" dirty="0"/>
              <a:t>rychlé a snadné vyplnění otázky a také nasměrování respondenta na oblast zájmu </a:t>
            </a:r>
            <a:r>
              <a:rPr lang="cs-CZ" dirty="0" smtClean="0"/>
              <a:t>výzkumníka</a:t>
            </a:r>
          </a:p>
          <a:p>
            <a:r>
              <a:rPr lang="cs-CZ" dirty="0" smtClean="0"/>
              <a:t>Nevýhody - </a:t>
            </a:r>
            <a:r>
              <a:rPr lang="cs-CZ" dirty="0"/>
              <a:t>nabízené možnosti nemusejí respondentovi </a:t>
            </a:r>
            <a:r>
              <a:rPr lang="cs-CZ" dirty="0" smtClean="0"/>
              <a:t>vyhovovat, </a:t>
            </a:r>
            <a:r>
              <a:rPr lang="cs-CZ" dirty="0"/>
              <a:t>je </a:t>
            </a:r>
            <a:r>
              <a:rPr lang="cs-CZ" dirty="0" smtClean="0"/>
              <a:t>nucen </a:t>
            </a:r>
            <a:r>
              <a:rPr lang="cs-CZ" dirty="0"/>
              <a:t>vybrat pouze takovou možnost, která nejvíce odpovídá jeho </a:t>
            </a:r>
            <a:r>
              <a:rPr lang="cs-CZ" dirty="0" smtClean="0"/>
              <a:t>variantě; </a:t>
            </a:r>
            <a:r>
              <a:rPr lang="cs-CZ" dirty="0"/>
              <a:t>umožňuje respondentovi vybrat si některou z nabízených možností odpovědí u otázek, kterým nerozumí nebo nezná odpověď</a:t>
            </a:r>
          </a:p>
        </p:txBody>
      </p:sp>
    </p:spTree>
    <p:extLst>
      <p:ext uri="{BB962C8B-B14F-4D97-AF65-F5344CB8AC3E}">
        <p14:creationId xmlns:p14="http://schemas.microsoft.com/office/powerpoint/2010/main" val="1152455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Při </a:t>
            </a:r>
            <a:r>
              <a:rPr lang="cs-CZ" b="1" dirty="0"/>
              <a:t>tvorbě uzavřených otázek</a:t>
            </a:r>
            <a:r>
              <a:rPr lang="cs-CZ" dirty="0"/>
              <a:t> je nutné respektovat </a:t>
            </a:r>
            <a:r>
              <a:rPr lang="cs-CZ" b="1" dirty="0"/>
              <a:t>2</a:t>
            </a:r>
            <a:r>
              <a:rPr lang="cs-CZ" dirty="0"/>
              <a:t> </a:t>
            </a:r>
            <a:r>
              <a:rPr lang="cs-CZ" b="1" dirty="0"/>
              <a:t>pravidla</a:t>
            </a:r>
            <a:r>
              <a:rPr lang="cs-CZ" dirty="0"/>
              <a:t>:</a:t>
            </a:r>
          </a:p>
          <a:p>
            <a:r>
              <a:rPr lang="cs-CZ" dirty="0"/>
              <a:t>„1. Kategorie použité pro uzavřené otázky musí představovat soubor vyčerpávající všechny možné alternativy odpovědí.</a:t>
            </a:r>
          </a:p>
          <a:p>
            <a:r>
              <a:rPr lang="cs-CZ" dirty="0"/>
              <a:t> 2. Všechny kategorie se musí vzájemně vylučovat; nesmí být možné zařadit odpověď do více než do jedné z kategorií.“ (DISMAN, </a:t>
            </a:r>
            <a:r>
              <a:rPr lang="cs-CZ" dirty="0" smtClean="0"/>
              <a:t>2002, s 128)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4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5157192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dichotomické </a:t>
            </a:r>
            <a:r>
              <a:rPr lang="cs-CZ" dirty="0">
                <a:latin typeface="Arial"/>
                <a:ea typeface="Calibri"/>
                <a:cs typeface="Times New Roman"/>
              </a:rPr>
              <a:t>(alternativní) - připouštějí pouze dvě možnosti (např. ano - ne, muž - žena, dobrý - špatný)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Př.  Byl(a</a:t>
            </a:r>
            <a:r>
              <a:rPr lang="cs-CZ" dirty="0">
                <a:latin typeface="Arial"/>
                <a:ea typeface="Calibri"/>
                <a:cs typeface="Times New Roman"/>
              </a:rPr>
              <a:t>) jste při příjmu seznámen(a) s provozním řádem oddělení?           ANO    -   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NE</a:t>
            </a:r>
          </a:p>
          <a:p>
            <a:pPr mar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 </a:t>
            </a:r>
            <a:r>
              <a:rPr lang="cs-CZ" b="1" dirty="0" err="1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polytomické</a:t>
            </a: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 </a:t>
            </a:r>
          </a:p>
          <a:p>
            <a:pPr marL="342900" lvl="0" indent="-342900">
              <a:buFont typeface="Wingdings"/>
              <a:buChar char=""/>
            </a:pPr>
            <a:r>
              <a:rPr lang="cs-CZ" sz="2000" dirty="0">
                <a:latin typeface="Arial"/>
                <a:ea typeface="Calibri"/>
                <a:cs typeface="Times New Roman"/>
              </a:rPr>
              <a:t>výběrové - možnost výběru jen jedné varianty </a:t>
            </a:r>
            <a:endParaRPr lang="cs-CZ" sz="1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cs-CZ" sz="2000" dirty="0">
                <a:latin typeface="Arial"/>
                <a:ea typeface="Calibri"/>
                <a:cs typeface="Times New Roman"/>
              </a:rPr>
              <a:t>výčtové - možnost výběru několika variant </a:t>
            </a:r>
            <a:endParaRPr lang="cs-CZ" sz="1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cs-CZ" sz="2000" dirty="0">
                <a:latin typeface="Arial"/>
                <a:ea typeface="Calibri"/>
                <a:cs typeface="Times New Roman"/>
              </a:rPr>
              <a:t>s uvedením pořadí variant - možnost diferenciace mezi variantami a určování jejich pořadí</a:t>
            </a:r>
            <a:endParaRPr lang="cs-CZ" sz="18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14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otázky - </a:t>
            </a:r>
            <a:r>
              <a:rPr lang="cs-CZ" dirty="0" err="1" smtClean="0"/>
              <a:t>polytomické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5141168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Wingdings"/>
              <a:buChar char=""/>
            </a:pPr>
            <a:r>
              <a:rPr lang="cs-CZ" b="1" dirty="0">
                <a:latin typeface="Arial"/>
                <a:ea typeface="Calibri"/>
                <a:cs typeface="Times New Roman"/>
              </a:rPr>
              <a:t>výběrové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Př. Považujete </a:t>
            </a:r>
            <a:r>
              <a:rPr lang="cs-CZ" dirty="0">
                <a:latin typeface="Arial"/>
                <a:ea typeface="Calibri"/>
                <a:cs typeface="Times New Roman"/>
              </a:rPr>
              <a:t>ošetřovatelskou péči na oddělení XY za: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nadprůměrnou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průměrnou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podprůměrnou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cs-CZ" b="1" dirty="0">
                <a:latin typeface="Arial"/>
                <a:ea typeface="Calibri"/>
                <a:cs typeface="Times New Roman"/>
              </a:rPr>
              <a:t>výčtové</a:t>
            </a:r>
            <a:r>
              <a:rPr lang="cs-CZ" dirty="0">
                <a:latin typeface="Arial"/>
                <a:ea typeface="Calibri"/>
                <a:cs typeface="Times New Roman"/>
              </a:rPr>
              <a:t> </a:t>
            </a: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0" lvl="0" indent="0"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Př. Jaké </a:t>
            </a:r>
            <a:r>
              <a:rPr lang="cs-CZ" dirty="0">
                <a:latin typeface="Arial"/>
                <a:ea typeface="Calibri"/>
                <a:cs typeface="Times New Roman"/>
              </a:rPr>
              <a:t>sportovní aktivity provozujete? (lze označit více možností)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běh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lyžování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jízdu na kolečkových bruslích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plavání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Standardizované pozorování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jasně formalizované</a:t>
            </a:r>
          </a:p>
          <a:p>
            <a:r>
              <a:rPr lang="cs-CZ" dirty="0" smtClean="0"/>
              <a:t>je </a:t>
            </a:r>
            <a:r>
              <a:rPr lang="cs-CZ" dirty="0"/>
              <a:t>definován cíl pozorování, přesná lokalizace, časový harmonogram, soubor objektů/subjektů pozorování, pozorované jevy a případně i jejich </a:t>
            </a:r>
            <a:r>
              <a:rPr lang="cs-CZ" dirty="0" smtClean="0"/>
              <a:t>očekávané projevy</a:t>
            </a:r>
          </a:p>
          <a:p>
            <a:r>
              <a:rPr lang="cs-CZ" dirty="0"/>
              <a:t>zjišťované informace je nutné zaznamenávat do připraveného záznamového archu, na kterém jsou rozpracovány pozorovací </a:t>
            </a:r>
            <a:r>
              <a:rPr lang="cs-CZ" dirty="0" smtClean="0"/>
              <a:t>kategorie (</a:t>
            </a:r>
            <a:r>
              <a:rPr lang="cs-CZ" dirty="0"/>
              <a:t>např. frekvence určitých jevů, jejich časová </a:t>
            </a:r>
            <a:r>
              <a:rPr lang="cs-CZ" dirty="0" smtClean="0"/>
              <a:t>identifikace)</a:t>
            </a:r>
          </a:p>
          <a:p>
            <a:r>
              <a:rPr lang="cs-CZ" dirty="0"/>
              <a:t>záznamový arch – snadná orientace, jednoduché zapisování</a:t>
            </a:r>
          </a:p>
          <a:p>
            <a:r>
              <a:rPr lang="cs-CZ" dirty="0"/>
              <a:t>výzkumníkova vlastní konstrukce nebo dokonalé prostudování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185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otázky - </a:t>
            </a:r>
            <a:r>
              <a:rPr lang="cs-CZ" dirty="0" err="1"/>
              <a:t>polytomické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342900" lvl="0" indent="-342900">
              <a:buFont typeface="Wingdings"/>
              <a:buChar char=""/>
            </a:pPr>
            <a:r>
              <a:rPr lang="cs-CZ" b="1" dirty="0">
                <a:latin typeface="Arial"/>
                <a:ea typeface="Calibri"/>
                <a:cs typeface="Times New Roman"/>
              </a:rPr>
              <a:t>s uvedením pořadí variant </a:t>
            </a:r>
            <a:endParaRPr lang="cs-CZ" b="1" dirty="0" smtClean="0">
              <a:latin typeface="Arial"/>
              <a:ea typeface="Calibri"/>
              <a:cs typeface="Times New Roman"/>
            </a:endParaRPr>
          </a:p>
          <a:p>
            <a:pPr marL="0" lvl="0" indent="0"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Př. Který </a:t>
            </a:r>
            <a:r>
              <a:rPr lang="cs-CZ" dirty="0">
                <a:latin typeface="Arial"/>
                <a:ea typeface="Calibri"/>
                <a:cs typeface="Times New Roman"/>
              </a:rPr>
              <a:t>z dopadů hospitalizace na pacienta považujete za nejzávažnější? (seřaďte od nejzávažnějšího k nejméně závažnému /oznámkujte jako ve škole: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1 – nejlehčí dopad - 5 nejzávažnější dopad)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 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sociální izolace pacienta – finanční zátěž – omezení volného pohybu – podrobení se terapeutickým výkonům – informační deficit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688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Polouzavřené</a:t>
            </a:r>
            <a:r>
              <a:rPr lang="cs-CZ" dirty="0" smtClean="0"/>
              <a:t>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/>
          </a:bodyPr>
          <a:lstStyle/>
          <a:p>
            <a:r>
              <a:rPr lang="cs-CZ" dirty="0">
                <a:latin typeface="Arial"/>
                <a:ea typeface="Calibri"/>
              </a:rPr>
              <a:t>využívá se v případě, kdy nelze obsáhnout nabízenými kategoriemi možnosti odpovědí; jedná se o připojení kategorie „jiné“ (kde respondent doplňuje informace) mezi výčet alternativ </a:t>
            </a:r>
            <a:r>
              <a:rPr lang="cs-CZ" dirty="0" smtClean="0">
                <a:latin typeface="Arial"/>
                <a:ea typeface="Calibri"/>
              </a:rPr>
              <a:t>odpovědí</a:t>
            </a:r>
          </a:p>
          <a:p>
            <a:pPr marL="0" indent="0">
              <a:buNone/>
            </a:pPr>
            <a:endParaRPr lang="cs-CZ" dirty="0" smtClean="0">
              <a:latin typeface="Arial"/>
              <a:ea typeface="Calibr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 smtClean="0">
                <a:latin typeface="Arial"/>
              </a:rPr>
              <a:t>Př. </a:t>
            </a:r>
            <a:r>
              <a:rPr lang="cs-CZ" dirty="0">
                <a:latin typeface="Arial"/>
                <a:ea typeface="Calibri"/>
                <a:cs typeface="Times New Roman"/>
              </a:rPr>
              <a:t>Jakým způsobem získáváte informace o své nemoci?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informace nevyhledávám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z internetu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z odborné literatury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od lékaře/ sestry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Arial"/>
                <a:ea typeface="Calibri"/>
                <a:cs typeface="Times New Roman"/>
              </a:rPr>
              <a:t>jinak (vypište)……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247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filtrační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Arial"/>
                <a:ea typeface="Calibri"/>
                <a:cs typeface="Times New Roman"/>
              </a:rPr>
              <a:t>podle odpovědi rozdělují respondenty na dvě skupiny, jedna skupina pokračuje následující otázkou, druhá skupina např. již v dotazníku nepokračuje nebo pokračuje otázkou č. </a:t>
            </a:r>
            <a:r>
              <a:rPr lang="cs-CZ" dirty="0" err="1" smtClean="0">
                <a:latin typeface="Arial"/>
                <a:ea typeface="Calibri"/>
                <a:cs typeface="Times New Roman"/>
              </a:rPr>
              <a:t>xy</a:t>
            </a: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Př. Prodělal(a</a:t>
            </a:r>
            <a:r>
              <a:rPr lang="cs-CZ" dirty="0">
                <a:latin typeface="Arial"/>
                <a:ea typeface="Calibri"/>
                <a:cs typeface="Times New Roman"/>
              </a:rPr>
              <a:t>) jste během svého života operační zákrok v celkové anestezii?         </a:t>
            </a: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 smtClean="0">
                <a:latin typeface="Arial"/>
                <a:ea typeface="Calibri"/>
                <a:cs typeface="Times New Roman"/>
              </a:rPr>
              <a:t>ANO </a:t>
            </a:r>
            <a:r>
              <a:rPr lang="cs-CZ" dirty="0">
                <a:latin typeface="Arial"/>
                <a:ea typeface="Calibri"/>
                <a:cs typeface="Times New Roman"/>
              </a:rPr>
              <a:t>– NE (další otázka je určena pouze pro respondenty, kteří odpověděli ANO)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382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využíváme je pro měření názorů a postojů; škály nezjišťují, zda pouze daný jev nastal či ne, ale i stupeň hodnocení respondentova vnímání tohoto jevu </a:t>
            </a:r>
          </a:p>
          <a:p>
            <a:r>
              <a:rPr lang="cs-CZ" dirty="0" smtClean="0"/>
              <a:t>rozeznáváme škály:</a:t>
            </a: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verbální </a:t>
            </a:r>
            <a:r>
              <a:rPr lang="cs-CZ" dirty="0">
                <a:latin typeface="Arial"/>
                <a:ea typeface="Calibri"/>
                <a:cs typeface="Times New Roman"/>
              </a:rPr>
              <a:t>(slovně vyjádřené: velice spokojen(a) – spokojen(a) – nevím/nemohu posoudit – nespokojen(a) – velice nespokojen(a)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číselné</a:t>
            </a:r>
            <a:r>
              <a:rPr lang="cs-CZ" dirty="0">
                <a:latin typeface="Arial"/>
                <a:ea typeface="Calibri"/>
                <a:cs typeface="Times New Roman"/>
              </a:rPr>
              <a:t> (známkování jako ve škole: 1 – nejlepší, 5 – nejhorší)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-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grafické</a:t>
            </a:r>
            <a:r>
              <a:rPr lang="cs-CZ" dirty="0">
                <a:latin typeface="Arial"/>
                <a:ea typeface="Calibri"/>
                <a:cs typeface="Times New Roman"/>
              </a:rPr>
              <a:t> (např. „obličejíčky“, vizuální analogová škála bolesti)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818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sudý počet nabízených </a:t>
            </a:r>
            <a:r>
              <a:rPr lang="cs-CZ" dirty="0" smtClean="0"/>
              <a:t>možností - </a:t>
            </a:r>
            <a:r>
              <a:rPr lang="cs-CZ" dirty="0"/>
              <a:t>nutí respondenta zaujmout nějaký </a:t>
            </a:r>
            <a:r>
              <a:rPr lang="cs-CZ" dirty="0" smtClean="0"/>
              <a:t>postoj</a:t>
            </a:r>
          </a:p>
          <a:p>
            <a:endParaRPr lang="cs-CZ" dirty="0"/>
          </a:p>
          <a:p>
            <a:r>
              <a:rPr lang="cs-CZ" dirty="0" smtClean="0"/>
              <a:t>lichý </a:t>
            </a:r>
            <a:r>
              <a:rPr lang="cs-CZ" dirty="0"/>
              <a:t>počet </a:t>
            </a:r>
            <a:r>
              <a:rPr lang="cs-CZ" dirty="0" smtClean="0"/>
              <a:t>možností - </a:t>
            </a:r>
            <a:r>
              <a:rPr lang="cs-CZ" dirty="0">
                <a:latin typeface="Arial"/>
                <a:ea typeface="Calibri"/>
              </a:rPr>
              <a:t>umožňuje respondentovi odpovědět „nevím”/“nemohu posoudit“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62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</a:rPr>
              <a:t>d) manipulace </a:t>
            </a:r>
            <a:r>
              <a:rPr lang="cs-CZ" b="1" dirty="0">
                <a:solidFill>
                  <a:srgbClr val="0070C0"/>
                </a:solidFill>
                <a:latin typeface="Arial"/>
                <a:ea typeface="Calibri"/>
              </a:rPr>
              <a:t>s </a:t>
            </a:r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</a:rPr>
              <a:t>dotazníkem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  <a:latin typeface="Arial"/>
                <a:ea typeface="Calibri"/>
              </a:rPr>
              <a:t> </a:t>
            </a:r>
            <a:r>
              <a:rPr lang="cs-CZ" dirty="0"/>
              <a:t>především komfort </a:t>
            </a:r>
            <a:r>
              <a:rPr lang="cs-CZ" dirty="0" smtClean="0"/>
              <a:t>respondenta, je třeba zohlednit např.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kvalitu papíru – tloušťku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č</a:t>
            </a:r>
            <a:r>
              <a:rPr lang="cs-CZ" dirty="0" smtClean="0"/>
              <a:t>itelnost písma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</a:t>
            </a:r>
            <a:r>
              <a:rPr lang="cs-CZ" dirty="0" smtClean="0"/>
              <a:t>ormát papíru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Pořadí otázek: 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tázky vzbuzující zájem respondenta (není nutné se více soustředit) - meritorní otázky – méně závažné (není nutné se více soustředit)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940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25780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kvantitativní metoda, při které je nutné mít předem definované kvantitativní jednotky, ve kterých bude sdělení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měřeno</a:t>
            </a:r>
          </a:p>
          <a:p>
            <a:pPr mar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dirty="0">
                <a:latin typeface="Arial"/>
                <a:ea typeface="Calibri"/>
                <a:cs typeface="Times New Roman"/>
              </a:rPr>
              <a:t>Rozeznáváme dvě úrovně jednotek: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záznamové jednotky</a:t>
            </a:r>
            <a:r>
              <a:rPr lang="cs-CZ" dirty="0">
                <a:latin typeface="Arial"/>
                <a:ea typeface="Calibri"/>
                <a:cs typeface="Times New Roman"/>
              </a:rPr>
              <a:t> – měří rozsah, má úzké zaměření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kontextuální jednotky</a:t>
            </a:r>
            <a:r>
              <a:rPr lang="cs-CZ" dirty="0">
                <a:latin typeface="Arial"/>
                <a:ea typeface="Calibri"/>
                <a:cs typeface="Times New Roman"/>
              </a:rPr>
              <a:t> – vychází z nich kategorizace, má širší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zaměření</a:t>
            </a:r>
          </a:p>
          <a:p>
            <a:pPr marL="0" lvl="0" indent="0">
              <a:spcAft>
                <a:spcPts val="0"/>
              </a:spcAft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r>
              <a:rPr lang="cs-CZ" dirty="0"/>
              <a:t>Samotná analytická činnost pak spočívá nejen ve statistickém zpracování získaných dat, ale také k potvrzování či vyvracení předpokládaných vazeb a vztahů</a:t>
            </a:r>
          </a:p>
        </p:txBody>
      </p:sp>
    </p:spTree>
    <p:extLst>
      <p:ext uri="{BB962C8B-B14F-4D97-AF65-F5344CB8AC3E}">
        <p14:creationId xmlns:p14="http://schemas.microsoft.com/office/powerpoint/2010/main" val="322011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Standardizované pozorování</a:t>
            </a:r>
            <a:r>
              <a:rPr lang="cs-CZ" dirty="0"/>
              <a:t> </a:t>
            </a:r>
            <a:r>
              <a:rPr lang="cs-CZ" dirty="0" smtClean="0"/>
              <a:t>– 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Cíl standardizovaného pozorování – analýza práce se signalizačním zařízením na oddělení XY </a:t>
            </a:r>
          </a:p>
          <a:p>
            <a:pPr lvl="0"/>
            <a:r>
              <a:rPr lang="cs-CZ" dirty="0"/>
              <a:t>Pozorované kategorie </a:t>
            </a:r>
          </a:p>
          <a:p>
            <a:pPr marL="0" lvl="0" indent="0">
              <a:buNone/>
            </a:pPr>
            <a:r>
              <a:rPr lang="cs-CZ" dirty="0" smtClean="0"/>
              <a:t>- četnost </a:t>
            </a:r>
            <a:r>
              <a:rPr lang="cs-CZ" dirty="0"/>
              <a:t>použití pacientské signalizace běhen denní a noční služby</a:t>
            </a:r>
          </a:p>
          <a:p>
            <a:pPr marL="0" lvl="0" indent="0">
              <a:buNone/>
            </a:pPr>
            <a:r>
              <a:rPr lang="cs-CZ" dirty="0" smtClean="0"/>
              <a:t>- číslo </a:t>
            </a:r>
            <a:r>
              <a:rPr lang="cs-CZ" dirty="0"/>
              <a:t>pokoje (např. z důvodu testování hypotézy, že pacienti ležící na pokojích umístěných blíže k sesterně/pracovně sester apod. používají signalizační zařízení častěji než pacienti ležící ve vzdálenějších pokojích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dirty="0" smtClean="0"/>
              <a:t>- čas </a:t>
            </a:r>
            <a:r>
              <a:rPr lang="cs-CZ" dirty="0"/>
              <a:t>počátku signalizace</a:t>
            </a:r>
          </a:p>
          <a:p>
            <a:pPr marL="0" lvl="0" indent="0">
              <a:buNone/>
            </a:pPr>
            <a:r>
              <a:rPr lang="cs-CZ" dirty="0" smtClean="0"/>
              <a:t>- čas </a:t>
            </a:r>
            <a:r>
              <a:rPr lang="cs-CZ" dirty="0"/>
              <a:t>odpovědi (zjištění důvodu využití signalizace pacientem nebo počátek případné intervence apod.) ošetřovatelského personálu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4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 marL="0" lvl="0" indent="0">
              <a:buNone/>
            </a:pPr>
            <a:r>
              <a:rPr lang="cs-CZ" dirty="0" smtClean="0"/>
              <a:t>- důvod </a:t>
            </a:r>
            <a:r>
              <a:rPr lang="cs-CZ" dirty="0"/>
              <a:t>využití signalizace pacientem; zde je třeba mít předem definované oblasti, jako např.: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potřeba toalety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žádost o pití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bolest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dokapání </a:t>
            </a:r>
            <a:r>
              <a:rPr lang="cs-CZ" dirty="0" smtClean="0"/>
              <a:t>infúze</a:t>
            </a: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potřeba podání nějakého předmětu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potřeba změna polohy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deficit informací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jiné …..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8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860720"/>
            <a:ext cx="7467600" cy="599728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Tuto kategorii by bylo možné dále rozpracovat dle diagnóz/diagnostických jednotek nebo terapeutického výkonu apod. </a:t>
            </a:r>
            <a:endParaRPr lang="cs-CZ" sz="2000" dirty="0"/>
          </a:p>
          <a:p>
            <a:pPr marL="0" indent="0">
              <a:buNone/>
            </a:pPr>
            <a:r>
              <a:rPr lang="cs-CZ" dirty="0"/>
              <a:t>V takovém případě je nutné mít připravený seznam diagnóz/diagnostických jednotek nebo terapeutických výkonů, jako např. </a:t>
            </a:r>
            <a:endParaRPr lang="cs-CZ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diagnostické jednotky: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zlomenina krčku stehenní kosti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zlomenina jamky kyčelního kloubu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zlomenina hlezenního kloubu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zlomenina hlavice pažní kosti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zlomenina obratle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jiné …..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24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90465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terapeutické výkony (zde je možné výzkum přímo zaměřit nebo rozšířit na určení indikace terapeutického výkonu, tedy pro jakou diagnózu/diagnostickou jednotku byl pacient přijat - opět by bylo třeba do záznamového archu rozepsat jednotlivé diagnózy/diagnostické jednotky):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předoperační příprava při akutním příjmu pacienta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předoperační příprava při plánovaném příjmu pacienta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konzervativní léčba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pooperační péče (např. rozdělena dle pooperačních dnů)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jiné …..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analýze dat je pak možné stanovit vztah mezi např. diagnostickou jednotkou a nejčastějším důvodem využití signalizačního zařízení apod.</a:t>
            </a:r>
          </a:p>
        </p:txBody>
      </p:sp>
    </p:spTree>
    <p:extLst>
      <p:ext uri="{BB962C8B-B14F-4D97-AF65-F5344CB8AC3E}">
        <p14:creationId xmlns:p14="http://schemas.microsoft.com/office/powerpoint/2010/main" val="66211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507288" cy="590465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četnost odpovědí na signalizaci dle profese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zdrav. </a:t>
            </a:r>
            <a:r>
              <a:rPr lang="cs-CZ" dirty="0">
                <a:latin typeface="Arial"/>
                <a:ea typeface="Calibri"/>
                <a:cs typeface="Times New Roman"/>
              </a:rPr>
              <a:t>pracovníka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všeobecná sestra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se středoškolským vzděláním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s vyšší odbornou školou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cs-CZ" sz="2400" dirty="0">
                <a:latin typeface="Arial"/>
                <a:ea typeface="Calibri"/>
                <a:cs typeface="Times New Roman"/>
              </a:rPr>
              <a:t>s vysokoškolským vzděláním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zdravotnický asistent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ošetřovatel/</a:t>
            </a:r>
            <a:r>
              <a:rPr lang="cs-CZ" dirty="0" err="1">
                <a:latin typeface="Arial"/>
                <a:ea typeface="Calibri"/>
                <a:cs typeface="Times New Roman"/>
              </a:rPr>
              <a:t>ka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sanitář/</a:t>
            </a:r>
            <a:r>
              <a:rPr lang="cs-CZ" dirty="0" err="1">
                <a:latin typeface="Arial"/>
                <a:ea typeface="Calibri"/>
                <a:cs typeface="Times New Roman"/>
              </a:rPr>
              <a:t>ka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jiné </a:t>
            </a:r>
            <a:r>
              <a:rPr lang="cs-CZ" dirty="0" smtClean="0">
                <a:latin typeface="Arial"/>
                <a:ea typeface="Calibri"/>
                <a:cs typeface="Times New Roman"/>
              </a:rPr>
              <a:t>.....</a:t>
            </a:r>
            <a:r>
              <a:rPr lang="cs-CZ" dirty="0">
                <a:latin typeface="Arial"/>
                <a:ea typeface="Calibri"/>
                <a:cs typeface="Times New Roman"/>
              </a:rPr>
              <a:t> </a:t>
            </a:r>
            <a:endParaRPr lang="cs-CZ" dirty="0" smtClean="0">
              <a:latin typeface="Arial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četnost potřeby intervence lékaře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změna medikace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podání informací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>
                <a:latin typeface="Arial"/>
                <a:ea typeface="Calibri"/>
                <a:cs typeface="Times New Roman"/>
              </a:rPr>
              <a:t>jiné ..... 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standardizovaný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osobním rozhovorem (tváří v tvář) tazatele a respondenta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telefonické interview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tazatel zapisuje </a:t>
            </a:r>
            <a:r>
              <a:rPr lang="cs-CZ" dirty="0"/>
              <a:t>veškeré respondentovy odpovědi do předem připravovaného záznamového archu</a:t>
            </a:r>
          </a:p>
        </p:txBody>
      </p:sp>
    </p:spTree>
    <p:extLst>
      <p:ext uri="{BB962C8B-B14F-4D97-AF65-F5344CB8AC3E}">
        <p14:creationId xmlns:p14="http://schemas.microsoft.com/office/powerpoint/2010/main" val="3317516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41009"/>
            <a:ext cx="7467600" cy="54329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Požadavky na dotazník: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účelově technické</a:t>
            </a:r>
            <a:r>
              <a:rPr lang="cs-CZ" dirty="0">
                <a:latin typeface="Arial"/>
                <a:ea typeface="Calibri"/>
                <a:cs typeface="Times New Roman"/>
              </a:rPr>
              <a:t> - otázky by měly být formulovány tak, aby respondent mohl co nejpřesněji odpovědět na to, co výzkumníka zajímá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psychologické </a:t>
            </a:r>
            <a:r>
              <a:rPr lang="cs-CZ" dirty="0">
                <a:latin typeface="Arial"/>
                <a:ea typeface="Calibri"/>
                <a:cs typeface="Times New Roman"/>
              </a:rPr>
              <a:t>– získat si respondentovu ochotu dotazník vyplnit; dotazník by měl u respondenta vzbuzovat dojem, že je jeho vyplnění snadné, příjemné a především smysluplné; formulace otázek v dotazníku by měly u respondenta vzbuzovat dojem bezpečí, tedy prostor pro pravdivé odpovědi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solidFill>
                  <a:srgbClr val="0070C0"/>
                </a:solidFill>
                <a:latin typeface="Arial"/>
                <a:ea typeface="Calibri"/>
                <a:cs typeface="Times New Roman"/>
              </a:rPr>
              <a:t>srozumitelnost </a:t>
            </a:r>
            <a:r>
              <a:rPr lang="cs-CZ" dirty="0">
                <a:latin typeface="Arial"/>
                <a:ea typeface="Calibri"/>
                <a:cs typeface="Times New Roman"/>
              </a:rPr>
              <a:t>- otázky by měly být formulovány tak, aby jim respondent rozuměl; veškeré instrukce k vyplňování by měly být formulovány stručně a jasně, aby respondenta zbytečně nezatěžovaly či nezdržovaly a aby bylo patrné, jak má při vyplňování postupovat</a:t>
            </a:r>
            <a:endParaRPr lang="cs-CZ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799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947</Words>
  <Application>Microsoft Office PowerPoint</Application>
  <PresentationFormat>Předvádění na obrazovce (4:3)</PresentationFormat>
  <Paragraphs>187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Arkýř</vt:lpstr>
      <vt:lpstr>Sběr dat</vt:lpstr>
      <vt:lpstr>Standardizované pozorování </vt:lpstr>
      <vt:lpstr>Standardizované pozorování – př.</vt:lpstr>
      <vt:lpstr> </vt:lpstr>
      <vt:lpstr>Prezentace aplikace PowerPoint</vt:lpstr>
      <vt:lpstr>Prezentace aplikace PowerPoint</vt:lpstr>
      <vt:lpstr>Prezentace aplikace PowerPoint</vt:lpstr>
      <vt:lpstr>rozhovor</vt:lpstr>
      <vt:lpstr>dotazník</vt:lpstr>
      <vt:lpstr>dotazník</vt:lpstr>
      <vt:lpstr>Příklad úvodního textu</vt:lpstr>
      <vt:lpstr>dotazník</vt:lpstr>
      <vt:lpstr>dotazník</vt:lpstr>
      <vt:lpstr>Otevřené otázky</vt:lpstr>
      <vt:lpstr>Otevřené otázky</vt:lpstr>
      <vt:lpstr>Uzavřené otázky</vt:lpstr>
      <vt:lpstr>Uzavřené otázky</vt:lpstr>
      <vt:lpstr>Uzavřené otázky</vt:lpstr>
      <vt:lpstr>Uzavřené otázky - polytomické</vt:lpstr>
      <vt:lpstr>Uzavřené otázky - polytomické</vt:lpstr>
      <vt:lpstr>Polouzavřené otázky</vt:lpstr>
      <vt:lpstr>filtrační</vt:lpstr>
      <vt:lpstr>škály</vt:lpstr>
      <vt:lpstr>škály</vt:lpstr>
      <vt:lpstr>dotazník</vt:lpstr>
      <vt:lpstr>Analýza dokumentů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Sběr dat</dc:title>
  <dc:creator>Tosnar</dc:creator>
  <cp:lastModifiedBy>Tošnarová Hana</cp:lastModifiedBy>
  <cp:revision>8</cp:revision>
  <dcterms:created xsi:type="dcterms:W3CDTF">2013-10-10T18:17:22Z</dcterms:created>
  <dcterms:modified xsi:type="dcterms:W3CDTF">2013-11-18T13:05:42Z</dcterms:modified>
</cp:coreProperties>
</file>