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A9F21CA-4DC6-4FDF-B425-1DA98AA22477}" type="datetimeFigureOut">
              <a:rPr lang="cs-CZ" smtClean="0"/>
              <a:t>18.11.2013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BAA0BE4-33B3-49F4-BCE3-6CD8293FCF38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F21CA-4DC6-4FDF-B425-1DA98AA22477}" type="datetimeFigureOut">
              <a:rPr lang="cs-CZ" smtClean="0"/>
              <a:t>18.11.2013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A0BE4-33B3-49F4-BCE3-6CD8293FCF3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F21CA-4DC6-4FDF-B425-1DA98AA22477}" type="datetimeFigureOut">
              <a:rPr lang="cs-CZ" smtClean="0"/>
              <a:t>18.11.2013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A0BE4-33B3-49F4-BCE3-6CD8293FCF3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A9F21CA-4DC6-4FDF-B425-1DA98AA22477}" type="datetimeFigureOut">
              <a:rPr lang="cs-CZ" smtClean="0"/>
              <a:t>18.11.2013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BAA0BE4-33B3-49F4-BCE3-6CD8293FCF38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A9F21CA-4DC6-4FDF-B425-1DA98AA22477}" type="datetimeFigureOut">
              <a:rPr lang="cs-CZ" smtClean="0"/>
              <a:t>18.11.2013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BAA0BE4-33B3-49F4-BCE3-6CD8293FCF38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F21CA-4DC6-4FDF-B425-1DA98AA22477}" type="datetimeFigureOut">
              <a:rPr lang="cs-CZ" smtClean="0"/>
              <a:t>18.11.2013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A0BE4-33B3-49F4-BCE3-6CD8293FCF38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F21CA-4DC6-4FDF-B425-1DA98AA22477}" type="datetimeFigureOut">
              <a:rPr lang="cs-CZ" smtClean="0"/>
              <a:t>18.11.2013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A0BE4-33B3-49F4-BCE3-6CD8293FCF38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A9F21CA-4DC6-4FDF-B425-1DA98AA22477}" type="datetimeFigureOut">
              <a:rPr lang="cs-CZ" smtClean="0"/>
              <a:t>18.11.2013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BAA0BE4-33B3-49F4-BCE3-6CD8293FCF38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F21CA-4DC6-4FDF-B425-1DA98AA22477}" type="datetimeFigureOut">
              <a:rPr lang="cs-CZ" smtClean="0"/>
              <a:t>18.11.2013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A0BE4-33B3-49F4-BCE3-6CD8293FCF3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A9F21CA-4DC6-4FDF-B425-1DA98AA22477}" type="datetimeFigureOut">
              <a:rPr lang="cs-CZ" smtClean="0"/>
              <a:t>18.11.2013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BAA0BE4-33B3-49F4-BCE3-6CD8293FCF38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A9F21CA-4DC6-4FDF-B425-1DA98AA22477}" type="datetimeFigureOut">
              <a:rPr lang="cs-CZ" smtClean="0"/>
              <a:t>18.11.2013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BAA0BE4-33B3-49F4-BCE3-6CD8293FCF38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A9F21CA-4DC6-4FDF-B425-1DA98AA22477}" type="datetimeFigureOut">
              <a:rPr lang="cs-CZ" smtClean="0"/>
              <a:t>18.11.2013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BAA0BE4-33B3-49F4-BCE3-6CD8293FCF38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6600" dirty="0" smtClean="0"/>
              <a:t>Sběr dat</a:t>
            </a:r>
            <a:endParaRPr lang="cs-CZ" sz="66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cs-CZ" dirty="0" smtClean="0"/>
              <a:t>Kvantitativní výzkum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063723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r>
              <a:rPr lang="cs-CZ" dirty="0" smtClean="0"/>
              <a:t>dotazník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8003232" cy="602128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 smtClean="0"/>
              <a:t>Aspekty tvorby dotazníku</a:t>
            </a:r>
          </a:p>
          <a:p>
            <a:pPr marL="0" lvl="0" indent="0">
              <a:spcAft>
                <a:spcPts val="0"/>
              </a:spcAft>
              <a:buNone/>
            </a:pPr>
            <a:r>
              <a:rPr lang="cs-CZ" b="1" dirty="0" smtClean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a) celkový </a:t>
            </a:r>
            <a:r>
              <a:rPr lang="cs-CZ" b="1" dirty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dojem dotazníku 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r>
              <a:rPr lang="cs-CZ" dirty="0">
                <a:latin typeface="Arial"/>
                <a:ea typeface="Calibri"/>
              </a:rPr>
              <a:t>Je žádoucí, aby dotazník působil na první pohled upraveně, protože tak může pozitivně ovlivnit </a:t>
            </a:r>
            <a:r>
              <a:rPr lang="cs-CZ" dirty="0" smtClean="0">
                <a:latin typeface="Arial"/>
                <a:ea typeface="Calibri"/>
              </a:rPr>
              <a:t>respondenta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>
                <a:latin typeface="Arial"/>
                <a:ea typeface="Calibri"/>
              </a:rPr>
              <a:t>Úvodní textu</a:t>
            </a:r>
          </a:p>
          <a:p>
            <a:pPr lvl="0"/>
            <a:r>
              <a:rPr lang="cs-CZ" dirty="0"/>
              <a:t>vzbudit zájem respondenta, vysvětlit cíl výzkumu a význam jeho odpovědí pro řešení praktického problému</a:t>
            </a:r>
          </a:p>
          <a:p>
            <a:pPr lvl="0"/>
            <a:r>
              <a:rPr lang="cs-CZ" dirty="0"/>
              <a:t>apelovat na spolupráci dotazovaného, zdůraznit smysl jím poskytnutých informací (výhodné je uvedení efektu či dopadu daného výzkumu na společnost, případně i osobní prospěch respondenta)</a:t>
            </a:r>
          </a:p>
          <a:p>
            <a:pPr lvl="0"/>
            <a:r>
              <a:rPr lang="cs-CZ" dirty="0"/>
              <a:t>přesvědčit/vysvětlit nutnost vyplnění celého dotazníku  </a:t>
            </a:r>
          </a:p>
          <a:p>
            <a:pPr lvl="0"/>
            <a:r>
              <a:rPr lang="cs-CZ" dirty="0"/>
              <a:t>určit termín a způsob navrácení vyplněného dotazníku</a:t>
            </a:r>
          </a:p>
          <a:p>
            <a:pPr lvl="0"/>
            <a:r>
              <a:rPr lang="cs-CZ" dirty="0"/>
              <a:t>ujistit respondenta o zachování anonymity </a:t>
            </a:r>
          </a:p>
          <a:p>
            <a:pPr lvl="0"/>
            <a:r>
              <a:rPr lang="cs-CZ" dirty="0"/>
              <a:t>přiblížit čas potřebný k vyplnění dotazníku (doba potřebná pro vyplnění dotazníku by neměla přesáhnout 20 minut, vhodný počet otázek se pohybuje kolem rozmezí 25 – 50 otázek, ale vždy záleží na účelu a druhu výzkumu)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9461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úvodního textu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03232" cy="487375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Vážená paní, vážený pane,</a:t>
            </a:r>
          </a:p>
          <a:p>
            <a:pPr marL="0" indent="0">
              <a:buNone/>
            </a:pPr>
            <a:r>
              <a:rPr lang="cs-CZ" dirty="0"/>
              <a:t>jmenuji se ….. a studuji .... .</a:t>
            </a:r>
          </a:p>
          <a:p>
            <a:pPr marL="0" indent="0">
              <a:buNone/>
            </a:pPr>
            <a:r>
              <a:rPr lang="cs-CZ" dirty="0"/>
              <a:t>V rámci své bakalářské práce provádím průzkum, jehož cílem je ….</a:t>
            </a:r>
          </a:p>
          <a:p>
            <a:pPr marL="0" indent="0">
              <a:buNone/>
            </a:pPr>
            <a:r>
              <a:rPr lang="cs-CZ" dirty="0"/>
              <a:t>Z tohoto důvodu bych Vás chtěl(a) požádat o vyplnění přiloženého dotazníku, které Vám zabere maximálně 15 minut.</a:t>
            </a:r>
          </a:p>
          <a:p>
            <a:pPr marL="0" indent="0">
              <a:buNone/>
            </a:pPr>
            <a:r>
              <a:rPr lang="cs-CZ" dirty="0"/>
              <a:t>Téma …. mě zaujalo protože …./Toto téma je velice aktuální protože …. /Získání nových informací přináší podklady pro zlepšení ošetřovatelské péče…. .</a:t>
            </a:r>
          </a:p>
          <a:p>
            <a:pPr marL="0" indent="0">
              <a:buNone/>
            </a:pPr>
            <a:r>
              <a:rPr lang="cs-CZ" dirty="0"/>
              <a:t>Dotazníky jsou zcela anonymní a získané odpovědi budou využity čistě pro účely vypracování mé bakalářské práce.</a:t>
            </a:r>
          </a:p>
          <a:p>
            <a:pPr marL="0" indent="0">
              <a:buNone/>
            </a:pPr>
            <a:r>
              <a:rPr lang="cs-CZ" dirty="0"/>
              <a:t>Vyplněný dotazník, prosím, vložte do přiložené obálky a vhoďte do krabice označené „výzkum“ u vchodu na oddělení.</a:t>
            </a:r>
          </a:p>
          <a:p>
            <a:pPr marL="0" indent="0">
              <a:buNone/>
            </a:pPr>
            <a:r>
              <a:rPr lang="cs-CZ" dirty="0"/>
              <a:t>Zpracované výsledky budou od července tohoto roku k dispozici pro respondenty na vyžádání na adrese …..@..... .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pPr marL="0" indent="0">
              <a:buNone/>
            </a:pPr>
            <a:r>
              <a:rPr lang="cs-CZ" dirty="0"/>
              <a:t>Děkuji za Vaši ochotu a čas</a:t>
            </a:r>
          </a:p>
          <a:p>
            <a:pPr marL="0" indent="0">
              <a:buNone/>
            </a:pPr>
            <a:r>
              <a:rPr lang="cs-CZ" dirty="0" smtClean="0"/>
              <a:t>				Jméno </a:t>
            </a:r>
            <a:r>
              <a:rPr lang="cs-CZ" dirty="0"/>
              <a:t>a podpis výzkumníka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287210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>
            <a:normAutofit/>
          </a:bodyPr>
          <a:lstStyle/>
          <a:p>
            <a:r>
              <a:rPr lang="cs-CZ" dirty="0" smtClean="0"/>
              <a:t>dotazník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67544" y="1340768"/>
            <a:ext cx="7467600" cy="50691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200" b="1" dirty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b) formulace jednotlivých otázek</a:t>
            </a:r>
          </a:p>
          <a:p>
            <a:pPr marL="0" indent="0">
              <a:buNone/>
            </a:pPr>
            <a:r>
              <a:rPr lang="cs-CZ" dirty="0" smtClean="0">
                <a:latin typeface="Arial"/>
                <a:ea typeface="Calibri"/>
              </a:rPr>
              <a:t>Otázky </a:t>
            </a:r>
            <a:r>
              <a:rPr lang="cs-CZ" dirty="0">
                <a:latin typeface="Arial"/>
                <a:ea typeface="Calibri"/>
              </a:rPr>
              <a:t>musejí být stručné a jasné, tak aby jejich zodpovězení nevyžadovalo např. několikanásobné pročtení. Dále je třeba při volbě slov a celkové formulaci otázek zohledňovat populaci, pro niž je daný dotazník určen, tedy např. pro laickou veřejnost nevyužívat odborné termíny apod. </a:t>
            </a:r>
            <a:endParaRPr lang="cs-CZ" dirty="0" smtClean="0">
              <a:latin typeface="Arial"/>
              <a:ea typeface="Calibri"/>
            </a:endParaRPr>
          </a:p>
          <a:p>
            <a:pPr marL="0" indent="0">
              <a:buNone/>
            </a:pPr>
            <a:r>
              <a:rPr lang="cs-CZ" dirty="0"/>
              <a:t>V dotazníku určeném pro odborníky v určité oblasti je naopak vhodné zařadit obecně užívanou odbornou terminologii. V každém případě by se měl výzkumník vyhnout zařazení zkratek do svých otázek. Výjimku samozřejmě tvoří plošně užívané a společností uznávané zkratky (např. míry, váhy, apod.)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20633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/>
          <a:lstStyle/>
          <a:p>
            <a:r>
              <a:rPr lang="cs-CZ" dirty="0" smtClean="0"/>
              <a:t>dotazník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467600" cy="5205192"/>
          </a:xfrm>
        </p:spPr>
        <p:txBody>
          <a:bodyPr/>
          <a:lstStyle/>
          <a:p>
            <a:pPr marL="0" lvl="0" indent="0">
              <a:buNone/>
            </a:pPr>
            <a:r>
              <a:rPr lang="cs-CZ" sz="2200" b="1" dirty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c) druhy </a:t>
            </a:r>
            <a:r>
              <a:rPr lang="cs-CZ" sz="2200" b="1" dirty="0" smtClean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otázek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sz="2200" dirty="0" smtClean="0">
                <a:latin typeface="Arial"/>
                <a:ea typeface="Calibri"/>
                <a:cs typeface="Times New Roman"/>
              </a:rPr>
              <a:t>Otevřené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sz="2200" dirty="0" smtClean="0">
                <a:latin typeface="Arial"/>
                <a:ea typeface="Calibri"/>
                <a:cs typeface="Times New Roman"/>
              </a:rPr>
              <a:t>Uzavřené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sz="2200" dirty="0" err="1" smtClean="0">
                <a:latin typeface="Arial"/>
                <a:ea typeface="Calibri"/>
                <a:cs typeface="Times New Roman"/>
              </a:rPr>
              <a:t>Polouzavřené</a:t>
            </a:r>
            <a:endParaRPr lang="cs-CZ" sz="2200" dirty="0" smtClean="0">
              <a:latin typeface="Arial"/>
              <a:ea typeface="Calibri"/>
              <a:cs typeface="Times New Roman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cs-CZ" sz="2200" dirty="0" smtClean="0">
                <a:latin typeface="Arial"/>
                <a:ea typeface="Calibri"/>
                <a:cs typeface="Times New Roman"/>
              </a:rPr>
              <a:t>Filtrační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sz="2200" dirty="0" smtClean="0">
                <a:latin typeface="Arial"/>
                <a:ea typeface="Calibri"/>
                <a:cs typeface="Times New Roman"/>
              </a:rPr>
              <a:t>Škály</a:t>
            </a:r>
            <a:endParaRPr lang="cs-CZ" sz="2200" dirty="0">
              <a:latin typeface="Arial"/>
              <a:ea typeface="Calibri"/>
              <a:cs typeface="Times New Roman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2052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Otevřené otázky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nepředkládáme </a:t>
            </a:r>
            <a:r>
              <a:rPr lang="cs-CZ" dirty="0"/>
              <a:t>respondentovi žádné varianty odpovědí, může se tedy vyjádřit zcela svobodně a svými </a:t>
            </a:r>
            <a:r>
              <a:rPr lang="cs-CZ" dirty="0" smtClean="0"/>
              <a:t>slovy</a:t>
            </a:r>
          </a:p>
          <a:p>
            <a:pPr marL="342900" lvl="0" indent="-342900">
              <a:spcAft>
                <a:spcPts val="0"/>
              </a:spcAft>
              <a:buFont typeface="Arial"/>
              <a:buChar char="-"/>
            </a:pPr>
            <a:r>
              <a:rPr lang="cs-CZ" b="1" dirty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volné</a:t>
            </a:r>
            <a:r>
              <a:rPr lang="cs-CZ" dirty="0">
                <a:latin typeface="Arial"/>
                <a:ea typeface="Calibri"/>
                <a:cs typeface="Times New Roman"/>
              </a:rPr>
              <a:t> - respondentovi je ponechána při formulaci jeho odpovědi absolutní volnost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Arial"/>
              <a:buChar char="-"/>
            </a:pPr>
            <a:r>
              <a:rPr lang="cs-CZ" b="1" dirty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asociační </a:t>
            </a:r>
            <a:r>
              <a:rPr lang="cs-CZ" dirty="0">
                <a:latin typeface="Arial"/>
                <a:ea typeface="Calibri"/>
                <a:cs typeface="Times New Roman"/>
              </a:rPr>
              <a:t>- respondent má uvést slovo, které si uvědomí jako první při reakci na uvedený pojem 	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Arial"/>
              <a:buChar char="-"/>
            </a:pPr>
            <a:r>
              <a:rPr lang="cs-CZ" b="1" dirty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projekční</a:t>
            </a:r>
            <a:r>
              <a:rPr lang="cs-CZ" dirty="0">
                <a:latin typeface="Arial"/>
                <a:ea typeface="Calibri"/>
                <a:cs typeface="Times New Roman"/>
              </a:rPr>
              <a:t> - respondent dokončuje předloženou nedokončenou větu, povídku, příběh, obrázek (předložený obrázek znázorňuje dialog dvou postav, přičemž úkolem respondenta je doplnit reakci jedné z postav) či tematický námět (na základě předloženého obrázku respondent vymýšlí příběh nebo popisuje, co se na obrázku děje, případně co by se mohlo stát)  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14006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Otevřené otázky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Výhody – doplnění informací</a:t>
            </a:r>
          </a:p>
          <a:p>
            <a:r>
              <a:rPr lang="cs-CZ" dirty="0" smtClean="0"/>
              <a:t>Nevýhody – náročnější na analýzu</a:t>
            </a:r>
          </a:p>
          <a:p>
            <a:endParaRPr lang="cs-CZ" dirty="0"/>
          </a:p>
          <a:p>
            <a:r>
              <a:rPr lang="cs-CZ" dirty="0" smtClean="0"/>
              <a:t>Př.</a:t>
            </a:r>
          </a:p>
          <a:p>
            <a:pPr marL="0" indent="0">
              <a:spcAft>
                <a:spcPts val="0"/>
              </a:spcAft>
              <a:buNone/>
            </a:pPr>
            <a:r>
              <a:rPr lang="cs-CZ" dirty="0">
                <a:latin typeface="Arial"/>
                <a:ea typeface="Calibri"/>
                <a:cs typeface="Times New Roman"/>
              </a:rPr>
              <a:t>Uveďte, jak si představujete, že by měl vypadat pracovní oděv všeobecné sestry: </a:t>
            </a:r>
            <a:r>
              <a:rPr lang="cs-CZ" dirty="0" smtClean="0">
                <a:latin typeface="Arial"/>
                <a:ea typeface="Calibri"/>
                <a:cs typeface="Times New Roman"/>
              </a:rPr>
              <a:t>……………………………………………………………………………………………….………………………..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89249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Uzavřené otázky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dirty="0"/>
              <a:t>R</a:t>
            </a:r>
            <a:r>
              <a:rPr lang="cs-CZ" dirty="0" smtClean="0"/>
              <a:t>espondentovi </a:t>
            </a:r>
            <a:r>
              <a:rPr lang="cs-CZ" dirty="0"/>
              <a:t>předkládáme předem stanovené možnosti či varianty odpovědí na danou otázku, ze kterých si musí vybrat</a:t>
            </a:r>
          </a:p>
          <a:p>
            <a:r>
              <a:rPr lang="cs-CZ" dirty="0" smtClean="0"/>
              <a:t>Výhody - </a:t>
            </a:r>
            <a:r>
              <a:rPr lang="cs-CZ" dirty="0"/>
              <a:t>rychlé a snadné vyplnění otázky a také nasměrování respondenta na oblast zájmu </a:t>
            </a:r>
            <a:r>
              <a:rPr lang="cs-CZ" dirty="0" smtClean="0"/>
              <a:t>výzkumníka</a:t>
            </a:r>
          </a:p>
          <a:p>
            <a:r>
              <a:rPr lang="cs-CZ" dirty="0" smtClean="0"/>
              <a:t>Nevýhody - </a:t>
            </a:r>
            <a:r>
              <a:rPr lang="cs-CZ" dirty="0"/>
              <a:t>nabízené možnosti nemusejí respondentovi </a:t>
            </a:r>
            <a:r>
              <a:rPr lang="cs-CZ" dirty="0" smtClean="0"/>
              <a:t>vyhovovat, </a:t>
            </a:r>
            <a:r>
              <a:rPr lang="cs-CZ" dirty="0"/>
              <a:t>je </a:t>
            </a:r>
            <a:r>
              <a:rPr lang="cs-CZ" dirty="0" smtClean="0"/>
              <a:t>nucen </a:t>
            </a:r>
            <a:r>
              <a:rPr lang="cs-CZ" dirty="0"/>
              <a:t>vybrat pouze takovou možnost, která nejvíce odpovídá jeho </a:t>
            </a:r>
            <a:r>
              <a:rPr lang="cs-CZ" dirty="0" smtClean="0"/>
              <a:t>variantě; </a:t>
            </a:r>
            <a:r>
              <a:rPr lang="cs-CZ" dirty="0"/>
              <a:t>umožňuje respondentovi vybrat si některou z nabízených možností odpovědí u otázek, kterým nerozumí nebo nezná odpověď</a:t>
            </a:r>
          </a:p>
        </p:txBody>
      </p:sp>
    </p:spTree>
    <p:extLst>
      <p:ext uri="{BB962C8B-B14F-4D97-AF65-F5344CB8AC3E}">
        <p14:creationId xmlns:p14="http://schemas.microsoft.com/office/powerpoint/2010/main" val="11524559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Uzavřené otázky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Při </a:t>
            </a:r>
            <a:r>
              <a:rPr lang="cs-CZ" b="1" dirty="0"/>
              <a:t>tvorbě uzavřených otázek</a:t>
            </a:r>
            <a:r>
              <a:rPr lang="cs-CZ" dirty="0"/>
              <a:t> je nutné respektovat </a:t>
            </a:r>
            <a:r>
              <a:rPr lang="cs-CZ" b="1" dirty="0"/>
              <a:t>2</a:t>
            </a:r>
            <a:r>
              <a:rPr lang="cs-CZ" dirty="0"/>
              <a:t> </a:t>
            </a:r>
            <a:r>
              <a:rPr lang="cs-CZ" b="1" dirty="0"/>
              <a:t>pravidla</a:t>
            </a:r>
            <a:r>
              <a:rPr lang="cs-CZ" dirty="0"/>
              <a:t>:</a:t>
            </a:r>
          </a:p>
          <a:p>
            <a:r>
              <a:rPr lang="cs-CZ" dirty="0"/>
              <a:t>„1. Kategorie použité pro uzavřené otázky musí představovat soubor vyčerpávající všechny možné alternativy odpovědí.</a:t>
            </a:r>
          </a:p>
          <a:p>
            <a:r>
              <a:rPr lang="cs-CZ" dirty="0"/>
              <a:t> 2. Všechny kategorie se musí vzájemně vylučovat; nesmí být možné zařadit odpověď do více než do jedné z kategorií.“ (DISMAN, </a:t>
            </a:r>
            <a:r>
              <a:rPr lang="cs-CZ" dirty="0" smtClean="0"/>
              <a:t>2002, s 128)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98747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Uzavřené otázky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67544" y="1700808"/>
            <a:ext cx="7467600" cy="5157192"/>
          </a:xfrm>
        </p:spPr>
        <p:txBody>
          <a:bodyPr/>
          <a:lstStyle/>
          <a:p>
            <a:pPr marL="342900" lvl="0" indent="-342900">
              <a:spcAft>
                <a:spcPts val="0"/>
              </a:spcAft>
              <a:buFont typeface="Arial"/>
              <a:buChar char="-"/>
            </a:pPr>
            <a:r>
              <a:rPr lang="cs-CZ" b="1" dirty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dichotomické </a:t>
            </a:r>
            <a:r>
              <a:rPr lang="cs-CZ" dirty="0">
                <a:latin typeface="Arial"/>
                <a:ea typeface="Calibri"/>
                <a:cs typeface="Times New Roman"/>
              </a:rPr>
              <a:t>(alternativní) - připouštějí pouze dvě možnosti (např. ano - ne, muž - žena, dobrý - špatný)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cs-CZ" dirty="0" smtClean="0">
                <a:latin typeface="Arial"/>
                <a:ea typeface="Calibri"/>
                <a:cs typeface="Times New Roman"/>
              </a:rPr>
              <a:t>Př.  Byl(a</a:t>
            </a:r>
            <a:r>
              <a:rPr lang="cs-CZ" dirty="0">
                <a:latin typeface="Arial"/>
                <a:ea typeface="Calibri"/>
                <a:cs typeface="Times New Roman"/>
              </a:rPr>
              <a:t>) jste při příjmu seznámen(a) s provozním řádem oddělení?           ANO    -    </a:t>
            </a:r>
            <a:r>
              <a:rPr lang="cs-CZ" dirty="0" smtClean="0">
                <a:latin typeface="Arial"/>
                <a:ea typeface="Calibri"/>
                <a:cs typeface="Times New Roman"/>
              </a:rPr>
              <a:t>NE</a:t>
            </a:r>
          </a:p>
          <a:p>
            <a:pPr marL="0" indent="0">
              <a:spcAft>
                <a:spcPts val="0"/>
              </a:spcAft>
              <a:buNone/>
            </a:pP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Arial"/>
              <a:buChar char="-"/>
            </a:pPr>
            <a:r>
              <a:rPr lang="cs-CZ" dirty="0">
                <a:latin typeface="Arial"/>
                <a:ea typeface="Calibri"/>
                <a:cs typeface="Times New Roman"/>
              </a:rPr>
              <a:t> </a:t>
            </a:r>
            <a:r>
              <a:rPr lang="cs-CZ" b="1" dirty="0" err="1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polytomické</a:t>
            </a:r>
            <a:r>
              <a:rPr lang="cs-CZ" b="1" dirty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 </a:t>
            </a:r>
          </a:p>
          <a:p>
            <a:pPr marL="342900" lvl="0" indent="-342900">
              <a:buFont typeface="Wingdings"/>
              <a:buChar char=""/>
            </a:pPr>
            <a:r>
              <a:rPr lang="cs-CZ" sz="2000" dirty="0">
                <a:latin typeface="Arial"/>
                <a:ea typeface="Calibri"/>
                <a:cs typeface="Times New Roman"/>
              </a:rPr>
              <a:t>výběrové - možnost výběru jen jedné varianty </a:t>
            </a:r>
            <a:endParaRPr lang="cs-CZ" sz="18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buFont typeface="Wingdings"/>
              <a:buChar char=""/>
            </a:pPr>
            <a:r>
              <a:rPr lang="cs-CZ" sz="2000" dirty="0">
                <a:latin typeface="Arial"/>
                <a:ea typeface="Calibri"/>
                <a:cs typeface="Times New Roman"/>
              </a:rPr>
              <a:t>výčtové - možnost výběru několika variant </a:t>
            </a:r>
            <a:endParaRPr lang="cs-CZ" sz="18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buFont typeface="Wingdings"/>
              <a:buChar char=""/>
            </a:pPr>
            <a:r>
              <a:rPr lang="cs-CZ" sz="2000" dirty="0">
                <a:latin typeface="Arial"/>
                <a:ea typeface="Calibri"/>
                <a:cs typeface="Times New Roman"/>
              </a:rPr>
              <a:t>s uvedením pořadí variant - možnost diferenciace mezi variantami a určování jejich pořadí</a:t>
            </a:r>
            <a:endParaRPr lang="cs-CZ" sz="1800" dirty="0">
              <a:latin typeface="Calibri"/>
              <a:ea typeface="Calibri"/>
              <a:cs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endParaRPr lang="cs-CZ" sz="2000" dirty="0">
              <a:latin typeface="Calibri"/>
              <a:ea typeface="Calibri"/>
              <a:cs typeface="Times New Roman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9144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Uzavřené otázky - </a:t>
            </a:r>
            <a:r>
              <a:rPr lang="cs-CZ" dirty="0" err="1" smtClean="0"/>
              <a:t>polytomické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75240" cy="5141168"/>
          </a:xfrm>
        </p:spPr>
        <p:txBody>
          <a:bodyPr>
            <a:normAutofit lnSpcReduction="10000"/>
          </a:bodyPr>
          <a:lstStyle/>
          <a:p>
            <a:pPr marL="342900" lvl="0" indent="-342900">
              <a:buFont typeface="Wingdings"/>
              <a:buChar char=""/>
            </a:pPr>
            <a:r>
              <a:rPr lang="cs-CZ" b="1" dirty="0">
                <a:latin typeface="Arial"/>
                <a:ea typeface="Calibri"/>
                <a:cs typeface="Times New Roman"/>
              </a:rPr>
              <a:t>výběrové </a:t>
            </a:r>
            <a:r>
              <a:rPr lang="cs-CZ" dirty="0" smtClean="0">
                <a:latin typeface="Arial"/>
                <a:ea typeface="Calibri"/>
                <a:cs typeface="Times New Roman"/>
              </a:rPr>
              <a:t> 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cs-CZ" dirty="0" smtClean="0">
                <a:latin typeface="Arial"/>
                <a:ea typeface="Calibri"/>
                <a:cs typeface="Times New Roman"/>
              </a:rPr>
              <a:t>Př. Považujete </a:t>
            </a:r>
            <a:r>
              <a:rPr lang="cs-CZ" dirty="0">
                <a:latin typeface="Arial"/>
                <a:ea typeface="Calibri"/>
                <a:cs typeface="Times New Roman"/>
              </a:rPr>
              <a:t>ošetřovatelskou péči na oddělení XY za: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lphaLcParenR"/>
            </a:pPr>
            <a:r>
              <a:rPr lang="cs-CZ" dirty="0">
                <a:latin typeface="Arial"/>
                <a:ea typeface="Calibri"/>
                <a:cs typeface="Times New Roman"/>
              </a:rPr>
              <a:t>nadprůměrnou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lphaLcParenR"/>
            </a:pPr>
            <a:r>
              <a:rPr lang="cs-CZ" dirty="0">
                <a:latin typeface="Arial"/>
                <a:ea typeface="Calibri"/>
                <a:cs typeface="Times New Roman"/>
              </a:rPr>
              <a:t>průměrnou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lphaLcParenR"/>
            </a:pPr>
            <a:r>
              <a:rPr lang="cs-CZ" dirty="0">
                <a:latin typeface="Arial"/>
                <a:ea typeface="Calibri"/>
                <a:cs typeface="Times New Roman"/>
              </a:rPr>
              <a:t>podprůměrnou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buFont typeface="Wingdings"/>
              <a:buChar char=""/>
            </a:pPr>
            <a:r>
              <a:rPr lang="cs-CZ" b="1" dirty="0">
                <a:latin typeface="Arial"/>
                <a:ea typeface="Calibri"/>
                <a:cs typeface="Times New Roman"/>
              </a:rPr>
              <a:t>výčtové</a:t>
            </a:r>
            <a:r>
              <a:rPr lang="cs-CZ" dirty="0">
                <a:latin typeface="Arial"/>
                <a:ea typeface="Calibri"/>
                <a:cs typeface="Times New Roman"/>
              </a:rPr>
              <a:t> </a:t>
            </a:r>
            <a:endParaRPr lang="cs-CZ" dirty="0" smtClean="0">
              <a:latin typeface="Arial"/>
              <a:ea typeface="Calibri"/>
              <a:cs typeface="Times New Roman"/>
            </a:endParaRPr>
          </a:p>
          <a:p>
            <a:pPr marL="0" lvl="0" indent="0">
              <a:buNone/>
            </a:pPr>
            <a:r>
              <a:rPr lang="cs-CZ" dirty="0" smtClean="0">
                <a:latin typeface="Arial"/>
                <a:ea typeface="Calibri"/>
                <a:cs typeface="Times New Roman"/>
              </a:rPr>
              <a:t>Př. Jaké </a:t>
            </a:r>
            <a:r>
              <a:rPr lang="cs-CZ" dirty="0">
                <a:latin typeface="Arial"/>
                <a:ea typeface="Calibri"/>
                <a:cs typeface="Times New Roman"/>
              </a:rPr>
              <a:t>sportovní aktivity provozujete? (lze označit více možností)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lphaLcParenR"/>
            </a:pPr>
            <a:r>
              <a:rPr lang="cs-CZ" dirty="0">
                <a:latin typeface="Arial"/>
                <a:ea typeface="Calibri"/>
                <a:cs typeface="Times New Roman"/>
              </a:rPr>
              <a:t>běh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lphaLcParenR"/>
            </a:pPr>
            <a:r>
              <a:rPr lang="cs-CZ" dirty="0">
                <a:latin typeface="Arial"/>
                <a:ea typeface="Calibri"/>
                <a:cs typeface="Times New Roman"/>
              </a:rPr>
              <a:t>lyžování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lphaLcParenR"/>
            </a:pPr>
            <a:r>
              <a:rPr lang="cs-CZ" dirty="0">
                <a:latin typeface="Arial"/>
                <a:ea typeface="Calibri"/>
                <a:cs typeface="Times New Roman"/>
              </a:rPr>
              <a:t>jízdu na kolečkových bruslích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lphaLcParenR"/>
            </a:pPr>
            <a:r>
              <a:rPr lang="cs-CZ" dirty="0">
                <a:latin typeface="Arial"/>
                <a:ea typeface="Calibri"/>
                <a:cs typeface="Times New Roman"/>
              </a:rPr>
              <a:t>plavání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02039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Standardizované pozorování</a:t>
            </a:r>
            <a:r>
              <a:rPr lang="cs-CZ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859216" cy="4873752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jasně formalizované</a:t>
            </a:r>
          </a:p>
          <a:p>
            <a:r>
              <a:rPr lang="cs-CZ" dirty="0" smtClean="0"/>
              <a:t>je </a:t>
            </a:r>
            <a:r>
              <a:rPr lang="cs-CZ" dirty="0"/>
              <a:t>definován cíl pozorování, přesná lokalizace, časový harmonogram, soubor objektů/subjektů pozorování, pozorované jevy a případně i jejich </a:t>
            </a:r>
            <a:r>
              <a:rPr lang="cs-CZ" dirty="0" smtClean="0"/>
              <a:t>očekávané projevy</a:t>
            </a:r>
          </a:p>
          <a:p>
            <a:r>
              <a:rPr lang="cs-CZ" dirty="0"/>
              <a:t>zjišťované informace je nutné zaznamenávat do připraveného záznamového archu, na kterém jsou rozpracovány pozorovací </a:t>
            </a:r>
            <a:r>
              <a:rPr lang="cs-CZ" dirty="0" smtClean="0"/>
              <a:t>kategorie (</a:t>
            </a:r>
            <a:r>
              <a:rPr lang="cs-CZ" dirty="0"/>
              <a:t>např. frekvence určitých jevů, jejich časová </a:t>
            </a:r>
            <a:r>
              <a:rPr lang="cs-CZ" dirty="0" smtClean="0"/>
              <a:t>identifikace)</a:t>
            </a:r>
          </a:p>
          <a:p>
            <a:r>
              <a:rPr lang="cs-CZ" dirty="0"/>
              <a:t>záznamový arch – snadná orientace, jednoduché zapisování</a:t>
            </a:r>
          </a:p>
          <a:p>
            <a:r>
              <a:rPr lang="cs-CZ" dirty="0"/>
              <a:t>výzkumníkova vlastní konstrukce nebo dokonalé prostudování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51853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Uzavřené otázky - </a:t>
            </a:r>
            <a:r>
              <a:rPr lang="cs-CZ" dirty="0" err="1"/>
              <a:t>polytomické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03232" cy="4873752"/>
          </a:xfrm>
        </p:spPr>
        <p:txBody>
          <a:bodyPr/>
          <a:lstStyle/>
          <a:p>
            <a:pPr marL="342900" lvl="0" indent="-342900">
              <a:buFont typeface="Wingdings"/>
              <a:buChar char=""/>
            </a:pPr>
            <a:r>
              <a:rPr lang="cs-CZ" b="1" dirty="0">
                <a:latin typeface="Arial"/>
                <a:ea typeface="Calibri"/>
                <a:cs typeface="Times New Roman"/>
              </a:rPr>
              <a:t>s uvedením pořadí variant </a:t>
            </a:r>
            <a:endParaRPr lang="cs-CZ" b="1" dirty="0" smtClean="0">
              <a:latin typeface="Arial"/>
              <a:ea typeface="Calibri"/>
              <a:cs typeface="Times New Roman"/>
            </a:endParaRPr>
          </a:p>
          <a:p>
            <a:pPr marL="0" lvl="0" indent="0">
              <a:buNone/>
            </a:pPr>
            <a:r>
              <a:rPr lang="cs-CZ" dirty="0" smtClean="0">
                <a:latin typeface="Arial"/>
                <a:ea typeface="Calibri"/>
                <a:cs typeface="Times New Roman"/>
              </a:rPr>
              <a:t>Př. Který </a:t>
            </a:r>
            <a:r>
              <a:rPr lang="cs-CZ" dirty="0">
                <a:latin typeface="Arial"/>
                <a:ea typeface="Calibri"/>
                <a:cs typeface="Times New Roman"/>
              </a:rPr>
              <a:t>z dopadů hospitalizace na pacienta považujete za nejzávažnější? (seřaďte od nejzávažnějšího k nejméně závažnému /oznámkujte jako ve škole: 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cs-CZ" dirty="0">
                <a:latin typeface="Arial"/>
                <a:ea typeface="Calibri"/>
                <a:cs typeface="Times New Roman"/>
              </a:rPr>
              <a:t>1 – nejlehčí dopad - 5 nejzávažnější dopad)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cs-CZ" dirty="0">
                <a:latin typeface="Arial"/>
                <a:ea typeface="Calibri"/>
                <a:cs typeface="Times New Roman"/>
              </a:rPr>
              <a:t> 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dirty="0">
                <a:latin typeface="Arial"/>
                <a:ea typeface="Calibri"/>
                <a:cs typeface="Times New Roman"/>
              </a:rPr>
              <a:t>sociální izolace pacienta – finanční zátěž – omezení volného pohybu – podrobení se terapeutickým výkonům – informační deficit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96886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Polouzavřené</a:t>
            </a:r>
            <a:r>
              <a:rPr lang="cs-CZ" dirty="0" smtClean="0"/>
              <a:t> otázky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5141168"/>
          </a:xfrm>
        </p:spPr>
        <p:txBody>
          <a:bodyPr>
            <a:normAutofit/>
          </a:bodyPr>
          <a:lstStyle/>
          <a:p>
            <a:r>
              <a:rPr lang="cs-CZ" dirty="0">
                <a:latin typeface="Arial"/>
                <a:ea typeface="Calibri"/>
              </a:rPr>
              <a:t>využívá se v případě, kdy nelze obsáhnout nabízenými kategoriemi možnosti odpovědí; jedná se o připojení kategorie „jiné“ (kde respondent doplňuje informace) mezi výčet alternativ </a:t>
            </a:r>
            <a:r>
              <a:rPr lang="cs-CZ" dirty="0" smtClean="0">
                <a:latin typeface="Arial"/>
                <a:ea typeface="Calibri"/>
              </a:rPr>
              <a:t>odpovědí</a:t>
            </a:r>
          </a:p>
          <a:p>
            <a:pPr marL="0" indent="0">
              <a:buNone/>
            </a:pPr>
            <a:endParaRPr lang="cs-CZ" dirty="0" smtClean="0">
              <a:latin typeface="Arial"/>
              <a:ea typeface="Calibri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cs-CZ" dirty="0" smtClean="0">
                <a:latin typeface="Arial"/>
              </a:rPr>
              <a:t>Př. </a:t>
            </a:r>
            <a:r>
              <a:rPr lang="cs-CZ" dirty="0">
                <a:latin typeface="Arial"/>
                <a:ea typeface="Calibri"/>
                <a:cs typeface="Times New Roman"/>
              </a:rPr>
              <a:t>Jakým způsobem získáváte informace o své nemoci?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lphaLcParenR"/>
            </a:pPr>
            <a:r>
              <a:rPr lang="cs-CZ" dirty="0">
                <a:latin typeface="Arial"/>
                <a:ea typeface="Calibri"/>
                <a:cs typeface="Times New Roman"/>
              </a:rPr>
              <a:t>informace nevyhledávám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lphaLcParenR"/>
            </a:pPr>
            <a:r>
              <a:rPr lang="cs-CZ" dirty="0">
                <a:latin typeface="Arial"/>
                <a:ea typeface="Calibri"/>
                <a:cs typeface="Times New Roman"/>
              </a:rPr>
              <a:t>z internetu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lphaLcParenR"/>
            </a:pPr>
            <a:r>
              <a:rPr lang="cs-CZ" dirty="0">
                <a:latin typeface="Arial"/>
                <a:ea typeface="Calibri"/>
                <a:cs typeface="Times New Roman"/>
              </a:rPr>
              <a:t>z odborné literatury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lphaLcParenR"/>
            </a:pPr>
            <a:r>
              <a:rPr lang="cs-CZ" dirty="0">
                <a:latin typeface="Arial"/>
                <a:ea typeface="Calibri"/>
                <a:cs typeface="Times New Roman"/>
              </a:rPr>
              <a:t>od lékaře/ sestry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lphaLcParenR"/>
            </a:pPr>
            <a:r>
              <a:rPr lang="cs-CZ" dirty="0">
                <a:latin typeface="Arial"/>
                <a:ea typeface="Calibri"/>
                <a:cs typeface="Times New Roman"/>
              </a:rPr>
              <a:t>jinak (vypište)……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382471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filtrační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>
                <a:latin typeface="Arial"/>
                <a:ea typeface="Calibri"/>
                <a:cs typeface="Times New Roman"/>
              </a:rPr>
              <a:t>podle odpovědi rozdělují respondenty na dvě skupiny, jedna skupina pokračuje následující otázkou, druhá skupina např. již v dotazníku nepokračuje nebo pokračuje otázkou č. </a:t>
            </a:r>
            <a:r>
              <a:rPr lang="cs-CZ" dirty="0" err="1" smtClean="0">
                <a:latin typeface="Arial"/>
                <a:ea typeface="Calibri"/>
                <a:cs typeface="Times New Roman"/>
              </a:rPr>
              <a:t>xy</a:t>
            </a:r>
            <a:endParaRPr lang="cs-CZ" dirty="0" smtClean="0">
              <a:latin typeface="Arial"/>
              <a:ea typeface="Calibri"/>
              <a:cs typeface="Times New Roman"/>
            </a:endParaRPr>
          </a:p>
          <a:p>
            <a:pPr marL="0" lvl="0" indent="0">
              <a:spcAft>
                <a:spcPts val="0"/>
              </a:spcAft>
              <a:buNone/>
            </a:pP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cs-CZ" dirty="0" smtClean="0">
                <a:latin typeface="Arial"/>
                <a:ea typeface="Calibri"/>
                <a:cs typeface="Times New Roman"/>
              </a:rPr>
              <a:t>Př. Prodělal(a</a:t>
            </a:r>
            <a:r>
              <a:rPr lang="cs-CZ" dirty="0">
                <a:latin typeface="Arial"/>
                <a:ea typeface="Calibri"/>
                <a:cs typeface="Times New Roman"/>
              </a:rPr>
              <a:t>) jste během svého života operační zákrok v celkové anestezii?         </a:t>
            </a:r>
            <a:endParaRPr lang="cs-CZ" dirty="0" smtClean="0">
              <a:latin typeface="Arial"/>
              <a:ea typeface="Calibri"/>
              <a:cs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cs-CZ" dirty="0" smtClean="0">
                <a:latin typeface="Arial"/>
                <a:ea typeface="Calibri"/>
                <a:cs typeface="Times New Roman"/>
              </a:rPr>
              <a:t>ANO </a:t>
            </a:r>
            <a:r>
              <a:rPr lang="cs-CZ" dirty="0">
                <a:latin typeface="Arial"/>
                <a:ea typeface="Calibri"/>
                <a:cs typeface="Times New Roman"/>
              </a:rPr>
              <a:t>– NE (další otázka je určena pouze pro respondenty, kteří odpověděli ANO)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13825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škály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dirty="0"/>
              <a:t>využíváme je pro měření názorů a postojů; škály nezjišťují, zda pouze daný jev nastal či ne, ale i stupeň hodnocení respondentova vnímání tohoto jevu </a:t>
            </a:r>
          </a:p>
          <a:p>
            <a:r>
              <a:rPr lang="cs-CZ" dirty="0" smtClean="0"/>
              <a:t>rozeznáváme škály:</a:t>
            </a:r>
          </a:p>
          <a:p>
            <a:pPr marL="342900" lvl="0" indent="-342900">
              <a:spcAft>
                <a:spcPts val="0"/>
              </a:spcAft>
              <a:buFont typeface="Arial"/>
              <a:buChar char="-"/>
            </a:pPr>
            <a:r>
              <a:rPr lang="cs-CZ" b="1" dirty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verbální </a:t>
            </a:r>
            <a:r>
              <a:rPr lang="cs-CZ" dirty="0">
                <a:latin typeface="Arial"/>
                <a:ea typeface="Calibri"/>
                <a:cs typeface="Times New Roman"/>
              </a:rPr>
              <a:t>(slovně vyjádřené: velice spokojen(a) – spokojen(a) – nevím/nemohu posoudit – nespokojen(a) – velice nespokojen(a)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Arial"/>
              <a:buChar char="-"/>
            </a:pPr>
            <a:r>
              <a:rPr lang="cs-CZ" b="1" dirty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číselné</a:t>
            </a:r>
            <a:r>
              <a:rPr lang="cs-CZ" dirty="0">
                <a:latin typeface="Arial"/>
                <a:ea typeface="Calibri"/>
                <a:cs typeface="Times New Roman"/>
              </a:rPr>
              <a:t> (známkování jako ve škole: 1 – nejlepší, 5 – nejhorší)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Arial"/>
              <a:buChar char="-"/>
            </a:pPr>
            <a:r>
              <a:rPr lang="cs-CZ" b="1" dirty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grafické</a:t>
            </a:r>
            <a:r>
              <a:rPr lang="cs-CZ" dirty="0">
                <a:latin typeface="Arial"/>
                <a:ea typeface="Calibri"/>
                <a:cs typeface="Times New Roman"/>
              </a:rPr>
              <a:t> (např. „obličejíčky“, vizuální analogová škála bolesti)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998186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škály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sudý počet nabízených </a:t>
            </a:r>
            <a:r>
              <a:rPr lang="cs-CZ" dirty="0" smtClean="0"/>
              <a:t>možností - </a:t>
            </a:r>
            <a:r>
              <a:rPr lang="cs-CZ" dirty="0"/>
              <a:t>nutí respondenta zaujmout nějaký </a:t>
            </a:r>
            <a:r>
              <a:rPr lang="cs-CZ" dirty="0" smtClean="0"/>
              <a:t>postoj</a:t>
            </a:r>
          </a:p>
          <a:p>
            <a:endParaRPr lang="cs-CZ" dirty="0"/>
          </a:p>
          <a:p>
            <a:r>
              <a:rPr lang="cs-CZ" dirty="0" smtClean="0"/>
              <a:t>lichý </a:t>
            </a:r>
            <a:r>
              <a:rPr lang="cs-CZ" dirty="0"/>
              <a:t>počet </a:t>
            </a:r>
            <a:r>
              <a:rPr lang="cs-CZ" dirty="0" smtClean="0"/>
              <a:t>možností - </a:t>
            </a:r>
            <a:r>
              <a:rPr lang="cs-CZ" dirty="0">
                <a:latin typeface="Arial"/>
                <a:ea typeface="Calibri"/>
              </a:rPr>
              <a:t>umožňuje respondentovi odpovědět „nevím”/“nemohu posoudit“ apod.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646621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dotazník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03232" cy="4873752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>
                <a:solidFill>
                  <a:srgbClr val="0070C0"/>
                </a:solidFill>
                <a:latin typeface="Arial"/>
                <a:ea typeface="Calibri"/>
              </a:rPr>
              <a:t>d) manipulace </a:t>
            </a:r>
            <a:r>
              <a:rPr lang="cs-CZ" b="1" dirty="0">
                <a:solidFill>
                  <a:srgbClr val="0070C0"/>
                </a:solidFill>
                <a:latin typeface="Arial"/>
                <a:ea typeface="Calibri"/>
              </a:rPr>
              <a:t>s </a:t>
            </a:r>
            <a:r>
              <a:rPr lang="cs-CZ" b="1" dirty="0" smtClean="0">
                <a:solidFill>
                  <a:srgbClr val="0070C0"/>
                </a:solidFill>
                <a:latin typeface="Arial"/>
                <a:ea typeface="Calibri"/>
              </a:rPr>
              <a:t>dotazníkem </a:t>
            </a:r>
          </a:p>
          <a:p>
            <a:pPr marL="0" indent="0">
              <a:buNone/>
            </a:pPr>
            <a:r>
              <a:rPr lang="cs-CZ" b="1" dirty="0" smtClean="0">
                <a:solidFill>
                  <a:srgbClr val="0070C0"/>
                </a:solidFill>
                <a:latin typeface="Arial"/>
                <a:ea typeface="Calibri"/>
              </a:rPr>
              <a:t> </a:t>
            </a:r>
            <a:r>
              <a:rPr lang="cs-CZ" dirty="0"/>
              <a:t>především komfort </a:t>
            </a:r>
            <a:r>
              <a:rPr lang="cs-CZ" dirty="0" smtClean="0"/>
              <a:t>respondenta, je třeba zohlednit např.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kvalitu papíru – tloušťku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č</a:t>
            </a:r>
            <a:r>
              <a:rPr lang="cs-CZ" dirty="0" smtClean="0"/>
              <a:t>itelnost písma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f</a:t>
            </a:r>
            <a:r>
              <a:rPr lang="cs-CZ" dirty="0" smtClean="0"/>
              <a:t>ormát papíru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Pořadí otázek: </a:t>
            </a:r>
          </a:p>
          <a:p>
            <a:pPr marL="0" indent="0">
              <a:buNone/>
            </a:pPr>
            <a:r>
              <a:rPr lang="cs-CZ" dirty="0"/>
              <a:t>o</a:t>
            </a:r>
            <a:r>
              <a:rPr lang="cs-CZ" dirty="0" smtClean="0"/>
              <a:t>tázky vzbuzující zájem respondenta (není nutné se více soustředit) - meritorní otázky – méně závažné (není nutné se více soustředit)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69401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Analýza dokumentů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31224" cy="5257800"/>
          </a:xfrm>
        </p:spPr>
        <p:txBody>
          <a:bodyPr>
            <a:normAutofit lnSpcReduction="1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cs-CZ" dirty="0">
                <a:latin typeface="Arial"/>
                <a:ea typeface="Calibri"/>
                <a:cs typeface="Times New Roman"/>
              </a:rPr>
              <a:t>kvantitativní metoda, při které je nutné mít předem definované kvantitativní jednotky, ve kterých bude sdělení </a:t>
            </a:r>
            <a:r>
              <a:rPr lang="cs-CZ" dirty="0" smtClean="0">
                <a:latin typeface="Arial"/>
                <a:ea typeface="Calibri"/>
                <a:cs typeface="Times New Roman"/>
              </a:rPr>
              <a:t>měřeno</a:t>
            </a:r>
          </a:p>
          <a:p>
            <a:pPr marL="0" indent="0">
              <a:spcAft>
                <a:spcPts val="0"/>
              </a:spcAft>
              <a:buNone/>
            </a:pP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cs-CZ" dirty="0">
                <a:latin typeface="Arial"/>
                <a:ea typeface="Calibri"/>
                <a:cs typeface="Times New Roman"/>
              </a:rPr>
              <a:t>Rozeznáváme dvě úrovně jednotek: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cs-CZ" b="1" dirty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záznamové jednotky</a:t>
            </a:r>
            <a:r>
              <a:rPr lang="cs-CZ" dirty="0">
                <a:latin typeface="Arial"/>
                <a:ea typeface="Calibri"/>
                <a:cs typeface="Times New Roman"/>
              </a:rPr>
              <a:t> – měří rozsah, má úzké zaměření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cs-CZ" b="1" dirty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kontextuální jednotky</a:t>
            </a:r>
            <a:r>
              <a:rPr lang="cs-CZ" dirty="0">
                <a:latin typeface="Arial"/>
                <a:ea typeface="Calibri"/>
                <a:cs typeface="Times New Roman"/>
              </a:rPr>
              <a:t> – vychází z nich kategorizace, má širší </a:t>
            </a:r>
            <a:r>
              <a:rPr lang="cs-CZ" dirty="0" smtClean="0">
                <a:latin typeface="Arial"/>
                <a:ea typeface="Calibri"/>
                <a:cs typeface="Times New Roman"/>
              </a:rPr>
              <a:t>zaměření</a:t>
            </a:r>
          </a:p>
          <a:p>
            <a:pPr marL="0" lvl="0" indent="0">
              <a:spcAft>
                <a:spcPts val="0"/>
              </a:spcAft>
              <a:buNone/>
            </a:pPr>
            <a:endParaRPr lang="cs-CZ" sz="2000" dirty="0">
              <a:latin typeface="Calibri"/>
              <a:ea typeface="Calibri"/>
              <a:cs typeface="Times New Roman"/>
            </a:endParaRPr>
          </a:p>
          <a:p>
            <a:r>
              <a:rPr lang="cs-CZ" dirty="0"/>
              <a:t>Samotná analytická činnost pak spočívá nejen ve statistickém zpracování získaných dat, ale také k potvrzování či vyvracení předpokládaných vazeb a vztahů</a:t>
            </a:r>
          </a:p>
        </p:txBody>
      </p:sp>
    </p:spTree>
    <p:extLst>
      <p:ext uri="{BB962C8B-B14F-4D97-AF65-F5344CB8AC3E}">
        <p14:creationId xmlns:p14="http://schemas.microsoft.com/office/powerpoint/2010/main" val="3220117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Standardizované pozorování</a:t>
            </a:r>
            <a:r>
              <a:rPr lang="cs-CZ" dirty="0"/>
              <a:t> </a:t>
            </a:r>
            <a:r>
              <a:rPr lang="cs-CZ" dirty="0" smtClean="0"/>
              <a:t>– př.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cs-CZ" dirty="0"/>
              <a:t>Cíl standardizovaného pozorování – analýza práce se signalizačním zařízením na oddělení XY </a:t>
            </a:r>
          </a:p>
          <a:p>
            <a:pPr lvl="0"/>
            <a:r>
              <a:rPr lang="cs-CZ" dirty="0"/>
              <a:t>Pozorované kategorie </a:t>
            </a:r>
          </a:p>
          <a:p>
            <a:pPr marL="0" lvl="0" indent="0">
              <a:buNone/>
            </a:pPr>
            <a:r>
              <a:rPr lang="cs-CZ" dirty="0" smtClean="0"/>
              <a:t>- četnost </a:t>
            </a:r>
            <a:r>
              <a:rPr lang="cs-CZ" dirty="0"/>
              <a:t>použití pacientské signalizace běhen denní a noční služby</a:t>
            </a:r>
          </a:p>
          <a:p>
            <a:pPr marL="0" lvl="0" indent="0">
              <a:buNone/>
            </a:pPr>
            <a:r>
              <a:rPr lang="cs-CZ" dirty="0" smtClean="0"/>
              <a:t>- číslo </a:t>
            </a:r>
            <a:r>
              <a:rPr lang="cs-CZ" dirty="0"/>
              <a:t>pokoje (např. z důvodu testování hypotézy, že pacienti ležící na pokojích umístěných blíže k sesterně/pracovně sester apod. používají signalizační zařízení častěji než pacienti ležící ve vzdálenějších pokojích</a:t>
            </a:r>
            <a:r>
              <a:rPr lang="cs-CZ" dirty="0" smtClean="0"/>
              <a:t>)</a:t>
            </a:r>
            <a:r>
              <a:rPr lang="cs-CZ" dirty="0"/>
              <a:t> </a:t>
            </a:r>
          </a:p>
          <a:p>
            <a:pPr marL="0" lvl="0" indent="0">
              <a:buNone/>
            </a:pPr>
            <a:r>
              <a:rPr lang="cs-CZ" dirty="0" smtClean="0"/>
              <a:t>- čas </a:t>
            </a:r>
            <a:r>
              <a:rPr lang="cs-CZ" dirty="0"/>
              <a:t>počátku signalizace</a:t>
            </a:r>
          </a:p>
          <a:p>
            <a:pPr marL="0" lvl="0" indent="0">
              <a:buNone/>
            </a:pPr>
            <a:r>
              <a:rPr lang="cs-CZ" dirty="0" smtClean="0"/>
              <a:t>- čas </a:t>
            </a:r>
            <a:r>
              <a:rPr lang="cs-CZ" dirty="0"/>
              <a:t>odpovědi (zjištění důvodu využití signalizace pacientem nebo počátek případné intervence apod.) ošetřovatelského personálu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11148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34605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764704"/>
            <a:ext cx="7467600" cy="5709248"/>
          </a:xfrm>
        </p:spPr>
        <p:txBody>
          <a:bodyPr/>
          <a:lstStyle/>
          <a:p>
            <a:pPr marL="0" lvl="0" indent="0">
              <a:buNone/>
            </a:pPr>
            <a:r>
              <a:rPr lang="cs-CZ" dirty="0" smtClean="0"/>
              <a:t>- důvod </a:t>
            </a:r>
            <a:r>
              <a:rPr lang="cs-CZ" dirty="0"/>
              <a:t>využití signalizace pacientem; zde je třeba mít předem definované oblasti, jako např.: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dirty="0"/>
              <a:t>potřeba toalety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dirty="0"/>
              <a:t>žádost o pití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dirty="0"/>
              <a:t>bolest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dirty="0"/>
              <a:t>dokapání </a:t>
            </a:r>
            <a:r>
              <a:rPr lang="cs-CZ" dirty="0" smtClean="0"/>
              <a:t>infúze</a:t>
            </a:r>
          </a:p>
          <a:p>
            <a:pPr marL="342900" lvl="0" indent="-342900">
              <a:lnSpc>
                <a:spcPct val="115000"/>
              </a:lnSpc>
              <a:buFont typeface="Wingdings"/>
              <a:buChar char=""/>
            </a:pPr>
            <a:r>
              <a:rPr lang="cs-CZ" dirty="0">
                <a:latin typeface="Arial"/>
                <a:ea typeface="Calibri"/>
                <a:cs typeface="Times New Roman"/>
              </a:rPr>
              <a:t>potřeba podání nějakého předmětu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buFont typeface="Wingdings"/>
              <a:buChar char=""/>
            </a:pPr>
            <a:r>
              <a:rPr lang="cs-CZ" dirty="0">
                <a:latin typeface="Arial"/>
                <a:ea typeface="Calibri"/>
                <a:cs typeface="Times New Roman"/>
              </a:rPr>
              <a:t>potřeba změna polohy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742950" lvl="1" indent="-285750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cs-CZ" sz="2400" dirty="0">
                <a:latin typeface="Arial"/>
                <a:ea typeface="Calibri"/>
                <a:cs typeface="Times New Roman"/>
              </a:rPr>
              <a:t>deficit informací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Courier New"/>
              <a:buChar char="o"/>
            </a:pPr>
            <a:r>
              <a:rPr lang="cs-CZ" sz="2400" dirty="0">
                <a:latin typeface="Arial"/>
                <a:ea typeface="Calibri"/>
                <a:cs typeface="Times New Roman"/>
              </a:rPr>
              <a:t>jiné …..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0" lv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9284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02034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539552" y="860720"/>
            <a:ext cx="7467600" cy="5997280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Tuto kategorii by bylo možné dále rozpracovat dle diagnóz/diagnostických jednotek nebo terapeutického výkonu apod. </a:t>
            </a:r>
            <a:endParaRPr lang="cs-CZ" sz="2000" dirty="0"/>
          </a:p>
          <a:p>
            <a:pPr marL="0" indent="0">
              <a:buNone/>
            </a:pPr>
            <a:r>
              <a:rPr lang="cs-CZ" dirty="0"/>
              <a:t>V takovém případě je nutné mít připravený seznam diagnóz/diagnostických jednotek nebo terapeutických výkonů, jako např. </a:t>
            </a:r>
            <a:endParaRPr lang="cs-CZ" sz="2000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cs-CZ" dirty="0"/>
              <a:t>diagnostické jednotky:</a:t>
            </a:r>
            <a:endParaRPr lang="cs-CZ" sz="20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400" dirty="0">
                <a:latin typeface="Arial"/>
                <a:ea typeface="Calibri"/>
                <a:cs typeface="Times New Roman"/>
              </a:rPr>
              <a:t>zlomenina krčku stehenní kosti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400" dirty="0">
                <a:latin typeface="Arial"/>
                <a:ea typeface="Calibri"/>
                <a:cs typeface="Times New Roman"/>
              </a:rPr>
              <a:t>zlomenina jamky kyčelního kloubu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400" dirty="0">
                <a:latin typeface="Arial"/>
                <a:ea typeface="Calibri"/>
                <a:cs typeface="Times New Roman"/>
              </a:rPr>
              <a:t>zlomenina hlezenního kloubu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400" dirty="0">
                <a:latin typeface="Arial"/>
                <a:ea typeface="Calibri"/>
                <a:cs typeface="Times New Roman"/>
              </a:rPr>
              <a:t>zlomenina hlavice pažní kosti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400" dirty="0">
                <a:latin typeface="Arial"/>
                <a:ea typeface="Calibri"/>
                <a:cs typeface="Times New Roman"/>
              </a:rPr>
              <a:t>zlomenina obratle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400" dirty="0">
                <a:latin typeface="Arial"/>
                <a:ea typeface="Calibri"/>
                <a:cs typeface="Times New Roman"/>
              </a:rPr>
              <a:t>jiné …..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5244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02034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7467600" cy="5904656"/>
          </a:xfrm>
        </p:spPr>
        <p:txBody>
          <a:bodyPr>
            <a:normAutofit fontScale="92500" lnSpcReduction="20000"/>
          </a:bodyPr>
          <a:lstStyle/>
          <a:p>
            <a:pPr marL="342900" lvl="0" indent="-342900">
              <a:lnSpc>
                <a:spcPct val="115000"/>
              </a:lnSpc>
              <a:buFont typeface="Wingdings"/>
              <a:buChar char=""/>
            </a:pPr>
            <a:r>
              <a:rPr lang="cs-CZ" dirty="0">
                <a:latin typeface="Arial"/>
                <a:ea typeface="Calibri"/>
                <a:cs typeface="Times New Roman"/>
              </a:rPr>
              <a:t>terapeutické výkony (zde je možné výzkum přímo zaměřit nebo rozšířit na určení indikace terapeutického výkonu, tedy pro jakou diagnózu/diagnostickou jednotku byl pacient přijat - opět by bylo třeba do záznamového archu rozepsat jednotlivé diagnózy/diagnostické jednotky): 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742950" lvl="1" indent="-285750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cs-CZ" sz="2400" dirty="0">
                <a:latin typeface="Arial"/>
                <a:ea typeface="Calibri"/>
                <a:cs typeface="Times New Roman"/>
              </a:rPr>
              <a:t>předoperační příprava při akutním příjmu pacienta 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742950" lvl="1" indent="-285750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cs-CZ" sz="2400" dirty="0">
                <a:latin typeface="Arial"/>
                <a:ea typeface="Calibri"/>
                <a:cs typeface="Times New Roman"/>
              </a:rPr>
              <a:t>předoperační příprava při plánovaném příjmu pacienta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742950" lvl="1" indent="-285750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cs-CZ" sz="2400" dirty="0">
                <a:latin typeface="Arial"/>
                <a:ea typeface="Calibri"/>
                <a:cs typeface="Times New Roman"/>
              </a:rPr>
              <a:t>konzervativní léčba 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742950" lvl="1" indent="-285750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cs-CZ" sz="2400" dirty="0">
                <a:latin typeface="Arial"/>
                <a:ea typeface="Calibri"/>
                <a:cs typeface="Times New Roman"/>
              </a:rPr>
              <a:t>pooperační péče (např. rozdělena dle pooperačních dnů)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Courier New"/>
              <a:buChar char="o"/>
            </a:pPr>
            <a:r>
              <a:rPr lang="cs-CZ" sz="2400" dirty="0">
                <a:latin typeface="Arial"/>
                <a:ea typeface="Calibri"/>
                <a:cs typeface="Times New Roman"/>
              </a:rPr>
              <a:t>jiné …..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r>
              <a:rPr lang="cs-CZ" dirty="0" smtClean="0"/>
              <a:t>Při </a:t>
            </a:r>
            <a:r>
              <a:rPr lang="cs-CZ" dirty="0"/>
              <a:t>analýze dat je pak možné stanovit vztah mezi např. diagnostickou jednotkou a nejčastějším důvodem využití signalizačního zařízení apod.</a:t>
            </a:r>
          </a:p>
        </p:txBody>
      </p:sp>
    </p:spTree>
    <p:extLst>
      <p:ext uri="{BB962C8B-B14F-4D97-AF65-F5344CB8AC3E}">
        <p14:creationId xmlns:p14="http://schemas.microsoft.com/office/powerpoint/2010/main" val="662111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346050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8507288" cy="5904656"/>
          </a:xfrm>
        </p:spPr>
        <p:txBody>
          <a:bodyPr>
            <a:normAutofit fontScale="92500" lnSpcReduction="20000"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Arial"/>
              <a:buChar char="-"/>
            </a:pPr>
            <a:r>
              <a:rPr lang="cs-CZ" dirty="0">
                <a:latin typeface="Arial"/>
                <a:ea typeface="Calibri"/>
                <a:cs typeface="Times New Roman"/>
              </a:rPr>
              <a:t>četnost odpovědí na signalizaci dle profese </a:t>
            </a:r>
            <a:r>
              <a:rPr lang="cs-CZ" dirty="0" smtClean="0">
                <a:latin typeface="Arial"/>
                <a:ea typeface="Calibri"/>
                <a:cs typeface="Times New Roman"/>
              </a:rPr>
              <a:t>zdrav. </a:t>
            </a:r>
            <a:r>
              <a:rPr lang="cs-CZ" dirty="0">
                <a:latin typeface="Arial"/>
                <a:ea typeface="Calibri"/>
                <a:cs typeface="Times New Roman"/>
              </a:rPr>
              <a:t>pracovníka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buFont typeface="Wingdings"/>
              <a:buChar char=""/>
            </a:pPr>
            <a:r>
              <a:rPr lang="cs-CZ" dirty="0">
                <a:latin typeface="Arial"/>
                <a:ea typeface="Calibri"/>
                <a:cs typeface="Times New Roman"/>
              </a:rPr>
              <a:t>všeobecná sestra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742950" lvl="1" indent="-285750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cs-CZ" sz="2400" dirty="0">
                <a:latin typeface="Arial"/>
                <a:ea typeface="Calibri"/>
                <a:cs typeface="Times New Roman"/>
              </a:rPr>
              <a:t>se středoškolským vzděláním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742950" lvl="1" indent="-285750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cs-CZ" sz="2400" dirty="0">
                <a:latin typeface="Arial"/>
                <a:ea typeface="Calibri"/>
                <a:cs typeface="Times New Roman"/>
              </a:rPr>
              <a:t>s vyšší odbornou školou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742950" lvl="1" indent="-285750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cs-CZ" sz="2400" dirty="0">
                <a:latin typeface="Arial"/>
                <a:ea typeface="Calibri"/>
                <a:cs typeface="Times New Roman"/>
              </a:rPr>
              <a:t>s vysokoškolským vzděláním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buFont typeface="Wingdings"/>
              <a:buChar char=""/>
            </a:pPr>
            <a:r>
              <a:rPr lang="cs-CZ" dirty="0">
                <a:latin typeface="Arial"/>
                <a:ea typeface="Calibri"/>
                <a:cs typeface="Times New Roman"/>
              </a:rPr>
              <a:t>zdravotnický asistent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buFont typeface="Wingdings"/>
              <a:buChar char=""/>
            </a:pPr>
            <a:r>
              <a:rPr lang="cs-CZ" dirty="0">
                <a:latin typeface="Arial"/>
                <a:ea typeface="Calibri"/>
                <a:cs typeface="Times New Roman"/>
              </a:rPr>
              <a:t>ošetřovatel/</a:t>
            </a:r>
            <a:r>
              <a:rPr lang="cs-CZ" dirty="0" err="1">
                <a:latin typeface="Arial"/>
                <a:ea typeface="Calibri"/>
                <a:cs typeface="Times New Roman"/>
              </a:rPr>
              <a:t>ka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buFont typeface="Wingdings"/>
              <a:buChar char=""/>
            </a:pPr>
            <a:r>
              <a:rPr lang="cs-CZ" dirty="0">
                <a:latin typeface="Arial"/>
                <a:ea typeface="Calibri"/>
                <a:cs typeface="Times New Roman"/>
              </a:rPr>
              <a:t>sanitář/</a:t>
            </a:r>
            <a:r>
              <a:rPr lang="cs-CZ" dirty="0" err="1">
                <a:latin typeface="Arial"/>
                <a:ea typeface="Calibri"/>
                <a:cs typeface="Times New Roman"/>
              </a:rPr>
              <a:t>ka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buFont typeface="Wingdings"/>
              <a:buChar char=""/>
            </a:pPr>
            <a:r>
              <a:rPr lang="cs-CZ" dirty="0">
                <a:latin typeface="Arial"/>
                <a:ea typeface="Calibri"/>
                <a:cs typeface="Times New Roman"/>
              </a:rPr>
              <a:t>jiné </a:t>
            </a:r>
            <a:r>
              <a:rPr lang="cs-CZ" dirty="0" smtClean="0">
                <a:latin typeface="Arial"/>
                <a:ea typeface="Calibri"/>
                <a:cs typeface="Times New Roman"/>
              </a:rPr>
              <a:t>.....</a:t>
            </a:r>
            <a:r>
              <a:rPr lang="cs-CZ" dirty="0">
                <a:latin typeface="Arial"/>
                <a:ea typeface="Calibri"/>
                <a:cs typeface="Times New Roman"/>
              </a:rPr>
              <a:t> </a:t>
            </a:r>
            <a:endParaRPr lang="cs-CZ" dirty="0" smtClean="0">
              <a:latin typeface="Arial"/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buNone/>
            </a:pP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Arial"/>
              <a:buChar char="-"/>
            </a:pPr>
            <a:r>
              <a:rPr lang="cs-CZ" dirty="0">
                <a:latin typeface="Arial"/>
                <a:ea typeface="Calibri"/>
                <a:cs typeface="Times New Roman"/>
              </a:rPr>
              <a:t>četnost potřeby intervence lékaře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buFont typeface="Wingdings"/>
              <a:buChar char=""/>
            </a:pPr>
            <a:r>
              <a:rPr lang="cs-CZ" dirty="0">
                <a:latin typeface="Arial"/>
                <a:ea typeface="Calibri"/>
                <a:cs typeface="Times New Roman"/>
              </a:rPr>
              <a:t>změna medikace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buFont typeface="Wingdings"/>
              <a:buChar char=""/>
            </a:pPr>
            <a:r>
              <a:rPr lang="cs-CZ" dirty="0">
                <a:latin typeface="Arial"/>
                <a:ea typeface="Calibri"/>
                <a:cs typeface="Times New Roman"/>
              </a:rPr>
              <a:t>podání informací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/>
              <a:buChar char=""/>
            </a:pPr>
            <a:r>
              <a:rPr lang="cs-CZ" dirty="0">
                <a:latin typeface="Arial"/>
                <a:ea typeface="Calibri"/>
                <a:cs typeface="Times New Roman"/>
              </a:rPr>
              <a:t>jiné ..... 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069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rozhovor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standardizovaný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osobním rozhovorem (tváří v tvář) tazatele a respondenta </a:t>
            </a: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telefonické interview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r>
              <a:rPr lang="cs-CZ" dirty="0" smtClean="0"/>
              <a:t>tazatel zapisuje </a:t>
            </a:r>
            <a:r>
              <a:rPr lang="cs-CZ" dirty="0"/>
              <a:t>veškeré respondentovy odpovědi do předem připravovaného záznamového archu</a:t>
            </a:r>
          </a:p>
        </p:txBody>
      </p:sp>
    </p:spTree>
    <p:extLst>
      <p:ext uri="{BB962C8B-B14F-4D97-AF65-F5344CB8AC3E}">
        <p14:creationId xmlns:p14="http://schemas.microsoft.com/office/powerpoint/2010/main" val="33175161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cs-CZ" dirty="0" smtClean="0"/>
              <a:t>dotazník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041009"/>
            <a:ext cx="7467600" cy="543294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 smtClean="0"/>
              <a:t>Požadavky na dotazník:</a:t>
            </a: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cs-CZ" b="1" dirty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účelově technické</a:t>
            </a:r>
            <a:r>
              <a:rPr lang="cs-CZ" dirty="0">
                <a:latin typeface="Arial"/>
                <a:ea typeface="Calibri"/>
                <a:cs typeface="Times New Roman"/>
              </a:rPr>
              <a:t> - otázky by měly být formulovány tak, aby respondent mohl co nejpřesněji odpovědět na to, co výzkumníka zajímá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cs-CZ" b="1" dirty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psychologické </a:t>
            </a:r>
            <a:r>
              <a:rPr lang="cs-CZ" dirty="0">
                <a:latin typeface="Arial"/>
                <a:ea typeface="Calibri"/>
                <a:cs typeface="Times New Roman"/>
              </a:rPr>
              <a:t>– získat si respondentovu ochotu dotazník vyplnit; dotazník by měl u respondenta vzbuzovat dojem, že je jeho vyplnění snadné, příjemné a především smysluplné; formulace otázek v dotazníku by měly u respondenta vzbuzovat dojem bezpečí, tedy prostor pro pravdivé odpovědi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cs-CZ" b="1" dirty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srozumitelnost </a:t>
            </a:r>
            <a:r>
              <a:rPr lang="cs-CZ" dirty="0">
                <a:latin typeface="Arial"/>
                <a:ea typeface="Calibri"/>
                <a:cs typeface="Times New Roman"/>
              </a:rPr>
              <a:t>- otázky by měly být formulovány tak, aby jim respondent rozuměl; veškeré instrukce k vyplňování by měly být formulovány stručně a jasně, aby respondenta zbytečně nezatěžovaly či nezdržovaly a aby bylo patrné, jak má při vyplňování postupovat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07993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Vlnění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53</TotalTime>
  <Words>947</Words>
  <Application>Microsoft Office PowerPoint</Application>
  <PresentationFormat>Předvádění na obrazovce (4:3)</PresentationFormat>
  <Paragraphs>187</Paragraphs>
  <Slides>26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27" baseType="lpstr">
      <vt:lpstr>Arkýř</vt:lpstr>
      <vt:lpstr>Sběr dat</vt:lpstr>
      <vt:lpstr>Standardizované pozorování </vt:lpstr>
      <vt:lpstr>Standardizované pozorování – př.</vt:lpstr>
      <vt:lpstr> </vt:lpstr>
      <vt:lpstr>Prezentace aplikace PowerPoint</vt:lpstr>
      <vt:lpstr>Prezentace aplikace PowerPoint</vt:lpstr>
      <vt:lpstr>Prezentace aplikace PowerPoint</vt:lpstr>
      <vt:lpstr>rozhovor</vt:lpstr>
      <vt:lpstr>dotazník</vt:lpstr>
      <vt:lpstr>dotazník</vt:lpstr>
      <vt:lpstr>Příklad úvodního textu</vt:lpstr>
      <vt:lpstr>dotazník</vt:lpstr>
      <vt:lpstr>dotazník</vt:lpstr>
      <vt:lpstr>Otevřené otázky</vt:lpstr>
      <vt:lpstr>Otevřené otázky</vt:lpstr>
      <vt:lpstr>Uzavřené otázky</vt:lpstr>
      <vt:lpstr>Uzavřené otázky</vt:lpstr>
      <vt:lpstr>Uzavřené otázky</vt:lpstr>
      <vt:lpstr>Uzavřené otázky - polytomické</vt:lpstr>
      <vt:lpstr>Uzavřené otázky - polytomické</vt:lpstr>
      <vt:lpstr>Polouzavřené otázky</vt:lpstr>
      <vt:lpstr>filtrační</vt:lpstr>
      <vt:lpstr>škály</vt:lpstr>
      <vt:lpstr>škály</vt:lpstr>
      <vt:lpstr>dotazník</vt:lpstr>
      <vt:lpstr>Analýza dokumentů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Sběr dat</dc:title>
  <dc:creator>Tosnar</dc:creator>
  <cp:lastModifiedBy>Tošnarová Hana</cp:lastModifiedBy>
  <cp:revision>8</cp:revision>
  <dcterms:created xsi:type="dcterms:W3CDTF">2013-10-10T18:17:22Z</dcterms:created>
  <dcterms:modified xsi:type="dcterms:W3CDTF">2013-11-18T13:05:42Z</dcterms:modified>
</cp:coreProperties>
</file>