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9"/>
  </p:notesMasterIdLst>
  <p:sldIdLst>
    <p:sldId id="256" r:id="rId2"/>
    <p:sldId id="360" r:id="rId3"/>
    <p:sldId id="361" r:id="rId4"/>
    <p:sldId id="362" r:id="rId5"/>
    <p:sldId id="257" r:id="rId6"/>
    <p:sldId id="262" r:id="rId7"/>
    <p:sldId id="258" r:id="rId8"/>
    <p:sldId id="259" r:id="rId9"/>
    <p:sldId id="260"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9" r:id="rId26"/>
    <p:sldId id="278"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 id="307" r:id="rId55"/>
    <p:sldId id="308" r:id="rId56"/>
    <p:sldId id="309" r:id="rId57"/>
    <p:sldId id="310" r:id="rId58"/>
    <p:sldId id="311" r:id="rId59"/>
    <p:sldId id="312" r:id="rId60"/>
    <p:sldId id="313" r:id="rId61"/>
    <p:sldId id="314" r:id="rId62"/>
    <p:sldId id="315" r:id="rId63"/>
    <p:sldId id="316" r:id="rId64"/>
    <p:sldId id="317" r:id="rId65"/>
    <p:sldId id="318" r:id="rId66"/>
    <p:sldId id="319" r:id="rId67"/>
    <p:sldId id="320" r:id="rId68"/>
    <p:sldId id="321" r:id="rId69"/>
    <p:sldId id="322" r:id="rId70"/>
    <p:sldId id="323" r:id="rId71"/>
    <p:sldId id="324" r:id="rId72"/>
    <p:sldId id="325" r:id="rId73"/>
    <p:sldId id="326" r:id="rId74"/>
    <p:sldId id="327" r:id="rId75"/>
    <p:sldId id="328" r:id="rId76"/>
    <p:sldId id="329" r:id="rId77"/>
    <p:sldId id="331" r:id="rId78"/>
    <p:sldId id="358" r:id="rId79"/>
    <p:sldId id="359" r:id="rId80"/>
    <p:sldId id="356" r:id="rId81"/>
    <p:sldId id="357" r:id="rId82"/>
    <p:sldId id="330" r:id="rId83"/>
    <p:sldId id="332" r:id="rId84"/>
    <p:sldId id="333" r:id="rId85"/>
    <p:sldId id="334" r:id="rId86"/>
    <p:sldId id="335" r:id="rId87"/>
    <p:sldId id="336" r:id="rId88"/>
    <p:sldId id="337" r:id="rId89"/>
    <p:sldId id="338" r:id="rId90"/>
    <p:sldId id="339" r:id="rId91"/>
    <p:sldId id="340" r:id="rId92"/>
    <p:sldId id="341" r:id="rId93"/>
    <p:sldId id="342" r:id="rId94"/>
    <p:sldId id="343" r:id="rId95"/>
    <p:sldId id="344" r:id="rId96"/>
    <p:sldId id="345" r:id="rId97"/>
    <p:sldId id="346" r:id="rId98"/>
    <p:sldId id="347" r:id="rId99"/>
    <p:sldId id="348" r:id="rId100"/>
    <p:sldId id="349" r:id="rId101"/>
    <p:sldId id="350" r:id="rId102"/>
    <p:sldId id="351" r:id="rId103"/>
    <p:sldId id="352" r:id="rId104"/>
    <p:sldId id="353" r:id="rId105"/>
    <p:sldId id="354" r:id="rId106"/>
    <p:sldId id="355" r:id="rId107"/>
    <p:sldId id="363" r:id="rId10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82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theme" Target="theme/theme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tableStyles" Target="tableStyle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microsoft.com/office/2016/11/relationships/changesInfo" Target="changesInfos/changesInfo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notesMaster" Target="notesMasters/notesMaster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dmilahamplova@seznam.cz" userId="5771fec8a7f302b0" providerId="LiveId" clId="{259036B7-5EC6-44EE-98CC-A865FE47F59E}"/>
    <pc:docChg chg="undo custSel modSld">
      <pc:chgData name="lidmilahamplova@seznam.cz" userId="5771fec8a7f302b0" providerId="LiveId" clId="{259036B7-5EC6-44EE-98CC-A865FE47F59E}" dt="2020-11-01T16:30:19.515" v="86" actId="20577"/>
      <pc:docMkLst>
        <pc:docMk/>
      </pc:docMkLst>
      <pc:sldChg chg="modSp">
        <pc:chgData name="lidmilahamplova@seznam.cz" userId="5771fec8a7f302b0" providerId="LiveId" clId="{259036B7-5EC6-44EE-98CC-A865FE47F59E}" dt="2020-11-01T16:30:19.515" v="86" actId="20577"/>
        <pc:sldMkLst>
          <pc:docMk/>
          <pc:sldMk cId="3086073436" sldId="256"/>
        </pc:sldMkLst>
        <pc:spChg chg="mod">
          <ac:chgData name="lidmilahamplova@seznam.cz" userId="5771fec8a7f302b0" providerId="LiveId" clId="{259036B7-5EC6-44EE-98CC-A865FE47F59E}" dt="2020-11-01T16:30:19.515" v="86" actId="20577"/>
          <ac:spMkLst>
            <pc:docMk/>
            <pc:sldMk cId="3086073436" sldId="256"/>
            <ac:spMk id="2" creationId="{00000000-0000-0000-0000-000000000000}"/>
          </ac:spMkLst>
        </pc:spChg>
      </pc:sldChg>
      <pc:sldChg chg="modSp">
        <pc:chgData name="lidmilahamplova@seznam.cz" userId="5771fec8a7f302b0" providerId="LiveId" clId="{259036B7-5EC6-44EE-98CC-A865FE47F59E}" dt="2020-11-01T11:06:58.600" v="7" actId="20577"/>
        <pc:sldMkLst>
          <pc:docMk/>
          <pc:sldMk cId="2490961147" sldId="319"/>
        </pc:sldMkLst>
        <pc:spChg chg="mod">
          <ac:chgData name="lidmilahamplova@seznam.cz" userId="5771fec8a7f302b0" providerId="LiveId" clId="{259036B7-5EC6-44EE-98CC-A865FE47F59E}" dt="2020-11-01T11:06:58.600" v="7" actId="20577"/>
          <ac:spMkLst>
            <pc:docMk/>
            <pc:sldMk cId="2490961147" sldId="319"/>
            <ac:spMk id="3" creationId="{00000000-0000-0000-0000-000000000000}"/>
          </ac:spMkLst>
        </pc:spChg>
      </pc:sldChg>
      <pc:sldChg chg="modSp">
        <pc:chgData name="lidmilahamplova@seznam.cz" userId="5771fec8a7f302b0" providerId="LiveId" clId="{259036B7-5EC6-44EE-98CC-A865FE47F59E}" dt="2020-11-01T11:23:50.836" v="26" actId="20577"/>
        <pc:sldMkLst>
          <pc:docMk/>
          <pc:sldMk cId="2250547403" sldId="324"/>
        </pc:sldMkLst>
        <pc:spChg chg="mod">
          <ac:chgData name="lidmilahamplova@seznam.cz" userId="5771fec8a7f302b0" providerId="LiveId" clId="{259036B7-5EC6-44EE-98CC-A865FE47F59E}" dt="2020-11-01T11:23:50.836" v="26" actId="20577"/>
          <ac:spMkLst>
            <pc:docMk/>
            <pc:sldMk cId="2250547403" sldId="324"/>
            <ac:spMk id="3" creationId="{00000000-0000-0000-0000-000000000000}"/>
          </ac:spMkLst>
        </pc:spChg>
      </pc:sldChg>
      <pc:sldChg chg="modSp">
        <pc:chgData name="lidmilahamplova@seznam.cz" userId="5771fec8a7f302b0" providerId="LiveId" clId="{259036B7-5EC6-44EE-98CC-A865FE47F59E}" dt="2020-11-01T13:12:20.809" v="28" actId="20577"/>
        <pc:sldMkLst>
          <pc:docMk/>
          <pc:sldMk cId="1518772318" sldId="355"/>
        </pc:sldMkLst>
        <pc:spChg chg="mod">
          <ac:chgData name="lidmilahamplova@seznam.cz" userId="5771fec8a7f302b0" providerId="LiveId" clId="{259036B7-5EC6-44EE-98CC-A865FE47F59E}" dt="2020-11-01T13:12:20.809" v="28" actId="20577"/>
          <ac:spMkLst>
            <pc:docMk/>
            <pc:sldMk cId="1518772318" sldId="355"/>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4FD968-4C63-4755-A0CF-1C57520D83A2}" type="datetimeFigureOut">
              <a:rPr lang="cs-CZ" smtClean="0"/>
              <a:t>01.11.2020</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EB1EC5-ECD5-49E6-BB78-4FCE299A60E7}" type="slidenum">
              <a:rPr lang="cs-CZ" smtClean="0"/>
              <a:t>‹#›</a:t>
            </a:fld>
            <a:endParaRPr lang="cs-CZ"/>
          </a:p>
        </p:txBody>
      </p:sp>
    </p:spTree>
    <p:extLst>
      <p:ext uri="{BB962C8B-B14F-4D97-AF65-F5344CB8AC3E}">
        <p14:creationId xmlns:p14="http://schemas.microsoft.com/office/powerpoint/2010/main" val="10417768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BEB1EC5-ECD5-49E6-BB78-4FCE299A60E7}" type="slidenum">
              <a:rPr lang="cs-CZ" smtClean="0"/>
              <a:t>80</a:t>
            </a:fld>
            <a:endParaRPr lang="cs-CZ"/>
          </a:p>
        </p:txBody>
      </p:sp>
    </p:spTree>
    <p:extLst>
      <p:ext uri="{BB962C8B-B14F-4D97-AF65-F5344CB8AC3E}">
        <p14:creationId xmlns:p14="http://schemas.microsoft.com/office/powerpoint/2010/main" val="8864817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p>
            <a:fld id="{17284E72-8D0A-4817-ABE0-F87AE2704453}" type="datetimeFigureOut">
              <a:rPr lang="cs-CZ" smtClean="0"/>
              <a:t>01.11.2020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652D03D-D2EB-45C6-9075-AA4860624E8D}" type="slidenum">
              <a:rPr lang="cs-CZ" smtClean="0"/>
              <a:t>‹#›</a:t>
            </a:fld>
            <a:endParaRPr lang="cs-CZ"/>
          </a:p>
        </p:txBody>
      </p:sp>
    </p:spTree>
    <p:extLst>
      <p:ext uri="{BB962C8B-B14F-4D97-AF65-F5344CB8AC3E}">
        <p14:creationId xmlns:p14="http://schemas.microsoft.com/office/powerpoint/2010/main" val="40136128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17284E72-8D0A-4817-ABE0-F87AE2704453}" type="datetimeFigureOut">
              <a:rPr lang="cs-CZ" smtClean="0"/>
              <a:t>01.11.2020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652D03D-D2EB-45C6-9075-AA4860624E8D}" type="slidenum">
              <a:rPr lang="cs-CZ" smtClean="0"/>
              <a:t>‹#›</a:t>
            </a:fld>
            <a:endParaRPr lang="cs-CZ"/>
          </a:p>
        </p:txBody>
      </p:sp>
    </p:spTree>
    <p:extLst>
      <p:ext uri="{BB962C8B-B14F-4D97-AF65-F5344CB8AC3E}">
        <p14:creationId xmlns:p14="http://schemas.microsoft.com/office/powerpoint/2010/main" val="2982414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17284E72-8D0A-4817-ABE0-F87AE2704453}" type="datetimeFigureOut">
              <a:rPr lang="cs-CZ" smtClean="0"/>
              <a:t>01.11.2020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652D03D-D2EB-45C6-9075-AA4860624E8D}" type="slidenum">
              <a:rPr lang="cs-CZ" smtClean="0"/>
              <a:t>‹#›</a:t>
            </a:fld>
            <a:endParaRPr lang="cs-CZ"/>
          </a:p>
        </p:txBody>
      </p:sp>
    </p:spTree>
    <p:extLst>
      <p:ext uri="{BB962C8B-B14F-4D97-AF65-F5344CB8AC3E}">
        <p14:creationId xmlns:p14="http://schemas.microsoft.com/office/powerpoint/2010/main" val="2003247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17284E72-8D0A-4817-ABE0-F87AE2704453}" type="datetimeFigureOut">
              <a:rPr lang="cs-CZ" smtClean="0"/>
              <a:t>01.11.2020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652D03D-D2EB-45C6-9075-AA4860624E8D}" type="slidenum">
              <a:rPr lang="cs-CZ" smtClean="0"/>
              <a:t>‹#›</a:t>
            </a:fld>
            <a:endParaRPr lang="cs-CZ"/>
          </a:p>
        </p:txBody>
      </p:sp>
    </p:spTree>
    <p:extLst>
      <p:ext uri="{BB962C8B-B14F-4D97-AF65-F5344CB8AC3E}">
        <p14:creationId xmlns:p14="http://schemas.microsoft.com/office/powerpoint/2010/main" val="2778814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17284E72-8D0A-4817-ABE0-F87AE2704453}" type="datetimeFigureOut">
              <a:rPr lang="cs-CZ" smtClean="0"/>
              <a:t>01.11.2020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652D03D-D2EB-45C6-9075-AA4860624E8D}" type="slidenum">
              <a:rPr lang="cs-CZ" smtClean="0"/>
              <a:t>‹#›</a:t>
            </a:fld>
            <a:endParaRPr lang="cs-CZ"/>
          </a:p>
        </p:txBody>
      </p:sp>
    </p:spTree>
    <p:extLst>
      <p:ext uri="{BB962C8B-B14F-4D97-AF65-F5344CB8AC3E}">
        <p14:creationId xmlns:p14="http://schemas.microsoft.com/office/powerpoint/2010/main" val="248292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17284E72-8D0A-4817-ABE0-F87AE2704453}" type="datetimeFigureOut">
              <a:rPr lang="cs-CZ" smtClean="0"/>
              <a:t>01.11.2020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652D03D-D2EB-45C6-9075-AA4860624E8D}" type="slidenum">
              <a:rPr lang="cs-CZ" smtClean="0"/>
              <a:t>‹#›</a:t>
            </a:fld>
            <a:endParaRPr lang="cs-CZ"/>
          </a:p>
        </p:txBody>
      </p:sp>
    </p:spTree>
    <p:extLst>
      <p:ext uri="{BB962C8B-B14F-4D97-AF65-F5344CB8AC3E}">
        <p14:creationId xmlns:p14="http://schemas.microsoft.com/office/powerpoint/2010/main" val="2168500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17284E72-8D0A-4817-ABE0-F87AE2704453}" type="datetimeFigureOut">
              <a:rPr lang="cs-CZ" smtClean="0"/>
              <a:t>01.11.2020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9652D03D-D2EB-45C6-9075-AA4860624E8D}" type="slidenum">
              <a:rPr lang="cs-CZ" smtClean="0"/>
              <a:t>‹#›</a:t>
            </a:fld>
            <a:endParaRPr lang="cs-CZ"/>
          </a:p>
        </p:txBody>
      </p:sp>
    </p:spTree>
    <p:extLst>
      <p:ext uri="{BB962C8B-B14F-4D97-AF65-F5344CB8AC3E}">
        <p14:creationId xmlns:p14="http://schemas.microsoft.com/office/powerpoint/2010/main" val="2153300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17284E72-8D0A-4817-ABE0-F87AE2704453}" type="datetimeFigureOut">
              <a:rPr lang="cs-CZ" smtClean="0"/>
              <a:t>01.11.2020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9652D03D-D2EB-45C6-9075-AA4860624E8D}" type="slidenum">
              <a:rPr lang="cs-CZ" smtClean="0"/>
              <a:t>‹#›</a:t>
            </a:fld>
            <a:endParaRPr lang="cs-CZ"/>
          </a:p>
        </p:txBody>
      </p:sp>
    </p:spTree>
    <p:extLst>
      <p:ext uri="{BB962C8B-B14F-4D97-AF65-F5344CB8AC3E}">
        <p14:creationId xmlns:p14="http://schemas.microsoft.com/office/powerpoint/2010/main" val="3072756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7284E72-8D0A-4817-ABE0-F87AE2704453}" type="datetimeFigureOut">
              <a:rPr lang="cs-CZ" smtClean="0"/>
              <a:t>01.11.2020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9652D03D-D2EB-45C6-9075-AA4860624E8D}" type="slidenum">
              <a:rPr lang="cs-CZ" smtClean="0"/>
              <a:t>‹#›</a:t>
            </a:fld>
            <a:endParaRPr lang="cs-CZ"/>
          </a:p>
        </p:txBody>
      </p:sp>
    </p:spTree>
    <p:extLst>
      <p:ext uri="{BB962C8B-B14F-4D97-AF65-F5344CB8AC3E}">
        <p14:creationId xmlns:p14="http://schemas.microsoft.com/office/powerpoint/2010/main" val="2256741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17284E72-8D0A-4817-ABE0-F87AE2704453}" type="datetimeFigureOut">
              <a:rPr lang="cs-CZ" smtClean="0"/>
              <a:t>01.11.2020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652D03D-D2EB-45C6-9075-AA4860624E8D}" type="slidenum">
              <a:rPr lang="cs-CZ" smtClean="0"/>
              <a:t>‹#›</a:t>
            </a:fld>
            <a:endParaRPr lang="cs-CZ"/>
          </a:p>
        </p:txBody>
      </p:sp>
    </p:spTree>
    <p:extLst>
      <p:ext uri="{BB962C8B-B14F-4D97-AF65-F5344CB8AC3E}">
        <p14:creationId xmlns:p14="http://schemas.microsoft.com/office/powerpoint/2010/main" val="3800754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17284E72-8D0A-4817-ABE0-F87AE2704453}" type="datetimeFigureOut">
              <a:rPr lang="cs-CZ" smtClean="0"/>
              <a:t>01.11.2020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652D03D-D2EB-45C6-9075-AA4860624E8D}" type="slidenum">
              <a:rPr lang="cs-CZ" smtClean="0"/>
              <a:t>‹#›</a:t>
            </a:fld>
            <a:endParaRPr lang="cs-CZ"/>
          </a:p>
        </p:txBody>
      </p:sp>
    </p:spTree>
    <p:extLst>
      <p:ext uri="{BB962C8B-B14F-4D97-AF65-F5344CB8AC3E}">
        <p14:creationId xmlns:p14="http://schemas.microsoft.com/office/powerpoint/2010/main" val="503994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284E72-8D0A-4817-ABE0-F87AE2704453}" type="datetimeFigureOut">
              <a:rPr lang="cs-CZ" smtClean="0"/>
              <a:t>01.11.2020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2D03D-D2EB-45C6-9075-AA4860624E8D}" type="slidenum">
              <a:rPr lang="cs-CZ" smtClean="0"/>
              <a:t>‹#›</a:t>
            </a:fld>
            <a:endParaRPr lang="cs-CZ"/>
          </a:p>
        </p:txBody>
      </p:sp>
    </p:spTree>
    <p:extLst>
      <p:ext uri="{BB962C8B-B14F-4D97-AF65-F5344CB8AC3E}">
        <p14:creationId xmlns:p14="http://schemas.microsoft.com/office/powerpoint/2010/main" val="21033518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4632" cy="1658615"/>
          </a:xfrm>
        </p:spPr>
        <p:txBody>
          <a:bodyPr>
            <a:normAutofit fontScale="90000"/>
          </a:bodyPr>
          <a:lstStyle/>
          <a:p>
            <a:r>
              <a:rPr lang="cs-CZ" b="1" dirty="0">
                <a:solidFill>
                  <a:schemeClr val="accent1">
                    <a:lumMod val="75000"/>
                  </a:schemeClr>
                </a:solidFill>
                <a:effectLst>
                  <a:outerShdw blurRad="38100" dist="38100" dir="2700000" algn="tl">
                    <a:srgbClr val="000000">
                      <a:alpha val="43137"/>
                    </a:srgbClr>
                  </a:outerShdw>
                </a:effectLst>
              </a:rPr>
              <a:t>Zdravotnické právo </a:t>
            </a:r>
            <a:r>
              <a:rPr lang="cs-CZ" b="1">
                <a:solidFill>
                  <a:schemeClr val="accent1">
                    <a:lumMod val="75000"/>
                  </a:schemeClr>
                </a:solidFill>
                <a:effectLst>
                  <a:outerShdw blurRad="38100" dist="38100" dir="2700000" algn="tl">
                    <a:srgbClr val="000000">
                      <a:alpha val="43137"/>
                    </a:srgbClr>
                  </a:outerShdw>
                </a:effectLst>
              </a:rPr>
              <a:t>v ošetřovatelství</a:t>
            </a:r>
            <a:br>
              <a:rPr lang="cs-CZ" b="1" dirty="0">
                <a:solidFill>
                  <a:schemeClr val="accent1">
                    <a:lumMod val="75000"/>
                  </a:schemeClr>
                </a:solidFill>
                <a:effectLst>
                  <a:outerShdw blurRad="38100" dist="38100" dir="2700000" algn="tl">
                    <a:srgbClr val="000000">
                      <a:alpha val="43137"/>
                    </a:srgbClr>
                  </a:outerShdw>
                </a:effectLst>
              </a:rPr>
            </a:br>
            <a:endParaRPr lang="cs-CZ" b="1" dirty="0">
              <a:solidFill>
                <a:schemeClr val="accent1">
                  <a:lumMod val="75000"/>
                </a:schemeClr>
              </a:solidFill>
              <a:effectLst>
                <a:outerShdw blurRad="38100" dist="38100" dir="2700000" algn="tl">
                  <a:srgbClr val="000000">
                    <a:alpha val="43137"/>
                  </a:srgbClr>
                </a:outerShdw>
              </a:effectLst>
            </a:endParaRPr>
          </a:p>
        </p:txBody>
      </p:sp>
      <p:sp>
        <p:nvSpPr>
          <p:cNvPr id="3" name="Podnadpis 2"/>
          <p:cNvSpPr>
            <a:spLocks noGrp="1"/>
          </p:cNvSpPr>
          <p:nvPr>
            <p:ph type="subTitle" idx="1"/>
          </p:nvPr>
        </p:nvSpPr>
        <p:spPr/>
        <p:txBody>
          <a:bodyPr/>
          <a:lstStyle/>
          <a:p>
            <a:endParaRPr lang="cs-CZ" dirty="0"/>
          </a:p>
          <a:p>
            <a:r>
              <a:rPr lang="cs-CZ" dirty="0"/>
              <a:t>Mgr. et Mgr. Magdalena Jíchová</a:t>
            </a:r>
          </a:p>
        </p:txBody>
      </p:sp>
    </p:spTree>
    <p:extLst>
      <p:ext uri="{BB962C8B-B14F-4D97-AF65-F5344CB8AC3E}">
        <p14:creationId xmlns:p14="http://schemas.microsoft.com/office/powerpoint/2010/main" val="30860734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Úmluva o biomedicíně</a:t>
            </a:r>
          </a:p>
        </p:txBody>
      </p:sp>
      <p:sp>
        <p:nvSpPr>
          <p:cNvPr id="3" name="Zástupný symbol pro obsah 2"/>
          <p:cNvSpPr>
            <a:spLocks noGrp="1"/>
          </p:cNvSpPr>
          <p:nvPr>
            <p:ph idx="1"/>
          </p:nvPr>
        </p:nvSpPr>
        <p:spPr>
          <a:xfrm>
            <a:off x="457200" y="1196752"/>
            <a:ext cx="8229600" cy="4929411"/>
          </a:xfrm>
        </p:spPr>
        <p:txBody>
          <a:bodyPr>
            <a:noAutofit/>
          </a:bodyPr>
          <a:lstStyle/>
          <a:p>
            <a:pPr algn="just"/>
            <a:r>
              <a:rPr lang="cs-CZ" sz="2000" b="1" dirty="0"/>
              <a:t>Úmluva Rady Evropy na ochranu lidských práv a důstojnosti lidské bytosti v souvislosti s aplikací biologie a medicíny</a:t>
            </a:r>
            <a:r>
              <a:rPr lang="cs-CZ" sz="2000" dirty="0"/>
              <a:t> (Úmluva o biomedicíně)</a:t>
            </a:r>
          </a:p>
          <a:p>
            <a:pPr algn="just"/>
            <a:r>
              <a:rPr lang="cs-CZ" sz="2000" dirty="0"/>
              <a:t>Mezinárodní smlouva, jakási zdravotnicko-právní ústava, výchozí předpis medicínského práva.</a:t>
            </a:r>
          </a:p>
          <a:p>
            <a:pPr algn="just"/>
            <a:r>
              <a:rPr lang="cs-CZ" sz="2000" dirty="0"/>
              <a:t>Obsahovala relativně průkopnická pravidla, zejména když u nás již 4 desetiletí platil zákon č. 20/1966 Sb., který stavěl na zcela jiných (někdy i odlišných) hodnotách.</a:t>
            </a:r>
          </a:p>
          <a:p>
            <a:r>
              <a:rPr lang="cs-CZ" sz="2000" dirty="0"/>
              <a:t>Přijata v </a:t>
            </a:r>
            <a:r>
              <a:rPr lang="cs-CZ" sz="2000" dirty="0" err="1"/>
              <a:t>Oviedu</a:t>
            </a:r>
            <a:r>
              <a:rPr lang="cs-CZ" sz="2000" dirty="0"/>
              <a:t>  4. dubna 1997, 22. června byla ratifikována a pro ČR </a:t>
            </a:r>
            <a:r>
              <a:rPr lang="cs-CZ" sz="2000" b="1" u="sng" dirty="0"/>
              <a:t>vstoupila v platnost 1. října 2001</a:t>
            </a:r>
            <a:r>
              <a:rPr lang="cs-CZ" sz="2000" dirty="0"/>
              <a:t>.</a:t>
            </a:r>
          </a:p>
          <a:p>
            <a:r>
              <a:rPr lang="cs-CZ" sz="2000" dirty="0"/>
              <a:t>Do konce července 2000 ji podepsalo 29 států vč. ČR a dalších 6 ratifikovalo. </a:t>
            </a:r>
          </a:p>
          <a:p>
            <a:pPr algn="just"/>
            <a:r>
              <a:rPr lang="cs-CZ" sz="2000" dirty="0"/>
              <a:t>Čl. 10 Ústavy ČR  stanoví: „Vyhlášené mezinárodní smlouvy, k jejichž ratifikaci dal Parlament souhlas a jimiž je Česká republika vázána, jsou součástí právního řádu; stanoví-li mezinárodní smlouva něco jiného než zákon, použije se mezinárodní smlouva. </a:t>
            </a:r>
          </a:p>
        </p:txBody>
      </p:sp>
    </p:spTree>
    <p:extLst>
      <p:ext uri="{BB962C8B-B14F-4D97-AF65-F5344CB8AC3E}">
        <p14:creationId xmlns:p14="http://schemas.microsoft.com/office/powerpoint/2010/main" val="213511454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a:t>Lékařský posudek lze uplatnit do 90 dnů od jeho vydání. Posuzující lékař, který zjistí, že posuzovaná osoba není nadále zdravotně způsobilá k výkonu činnosti nebo k výkonu činnosti s podmínkou, anebo že její zdravotní stav nesplňuje předpoklady nebo požadavky, ke kterým byla posuzována, oznámí tuto skutečnost posuzované osobě a bezodkladně též osobě, které uplatněním lékařského posudku vznikají práva nebo povinnosti, je-li mu tato osoba známa. </a:t>
            </a:r>
          </a:p>
          <a:p>
            <a:r>
              <a:rPr lang="cs-CZ" dirty="0"/>
              <a:t>Pokud posuzovaná osoba nesouhlasí se závěry lékařského posudku, může do 10 dnů ode dne jeho předání podat návrh na jeho přezkoumání poskytovateli, který jej vydal (návrh nemá odkladný účinek).</a:t>
            </a:r>
          </a:p>
          <a:p>
            <a:r>
              <a:rPr lang="cs-CZ" dirty="0"/>
              <a:t>Pokud poskytovatel nevyhoví návrhu na přezkoumání lékařského posudku v plném rozsahu ve stanovené lhůtě (10, popř. 30 dnů) předá spis příslušnému správnímu orgánu </a:t>
            </a:r>
            <a:r>
              <a:rPr lang="cs-CZ" dirty="0">
                <a:sym typeface="Wingdings"/>
              </a:rPr>
              <a:t>ten po prověření lékařský posudek buď potvrdí nebo zruší a vrátí poskytovateli k vydání nového lékařského posudku, anebo LP zruší. </a:t>
            </a:r>
            <a:r>
              <a:rPr lang="cs-CZ" dirty="0"/>
              <a:t> </a:t>
            </a:r>
          </a:p>
        </p:txBody>
      </p:sp>
    </p:spTree>
    <p:extLst>
      <p:ext uri="{BB962C8B-B14F-4D97-AF65-F5344CB8AC3E}">
        <p14:creationId xmlns:p14="http://schemas.microsoft.com/office/powerpoint/2010/main" val="23285184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lstStyle/>
          <a:p>
            <a:endParaRPr lang="cs-CZ" dirty="0"/>
          </a:p>
        </p:txBody>
      </p:sp>
      <p:sp>
        <p:nvSpPr>
          <p:cNvPr id="3" name="Zástupný symbol pro obsah 2"/>
          <p:cNvSpPr>
            <a:spLocks noGrp="1"/>
          </p:cNvSpPr>
          <p:nvPr>
            <p:ph idx="1"/>
          </p:nvPr>
        </p:nvSpPr>
        <p:spPr>
          <a:xfrm>
            <a:off x="457200" y="1052736"/>
            <a:ext cx="8229600" cy="5073427"/>
          </a:xfrm>
        </p:spPr>
        <p:txBody>
          <a:bodyPr>
            <a:normAutofit fontScale="70000" lnSpcReduction="20000"/>
          </a:bodyPr>
          <a:lstStyle/>
          <a:p>
            <a:endParaRPr lang="cs-CZ" b="1" u="sng" dirty="0"/>
          </a:p>
          <a:p>
            <a:r>
              <a:rPr lang="cs-CZ" b="1" u="sng" dirty="0"/>
              <a:t>II. </a:t>
            </a:r>
            <a:r>
              <a:rPr lang="cs-CZ" b="1" u="sng" dirty="0" err="1"/>
              <a:t>Pracovnělékařské</a:t>
            </a:r>
            <a:r>
              <a:rPr lang="cs-CZ" b="1" u="sng" dirty="0"/>
              <a:t> služby</a:t>
            </a:r>
          </a:p>
          <a:p>
            <a:r>
              <a:rPr lang="cs-CZ" u="sng" dirty="0"/>
              <a:t>Jsou zdravotní služby preventivní, jejich součástí je hodnocení vlivu pracovní činnosti, pracovního prostředí a pracovních podmínek na zdraví</a:t>
            </a:r>
            <a:r>
              <a:rPr lang="cs-CZ" dirty="0"/>
              <a:t>, provádění </a:t>
            </a:r>
            <a:r>
              <a:rPr lang="cs-CZ" dirty="0" err="1"/>
              <a:t>pracovnělékařských</a:t>
            </a:r>
            <a:r>
              <a:rPr lang="cs-CZ" dirty="0"/>
              <a:t> prohlídek, které jsou preventivními prohlídkami, a hodnocení zdravotního stavu za účelem posuzování zdravotní způsobilosti k práci, poradenství zaměřené na ochranu zdraví při práci a ochranu před pracovními úrazy, nemocemi z povolání a nemocemi souvisejícími s prací, školení v poskytování první pomoci a pravidelný dohled na pracovištích a nad výkonem práce. </a:t>
            </a:r>
          </a:p>
          <a:p>
            <a:r>
              <a:rPr lang="cs-CZ" dirty="0" err="1"/>
              <a:t>Pracovnělékařské</a:t>
            </a:r>
            <a:r>
              <a:rPr lang="cs-CZ" dirty="0"/>
              <a:t> služby pro zaměstnance a osoby ucházející se o zaměstnání </a:t>
            </a:r>
            <a:r>
              <a:rPr lang="cs-CZ" u="sng" dirty="0"/>
              <a:t>zajišťuje zaměstnavatel</a:t>
            </a:r>
            <a:r>
              <a:rPr lang="cs-CZ" dirty="0"/>
              <a:t> za podmínek stanovených pracovními právními předpisy.</a:t>
            </a:r>
          </a:p>
          <a:p>
            <a:r>
              <a:rPr lang="cs-CZ" dirty="0"/>
              <a:t>Poskytovatelem </a:t>
            </a:r>
            <a:r>
              <a:rPr lang="cs-CZ" dirty="0" err="1"/>
              <a:t>pracovnělékařských</a:t>
            </a:r>
            <a:r>
              <a:rPr lang="cs-CZ" dirty="0"/>
              <a:t> služeb je poskytovatel v oboru všeobecného lékařství nebo v oboru pracovního lékařství; </a:t>
            </a:r>
            <a:r>
              <a:rPr lang="cs-CZ" dirty="0" err="1"/>
              <a:t>pracovnělékařské</a:t>
            </a:r>
            <a:r>
              <a:rPr lang="cs-CZ" dirty="0"/>
              <a:t> služby hadí zaměstnavatel. </a:t>
            </a:r>
          </a:p>
        </p:txBody>
      </p:sp>
    </p:spTree>
    <p:extLst>
      <p:ext uri="{BB962C8B-B14F-4D97-AF65-F5344CB8AC3E}">
        <p14:creationId xmlns:p14="http://schemas.microsoft.com/office/powerpoint/2010/main" val="172140356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b="1" u="sng" dirty="0"/>
              <a:t>III. Nemoci z povolání</a:t>
            </a:r>
          </a:p>
          <a:p>
            <a:r>
              <a:rPr lang="cs-CZ" dirty="0"/>
              <a:t>Zdravotní stav osoby v souvislosti s nemocí z povolání zjišťují a posuzují poskytovatelé </a:t>
            </a:r>
            <a:r>
              <a:rPr lang="cs-CZ" dirty="0" err="1"/>
              <a:t>pracovnělékařských</a:t>
            </a:r>
            <a:r>
              <a:rPr lang="cs-CZ" dirty="0"/>
              <a:t> služeb.</a:t>
            </a:r>
          </a:p>
          <a:p>
            <a:r>
              <a:rPr lang="cs-CZ" dirty="0"/>
              <a:t>Nemoci z povolání posuzují, uznávají a vývoj zdravotního stavu osoby s uznanou nemocí z povolání sledují poskytovatelé v oboru pracovní lékařství, kteří získali povolení ministerstva k uznávání nemocí z povolání; pro tyto účely mohou též provádět, je-li to účelné, vyšetření pro zjištění zdravotního stavu. </a:t>
            </a:r>
          </a:p>
          <a:p>
            <a:r>
              <a:rPr lang="cs-CZ" dirty="0"/>
              <a:t>Posuzujícím lékařem je lékař se specializovanou způsobilostí nebo se zvláštní odbornou způsobilostí v oboru pracovní lékařství.</a:t>
            </a:r>
            <a:br>
              <a:rPr lang="cs-CZ" dirty="0"/>
            </a:br>
            <a:endParaRPr lang="cs-CZ" dirty="0"/>
          </a:p>
        </p:txBody>
      </p:sp>
    </p:spTree>
    <p:extLst>
      <p:ext uri="{BB962C8B-B14F-4D97-AF65-F5344CB8AC3E}">
        <p14:creationId xmlns:p14="http://schemas.microsoft.com/office/powerpoint/2010/main" val="209902063"/>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Ad D) Lékařské ozáření a klinické audity</a:t>
            </a:r>
          </a:p>
        </p:txBody>
      </p:sp>
      <p:sp>
        <p:nvSpPr>
          <p:cNvPr id="3" name="Zástupný symbol pro obsah 2"/>
          <p:cNvSpPr>
            <a:spLocks noGrp="1"/>
          </p:cNvSpPr>
          <p:nvPr>
            <p:ph idx="1"/>
          </p:nvPr>
        </p:nvSpPr>
        <p:spPr/>
        <p:txBody>
          <a:bodyPr>
            <a:normAutofit fontScale="70000" lnSpcReduction="20000"/>
          </a:bodyPr>
          <a:lstStyle/>
          <a:p>
            <a:r>
              <a:rPr lang="cs-CZ" b="1" u="sng" dirty="0"/>
              <a:t>I. Lékařské ozáření</a:t>
            </a:r>
          </a:p>
          <a:p>
            <a:r>
              <a:rPr lang="cs-CZ" dirty="0"/>
              <a:t>Rozumí se jím </a:t>
            </a:r>
            <a:r>
              <a:rPr lang="cs-CZ" u="sng" dirty="0"/>
              <a:t>ozáření fyzických osob podle jiného právního předpisu</a:t>
            </a:r>
            <a:r>
              <a:rPr lang="cs-CZ" dirty="0"/>
              <a:t>.</a:t>
            </a:r>
          </a:p>
          <a:p>
            <a:r>
              <a:rPr lang="cs-CZ" u="sng" dirty="0"/>
              <a:t>Poskytovatel poskytující zdravotní služby, jejichž součástí je lékařské ozáření, je povinen:</a:t>
            </a:r>
          </a:p>
          <a:p>
            <a:r>
              <a:rPr lang="cs-CZ" dirty="0"/>
              <a:t>a) provést lékařské ozáření jen v případě, že prokáže jeho přínos ve srovnání s újmou, která může ozáření způsobit;</a:t>
            </a:r>
          </a:p>
          <a:p>
            <a:r>
              <a:rPr lang="cs-CZ" dirty="0"/>
              <a:t>b) vypracovat místní radiologické standardy pro všechny výkony, které standardně provádí, a zajistit jejich dodržování;</a:t>
            </a:r>
          </a:p>
          <a:p>
            <a:r>
              <a:rPr lang="cs-CZ" dirty="0"/>
              <a:t>c) vypracovat interní klinický audit a odstranit případné zjištěné nedostatky;</a:t>
            </a:r>
          </a:p>
          <a:p>
            <a:r>
              <a:rPr lang="cs-CZ" dirty="0"/>
              <a:t>d) zajistit provedení externího klinického auditu k tomu oprávněnými osobami a odstranit případné zjištěné nedostatky;</a:t>
            </a:r>
          </a:p>
          <a:p>
            <a:r>
              <a:rPr lang="cs-CZ" dirty="0"/>
              <a:t>d) zajistit dodržování pravidel radiační ochrany.  </a:t>
            </a:r>
          </a:p>
        </p:txBody>
      </p:sp>
    </p:spTree>
    <p:extLst>
      <p:ext uri="{BB962C8B-B14F-4D97-AF65-F5344CB8AC3E}">
        <p14:creationId xmlns:p14="http://schemas.microsoft.com/office/powerpoint/2010/main" val="406780398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endParaRPr lang="cs-CZ" dirty="0"/>
          </a:p>
        </p:txBody>
      </p:sp>
      <p:sp>
        <p:nvSpPr>
          <p:cNvPr id="3" name="Zástupný symbol pro obsah 2"/>
          <p:cNvSpPr>
            <a:spLocks noGrp="1"/>
          </p:cNvSpPr>
          <p:nvPr>
            <p:ph idx="1"/>
          </p:nvPr>
        </p:nvSpPr>
        <p:spPr>
          <a:xfrm>
            <a:off x="457200" y="1124744"/>
            <a:ext cx="8229600" cy="5001419"/>
          </a:xfrm>
        </p:spPr>
        <p:txBody>
          <a:bodyPr>
            <a:noAutofit/>
          </a:bodyPr>
          <a:lstStyle/>
          <a:p>
            <a:r>
              <a:rPr lang="cs-CZ" sz="2300" b="1" u="sng" dirty="0"/>
              <a:t>II. Klinické audity (interní a externí)</a:t>
            </a:r>
          </a:p>
          <a:p>
            <a:r>
              <a:rPr lang="cs-CZ" sz="2300" dirty="0"/>
              <a:t>Cílem </a:t>
            </a:r>
            <a:r>
              <a:rPr lang="cs-CZ" sz="2300" u="sng" dirty="0"/>
              <a:t>interního</a:t>
            </a:r>
            <a:r>
              <a:rPr lang="cs-CZ" sz="2300" dirty="0"/>
              <a:t> klinického auditu je ověřit a zhodnotit, zda zdravotní služby, jejichž součástí je lékařské ozáření, jsou prováděny v souladu s místními radiologickými standardy a zda je dodržován systém jakosti lékařského ozáření.</a:t>
            </a:r>
          </a:p>
          <a:p>
            <a:r>
              <a:rPr lang="cs-CZ" sz="2300" dirty="0"/>
              <a:t>Provádí se jedenkrát za rok a poskytovatel vede o provedených interních klinických auditech evidenci.</a:t>
            </a:r>
          </a:p>
          <a:p>
            <a:r>
              <a:rPr lang="cs-CZ" sz="2300" dirty="0"/>
              <a:t>Cíle </a:t>
            </a:r>
            <a:r>
              <a:rPr lang="cs-CZ" sz="2300" u="sng" dirty="0"/>
              <a:t>externího </a:t>
            </a:r>
            <a:r>
              <a:rPr lang="cs-CZ" sz="2300" dirty="0"/>
              <a:t>klinického auditu jsou obdobné jako u interního, ale jeho výsledky jsou srovnány s národními radiologickými standardy. Může ho provádět PO, které bylo Ministerstvem zdravotnictví uděleno oprávnění na základě souhlasného stanoviska Státního úřadu pro jadernou bezpečnost. Tato PO vydá poskytovateli zprávu o provedení externího klinického auditu, která obsahuje její zjištění.</a:t>
            </a:r>
          </a:p>
          <a:p>
            <a:endParaRPr lang="cs-CZ" sz="2300" dirty="0"/>
          </a:p>
        </p:txBody>
      </p:sp>
    </p:spTree>
    <p:extLst>
      <p:ext uri="{BB962C8B-B14F-4D97-AF65-F5344CB8AC3E}">
        <p14:creationId xmlns:p14="http://schemas.microsoft.com/office/powerpoint/2010/main" val="390603607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Ad) E) Ochranné léčení</a:t>
            </a:r>
          </a:p>
        </p:txBody>
      </p:sp>
      <p:sp>
        <p:nvSpPr>
          <p:cNvPr id="3" name="Zástupný symbol pro obsah 2"/>
          <p:cNvSpPr>
            <a:spLocks noGrp="1"/>
          </p:cNvSpPr>
          <p:nvPr>
            <p:ph idx="1"/>
          </p:nvPr>
        </p:nvSpPr>
        <p:spPr/>
        <p:txBody>
          <a:bodyPr>
            <a:normAutofit fontScale="70000" lnSpcReduction="20000"/>
          </a:bodyPr>
          <a:lstStyle/>
          <a:p>
            <a:r>
              <a:rPr lang="cs-CZ" dirty="0"/>
              <a:t>Ochranné léčení se vykonává na základě pravomocného rozhodnutí soudu jako ochranné léčení:</a:t>
            </a:r>
          </a:p>
          <a:p>
            <a:r>
              <a:rPr lang="cs-CZ" dirty="0"/>
              <a:t>a) </a:t>
            </a:r>
            <a:r>
              <a:rPr lang="cs-CZ" b="1" u="sng" dirty="0"/>
              <a:t>ústavní</a:t>
            </a:r>
          </a:p>
          <a:p>
            <a:r>
              <a:rPr lang="cs-CZ" dirty="0"/>
              <a:t>b) </a:t>
            </a:r>
            <a:r>
              <a:rPr lang="cs-CZ" b="1" u="sng" dirty="0"/>
              <a:t>ambulantní.</a:t>
            </a:r>
          </a:p>
          <a:p>
            <a:r>
              <a:rPr lang="cs-CZ" dirty="0"/>
              <a:t>Ochranné léčení uložené soudem lze též vykonávat během výkonu trestu odnětí svobody ve zdravotnických zařízeních Vězeňské služby, a to </a:t>
            </a:r>
            <a:r>
              <a:rPr lang="cs-CZ" i="1" dirty="0"/>
              <a:t>ochranné léčení ústavní </a:t>
            </a:r>
            <a:r>
              <a:rPr lang="cs-CZ" dirty="0"/>
              <a:t>vykonávané formou stacionární péče a </a:t>
            </a:r>
            <a:r>
              <a:rPr lang="cs-CZ" i="1" dirty="0"/>
              <a:t>ochranné léčení ambulantní </a:t>
            </a:r>
            <a:r>
              <a:rPr lang="cs-CZ" dirty="0"/>
              <a:t>vykonávané formou specializované ambulantní péče.</a:t>
            </a:r>
          </a:p>
          <a:p>
            <a:r>
              <a:rPr lang="cs-CZ" dirty="0"/>
              <a:t>Smyslem ochranného léčení  je chránit společnost před pachateli trestných činů, kteří jsou nepříčetní nebo u kterých je předpoklad snadnějšího zapojení do společnosti po absolvování ochranného léčení.</a:t>
            </a:r>
          </a:p>
          <a:p>
            <a:r>
              <a:rPr lang="cs-CZ" u="sng" dirty="0"/>
              <a:t>Ochranné léčení není trestem</a:t>
            </a:r>
            <a:r>
              <a:rPr lang="cs-CZ" dirty="0"/>
              <a:t>. </a:t>
            </a:r>
          </a:p>
        </p:txBody>
      </p:sp>
    </p:spTree>
    <p:extLst>
      <p:ext uri="{BB962C8B-B14F-4D97-AF65-F5344CB8AC3E}">
        <p14:creationId xmlns:p14="http://schemas.microsoft.com/office/powerpoint/2010/main" val="38634391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55000" lnSpcReduction="20000"/>
          </a:bodyPr>
          <a:lstStyle/>
          <a:p>
            <a:r>
              <a:rPr lang="cs-CZ" u="sng" dirty="0"/>
              <a:t>Poskytovatel zajišťující ochranné léčení mimo výkon trestu odnětí svobody formou lůžkové péče může:</a:t>
            </a:r>
          </a:p>
          <a:p>
            <a:r>
              <a:rPr lang="cs-CZ" dirty="0"/>
              <a:t>a) výjimečně zakázat konkrétní návštěvu u pacienta,</a:t>
            </a:r>
          </a:p>
          <a:p>
            <a:r>
              <a:rPr lang="cs-CZ" dirty="0"/>
              <a:t>2. použití telefonu pacientem, nebo</a:t>
            </a:r>
          </a:p>
          <a:p>
            <a:r>
              <a:rPr lang="cs-CZ" dirty="0"/>
              <a:t>3. předávání korespondence pacientovi,</a:t>
            </a:r>
          </a:p>
          <a:p>
            <a:r>
              <a:rPr lang="cs-CZ" dirty="0"/>
              <a:t>jestliže je důvodné podezření, že by závažným způsobem narušovaly individuální léčebný postup; z tohoto důvodu může rovněž kontrolovat balíky pacienta</a:t>
            </a:r>
          </a:p>
          <a:p>
            <a:r>
              <a:rPr lang="cs-CZ" dirty="0"/>
              <a:t>b) nepovolit pacientovi krátkodobé opuštění zdravotnického zařízení,</a:t>
            </a:r>
          </a:p>
          <a:p>
            <a:r>
              <a:rPr lang="cs-CZ" dirty="0"/>
              <a:t>c) požadovat doprovod orgány Policie ČR, jde-li o pacienta, jehož účast u soudu poskytovatel zajišťuje a který by mohl být nebezpečný sobě nebo okolí, popřípadě hrozí-li nebezpečí jeho útěku.</a:t>
            </a:r>
          </a:p>
          <a:p>
            <a:r>
              <a:rPr lang="cs-CZ" dirty="0"/>
              <a:t>Poskytovatel zajišťující ochranné léčení mimo výkon trestu odnětí svobody je povinen </a:t>
            </a:r>
            <a:r>
              <a:rPr lang="cs-CZ"/>
              <a:t>do 24  hod</a:t>
            </a:r>
            <a:r>
              <a:rPr lang="cs-CZ" dirty="0"/>
              <a:t>. nahlásit soudu, který ochranné léčení nařídil, zákonem uvedené skutečnosti o narušení režimu ochranného léčení, svévolné vzdálení se ze zdravotnického zařízení, nedostavení se k ambulantním prohlídkám apod.).</a:t>
            </a:r>
          </a:p>
          <a:p>
            <a:r>
              <a:rPr lang="cs-CZ" dirty="0"/>
              <a:t>Náklady související s ochranným léčením hradí stát – ten může tyto náklady nebo jejich část vymáhat na pacientovi prostřednictvím Ministerstva zdravotnictví.   </a:t>
            </a:r>
          </a:p>
          <a:p>
            <a:endParaRPr lang="cs-CZ" dirty="0"/>
          </a:p>
        </p:txBody>
      </p:sp>
    </p:spTree>
    <p:extLst>
      <p:ext uri="{BB962C8B-B14F-4D97-AF65-F5344CB8AC3E}">
        <p14:creationId xmlns:p14="http://schemas.microsoft.com/office/powerpoint/2010/main" val="151877231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Děkuji Vám za pozornost.</a:t>
            </a:r>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4762761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endParaRPr lang="cs-CZ" dirty="0"/>
          </a:p>
        </p:txBody>
      </p:sp>
      <p:sp>
        <p:nvSpPr>
          <p:cNvPr id="3" name="Zástupný symbol pro obsah 2"/>
          <p:cNvSpPr>
            <a:spLocks noGrp="1"/>
          </p:cNvSpPr>
          <p:nvPr>
            <p:ph idx="1"/>
          </p:nvPr>
        </p:nvSpPr>
        <p:spPr>
          <a:xfrm>
            <a:off x="467544" y="1196752"/>
            <a:ext cx="8229600" cy="4813995"/>
          </a:xfrm>
        </p:spPr>
        <p:txBody>
          <a:bodyPr>
            <a:noAutofit/>
          </a:bodyPr>
          <a:lstStyle/>
          <a:p>
            <a:pPr algn="just"/>
            <a:r>
              <a:rPr lang="cs-CZ" sz="2300" dirty="0"/>
              <a:t>Pokud upravoval zákon č. 20/1966 Sb.  nějakou věc odchylně od Úmluvy o biomedicíně  nebo jakékoliv jiné mezinárodní smlouvy obdobné povahy (například zužoval rozsah práv zaručených Úmluvou, použila se Úmluva, nikoli zákon) </a:t>
            </a:r>
            <a:r>
              <a:rPr lang="cs-CZ" sz="2300" dirty="0">
                <a:sym typeface="Wingdings"/>
              </a:rPr>
              <a:t> </a:t>
            </a:r>
            <a:r>
              <a:rPr lang="cs-CZ" sz="2300" dirty="0"/>
              <a:t>nutnost legislativní změny v oblasti </a:t>
            </a:r>
            <a:r>
              <a:rPr lang="cs-CZ" sz="2300" u="sng" dirty="0"/>
              <a:t>vztahu </a:t>
            </a:r>
            <a:r>
              <a:rPr lang="cs-CZ" sz="2300" b="1" u="sng" dirty="0"/>
              <a:t>poskytovatel zdravotních služeb – pacient</a:t>
            </a:r>
            <a:r>
              <a:rPr lang="cs-CZ" sz="2300" dirty="0"/>
              <a:t>, neboť dosavadní právní úprava reprezentovaná zejména uvedeným zákonem, nemohla do budoucna stačit.</a:t>
            </a:r>
          </a:p>
          <a:p>
            <a:pPr algn="just"/>
            <a:r>
              <a:rPr lang="cs-CZ" sz="2300" dirty="0"/>
              <a:t>Úmluva se definitivně stala </a:t>
            </a:r>
            <a:r>
              <a:rPr lang="cs-CZ" sz="2300" u="sng" dirty="0"/>
              <a:t>základním stavebním kamenem nové právní úpravy medicínského práva</a:t>
            </a:r>
            <a:r>
              <a:rPr lang="cs-CZ" sz="2300" dirty="0"/>
              <a:t>.</a:t>
            </a:r>
          </a:p>
          <a:p>
            <a:pPr algn="just"/>
            <a:r>
              <a:rPr lang="cs-CZ" sz="2300" dirty="0"/>
              <a:t>Všechny právní předpisy, které byly přijímány po roce 2001 a zároveň alespoň částečně regulují vztah lékař–pacient, již vycházejí z katalogu základních práv obsažených v Úmluvě, což významně dopomohlo pozměnit tvář českého zdravotnického práva, i v evropském kontextu.</a:t>
            </a:r>
          </a:p>
        </p:txBody>
      </p:sp>
    </p:spTree>
    <p:extLst>
      <p:ext uri="{BB962C8B-B14F-4D97-AF65-F5344CB8AC3E}">
        <p14:creationId xmlns:p14="http://schemas.microsoft.com/office/powerpoint/2010/main" val="10811304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Obsah Úmluvy o biomedicíně</a:t>
            </a:r>
          </a:p>
        </p:txBody>
      </p:sp>
      <p:sp>
        <p:nvSpPr>
          <p:cNvPr id="3" name="Zástupný symbol pro obsah 2"/>
          <p:cNvSpPr>
            <a:spLocks noGrp="1"/>
          </p:cNvSpPr>
          <p:nvPr>
            <p:ph idx="1"/>
          </p:nvPr>
        </p:nvSpPr>
        <p:spPr/>
        <p:txBody>
          <a:bodyPr>
            <a:normAutofit fontScale="70000" lnSpcReduction="20000"/>
          </a:bodyPr>
          <a:lstStyle/>
          <a:p>
            <a:r>
              <a:rPr lang="cs-CZ" dirty="0"/>
              <a:t>Zajistit všem </a:t>
            </a:r>
            <a:r>
              <a:rPr lang="cs-CZ" b="1" dirty="0"/>
              <a:t>spravedlivý přístup ke zdravotní péči patřičné kvality</a:t>
            </a:r>
          </a:p>
          <a:p>
            <a:r>
              <a:rPr lang="cs-CZ" dirty="0"/>
              <a:t>Jakýkoliv zákrok musí být proveden v souladu se zákonem a nejvyššími možnými dostupnými standardy (postup </a:t>
            </a:r>
            <a:r>
              <a:rPr lang="cs-CZ" b="1" i="1" dirty="0"/>
              <a:t>de lege </a:t>
            </a:r>
            <a:r>
              <a:rPr lang="cs-CZ" b="1" i="1" dirty="0" err="1"/>
              <a:t>artis</a:t>
            </a:r>
            <a:r>
              <a:rPr lang="cs-CZ" b="1" i="1" dirty="0"/>
              <a:t> </a:t>
            </a:r>
            <a:r>
              <a:rPr lang="cs-CZ" i="1" dirty="0"/>
              <a:t>= zákonným způsobem, podle pravidel, tj.</a:t>
            </a:r>
            <a:r>
              <a:rPr lang="cs-CZ" dirty="0"/>
              <a:t> poskytovat zdravotní péči „v souladu se současnými dostupnými poznatky lékařské vědy“</a:t>
            </a:r>
            <a:r>
              <a:rPr lang="cs-CZ" i="1" dirty="0"/>
              <a:t>).</a:t>
            </a:r>
          </a:p>
          <a:p>
            <a:r>
              <a:rPr lang="cs-CZ" b="1" dirty="0"/>
              <a:t>Právo na informovaný souhlas </a:t>
            </a:r>
            <a:r>
              <a:rPr lang="cs-CZ" dirty="0"/>
              <a:t>(provedení jakéhokoliv zákroku je podmíněno souhlasem pacienta, který musí být řádně a předem informován o podstatě zákroku, jeho rizicích, důsledcích apod.) – nedostatečné poučení má na následek vadný souhlas a protiprávnost zákroku.</a:t>
            </a:r>
          </a:p>
          <a:p>
            <a:r>
              <a:rPr lang="cs-CZ" b="1" dirty="0"/>
              <a:t>Právo znát informace o svém zdravotním stavu/právo nebýt takto informován </a:t>
            </a:r>
            <a:r>
              <a:rPr lang="cs-CZ" dirty="0"/>
              <a:t>(zejména o diagnóze, prognóze zdravotního stavu)</a:t>
            </a:r>
          </a:p>
          <a:p>
            <a:r>
              <a:rPr lang="cs-CZ" b="1" dirty="0"/>
              <a:t>Pravidlo dříve vysloveného přání</a:t>
            </a:r>
            <a:r>
              <a:rPr lang="cs-CZ" dirty="0"/>
              <a:t>, dle kterého bude brán zřetel na dříve vyslovená přání pacienta ohledně lékařského zákroku, pokud pacient v době zákroku není ve stavu, kdy může vyjádřit své přání.</a:t>
            </a:r>
          </a:p>
        </p:txBody>
      </p:sp>
    </p:spTree>
    <p:extLst>
      <p:ext uri="{BB962C8B-B14F-4D97-AF65-F5344CB8AC3E}">
        <p14:creationId xmlns:p14="http://schemas.microsoft.com/office/powerpoint/2010/main" val="9795679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lstStyle/>
          <a:p>
            <a:endParaRPr lang="cs-CZ" dirty="0"/>
          </a:p>
        </p:txBody>
      </p:sp>
      <p:sp>
        <p:nvSpPr>
          <p:cNvPr id="3" name="Zástupný symbol pro obsah 2"/>
          <p:cNvSpPr>
            <a:spLocks noGrp="1"/>
          </p:cNvSpPr>
          <p:nvPr>
            <p:ph idx="1"/>
          </p:nvPr>
        </p:nvSpPr>
        <p:spPr>
          <a:xfrm>
            <a:off x="467544" y="1196752"/>
            <a:ext cx="8229600" cy="4669979"/>
          </a:xfrm>
        </p:spPr>
        <p:txBody>
          <a:bodyPr>
            <a:noAutofit/>
          </a:bodyPr>
          <a:lstStyle/>
          <a:p>
            <a:r>
              <a:rPr lang="cs-CZ" sz="2100" b="1" dirty="0"/>
              <a:t>Omezení manipulace s lidským genomem </a:t>
            </a:r>
            <a:r>
              <a:rPr lang="cs-CZ" sz="2100" dirty="0"/>
              <a:t>(např. není dovoleno použití postupů asistované reprodukce za účelem volby budoucího pohlaví dítěte).</a:t>
            </a:r>
          </a:p>
          <a:p>
            <a:r>
              <a:rPr lang="cs-CZ" sz="2100" b="1" dirty="0"/>
              <a:t>Lidské tělo a jeho části nesmí být zdrojem finančního prospěchu.</a:t>
            </a:r>
          </a:p>
          <a:p>
            <a:r>
              <a:rPr lang="cs-CZ" sz="2100" b="1" dirty="0"/>
              <a:t>Výzkum na člověku </a:t>
            </a:r>
            <a:r>
              <a:rPr lang="cs-CZ" sz="2100" dirty="0"/>
              <a:t>lze provádět pouze tehdy, když </a:t>
            </a:r>
            <a:r>
              <a:rPr lang="cs-CZ" sz="2100" b="1" dirty="0"/>
              <a:t>neexistuje žádná alternativa srovnatelného účinku</a:t>
            </a:r>
            <a:r>
              <a:rPr lang="cs-CZ" sz="2100" dirty="0"/>
              <a:t> s výzkumem na člověku, riziko nesmí být neúměrně vysoké vzhledem k možnému prospěchu z výzkumu.</a:t>
            </a:r>
          </a:p>
          <a:p>
            <a:r>
              <a:rPr lang="cs-CZ" sz="2100" b="1" dirty="0"/>
              <a:t>Odběr orgánu a tkáně z žijících dárců pro účely transplantace </a:t>
            </a:r>
            <a:r>
              <a:rPr lang="cs-CZ" sz="2100" dirty="0"/>
              <a:t>- lze podle Úmluvy provádět výhradně v zájmu léčebného přínosu pro příjemce, a pouze pokud není k dispozici žádný vhodný orgán či tkáň ze zemřelé osoby nebo jiná alternativní léčebná metoda srovnatelného účinku.</a:t>
            </a:r>
          </a:p>
          <a:p>
            <a:r>
              <a:rPr lang="cs-CZ" sz="2100" dirty="0"/>
              <a:t>Některé zásady zde obsažené jsou dále rozpracovávány v </a:t>
            </a:r>
            <a:r>
              <a:rPr lang="cs-CZ" sz="2100" u="sng" dirty="0"/>
              <a:t>dodatkových protokolech</a:t>
            </a:r>
            <a:r>
              <a:rPr lang="cs-CZ" sz="2100" dirty="0"/>
              <a:t> (o zákazu klonování, o ochraně lidských embryí  a plodů aj.).</a:t>
            </a:r>
          </a:p>
          <a:p>
            <a:endParaRPr lang="cs-CZ" sz="2100" dirty="0"/>
          </a:p>
        </p:txBody>
      </p:sp>
    </p:spTree>
    <p:extLst>
      <p:ext uri="{BB962C8B-B14F-4D97-AF65-F5344CB8AC3E}">
        <p14:creationId xmlns:p14="http://schemas.microsoft.com/office/powerpoint/2010/main" val="40505452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Zákon č. 372/2011 Sb.</a:t>
            </a:r>
          </a:p>
        </p:txBody>
      </p:sp>
      <p:sp>
        <p:nvSpPr>
          <p:cNvPr id="3" name="Zástupný symbol pro obsah 2"/>
          <p:cNvSpPr>
            <a:spLocks noGrp="1"/>
          </p:cNvSpPr>
          <p:nvPr>
            <p:ph idx="1"/>
          </p:nvPr>
        </p:nvSpPr>
        <p:spPr/>
        <p:txBody>
          <a:bodyPr>
            <a:normAutofit fontScale="77500" lnSpcReduction="20000"/>
          </a:bodyPr>
          <a:lstStyle/>
          <a:p>
            <a:r>
              <a:rPr lang="cs-CZ" u="sng" dirty="0"/>
              <a:t>Zákon upravuje</a:t>
            </a:r>
            <a:r>
              <a:rPr lang="cs-CZ" dirty="0"/>
              <a:t>: </a:t>
            </a:r>
          </a:p>
          <a:p>
            <a:r>
              <a:rPr lang="cs-CZ" dirty="0"/>
              <a:t>a)zdravotní služby a podmínky jejich poskytování a s tím spojený výkon státní správy </a:t>
            </a:r>
          </a:p>
          <a:p>
            <a:r>
              <a:rPr lang="cs-CZ" dirty="0"/>
              <a:t>b) druhy a formy zdravotní péče</a:t>
            </a:r>
          </a:p>
          <a:p>
            <a:r>
              <a:rPr lang="cs-CZ" dirty="0"/>
              <a:t>c) práva a povinnosti pacientů a osob pacientům blízkých, poskytovatelů zdravotních služeb, zdravotnických pracovníků, jiných odborných pracovníků a dalších osob v souvislosti s poskytováním zdravotních služeb</a:t>
            </a:r>
          </a:p>
          <a:p>
            <a:r>
              <a:rPr lang="cs-CZ" dirty="0"/>
              <a:t>d) podmínky hodnocení kvality a bezpečí zdravotních služeb</a:t>
            </a:r>
          </a:p>
          <a:p>
            <a:r>
              <a:rPr lang="cs-CZ" dirty="0"/>
              <a:t>e) další činnosti související s poskytováním zdravotních služeb a zapracovává příslušné předpisy Evropské unie</a:t>
            </a:r>
          </a:p>
        </p:txBody>
      </p:sp>
    </p:spTree>
    <p:extLst>
      <p:ext uri="{BB962C8B-B14F-4D97-AF65-F5344CB8AC3E}">
        <p14:creationId xmlns:p14="http://schemas.microsoft.com/office/powerpoint/2010/main" val="14998712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22114"/>
          </a:xfrm>
        </p:spPr>
        <p:txBody>
          <a:bodyPr/>
          <a:lstStyle/>
          <a:p>
            <a:r>
              <a:rPr lang="cs-CZ" dirty="0"/>
              <a:t>Základní pojmy</a:t>
            </a:r>
          </a:p>
        </p:txBody>
      </p:sp>
      <p:sp>
        <p:nvSpPr>
          <p:cNvPr id="3" name="Zástupný symbol pro obsah 2"/>
          <p:cNvSpPr>
            <a:spLocks noGrp="1"/>
          </p:cNvSpPr>
          <p:nvPr>
            <p:ph idx="1"/>
          </p:nvPr>
        </p:nvSpPr>
        <p:spPr>
          <a:xfrm>
            <a:off x="457200" y="1124744"/>
            <a:ext cx="8229600" cy="5001419"/>
          </a:xfrm>
        </p:spPr>
        <p:txBody>
          <a:bodyPr>
            <a:noAutofit/>
          </a:bodyPr>
          <a:lstStyle/>
          <a:p>
            <a:r>
              <a:rPr lang="cs-CZ" sz="2000" b="1" u="sng" dirty="0"/>
              <a:t>Poskytovatel zdravotních služeb </a:t>
            </a:r>
            <a:r>
              <a:rPr lang="cs-CZ" sz="2000" dirty="0"/>
              <a:t>= FO nebo PO, která má oprávnění k poskytování zdravotních služeb podle tohoto zákona; má právní subjektivitu a je nositelem práv a povinností vyplývajících z jeho funkce x </a:t>
            </a:r>
            <a:r>
              <a:rPr lang="cs-CZ" sz="2000" b="1" u="sng" dirty="0"/>
              <a:t>zdravotnické zařízení </a:t>
            </a:r>
            <a:r>
              <a:rPr lang="cs-CZ" sz="2000" dirty="0"/>
              <a:t>= prostor věcně a technicky vybaven k poskytování zdravotnických služeb </a:t>
            </a:r>
          </a:p>
          <a:p>
            <a:r>
              <a:rPr lang="cs-CZ" sz="2000" b="1" u="sng" dirty="0"/>
              <a:t>Zdravotní služby</a:t>
            </a:r>
            <a:r>
              <a:rPr lang="cs-CZ" sz="2000" dirty="0"/>
              <a:t>: </a:t>
            </a:r>
          </a:p>
          <a:p>
            <a:r>
              <a:rPr lang="cs-CZ" sz="2000" b="1" dirty="0"/>
              <a:t>a)</a:t>
            </a:r>
            <a:r>
              <a:rPr lang="cs-CZ" sz="2000" dirty="0"/>
              <a:t> </a:t>
            </a:r>
            <a:r>
              <a:rPr lang="cs-CZ" sz="2000" u="sng" dirty="0"/>
              <a:t>poskytování zdravotní péče </a:t>
            </a:r>
            <a:r>
              <a:rPr lang="cs-CZ" sz="2000" dirty="0"/>
              <a:t>podle tohoto zákona zdravotnickými pracovníky, a dále činnosti vykonávané jinými odbornými pracovníky, jsou-li tyto činnosti vykonávány v přímé souvislosti s poskytováním zdravotní péče;</a:t>
            </a:r>
          </a:p>
          <a:p>
            <a:r>
              <a:rPr lang="cs-CZ" sz="2000" b="1" dirty="0"/>
              <a:t>b)</a:t>
            </a:r>
            <a:r>
              <a:rPr lang="cs-CZ" sz="2000" dirty="0"/>
              <a:t> </a:t>
            </a:r>
            <a:r>
              <a:rPr lang="cs-CZ" sz="2000" u="sng" dirty="0"/>
              <a:t>konzultační služby</a:t>
            </a:r>
            <a:r>
              <a:rPr lang="cs-CZ" sz="2000" dirty="0"/>
              <a:t>, jejichž účelem je posouzení individuálního léčebného postupu, popřípadě navržení jeho změny nebo doplnění, a další konzultace podporující rozhodování pacienta ve věci poskytnutí zdravotních služeb; </a:t>
            </a:r>
          </a:p>
          <a:p>
            <a:r>
              <a:rPr lang="cs-CZ" sz="2000" b="1" dirty="0"/>
              <a:t>c)</a:t>
            </a:r>
            <a:r>
              <a:rPr lang="cs-CZ" sz="2000" dirty="0"/>
              <a:t> </a:t>
            </a:r>
            <a:r>
              <a:rPr lang="cs-CZ" sz="2000" u="sng" dirty="0"/>
              <a:t>nakládání s tělem zemřelého </a:t>
            </a:r>
            <a:r>
              <a:rPr lang="cs-CZ" sz="2000" dirty="0"/>
              <a:t>v rozsahu stanoveném tímto zákonem, včetně převozu těla zemřelého na patologicko-anatomickou pitvu nebo zdravotní pitvu,</a:t>
            </a:r>
          </a:p>
          <a:p>
            <a:endParaRPr lang="cs-CZ" sz="2000" dirty="0"/>
          </a:p>
          <a:p>
            <a:endParaRPr lang="cs-CZ" sz="1600" dirty="0"/>
          </a:p>
          <a:p>
            <a:endParaRPr lang="cs-CZ" sz="1600" dirty="0"/>
          </a:p>
          <a:p>
            <a:endParaRPr lang="cs-CZ" sz="1600" dirty="0"/>
          </a:p>
        </p:txBody>
      </p:sp>
    </p:spTree>
    <p:extLst>
      <p:ext uri="{BB962C8B-B14F-4D97-AF65-F5344CB8AC3E}">
        <p14:creationId xmlns:p14="http://schemas.microsoft.com/office/powerpoint/2010/main" val="33475856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562074"/>
          </a:xfrm>
        </p:spPr>
        <p:txBody>
          <a:bodyPr>
            <a:normAutofit fontScale="90000"/>
          </a:bodyPr>
          <a:lstStyle/>
          <a:p>
            <a:endParaRPr lang="cs-CZ" dirty="0"/>
          </a:p>
        </p:txBody>
      </p:sp>
      <p:sp>
        <p:nvSpPr>
          <p:cNvPr id="3" name="Zástupný symbol pro obsah 2"/>
          <p:cNvSpPr>
            <a:spLocks noGrp="1"/>
          </p:cNvSpPr>
          <p:nvPr>
            <p:ph idx="1"/>
          </p:nvPr>
        </p:nvSpPr>
        <p:spPr>
          <a:xfrm>
            <a:off x="457200" y="980728"/>
            <a:ext cx="8229600" cy="5145435"/>
          </a:xfrm>
        </p:spPr>
        <p:txBody>
          <a:bodyPr>
            <a:noAutofit/>
          </a:bodyPr>
          <a:lstStyle/>
          <a:p>
            <a:endParaRPr lang="cs-CZ" sz="1800" b="1" dirty="0"/>
          </a:p>
          <a:p>
            <a:r>
              <a:rPr lang="cs-CZ" sz="1800" b="1" dirty="0"/>
              <a:t>d)</a:t>
            </a:r>
            <a:r>
              <a:rPr lang="cs-CZ" sz="1800" dirty="0"/>
              <a:t> </a:t>
            </a:r>
            <a:r>
              <a:rPr lang="cs-CZ" sz="1800" u="sng" dirty="0"/>
              <a:t>zdravotnická záchranná služba</a:t>
            </a:r>
            <a:r>
              <a:rPr lang="cs-CZ" sz="1800" dirty="0"/>
              <a:t>,</a:t>
            </a:r>
            <a:r>
              <a:rPr lang="cs-CZ" sz="1800" b="1" dirty="0"/>
              <a:t> </a:t>
            </a:r>
          </a:p>
          <a:p>
            <a:r>
              <a:rPr lang="cs-CZ" sz="1800" b="1" dirty="0"/>
              <a:t>1.</a:t>
            </a:r>
            <a:r>
              <a:rPr lang="cs-CZ" sz="1800" dirty="0"/>
              <a:t> přeprava pacientů mezi poskytovateli nebo k poskytovateli a zpět do vlastního sociálního prostředí, </a:t>
            </a:r>
          </a:p>
          <a:p>
            <a:r>
              <a:rPr lang="cs-CZ" sz="1800" b="1" dirty="0"/>
              <a:t>2.</a:t>
            </a:r>
            <a:r>
              <a:rPr lang="cs-CZ" sz="1800" dirty="0"/>
              <a:t> rychlá přeprava zdrav. pracovníků k zabezpečení neodkladné péče u poskytovatele,</a:t>
            </a:r>
          </a:p>
          <a:p>
            <a:r>
              <a:rPr lang="cs-CZ" sz="1800" b="1" dirty="0"/>
              <a:t>3.</a:t>
            </a:r>
            <a:r>
              <a:rPr lang="cs-CZ" sz="1800" dirty="0"/>
              <a:t> přeprava osob vč. zemřelého pacienta související s prováděním transplantací, neodkladná přeprava tkání a buněk určených k použití u člověka, přeprava léčivých přípravků, krve a jejích složek a zdravotnických prostředků nezbytných pro poskytnutí neodkladné péče nebo přeprava dalšího biologického materiálu,</a:t>
            </a:r>
          </a:p>
          <a:p>
            <a:r>
              <a:rPr lang="cs-CZ" sz="1800" b="1" dirty="0"/>
              <a:t>e)</a:t>
            </a:r>
            <a:r>
              <a:rPr lang="cs-CZ" sz="1800" dirty="0"/>
              <a:t> </a:t>
            </a:r>
            <a:r>
              <a:rPr lang="cs-CZ" sz="1800" u="sng" dirty="0"/>
              <a:t>zdravotnická dopravní služba</a:t>
            </a:r>
            <a:r>
              <a:rPr lang="cs-CZ" sz="1800" dirty="0"/>
              <a:t>, </a:t>
            </a:r>
          </a:p>
          <a:p>
            <a:r>
              <a:rPr lang="cs-CZ" sz="1800" b="1" dirty="0"/>
              <a:t>f)</a:t>
            </a:r>
            <a:r>
              <a:rPr lang="cs-CZ" sz="1800" dirty="0"/>
              <a:t> </a:t>
            </a:r>
            <a:r>
              <a:rPr lang="cs-CZ" sz="1800" u="sng" dirty="0"/>
              <a:t>přeprava pacientů neodkladné péče</a:t>
            </a:r>
            <a:r>
              <a:rPr lang="cs-CZ" sz="1800" dirty="0"/>
              <a:t>, kterou se rozumí jejich přeprava mezi poskytovateli výhradně za podmínek soustavného poskytování neodkladné péče během přepravy,</a:t>
            </a:r>
          </a:p>
          <a:p>
            <a:r>
              <a:rPr lang="cs-CZ" sz="1800" b="1" dirty="0"/>
              <a:t>g)</a:t>
            </a:r>
            <a:r>
              <a:rPr lang="cs-CZ" sz="1800" dirty="0"/>
              <a:t> zdravotní služby v rozsahu činnosti </a:t>
            </a:r>
            <a:r>
              <a:rPr lang="cs-CZ" sz="1800" u="sng" dirty="0"/>
              <a:t>odběrových zařízení nebo tkáňových zařízení, </a:t>
            </a:r>
          </a:p>
          <a:p>
            <a:r>
              <a:rPr lang="cs-CZ" sz="1800" b="1" dirty="0"/>
              <a:t>h)</a:t>
            </a:r>
            <a:r>
              <a:rPr lang="cs-CZ" sz="1800" dirty="0"/>
              <a:t> zdravotní služby v rozsahu činnosti zařízení </a:t>
            </a:r>
            <a:r>
              <a:rPr lang="cs-CZ" sz="1800" u="sng" dirty="0"/>
              <a:t>transfuzní služby</a:t>
            </a:r>
            <a:r>
              <a:rPr lang="cs-CZ" sz="1800" dirty="0"/>
              <a:t> nebo krevní banky, </a:t>
            </a:r>
            <a:r>
              <a:rPr lang="cs-CZ" sz="1800" b="1" dirty="0"/>
              <a:t>i)</a:t>
            </a:r>
            <a:r>
              <a:rPr lang="cs-CZ" sz="1800" dirty="0"/>
              <a:t> protialkoholní a </a:t>
            </a:r>
            <a:r>
              <a:rPr lang="cs-CZ" sz="1800" dirty="0" err="1"/>
              <a:t>protitoxikomanická</a:t>
            </a:r>
            <a:r>
              <a:rPr lang="cs-CZ" sz="1800" dirty="0"/>
              <a:t> záchytná služba.</a:t>
            </a:r>
          </a:p>
          <a:p>
            <a:endParaRPr lang="cs-CZ" sz="1900" dirty="0"/>
          </a:p>
        </p:txBody>
      </p:sp>
    </p:spTree>
    <p:extLst>
      <p:ext uri="{BB962C8B-B14F-4D97-AF65-F5344CB8AC3E}">
        <p14:creationId xmlns:p14="http://schemas.microsoft.com/office/powerpoint/2010/main" val="14363433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55000" lnSpcReduction="20000"/>
          </a:bodyPr>
          <a:lstStyle/>
          <a:p>
            <a:r>
              <a:rPr lang="cs-CZ" dirty="0"/>
              <a:t>Zdravotními službami se rovněž rozumí specifické zdravotní služby podle </a:t>
            </a:r>
            <a:r>
              <a:rPr lang="cs-CZ" b="1" u="sng" dirty="0"/>
              <a:t>zákona o specifických zdravotních službách</a:t>
            </a:r>
            <a:r>
              <a:rPr lang="cs-CZ" dirty="0"/>
              <a:t>, zdravotní služby podle </a:t>
            </a:r>
            <a:r>
              <a:rPr lang="cs-CZ" b="1" u="sng" dirty="0"/>
              <a:t>zákona upravujícího transplantace nebo zákona upravujícího umělé přerušení těhotenství.</a:t>
            </a:r>
            <a:endParaRPr lang="cs-CZ" dirty="0"/>
          </a:p>
          <a:p>
            <a:endParaRPr lang="cs-CZ" b="1" u="sng" dirty="0"/>
          </a:p>
          <a:p>
            <a:r>
              <a:rPr lang="cs-CZ" b="1" u="sng" dirty="0"/>
              <a:t>Zdravotní péče</a:t>
            </a:r>
            <a:r>
              <a:rPr lang="cs-CZ" dirty="0"/>
              <a:t>:</a:t>
            </a:r>
          </a:p>
          <a:p>
            <a:r>
              <a:rPr lang="cs-CZ" b="1" dirty="0"/>
              <a:t>a)</a:t>
            </a:r>
            <a:r>
              <a:rPr lang="cs-CZ" dirty="0"/>
              <a:t> </a:t>
            </a:r>
            <a:r>
              <a:rPr lang="cs-CZ" u="sng" dirty="0"/>
              <a:t>soubor činností a opatření prováděných u FO za účelem</a:t>
            </a:r>
          </a:p>
          <a:p>
            <a:r>
              <a:rPr lang="cs-CZ" b="1" dirty="0"/>
              <a:t>1.</a:t>
            </a:r>
            <a:r>
              <a:rPr lang="cs-CZ" dirty="0"/>
              <a:t> předcházení, odhalení a odstranění nemoci, vady nebo zdravotního stavu, </a:t>
            </a:r>
          </a:p>
          <a:p>
            <a:r>
              <a:rPr lang="cs-CZ" b="1" dirty="0"/>
              <a:t>2.</a:t>
            </a:r>
            <a:r>
              <a:rPr lang="cs-CZ" dirty="0"/>
              <a:t> udržení, obnovení nebo zlepšení zdravotního a funkčního stavu,</a:t>
            </a:r>
          </a:p>
          <a:p>
            <a:r>
              <a:rPr lang="cs-CZ" b="1" dirty="0"/>
              <a:t>3.</a:t>
            </a:r>
            <a:r>
              <a:rPr lang="cs-CZ" dirty="0"/>
              <a:t> udržení a prodloužení života a zmírnění utrpení,</a:t>
            </a:r>
          </a:p>
          <a:p>
            <a:r>
              <a:rPr lang="cs-CZ" b="1" dirty="0"/>
              <a:t>4.</a:t>
            </a:r>
            <a:r>
              <a:rPr lang="cs-CZ" dirty="0"/>
              <a:t> pomoci při reprodukci a porodu,</a:t>
            </a:r>
          </a:p>
          <a:p>
            <a:r>
              <a:rPr lang="cs-CZ" b="1" dirty="0"/>
              <a:t>5.</a:t>
            </a:r>
            <a:r>
              <a:rPr lang="cs-CZ" dirty="0"/>
              <a:t> posuzování zdravotního stavu;</a:t>
            </a:r>
          </a:p>
          <a:p>
            <a:endParaRPr lang="cs-CZ" b="1" dirty="0"/>
          </a:p>
          <a:p>
            <a:r>
              <a:rPr lang="cs-CZ" b="1" dirty="0"/>
              <a:t>b)</a:t>
            </a:r>
            <a:r>
              <a:rPr lang="cs-CZ" dirty="0"/>
              <a:t> </a:t>
            </a:r>
            <a:r>
              <a:rPr lang="cs-CZ" u="sng" dirty="0"/>
              <a:t>preventivní, diagnostické, léčebné, léčebně rehabilitační, ošetřovatelské nebo jiné zdravotní výkony prováděné zdravotnickými pracovníky</a:t>
            </a:r>
            <a:r>
              <a:rPr lang="cs-CZ" dirty="0"/>
              <a:t> za výše uvedeným účelem, </a:t>
            </a:r>
          </a:p>
          <a:p>
            <a:r>
              <a:rPr lang="cs-CZ" b="1" dirty="0"/>
              <a:t>c)</a:t>
            </a:r>
            <a:r>
              <a:rPr lang="cs-CZ" dirty="0"/>
              <a:t> </a:t>
            </a:r>
            <a:r>
              <a:rPr lang="cs-CZ" u="sng" dirty="0"/>
              <a:t>odborné lékařské vyšetření podle zákona o ochraně zdraví před škodlivými účinky návykových látek</a:t>
            </a:r>
          </a:p>
          <a:p>
            <a:endParaRPr lang="cs-CZ" dirty="0"/>
          </a:p>
        </p:txBody>
      </p:sp>
    </p:spTree>
    <p:extLst>
      <p:ext uri="{BB962C8B-B14F-4D97-AF65-F5344CB8AC3E}">
        <p14:creationId xmlns:p14="http://schemas.microsoft.com/office/powerpoint/2010/main" val="3656951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Subjekty zdravotní služby</a:t>
            </a:r>
          </a:p>
        </p:txBody>
      </p:sp>
      <p:sp>
        <p:nvSpPr>
          <p:cNvPr id="3" name="Zástupný symbol pro obsah 2"/>
          <p:cNvSpPr>
            <a:spLocks noGrp="1"/>
          </p:cNvSpPr>
          <p:nvPr>
            <p:ph idx="1"/>
          </p:nvPr>
        </p:nvSpPr>
        <p:spPr/>
        <p:txBody>
          <a:bodyPr>
            <a:normAutofit fontScale="62500" lnSpcReduction="20000"/>
          </a:bodyPr>
          <a:lstStyle/>
          <a:p>
            <a:r>
              <a:rPr lang="cs-CZ" b="1" u="sng" dirty="0"/>
              <a:t>Pacient</a:t>
            </a:r>
            <a:r>
              <a:rPr lang="cs-CZ" dirty="0"/>
              <a:t> = FO, které jsou poskytovány zdravotní služby (bez ohledu na to, zda je to osoba zdravá či nemocná).</a:t>
            </a:r>
          </a:p>
          <a:p>
            <a:r>
              <a:rPr lang="cs-CZ" b="1" u="sng" dirty="0"/>
              <a:t>Ošetřující zdravotnický pracovník </a:t>
            </a:r>
            <a:r>
              <a:rPr lang="cs-CZ" dirty="0"/>
              <a:t>= zdravotnický pracovník, který navrhuje, koordinuje, poskytuje a vyhodnocuje individuální léčebný postup u konkrétního pacienta a koordinuje poskytování dalších potřebných zdravotních služeb.</a:t>
            </a:r>
          </a:p>
          <a:p>
            <a:r>
              <a:rPr lang="cs-CZ" b="1" u="sng" dirty="0"/>
              <a:t>Registrující poskytovatel </a:t>
            </a:r>
            <a:r>
              <a:rPr lang="cs-CZ" dirty="0"/>
              <a:t>= poskytovatel ambulantní péče v oboru všeobecné praktické lékařství, praktické lékařství pro děti a dorost, zubní lékařství nebo gynekologie a porodnictví, který přijal pacienta do péče za účelem poskytnutí primární ambulantní péče (poskytují především preventivní péči).</a:t>
            </a:r>
          </a:p>
          <a:p>
            <a:endParaRPr lang="cs-CZ" b="1" u="sng" dirty="0"/>
          </a:p>
          <a:p>
            <a:r>
              <a:rPr lang="cs-CZ" b="1" u="sng" dirty="0"/>
              <a:t>Návštěvní služba </a:t>
            </a:r>
            <a:r>
              <a:rPr lang="cs-CZ" dirty="0"/>
              <a:t>= poskytování zdravotní péče ve </a:t>
            </a:r>
            <a:r>
              <a:rPr lang="cs-CZ" u="sng" dirty="0"/>
              <a:t>vlastním sociálním prostředí pacienta </a:t>
            </a:r>
            <a:r>
              <a:rPr lang="cs-CZ" dirty="0"/>
              <a:t>(tím je domácí prostředí pacienta nebo jeho různé prostředí nahrazující, např. azylové domy, zařízení sociálních služeb, ústavy ochranné výchovy apod.).</a:t>
            </a:r>
          </a:p>
          <a:p>
            <a:endParaRPr lang="cs-CZ" dirty="0"/>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10005145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Zdravotní služby a zdravotní péče</a:t>
            </a:r>
            <a:br>
              <a:rPr lang="cs-CZ" dirty="0"/>
            </a:br>
            <a:r>
              <a:rPr lang="cs-CZ" dirty="0"/>
              <a:t>(druhy a formy) </a:t>
            </a:r>
          </a:p>
        </p:txBody>
      </p:sp>
      <p:sp>
        <p:nvSpPr>
          <p:cNvPr id="3" name="Zástupný symbol pro obsah 2"/>
          <p:cNvSpPr>
            <a:spLocks noGrp="1"/>
          </p:cNvSpPr>
          <p:nvPr>
            <p:ph idx="1"/>
          </p:nvPr>
        </p:nvSpPr>
        <p:spPr/>
        <p:txBody>
          <a:bodyPr>
            <a:normAutofit fontScale="62500" lnSpcReduction="20000"/>
          </a:bodyPr>
          <a:lstStyle/>
          <a:p>
            <a:r>
              <a:rPr lang="cs-CZ" u="sng" dirty="0"/>
              <a:t>Druhy zdravotní péče podle </a:t>
            </a:r>
            <a:r>
              <a:rPr lang="cs-CZ" b="1" u="sng" dirty="0"/>
              <a:t>časové naléhavosti jejího poskytnutí </a:t>
            </a:r>
            <a:r>
              <a:rPr lang="cs-CZ" dirty="0"/>
              <a:t>jsou:</a:t>
            </a:r>
          </a:p>
          <a:p>
            <a:r>
              <a:rPr lang="cs-CZ" dirty="0"/>
              <a:t>a) </a:t>
            </a:r>
            <a:r>
              <a:rPr lang="cs-CZ" b="1" u="sng" dirty="0"/>
              <a:t>neodkladná péče </a:t>
            </a:r>
            <a:r>
              <a:rPr lang="cs-CZ" dirty="0"/>
              <a:t>– jejím účelem je omezit  vliv náhlých stavů, které bezprostředně mohou ohrozit život nebo vážně ohrozit zdraví pacienta; její poskytnutí nesmí být poskytovatelem odmítnuto;</a:t>
            </a:r>
          </a:p>
          <a:p>
            <a:r>
              <a:rPr lang="cs-CZ" dirty="0"/>
              <a:t>b) </a:t>
            </a:r>
            <a:r>
              <a:rPr lang="cs-CZ" b="1" u="sng" dirty="0"/>
              <a:t>akutní péče </a:t>
            </a:r>
            <a:r>
              <a:rPr lang="cs-CZ" dirty="0"/>
              <a:t>- účelem je odvrácení nebo snížení rizika vážného zhoršení zdravotního stavu tak, aby byly včas zjištěny skutečnosti nutné pro stanovení nebo změnu individuálního léčebného postupu; </a:t>
            </a:r>
          </a:p>
          <a:p>
            <a:r>
              <a:rPr lang="cs-CZ" dirty="0"/>
              <a:t>c) </a:t>
            </a:r>
            <a:r>
              <a:rPr lang="cs-CZ" b="1" u="sng" dirty="0"/>
              <a:t>nezbytná péče </a:t>
            </a:r>
            <a:r>
              <a:rPr lang="cs-CZ" dirty="0"/>
              <a:t>– péče, kterou z lékařského hlediska vyžaduje zdravotní stav pacienta, který je zahraničním pojištěncem, s přihlédnutím k povaze dávek a k délce pobytu na území ČR; v případě zahraničních pojištěnců z členského státu EU, Evropského hospodářského prostoru nebo Švýcarské konfederace musí být zdravotní péče poskytnuta v takovém rozsahu, aby zahraniční pojištěnec nemusel vycestovat do země pojištění dříve, než původně zamýšlel;</a:t>
            </a:r>
          </a:p>
          <a:p>
            <a:r>
              <a:rPr lang="cs-CZ" dirty="0"/>
              <a:t>d) </a:t>
            </a:r>
            <a:r>
              <a:rPr lang="cs-CZ" b="1" u="sng" dirty="0"/>
              <a:t>plánovaná péče </a:t>
            </a:r>
            <a:r>
              <a:rPr lang="cs-CZ" dirty="0"/>
              <a:t>– jedná se o zdravotní péči, která není péčí uvedenou  pod písm. a)-c) </a:t>
            </a:r>
          </a:p>
        </p:txBody>
      </p:sp>
    </p:spTree>
    <p:extLst>
      <p:ext uri="{BB962C8B-B14F-4D97-AF65-F5344CB8AC3E}">
        <p14:creationId xmlns:p14="http://schemas.microsoft.com/office/powerpoint/2010/main" val="1553362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22114"/>
          </a:xfrm>
        </p:spPr>
        <p:txBody>
          <a:bodyPr/>
          <a:lstStyle/>
          <a:p>
            <a:r>
              <a:rPr lang="cs-CZ" dirty="0"/>
              <a:t>Obsah</a:t>
            </a:r>
          </a:p>
        </p:txBody>
      </p:sp>
      <p:sp>
        <p:nvSpPr>
          <p:cNvPr id="3" name="Zástupný symbol pro obsah 2"/>
          <p:cNvSpPr>
            <a:spLocks noGrp="1"/>
          </p:cNvSpPr>
          <p:nvPr>
            <p:ph idx="1"/>
          </p:nvPr>
        </p:nvSpPr>
        <p:spPr>
          <a:xfrm>
            <a:off x="457200" y="1268760"/>
            <a:ext cx="8229600" cy="4857403"/>
          </a:xfrm>
        </p:spPr>
        <p:txBody>
          <a:bodyPr>
            <a:normAutofit fontScale="47500" lnSpcReduction="20000"/>
          </a:bodyPr>
          <a:lstStyle/>
          <a:p>
            <a:r>
              <a:rPr lang="cs-CZ" sz="3600" b="1" dirty="0"/>
              <a:t>I. Úvod</a:t>
            </a:r>
          </a:p>
          <a:p>
            <a:r>
              <a:rPr lang="cs-CZ" sz="3600" dirty="0"/>
              <a:t>1. </a:t>
            </a:r>
            <a:r>
              <a:rPr lang="cs-CZ" sz="3600" u="sng" dirty="0"/>
              <a:t>Co je zdravotnické právo</a:t>
            </a:r>
          </a:p>
          <a:p>
            <a:r>
              <a:rPr lang="cs-CZ" sz="3600" dirty="0"/>
              <a:t>2. </a:t>
            </a:r>
            <a:r>
              <a:rPr lang="cs-CZ" sz="3600" u="sng" dirty="0"/>
              <a:t>Vývoj právní úpravy</a:t>
            </a:r>
          </a:p>
          <a:p>
            <a:r>
              <a:rPr lang="cs-CZ" sz="3600" dirty="0"/>
              <a:t>a) zákon č. 372/2011 Sb.</a:t>
            </a:r>
          </a:p>
          <a:p>
            <a:r>
              <a:rPr lang="cs-CZ" sz="3600" dirty="0"/>
              <a:t>b) zákon č. 373/2011 Sb.</a:t>
            </a:r>
          </a:p>
          <a:p>
            <a:r>
              <a:rPr lang="cs-CZ" sz="3600" dirty="0"/>
              <a:t>c) zákon č. 374/2011 Sb.</a:t>
            </a:r>
          </a:p>
          <a:p>
            <a:r>
              <a:rPr lang="cs-CZ" sz="3600" dirty="0"/>
              <a:t>d) Úmluva o biomedicíně a její obsah</a:t>
            </a:r>
          </a:p>
          <a:p>
            <a:r>
              <a:rPr lang="cs-CZ" sz="3600" b="1" dirty="0"/>
              <a:t>II. Zákon č. 372/2011 Sb.</a:t>
            </a:r>
          </a:p>
          <a:p>
            <a:r>
              <a:rPr lang="cs-CZ" sz="3600" dirty="0"/>
              <a:t>1. </a:t>
            </a:r>
            <a:r>
              <a:rPr lang="cs-CZ" sz="3600" u="sng" dirty="0"/>
              <a:t>Základní pojmy </a:t>
            </a:r>
          </a:p>
          <a:p>
            <a:r>
              <a:rPr lang="cs-CZ" sz="3600" dirty="0"/>
              <a:t>2. </a:t>
            </a:r>
            <a:r>
              <a:rPr lang="cs-CZ" sz="3600" u="sng" dirty="0"/>
              <a:t>Subjekty zdravotní služby</a:t>
            </a:r>
          </a:p>
          <a:p>
            <a:r>
              <a:rPr lang="cs-CZ" sz="3600" dirty="0"/>
              <a:t>3. </a:t>
            </a:r>
            <a:r>
              <a:rPr lang="cs-CZ" sz="3600" u="sng" dirty="0"/>
              <a:t>Zdravotní služby a zdravotní péče (druhy a formy)</a:t>
            </a:r>
          </a:p>
          <a:p>
            <a:r>
              <a:rPr lang="cs-CZ" sz="3600" dirty="0"/>
              <a:t>a) Oprávnění k poskytování zdravotní služby </a:t>
            </a:r>
          </a:p>
          <a:p>
            <a:r>
              <a:rPr lang="cs-CZ" sz="3600" dirty="0"/>
              <a:t>b) Odborný zástupce</a:t>
            </a:r>
          </a:p>
          <a:p>
            <a:r>
              <a:rPr lang="cs-CZ" sz="3600" dirty="0"/>
              <a:t>c) Překážky udělení oprávnění k poskytování zdravotních služeb</a:t>
            </a:r>
          </a:p>
          <a:p>
            <a:r>
              <a:rPr lang="cs-CZ" sz="3600" dirty="0"/>
              <a:t>d) Náležitosti  žádosti o udělení oprávnění k poskytování zdravotních služeb</a:t>
            </a:r>
          </a:p>
          <a:p>
            <a:r>
              <a:rPr lang="cs-CZ" sz="3600" dirty="0"/>
              <a:t>e) Zánik oprávnění  k poskytování zdravotnických služeb</a:t>
            </a:r>
          </a:p>
          <a:p>
            <a:r>
              <a:rPr lang="cs-CZ" sz="3600" dirty="0"/>
              <a:t>f) Odejmutí oprávnění k poskytování zdravotnických služeb</a:t>
            </a:r>
          </a:p>
          <a:p>
            <a:r>
              <a:rPr lang="cs-CZ" sz="3600" dirty="0"/>
              <a:t>g) Pozastavení a přerušení oprávnění </a:t>
            </a:r>
          </a:p>
        </p:txBody>
      </p:sp>
    </p:spTree>
    <p:extLst>
      <p:ext uri="{BB962C8B-B14F-4D97-AF65-F5344CB8AC3E}">
        <p14:creationId xmlns:p14="http://schemas.microsoft.com/office/powerpoint/2010/main" val="5519871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70000" lnSpcReduction="20000"/>
          </a:bodyPr>
          <a:lstStyle/>
          <a:p>
            <a:r>
              <a:rPr lang="cs-CZ" u="sng" dirty="0"/>
              <a:t>Druhy zdravotní péče </a:t>
            </a:r>
            <a:r>
              <a:rPr lang="cs-CZ" b="1" u="sng" dirty="0"/>
              <a:t>podle účelu jejího poskytnutí jsou:</a:t>
            </a:r>
          </a:p>
          <a:p>
            <a:r>
              <a:rPr lang="cs-CZ" dirty="0"/>
              <a:t>a) </a:t>
            </a:r>
            <a:r>
              <a:rPr lang="cs-CZ" b="1" u="sng" dirty="0"/>
              <a:t>preventivní péče </a:t>
            </a:r>
            <a:r>
              <a:rPr lang="cs-CZ" dirty="0"/>
              <a:t>– účelem je včasné vyhledání faktorů, které jsou v příčinné souvislosti se vznikem nemoci nebo zhoršením zdrav. stavu; spočívá v provádění opatření směřujících k odstranění nebo minimalizaci vlivu těchto faktorů a předcházení jejich vzniku;</a:t>
            </a:r>
          </a:p>
          <a:p>
            <a:r>
              <a:rPr lang="cs-CZ" dirty="0"/>
              <a:t>b) </a:t>
            </a:r>
            <a:r>
              <a:rPr lang="cs-CZ" b="1" u="sng" dirty="0"/>
              <a:t>diagnostická péče </a:t>
            </a:r>
            <a:r>
              <a:rPr lang="cs-CZ" dirty="0"/>
              <a:t>= účelem je zjišťování zdravotního stavu pacienta a okolností, jež mají na zdravotní stav pacienta vliv, informací nutných ke zjištění nemoci, jejího stavu a závažnosti, dalších informací potřebných ke stanovení diagnózy, individuálního léčebného postupu a informací o účinku léčby;</a:t>
            </a:r>
          </a:p>
          <a:p>
            <a:r>
              <a:rPr lang="cs-CZ" dirty="0"/>
              <a:t>c) </a:t>
            </a:r>
            <a:r>
              <a:rPr lang="cs-CZ" b="1" u="sng" dirty="0"/>
              <a:t>dispenzární péče </a:t>
            </a:r>
            <a:r>
              <a:rPr lang="cs-CZ" dirty="0"/>
              <a:t>= účelem je aktivní a dlouhodobé sledování zdrav. stavu pacienta ohroženého nebo trpícího nemocí nebo zhoršením zdrav. stavu, u kterého lze podle vývoje nemoci důvodně předpokládat takovou změnu zdrav. stavu, jejíž včasné zjištění může zásadním způsobem ovlivnit další léčbu a vývoj nemoci;</a:t>
            </a:r>
          </a:p>
          <a:p>
            <a:endParaRPr lang="cs-CZ" dirty="0"/>
          </a:p>
        </p:txBody>
      </p:sp>
    </p:spTree>
    <p:extLst>
      <p:ext uri="{BB962C8B-B14F-4D97-AF65-F5344CB8AC3E}">
        <p14:creationId xmlns:p14="http://schemas.microsoft.com/office/powerpoint/2010/main" val="6542776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a:t>d) </a:t>
            </a:r>
            <a:r>
              <a:rPr lang="cs-CZ" b="1" u="sng" dirty="0"/>
              <a:t>léčebná péče </a:t>
            </a:r>
            <a:r>
              <a:rPr lang="cs-CZ" dirty="0"/>
              <a:t>= účelem je příznivé ovlivnění zdrav. stavu na základě realizace individuálního léčebného postupu s cílem vyléčení nebo zmírnění důsledků nemoci a zabránění vzniku invalidity nebo nesoběstačnosti nebo zmírnění jejich rozsahu;</a:t>
            </a:r>
          </a:p>
          <a:p>
            <a:r>
              <a:rPr lang="cs-CZ" dirty="0"/>
              <a:t>e) </a:t>
            </a:r>
            <a:r>
              <a:rPr lang="cs-CZ" b="1" u="sng" dirty="0"/>
              <a:t>posudková péče </a:t>
            </a:r>
            <a:r>
              <a:rPr lang="cs-CZ" dirty="0"/>
              <a:t>= účelem je zjištění, zda</a:t>
            </a:r>
          </a:p>
          <a:p>
            <a:r>
              <a:rPr lang="cs-CZ" b="1" dirty="0"/>
              <a:t>1.</a:t>
            </a:r>
            <a:r>
              <a:rPr lang="cs-CZ" dirty="0"/>
              <a:t> nebude stabilizovaný zdrav. stav pacienta negativně ovlivněn nároky, které na něho klade výkon práce, služby, povolání nebo jiných činností v konkrétních podmínkách, nebo</a:t>
            </a:r>
          </a:p>
          <a:p>
            <a:r>
              <a:rPr lang="cs-CZ" b="1" dirty="0"/>
              <a:t>2.</a:t>
            </a:r>
            <a:r>
              <a:rPr lang="cs-CZ" dirty="0"/>
              <a:t> zdravotní stav pacienta je v souladu s předpoklady nebo požadavky stanovenými pro výkon práce, služby, povolání, jiných činností nebo pro jiné účely;</a:t>
            </a:r>
          </a:p>
          <a:p>
            <a:endParaRPr lang="cs-CZ" dirty="0"/>
          </a:p>
        </p:txBody>
      </p:sp>
    </p:spTree>
    <p:extLst>
      <p:ext uri="{BB962C8B-B14F-4D97-AF65-F5344CB8AC3E}">
        <p14:creationId xmlns:p14="http://schemas.microsoft.com/office/powerpoint/2010/main" val="3517510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a:t>f) </a:t>
            </a:r>
            <a:r>
              <a:rPr lang="cs-CZ" b="1" u="sng" dirty="0"/>
              <a:t>léčebně rehabilitační péče </a:t>
            </a:r>
            <a:r>
              <a:rPr lang="cs-CZ" dirty="0"/>
              <a:t>= účelem je maximální možné obnovení fyzických, poznávacích, řečových, smyslových a psychických funkcí pacienta cestou odstranění vzniklých funkčních poruch, popřípadě zpomalení nebo zastavení nemoci a stabilizace jeho zdrav. stavu; jsou-li při jejím poskytování využívány přírodní léčivé zdroje nebo klimatické podmínky příznivé k léčení podle lázeňského zákona, jde o </a:t>
            </a:r>
            <a:r>
              <a:rPr lang="cs-CZ" u="sng" dirty="0"/>
              <a:t>lázeňskou léčebně rehabilitační péči;</a:t>
            </a:r>
          </a:p>
          <a:p>
            <a:r>
              <a:rPr lang="cs-CZ" dirty="0"/>
              <a:t>g) </a:t>
            </a:r>
            <a:r>
              <a:rPr lang="cs-CZ" b="1" u="sng" dirty="0"/>
              <a:t>ošetřovatelská péče </a:t>
            </a:r>
            <a:r>
              <a:rPr lang="cs-CZ" dirty="0"/>
              <a:t>= účelem je udržení, podpora a navrácení zdraví, dále rozvoj, zachování nebo navrácení soběstačnosti; její součástí je péče o nevyléčitelně nemocné, zmírňování jejich utrpení a zajištění klidného umírání a důstojné přirozené smrti;</a:t>
            </a:r>
          </a:p>
        </p:txBody>
      </p:sp>
    </p:spTree>
    <p:extLst>
      <p:ext uri="{BB962C8B-B14F-4D97-AF65-F5344CB8AC3E}">
        <p14:creationId xmlns:p14="http://schemas.microsoft.com/office/powerpoint/2010/main" val="30792427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dirty="0"/>
              <a:t>h) </a:t>
            </a:r>
            <a:r>
              <a:rPr lang="cs-CZ" b="1" u="sng" dirty="0"/>
              <a:t>paliativní péče</a:t>
            </a:r>
            <a:r>
              <a:rPr lang="cs-CZ" dirty="0"/>
              <a:t> = účelem je zmírnění utrpení a zachování kvality života pacienta, který trpí nevyléčitelnou nemocí</a:t>
            </a:r>
          </a:p>
          <a:p>
            <a:r>
              <a:rPr lang="cs-CZ" dirty="0"/>
              <a:t>i) </a:t>
            </a:r>
            <a:r>
              <a:rPr lang="cs-CZ" b="1" u="sng" dirty="0"/>
              <a:t>lékárenská péče </a:t>
            </a:r>
            <a:r>
              <a:rPr lang="cs-CZ" dirty="0"/>
              <a:t>a </a:t>
            </a:r>
            <a:r>
              <a:rPr lang="cs-CZ" b="1" u="sng" dirty="0" err="1"/>
              <a:t>klinickofarmaceutická</a:t>
            </a:r>
            <a:r>
              <a:rPr lang="cs-CZ" b="1" u="sng" dirty="0"/>
              <a:t> péče</a:t>
            </a:r>
            <a:r>
              <a:rPr lang="cs-CZ" dirty="0"/>
              <a:t>  = účelem je zajišťování, příprava, úprava, uchovávání, kontrola a výdej léčiv a dále zajišťování, uchovávání, výdej a prodej zdravotnických prostředků podle zákona o zdravotnických prostředcích a potravin pro zvláštní lékařské účely; v rámci této péče je dále poskytováno poradenství, konzultační služby a další služby v oblasti prevence (měření cholesterolu, tlaku apod.)</a:t>
            </a:r>
          </a:p>
          <a:p>
            <a:endParaRPr lang="cs-CZ" dirty="0"/>
          </a:p>
        </p:txBody>
      </p:sp>
    </p:spTree>
    <p:extLst>
      <p:ext uri="{BB962C8B-B14F-4D97-AF65-F5344CB8AC3E}">
        <p14:creationId xmlns:p14="http://schemas.microsoft.com/office/powerpoint/2010/main" val="40867987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dirty="0"/>
            </a:br>
            <a:r>
              <a:rPr lang="cs-CZ" dirty="0"/>
              <a:t>Formy zdravotní péče</a:t>
            </a:r>
            <a:br>
              <a:rPr lang="cs-CZ" dirty="0"/>
            </a:b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a:t>a)</a:t>
            </a:r>
            <a:r>
              <a:rPr lang="cs-CZ" b="1" u="sng" dirty="0"/>
              <a:t> ambulantní </a:t>
            </a:r>
            <a:r>
              <a:rPr lang="cs-CZ" dirty="0"/>
              <a:t>= nevyžaduje se hospitalizace pacienta ani jeho přijetí na lůžko do zdravotnického zařízení poskytovatele jednodenní péče,</a:t>
            </a:r>
          </a:p>
          <a:p>
            <a:r>
              <a:rPr lang="cs-CZ" dirty="0"/>
              <a:t>je poskytována jako </a:t>
            </a:r>
            <a:r>
              <a:rPr lang="cs-CZ" u="sng" dirty="0"/>
              <a:t>primární ambulantní péče</a:t>
            </a:r>
            <a:r>
              <a:rPr lang="cs-CZ" dirty="0"/>
              <a:t>, jejímž účelem je poskytování preventivní, diagnostické, léčebné a posudkové péče a konzultací, dále koordinace a návaznost poskytovaných zdravotních služeb jinými poskytovateli; tuto zdravotní péči pacientovi poskytuje registrující poskytovatel, součástí je vždy návštěvní služba</a:t>
            </a:r>
          </a:p>
          <a:p>
            <a:r>
              <a:rPr lang="cs-CZ" u="sng" dirty="0"/>
              <a:t>specializovaná ambulantní péče</a:t>
            </a:r>
            <a:r>
              <a:rPr lang="cs-CZ" dirty="0"/>
              <a:t>, která je poskytovaná v rámci jednotlivých oborů zdravotní péče a</a:t>
            </a:r>
          </a:p>
          <a:p>
            <a:r>
              <a:rPr lang="cs-CZ" u="sng" dirty="0"/>
              <a:t>stacionární péče</a:t>
            </a:r>
            <a:r>
              <a:rPr lang="cs-CZ" dirty="0"/>
              <a:t>, jejímž účelem je poskytování zdravotní péče pacientům, jejichž zdravotní stav vyžaduje opakované denní poskytování ambulantní péče;</a:t>
            </a:r>
          </a:p>
          <a:p>
            <a:r>
              <a:rPr lang="cs-CZ" dirty="0"/>
              <a:t>b) </a:t>
            </a:r>
            <a:r>
              <a:rPr lang="cs-CZ" b="1" u="sng" dirty="0"/>
              <a:t>jednodenní </a:t>
            </a:r>
            <a:r>
              <a:rPr lang="cs-CZ" dirty="0"/>
              <a:t>= při jejím poskytnutí se vyžaduje pobyt pacienta na lůžku po dobu kratší než 24 hodin, a to s ohledem na charakter a délku poskytovaných zdravotních výkonů;  musí být zajištěna nepřetržitá dostupnost akutní lůžkové péče intenzivní;</a:t>
            </a:r>
          </a:p>
        </p:txBody>
      </p:sp>
    </p:spTree>
    <p:extLst>
      <p:ext uri="{BB962C8B-B14F-4D97-AF65-F5344CB8AC3E}">
        <p14:creationId xmlns:p14="http://schemas.microsoft.com/office/powerpoint/2010/main" val="5829008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a:t>c) </a:t>
            </a:r>
            <a:r>
              <a:rPr lang="cs-CZ" b="1" u="sng" dirty="0"/>
              <a:t>lůžková </a:t>
            </a:r>
            <a:r>
              <a:rPr lang="cs-CZ" dirty="0"/>
              <a:t>= nelze poskytnout ambulantně a pro její poskytnutí je nezbytná hospitalizace pacienta; musí být poskytována v rámci nepřetržitého provozu:</a:t>
            </a:r>
          </a:p>
          <a:p>
            <a:r>
              <a:rPr lang="cs-CZ" dirty="0">
                <a:sym typeface="Wingdings"/>
              </a:rPr>
              <a:t> </a:t>
            </a:r>
            <a:r>
              <a:rPr lang="cs-CZ" u="sng" dirty="0">
                <a:sym typeface="Wingdings"/>
              </a:rPr>
              <a:t>a</a:t>
            </a:r>
            <a:r>
              <a:rPr lang="cs-CZ" u="sng" dirty="0"/>
              <a:t>kutní lůžková péče intenzivní</a:t>
            </a:r>
            <a:r>
              <a:rPr lang="cs-CZ" dirty="0"/>
              <a:t> - poskytována pacientovi v případech náhlého selhávání nebo náhlého ohrožení základních životních funkcí,</a:t>
            </a:r>
          </a:p>
          <a:p>
            <a:r>
              <a:rPr lang="cs-CZ" dirty="0">
                <a:sym typeface="Wingdings"/>
              </a:rPr>
              <a:t></a:t>
            </a:r>
            <a:r>
              <a:rPr lang="cs-CZ" dirty="0"/>
              <a:t> </a:t>
            </a:r>
            <a:r>
              <a:rPr lang="cs-CZ" u="sng" dirty="0"/>
              <a:t>akutní lůžková péče standardní</a:t>
            </a:r>
            <a:r>
              <a:rPr lang="cs-CZ" dirty="0"/>
              <a:t>  - poskytována pacientovi</a:t>
            </a:r>
          </a:p>
          <a:p>
            <a:r>
              <a:rPr lang="cs-CZ" b="1" dirty="0"/>
              <a:t>1.</a:t>
            </a:r>
            <a:r>
              <a:rPr lang="cs-CZ" dirty="0"/>
              <a:t> s náhlým onemocněním nebo náhlým zhoršením chronické nemoci, které vážně ohrožují jeho zdraví, ale nevedou bezprostředně k selhávání životních funkcí, nebo</a:t>
            </a:r>
          </a:p>
          <a:p>
            <a:r>
              <a:rPr lang="cs-CZ" b="1" dirty="0"/>
              <a:t>2.</a:t>
            </a:r>
            <a:r>
              <a:rPr lang="cs-CZ" dirty="0"/>
              <a:t> za účelem provedení zdravotních výkonů, které nelze provést ambulantně</a:t>
            </a:r>
          </a:p>
          <a:p>
            <a:r>
              <a:rPr lang="cs-CZ" dirty="0"/>
              <a:t>v rámci akutní lůžkové péče je poskytována též včasná léčebná rehabilitace;</a:t>
            </a:r>
          </a:p>
          <a:p>
            <a:endParaRPr lang="cs-CZ" dirty="0"/>
          </a:p>
          <a:p>
            <a:endParaRPr lang="cs-CZ" dirty="0"/>
          </a:p>
          <a:p>
            <a:endParaRPr lang="cs-CZ" dirty="0"/>
          </a:p>
        </p:txBody>
      </p:sp>
    </p:spTree>
    <p:extLst>
      <p:ext uri="{BB962C8B-B14F-4D97-AF65-F5344CB8AC3E}">
        <p14:creationId xmlns:p14="http://schemas.microsoft.com/office/powerpoint/2010/main" val="34111207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a:sym typeface="Wingdings"/>
              </a:rPr>
              <a:t> </a:t>
            </a:r>
            <a:r>
              <a:rPr lang="cs-CZ" u="sng" dirty="0"/>
              <a:t>následná lůžková péče </a:t>
            </a:r>
            <a:r>
              <a:rPr lang="cs-CZ" dirty="0"/>
              <a:t>= poskytována pacientovi, u kterého byla stanovena základní diagnóza a došlo ke stabilizaci jeho zdravotního stavu a jeho zdrav. stav vyžaduje doléčení nebo poskytnutí zejména léčebně rehabilitační péče, </a:t>
            </a:r>
          </a:p>
          <a:p>
            <a:r>
              <a:rPr lang="cs-CZ" dirty="0">
                <a:sym typeface="Wingdings"/>
              </a:rPr>
              <a:t></a:t>
            </a:r>
            <a:r>
              <a:rPr lang="cs-CZ" dirty="0"/>
              <a:t> </a:t>
            </a:r>
            <a:r>
              <a:rPr lang="cs-CZ" u="sng" dirty="0"/>
              <a:t>dlouhodobá lůžková péče</a:t>
            </a:r>
            <a:r>
              <a:rPr lang="cs-CZ" dirty="0"/>
              <a:t> = je poskytována pacientovi, jehož zdravotní stav nelze léčebnou péčí podstatně zlepšit a bez soustavného poskytování ošetřovatelské péče se zhoršuje</a:t>
            </a:r>
          </a:p>
          <a:p>
            <a:r>
              <a:rPr lang="cs-CZ" dirty="0"/>
              <a:t>d)</a:t>
            </a:r>
            <a:r>
              <a:rPr lang="cs-CZ" b="1" dirty="0"/>
              <a:t> </a:t>
            </a:r>
            <a:r>
              <a:rPr lang="cs-CZ" b="1" u="sng" dirty="0"/>
              <a:t>zdravotní péče poskytovaná ve vlastním sociálním prostředí pacienta </a:t>
            </a:r>
            <a:r>
              <a:rPr lang="cs-CZ" dirty="0"/>
              <a:t>(patří sem návštěvní služba a  domácí péče, kterou je ošetřovatelská péče, léčebně rehabilitační péče nebo paliativní péče).</a:t>
            </a:r>
          </a:p>
          <a:p>
            <a:r>
              <a:rPr lang="cs-CZ" dirty="0"/>
              <a:t>Ve vlastním sociálním prostředí pacienta lze kromě zdravotní péče poskytovat umělou plicní ventilaci a dialýzu.</a:t>
            </a:r>
          </a:p>
          <a:p>
            <a:endParaRPr lang="cs-CZ" dirty="0"/>
          </a:p>
        </p:txBody>
      </p:sp>
    </p:spTree>
    <p:extLst>
      <p:ext uri="{BB962C8B-B14F-4D97-AF65-F5344CB8AC3E}">
        <p14:creationId xmlns:p14="http://schemas.microsoft.com/office/powerpoint/2010/main" val="41147722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Oprávnění k poskytování zdravotní služby</a:t>
            </a:r>
          </a:p>
        </p:txBody>
      </p:sp>
      <p:sp>
        <p:nvSpPr>
          <p:cNvPr id="3" name="Zástupný symbol pro obsah 2"/>
          <p:cNvSpPr>
            <a:spLocks noGrp="1"/>
          </p:cNvSpPr>
          <p:nvPr>
            <p:ph idx="1"/>
          </p:nvPr>
        </p:nvSpPr>
        <p:spPr/>
        <p:txBody>
          <a:bodyPr>
            <a:normAutofit fontScale="70000" lnSpcReduction="20000"/>
          </a:bodyPr>
          <a:lstStyle/>
          <a:p>
            <a:r>
              <a:rPr lang="cs-CZ" dirty="0"/>
              <a:t>Zákon upravuje </a:t>
            </a:r>
            <a:r>
              <a:rPr lang="cs-CZ" u="sng" dirty="0"/>
              <a:t>obecné podmínky</a:t>
            </a:r>
            <a:r>
              <a:rPr lang="cs-CZ" dirty="0"/>
              <a:t>, tj. takové, které musí splňovat </a:t>
            </a:r>
            <a:r>
              <a:rPr lang="cs-CZ" u="sng" dirty="0"/>
              <a:t>každý poskytovatel zdrav. služeb.</a:t>
            </a:r>
          </a:p>
          <a:p>
            <a:r>
              <a:rPr lang="cs-CZ" dirty="0"/>
              <a:t>V zásadě platí, že poskytovatel může poskytnout pouze zdrav. služby uvedené v oprávnění.</a:t>
            </a:r>
          </a:p>
          <a:p>
            <a:r>
              <a:rPr lang="cs-CZ" u="sng" dirty="0"/>
              <a:t>Bez tohoto oprávnění je možné:</a:t>
            </a:r>
          </a:p>
          <a:p>
            <a:r>
              <a:rPr lang="cs-CZ" dirty="0"/>
              <a:t>a) poskytovat odbornou první pomoc,</a:t>
            </a:r>
          </a:p>
          <a:p>
            <a:r>
              <a:rPr lang="cs-CZ" dirty="0"/>
              <a:t>b) poskytovat zdrav. služby v zařízení sociálních služeb podle zákona o soc. službách,</a:t>
            </a:r>
          </a:p>
          <a:p>
            <a:r>
              <a:rPr lang="cs-CZ" dirty="0"/>
              <a:t>c) zajistit převoz osoby, jejíž zdrav. stav to vyžaduje, ze zahraničí do ČR a naopak,   </a:t>
            </a:r>
          </a:p>
          <a:p>
            <a:r>
              <a:rPr lang="cs-CZ" dirty="0"/>
              <a:t>d) výjimky platí i pro poskytování zdravotních služeb osobami usazenými nebo se sídlem v jiném členském státě EU, Evropského hospodářského prostoru nebo Švýcarské konfederaci (§ 20).</a:t>
            </a:r>
          </a:p>
          <a:p>
            <a:endParaRPr lang="cs-CZ" dirty="0"/>
          </a:p>
        </p:txBody>
      </p:sp>
    </p:spTree>
    <p:extLst>
      <p:ext uri="{BB962C8B-B14F-4D97-AF65-F5344CB8AC3E}">
        <p14:creationId xmlns:p14="http://schemas.microsoft.com/office/powerpoint/2010/main" val="23000396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a:t>Zdravotní služby mohou být poskytovány pouze ve zdravotnických zařízeních v místech uvedených v oprávnění k poskytování zdravotních služeb (výjimkou je např. návštěvní služba, domácí péče, dopravní zdravotnická služba apod.)</a:t>
            </a:r>
          </a:p>
          <a:p>
            <a:r>
              <a:rPr lang="cs-CZ" dirty="0"/>
              <a:t>Poskytovatelem zdrav. služby může být jak FO, tak i PO.</a:t>
            </a:r>
          </a:p>
          <a:p>
            <a:r>
              <a:rPr lang="cs-CZ" u="sng" dirty="0"/>
              <a:t>FO musí být způsobilá k samostatnému výkonu zdravotnického povolání, anebo musí ustanovit odborného zástupce s touto způsobilostí</a:t>
            </a:r>
            <a:r>
              <a:rPr lang="cs-CZ" dirty="0"/>
              <a:t>; musí být bezúhonní (tj. nebyli odsouzeni za úmyslný TČ k nepodmíněnému trestu odnětí svobody v trvání alespoň 1 roku nebo za TČ spáchaný při poskytování zdravotních služeb, </a:t>
            </a:r>
            <a:r>
              <a:rPr lang="pl-PL" dirty="0"/>
              <a:t>anebo se na něho hledí, jako by nebyl odsouzen</a:t>
            </a:r>
            <a:r>
              <a:rPr lang="cs-CZ" dirty="0"/>
              <a:t>)</a:t>
            </a:r>
          </a:p>
          <a:p>
            <a:r>
              <a:rPr lang="cs-CZ" u="sng" dirty="0"/>
              <a:t>PO je vždy povinna ustanovit odborného zástupce s touto způsobilostí. </a:t>
            </a:r>
            <a:r>
              <a:rPr lang="cs-CZ" dirty="0"/>
              <a:t> </a:t>
            </a:r>
          </a:p>
          <a:p>
            <a:endParaRPr lang="cs-CZ" dirty="0"/>
          </a:p>
        </p:txBody>
      </p:sp>
    </p:spTree>
    <p:extLst>
      <p:ext uri="{BB962C8B-B14F-4D97-AF65-F5344CB8AC3E}">
        <p14:creationId xmlns:p14="http://schemas.microsoft.com/office/powerpoint/2010/main" val="27684723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Odborný zástupce</a:t>
            </a:r>
          </a:p>
        </p:txBody>
      </p:sp>
      <p:sp>
        <p:nvSpPr>
          <p:cNvPr id="3" name="Zástupný symbol pro obsah 2"/>
          <p:cNvSpPr>
            <a:spLocks noGrp="1"/>
          </p:cNvSpPr>
          <p:nvPr>
            <p:ph idx="1"/>
          </p:nvPr>
        </p:nvSpPr>
        <p:spPr/>
        <p:txBody>
          <a:bodyPr>
            <a:normAutofit fontScale="92500" lnSpcReduction="20000"/>
          </a:bodyPr>
          <a:lstStyle/>
          <a:p>
            <a:r>
              <a:rPr lang="cs-CZ" u="sng" dirty="0"/>
              <a:t>Odborným zástupcem může být jen FO, která je:</a:t>
            </a:r>
          </a:p>
          <a:p>
            <a:r>
              <a:rPr lang="cs-CZ" b="1" dirty="0"/>
              <a:t>a)</a:t>
            </a:r>
            <a:r>
              <a:rPr lang="cs-CZ" dirty="0"/>
              <a:t> způsobilá k samostatnému výkonu zdravotnického povolání a je členem České lékařské komory, České stomatologické komory nebo České lékárnické komory, jestliže členství v komoře je podmínkou pro výkon tohoto povolání,</a:t>
            </a:r>
          </a:p>
          <a:p>
            <a:r>
              <a:rPr lang="cs-CZ" b="1" dirty="0"/>
              <a:t>b)</a:t>
            </a:r>
            <a:r>
              <a:rPr lang="cs-CZ" dirty="0"/>
              <a:t> plně svéprávná,</a:t>
            </a:r>
          </a:p>
          <a:p>
            <a:r>
              <a:rPr lang="cs-CZ" b="1" dirty="0"/>
              <a:t>c)</a:t>
            </a:r>
            <a:r>
              <a:rPr lang="cs-CZ" dirty="0"/>
              <a:t> bezúhonná,</a:t>
            </a:r>
          </a:p>
          <a:p>
            <a:r>
              <a:rPr lang="cs-CZ" b="1" dirty="0"/>
              <a:t>d)</a:t>
            </a:r>
            <a:r>
              <a:rPr lang="cs-CZ" dirty="0"/>
              <a:t> držitelem povolení k pobytu na území České republiky, pokud má povinnost takové povolení mít.</a:t>
            </a:r>
          </a:p>
          <a:p>
            <a:endParaRPr lang="cs-CZ" dirty="0"/>
          </a:p>
        </p:txBody>
      </p:sp>
    </p:spTree>
    <p:extLst>
      <p:ext uri="{BB962C8B-B14F-4D97-AF65-F5344CB8AC3E}">
        <p14:creationId xmlns:p14="http://schemas.microsoft.com/office/powerpoint/2010/main" val="4003500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32656"/>
            <a:ext cx="8229600" cy="5793507"/>
          </a:xfrm>
        </p:spPr>
        <p:txBody>
          <a:bodyPr>
            <a:normAutofit fontScale="47500" lnSpcReduction="20000"/>
          </a:bodyPr>
          <a:lstStyle/>
          <a:p>
            <a:endParaRPr lang="cs-CZ" dirty="0"/>
          </a:p>
          <a:p>
            <a:r>
              <a:rPr lang="cs-CZ" sz="3400" dirty="0"/>
              <a:t>4. </a:t>
            </a:r>
            <a:r>
              <a:rPr lang="cs-CZ" sz="3400" u="sng" dirty="0"/>
              <a:t>Postavení pacienta a jiných osob v souvislosti s poskytováním zdravotních služeb</a:t>
            </a:r>
          </a:p>
          <a:p>
            <a:r>
              <a:rPr lang="cs-CZ" sz="3400" dirty="0"/>
              <a:t>a) Práva pacienta při poskytování zdravotních služeb (právo na informace, dříve vyslovené přání, utajený porod)</a:t>
            </a:r>
          </a:p>
          <a:p>
            <a:r>
              <a:rPr lang="cs-CZ" sz="3400" dirty="0"/>
              <a:t>b) Výjimky ze zásady souhlasu s poskytováním zdravotních služeb</a:t>
            </a:r>
          </a:p>
          <a:p>
            <a:r>
              <a:rPr lang="cs-CZ" sz="3400" dirty="0"/>
              <a:t>c) Omezení pohybu pacienta při poskytování zdravotních služeb </a:t>
            </a:r>
          </a:p>
          <a:p>
            <a:r>
              <a:rPr lang="cs-CZ" sz="3400" dirty="0"/>
              <a:t>d) Povinnosti pacienta při poskytování zdravotních služeb</a:t>
            </a:r>
          </a:p>
          <a:p>
            <a:r>
              <a:rPr lang="cs-CZ" sz="3400" dirty="0"/>
              <a:t>e) Práva a povinnosti zákonného zástupce pacienta</a:t>
            </a:r>
          </a:p>
          <a:p>
            <a:r>
              <a:rPr lang="cs-CZ" sz="3400" dirty="0"/>
              <a:t>5. </a:t>
            </a:r>
            <a:r>
              <a:rPr lang="cs-CZ" sz="3400" u="sng" dirty="0"/>
              <a:t>Zdravotní služby a zaopatření  poskytovaná v dětských domovech pro děti do 3 let věku</a:t>
            </a:r>
          </a:p>
          <a:p>
            <a:r>
              <a:rPr lang="cs-CZ" sz="3400" dirty="0"/>
              <a:t>6. </a:t>
            </a:r>
            <a:r>
              <a:rPr lang="cs-CZ" sz="3400" u="sng" dirty="0"/>
              <a:t>Hospic</a:t>
            </a:r>
          </a:p>
          <a:p>
            <a:r>
              <a:rPr lang="cs-CZ" sz="3400" dirty="0"/>
              <a:t>7. </a:t>
            </a:r>
            <a:r>
              <a:rPr lang="cs-CZ" sz="3400" u="sng" dirty="0"/>
              <a:t>Postavení poskytovatelů zdravotní služby a zdravotnických pracovníků při poskytování zdravotních  služeb</a:t>
            </a:r>
          </a:p>
          <a:p>
            <a:r>
              <a:rPr lang="cs-CZ" sz="3400" dirty="0"/>
              <a:t>a) Práva a povinnosti poskytovatele</a:t>
            </a:r>
          </a:p>
          <a:p>
            <a:r>
              <a:rPr lang="cs-CZ" sz="3400" dirty="0"/>
              <a:t>b) Práva a povinnosti zdravotnických pracovníků</a:t>
            </a:r>
          </a:p>
          <a:p>
            <a:r>
              <a:rPr lang="cs-CZ" sz="3400" dirty="0"/>
              <a:t>8. </a:t>
            </a:r>
            <a:r>
              <a:rPr lang="cs-CZ" sz="3400" u="sng" dirty="0"/>
              <a:t>Zdravotnická dokumentace a Národní zdravotnický informační systém</a:t>
            </a:r>
          </a:p>
          <a:p>
            <a:r>
              <a:rPr lang="cs-CZ" sz="3400" dirty="0"/>
              <a:t>a) Registry NZIS</a:t>
            </a:r>
          </a:p>
          <a:p>
            <a:r>
              <a:rPr lang="cs-CZ" sz="3400" dirty="0"/>
              <a:t>9. </a:t>
            </a:r>
            <a:r>
              <a:rPr lang="cs-CZ" sz="3400" u="sng" dirty="0"/>
              <a:t>Nakládání s odejmutými částmi lidského těla, tělem zemřelého, postup při úmrtí a pitvy </a:t>
            </a:r>
          </a:p>
          <a:p>
            <a:r>
              <a:rPr lang="cs-CZ" sz="3400" u="sng" dirty="0"/>
              <a:t>a) Postup při úmrtí osob</a:t>
            </a:r>
          </a:p>
          <a:p>
            <a:r>
              <a:rPr lang="cs-CZ" sz="3400" dirty="0"/>
              <a:t>b) Pitvy</a:t>
            </a:r>
          </a:p>
          <a:p>
            <a:r>
              <a:rPr lang="cs-CZ" sz="3400" dirty="0"/>
              <a:t>c) Ustanovení občanského zákoníku § 111 – nakládání s částmi lidského těla</a:t>
            </a:r>
          </a:p>
          <a:p>
            <a:r>
              <a:rPr lang="cs-CZ" sz="3400" dirty="0"/>
              <a:t>10. </a:t>
            </a:r>
            <a:r>
              <a:rPr lang="cs-CZ" sz="3400" u="sng" dirty="0"/>
              <a:t>Kontrolní činnost</a:t>
            </a:r>
            <a:r>
              <a:rPr lang="cs-CZ" sz="3400" dirty="0"/>
              <a:t>  </a:t>
            </a:r>
          </a:p>
          <a:p>
            <a:r>
              <a:rPr lang="cs-CZ" sz="3400" dirty="0"/>
              <a:t>11.</a:t>
            </a:r>
            <a:r>
              <a:rPr lang="cs-CZ" sz="3400" u="sng" dirty="0"/>
              <a:t> Kraje</a:t>
            </a:r>
          </a:p>
          <a:p>
            <a:r>
              <a:rPr lang="cs-CZ" sz="3400" dirty="0"/>
              <a:t>12. </a:t>
            </a:r>
            <a:r>
              <a:rPr lang="cs-CZ" sz="3400" u="sng" dirty="0"/>
              <a:t>Fakultní nemocnice</a:t>
            </a:r>
          </a:p>
          <a:p>
            <a:r>
              <a:rPr lang="cs-CZ" sz="3400" dirty="0"/>
              <a:t>13. </a:t>
            </a:r>
            <a:r>
              <a:rPr lang="cs-CZ" sz="3400" u="sng" dirty="0"/>
              <a:t>Centra vysoce specializované péče</a:t>
            </a:r>
          </a:p>
          <a:p>
            <a:endParaRPr lang="cs-CZ" dirty="0"/>
          </a:p>
        </p:txBody>
      </p:sp>
    </p:spTree>
    <p:extLst>
      <p:ext uri="{BB962C8B-B14F-4D97-AF65-F5344CB8AC3E}">
        <p14:creationId xmlns:p14="http://schemas.microsoft.com/office/powerpoint/2010/main" val="2402621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pPr algn="just"/>
            <a:r>
              <a:rPr lang="cs-CZ" dirty="0"/>
              <a:t>Odborný zástupce musí být v pracovněprávním nebo obdobném vztahu k poskytovateli; jeho úkolem je odborně řídit výkon zdravotních služeb, nenahrazuje však funkci zdravotnického pracovníka vykonávajícího dohled nad činností zdravotnických pracovníků bez způsobilosti k samostatnému výkonu zdravotnického povolání.</a:t>
            </a:r>
          </a:p>
          <a:p>
            <a:pPr algn="just"/>
            <a:r>
              <a:rPr lang="cs-CZ" dirty="0"/>
              <a:t>Odborný zástupce musí být ustanoven pro obory zdravotní péče lékařů, pro obory zubních lékařů a pro obory farmaceutů.</a:t>
            </a:r>
          </a:p>
          <a:p>
            <a:pPr algn="just"/>
            <a:r>
              <a:rPr lang="cs-CZ" dirty="0"/>
              <a:t>Jeden odborný zástupce může vykonávat tuto funkci </a:t>
            </a:r>
            <a:r>
              <a:rPr lang="cs-CZ" u="sng" dirty="0"/>
              <a:t>nejvýše pro dva poskytovatele. </a:t>
            </a:r>
          </a:p>
        </p:txBody>
      </p:sp>
    </p:spTree>
    <p:extLst>
      <p:ext uri="{BB962C8B-B14F-4D97-AF65-F5344CB8AC3E}">
        <p14:creationId xmlns:p14="http://schemas.microsoft.com/office/powerpoint/2010/main" val="8241003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634082"/>
          </a:xfrm>
        </p:spPr>
        <p:txBody>
          <a:bodyPr>
            <a:normAutofit fontScale="90000"/>
          </a:bodyPr>
          <a:lstStyle/>
          <a:p>
            <a:endParaRPr lang="cs-CZ" dirty="0"/>
          </a:p>
        </p:txBody>
      </p:sp>
      <p:sp>
        <p:nvSpPr>
          <p:cNvPr id="3" name="Zástupný symbol pro obsah 2"/>
          <p:cNvSpPr>
            <a:spLocks noGrp="1"/>
          </p:cNvSpPr>
          <p:nvPr>
            <p:ph idx="1"/>
          </p:nvPr>
        </p:nvSpPr>
        <p:spPr>
          <a:xfrm>
            <a:off x="457200" y="1124744"/>
            <a:ext cx="8229600" cy="5001419"/>
          </a:xfrm>
        </p:spPr>
        <p:txBody>
          <a:bodyPr>
            <a:noAutofit/>
          </a:bodyPr>
          <a:lstStyle/>
          <a:p>
            <a:r>
              <a:rPr lang="cs-CZ" sz="1600" u="sng" dirty="0"/>
              <a:t>FO se udělí oprávnění k poskytování zdravotních služeb na její písemnou žádost, jestliže</a:t>
            </a:r>
          </a:p>
          <a:p>
            <a:r>
              <a:rPr lang="cs-CZ" sz="1600" b="1" dirty="0"/>
              <a:t>a)</a:t>
            </a:r>
            <a:r>
              <a:rPr lang="cs-CZ" sz="1600" dirty="0"/>
              <a:t> dosáhla věku 18 let,</a:t>
            </a:r>
          </a:p>
          <a:p>
            <a:r>
              <a:rPr lang="cs-CZ" sz="1600" b="1" dirty="0"/>
              <a:t>b)</a:t>
            </a:r>
            <a:r>
              <a:rPr lang="cs-CZ" sz="1600" dirty="0"/>
              <a:t> je plně svéprávná,</a:t>
            </a:r>
          </a:p>
          <a:p>
            <a:r>
              <a:rPr lang="cs-CZ" sz="1600" b="1" dirty="0"/>
              <a:t>c)</a:t>
            </a:r>
            <a:r>
              <a:rPr lang="cs-CZ" sz="1600" dirty="0"/>
              <a:t> je bezúhonná,</a:t>
            </a:r>
          </a:p>
          <a:p>
            <a:r>
              <a:rPr lang="cs-CZ" sz="1600" b="1" dirty="0"/>
              <a:t>d)</a:t>
            </a:r>
            <a:r>
              <a:rPr lang="cs-CZ" sz="1600" dirty="0"/>
              <a:t> je držitelem povolení k pobytu na území ČR, pokud má povinnost takové povolení mít,</a:t>
            </a:r>
          </a:p>
          <a:p>
            <a:r>
              <a:rPr lang="cs-CZ" sz="1600" b="1" dirty="0"/>
              <a:t>e)</a:t>
            </a:r>
            <a:r>
              <a:rPr lang="cs-CZ" sz="1600" dirty="0"/>
              <a:t> je způsobilá k samostatnému výkonu zdravotnického povolání v oboru zdravotní péče, kterou bude poskytovat jako zdravotní službu a je členem komory, jestliže členství v komoře je podmínkou pro výkon tohoto povolání, nebo ustanovila odborného zástupce,</a:t>
            </a:r>
          </a:p>
          <a:p>
            <a:r>
              <a:rPr lang="cs-CZ" sz="1600" b="1" dirty="0"/>
              <a:t>f)</a:t>
            </a:r>
            <a:r>
              <a:rPr lang="cs-CZ" sz="1600" dirty="0"/>
              <a:t> je oprávněna užívat k poskytování zdravotních služeb zdravotnické zařízení, které splňuje požadavky na technické a věcné vybavení,</a:t>
            </a:r>
          </a:p>
          <a:p>
            <a:r>
              <a:rPr lang="cs-CZ" sz="1600" b="1" dirty="0"/>
              <a:t>g)</a:t>
            </a:r>
            <a:r>
              <a:rPr lang="cs-CZ" sz="1600" dirty="0"/>
              <a:t> jsou splněny požadavky na personální zabezpečení poskytovaných zdravotních služeb,</a:t>
            </a:r>
          </a:p>
          <a:p>
            <a:r>
              <a:rPr lang="cs-CZ" sz="1600" b="1" dirty="0"/>
              <a:t>h)</a:t>
            </a:r>
            <a:r>
              <a:rPr lang="cs-CZ" sz="1600" dirty="0"/>
              <a:t> Státní ústav pro kontrolu léčiv vydal souhlasné závazné stanovisko podle § 15 odst. 2, jde-li o poskytování lékárenské péče,</a:t>
            </a:r>
          </a:p>
          <a:p>
            <a:r>
              <a:rPr lang="cs-CZ" sz="1600" b="1" dirty="0"/>
              <a:t>i)</a:t>
            </a:r>
            <a:r>
              <a:rPr lang="cs-CZ" sz="1600" dirty="0"/>
              <a:t> orgán ochrany veřejného zdraví schválil provozní řád zdravotnického zařízení podle zákona o ochraně veřejného zdraví,</a:t>
            </a:r>
          </a:p>
          <a:p>
            <a:r>
              <a:rPr lang="cs-CZ" sz="1600" b="1" dirty="0"/>
              <a:t>j)</a:t>
            </a:r>
            <a:r>
              <a:rPr lang="cs-CZ" sz="1600" dirty="0"/>
              <a:t> Ministerstvo zdravotnictví  vydalo souhlas s poskytováním lázeňské léčebně rehabilitační péče, jde-li o poskytování této péče,</a:t>
            </a:r>
          </a:p>
          <a:p>
            <a:r>
              <a:rPr lang="cs-CZ" sz="1600" b="1" dirty="0"/>
              <a:t>k)</a:t>
            </a:r>
            <a:r>
              <a:rPr lang="cs-CZ" sz="1600" dirty="0"/>
              <a:t> netrvá žádná z překážek pro udělení oprávnění uvedených v § 17 (viz dále).</a:t>
            </a:r>
          </a:p>
          <a:p>
            <a:endParaRPr lang="cs-CZ" sz="1600" dirty="0"/>
          </a:p>
        </p:txBody>
      </p:sp>
    </p:spTree>
    <p:extLst>
      <p:ext uri="{BB962C8B-B14F-4D97-AF65-F5344CB8AC3E}">
        <p14:creationId xmlns:p14="http://schemas.microsoft.com/office/powerpoint/2010/main" val="8852290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u="sng" dirty="0"/>
              <a:t>PO se udělí oprávnění k poskytování zdravotních služeb na její písemnou žádost, jestliže</a:t>
            </a:r>
          </a:p>
          <a:p>
            <a:r>
              <a:rPr lang="cs-CZ" b="1" dirty="0"/>
              <a:t>a)</a:t>
            </a:r>
            <a:r>
              <a:rPr lang="cs-CZ" dirty="0"/>
              <a:t> statutární orgán právnické osoby nebo jeho členové jsou bezúhonní,</a:t>
            </a:r>
          </a:p>
          <a:p>
            <a:r>
              <a:rPr lang="cs-CZ" b="1" dirty="0"/>
              <a:t>b)</a:t>
            </a:r>
            <a:r>
              <a:rPr lang="cs-CZ" dirty="0"/>
              <a:t> ustanovila odborného zástupce</a:t>
            </a:r>
          </a:p>
          <a:p>
            <a:r>
              <a:rPr lang="cs-CZ" b="1" dirty="0"/>
              <a:t>c)</a:t>
            </a:r>
            <a:r>
              <a:rPr lang="cs-CZ" dirty="0"/>
              <a:t> jsou splněny podmínky uvedené v odstavci 1 písm. f) až j) – stejné jako u FO</a:t>
            </a:r>
          </a:p>
          <a:p>
            <a:r>
              <a:rPr lang="cs-CZ" b="1" dirty="0"/>
              <a:t>d)</a:t>
            </a:r>
            <a:r>
              <a:rPr lang="cs-CZ" dirty="0"/>
              <a:t> netrvá žádná z překážek pro udělení oprávnění,</a:t>
            </a:r>
          </a:p>
          <a:p>
            <a:r>
              <a:rPr lang="cs-CZ" b="1" dirty="0"/>
              <a:t>e)</a:t>
            </a:r>
            <a:r>
              <a:rPr lang="cs-CZ" dirty="0"/>
              <a:t> byla zřízena krajem jako příspěvková organizace podle zákona o zdravotnické záchranné službě a je oprávněna využívat linku národního čísla tísňového volání 155, jde-li o poskytování zdravotnické záchranné služby.</a:t>
            </a:r>
          </a:p>
          <a:p>
            <a:endParaRPr lang="cs-CZ" dirty="0"/>
          </a:p>
        </p:txBody>
      </p:sp>
    </p:spTree>
    <p:extLst>
      <p:ext uri="{BB962C8B-B14F-4D97-AF65-F5344CB8AC3E}">
        <p14:creationId xmlns:p14="http://schemas.microsoft.com/office/powerpoint/2010/main" val="10112024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Překážky udělení oprávnění k poskytování zdravotních služeb</a:t>
            </a:r>
          </a:p>
        </p:txBody>
      </p:sp>
      <p:sp>
        <p:nvSpPr>
          <p:cNvPr id="3" name="Zástupný symbol pro obsah 2"/>
          <p:cNvSpPr>
            <a:spLocks noGrp="1"/>
          </p:cNvSpPr>
          <p:nvPr>
            <p:ph idx="1"/>
          </p:nvPr>
        </p:nvSpPr>
        <p:spPr/>
        <p:txBody>
          <a:bodyPr>
            <a:normAutofit fontScale="55000" lnSpcReduction="20000"/>
          </a:bodyPr>
          <a:lstStyle/>
          <a:p>
            <a:r>
              <a:rPr lang="cs-CZ" u="sng" dirty="0"/>
              <a:t>Oprávnění k poskytování zdravotních služeb nelze udělit</a:t>
            </a:r>
          </a:p>
          <a:p>
            <a:r>
              <a:rPr lang="cs-CZ" b="1" dirty="0"/>
              <a:t>a)</a:t>
            </a:r>
            <a:r>
              <a:rPr lang="cs-CZ" dirty="0"/>
              <a:t> FO, které byl uložen soudem nebo správním orgánem </a:t>
            </a:r>
            <a:r>
              <a:rPr lang="cs-CZ" u="sng" dirty="0"/>
              <a:t>zákaz činnosti </a:t>
            </a:r>
            <a:r>
              <a:rPr lang="cs-CZ" dirty="0"/>
              <a:t>spočívající v poskytování zdravotních služeb, a to </a:t>
            </a:r>
            <a:r>
              <a:rPr lang="cs-CZ" u="sng" dirty="0"/>
              <a:t>po dobu trvání tohoto zákazu</a:t>
            </a:r>
            <a:r>
              <a:rPr lang="cs-CZ" dirty="0"/>
              <a:t>,</a:t>
            </a:r>
          </a:p>
          <a:p>
            <a:r>
              <a:rPr lang="cs-CZ" b="1" dirty="0"/>
              <a:t>b)</a:t>
            </a:r>
            <a:r>
              <a:rPr lang="cs-CZ" dirty="0"/>
              <a:t> FO nebo PO, které bylo </a:t>
            </a:r>
            <a:r>
              <a:rPr lang="cs-CZ" u="sng" dirty="0"/>
              <a:t>odňato oprávnění</a:t>
            </a:r>
            <a:r>
              <a:rPr lang="cs-CZ" dirty="0"/>
              <a:t>, a to po dobu 3 let od právní moci rozhodnutí o odnětí oprávnění,</a:t>
            </a:r>
          </a:p>
          <a:p>
            <a:r>
              <a:rPr lang="cs-CZ" b="1" dirty="0"/>
              <a:t>c)</a:t>
            </a:r>
            <a:r>
              <a:rPr lang="cs-CZ" dirty="0"/>
              <a:t> FO nebo PO po dobu 3 let od nabytí právní moci rozhodnutí o zamítnutí insolvenčního návrhu proto, že majetek dlužníka nepostačuje k úhradě nákladů insolvenčního řízení nebo po dobu 3 let ode dne nabytí právní moci rozhodnutí o zrušení konkursu proto, že majetek dlužníka je zcela nepostačující pro uspokojení věřitelů,</a:t>
            </a:r>
          </a:p>
          <a:p>
            <a:r>
              <a:rPr lang="cs-CZ" b="1" dirty="0"/>
              <a:t>d)</a:t>
            </a:r>
            <a:r>
              <a:rPr lang="cs-CZ" dirty="0"/>
              <a:t> FO nebo PO, jestliže soud v insolvenčním řízení nařídil předběžné opatření, jímž tuto osobu omezil v nakládání s majetkovou podstatou a předběžný insolvenční správce nedal k úkonům této osoby souvisejícím se vznikem oprávnění písemný souhlas, nebo</a:t>
            </a:r>
          </a:p>
          <a:p>
            <a:r>
              <a:rPr lang="cs-CZ" b="1" dirty="0"/>
              <a:t>e)</a:t>
            </a:r>
            <a:r>
              <a:rPr lang="cs-CZ" dirty="0"/>
              <a:t> FO nebo PO v průběhu insolvenčního řízení, na jejíž majetek byl prohlášen konkurs, a insolvenční správce nedal k úkonům této osoby souvisejícím se vznikem oprávnění písemný souhlas.</a:t>
            </a:r>
          </a:p>
          <a:p>
            <a:endParaRPr lang="cs-CZ" dirty="0"/>
          </a:p>
        </p:txBody>
      </p:sp>
    </p:spTree>
    <p:extLst>
      <p:ext uri="{BB962C8B-B14F-4D97-AF65-F5344CB8AC3E}">
        <p14:creationId xmlns:p14="http://schemas.microsoft.com/office/powerpoint/2010/main" val="33803889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94122"/>
          </a:xfrm>
        </p:spPr>
        <p:txBody>
          <a:bodyPr>
            <a:normAutofit fontScale="90000"/>
          </a:bodyPr>
          <a:lstStyle/>
          <a:p>
            <a:r>
              <a:rPr lang="cs-CZ" dirty="0"/>
              <a:t>Žádost o udělení oprávnění (náležitosti)</a:t>
            </a:r>
          </a:p>
        </p:txBody>
      </p:sp>
      <p:sp>
        <p:nvSpPr>
          <p:cNvPr id="3" name="Zástupný symbol pro obsah 2"/>
          <p:cNvSpPr>
            <a:spLocks noGrp="1"/>
          </p:cNvSpPr>
          <p:nvPr>
            <p:ph idx="1"/>
          </p:nvPr>
        </p:nvSpPr>
        <p:spPr>
          <a:xfrm>
            <a:off x="457200" y="1412776"/>
            <a:ext cx="8229600" cy="4713387"/>
          </a:xfrm>
        </p:spPr>
        <p:txBody>
          <a:bodyPr>
            <a:noAutofit/>
          </a:bodyPr>
          <a:lstStyle/>
          <a:p>
            <a:r>
              <a:rPr lang="cs-CZ" sz="1900" u="sng" dirty="0"/>
              <a:t>Je-li žadatelem FO:</a:t>
            </a:r>
          </a:p>
          <a:p>
            <a:r>
              <a:rPr lang="cs-CZ" sz="1900" b="1" dirty="0"/>
              <a:t>1.</a:t>
            </a:r>
            <a:r>
              <a:rPr lang="cs-CZ" sz="1900" dirty="0"/>
              <a:t> jméno, popřípadě jména, příjmení, rodné příjmení, státní občanství, adresu místa trvalého pobytu,  datum a místo narození žadatele,</a:t>
            </a:r>
          </a:p>
          <a:p>
            <a:r>
              <a:rPr lang="cs-CZ" sz="1900" b="1" dirty="0"/>
              <a:t>2.</a:t>
            </a:r>
            <a:r>
              <a:rPr lang="cs-CZ" sz="1900" dirty="0"/>
              <a:t> identifikační číslo, bylo-li přiděleno,</a:t>
            </a:r>
          </a:p>
          <a:p>
            <a:r>
              <a:rPr lang="cs-CZ" sz="1900" b="1" dirty="0"/>
              <a:t>3.</a:t>
            </a:r>
            <a:r>
              <a:rPr lang="cs-CZ" sz="1900" dirty="0"/>
              <a:t> jméno,  příjmení, rodné příjmení, státní občanství, adresu trvalého pobytu a datum a místo narození odborného zástupce, jestliže musí být ustanoven,</a:t>
            </a:r>
          </a:p>
          <a:p>
            <a:r>
              <a:rPr lang="cs-CZ" sz="1900" b="1" dirty="0"/>
              <a:t>4.</a:t>
            </a:r>
            <a:r>
              <a:rPr lang="cs-CZ" sz="1900" dirty="0"/>
              <a:t> formu zdravotní péče, obory zdravotní péče, popřípadě druh zdravotní péče nebo název zdravotní služby, a to pro každé místo poskytování zdravotních služeb,</a:t>
            </a:r>
          </a:p>
          <a:p>
            <a:r>
              <a:rPr lang="cs-CZ" sz="1900" b="1" dirty="0"/>
              <a:t>5.</a:t>
            </a:r>
            <a:r>
              <a:rPr lang="cs-CZ" sz="1900" dirty="0"/>
              <a:t> adresu místa/míst poskytování zdravotních služeb, v případě zdravotnické dopravní služby nebo přepravy pacientů neodkladné péče, adresu místa jednotlivých pracovišť a v případě poskytování domácí péče adresu místa kontaktního pracoviště,</a:t>
            </a:r>
          </a:p>
          <a:p>
            <a:r>
              <a:rPr lang="cs-CZ" sz="1900" b="1" dirty="0"/>
              <a:t>6.</a:t>
            </a:r>
            <a:r>
              <a:rPr lang="cs-CZ" sz="1900" dirty="0"/>
              <a:t> datum, k němuž žadatel hodlá zahájit poskytování zdravotních služeb,</a:t>
            </a:r>
          </a:p>
          <a:p>
            <a:r>
              <a:rPr lang="cs-CZ" sz="1900" b="1" dirty="0"/>
              <a:t>7.</a:t>
            </a:r>
            <a:r>
              <a:rPr lang="cs-CZ" sz="1900" dirty="0"/>
              <a:t> dobu, po kterou žadatel hodlá zdravotní služby poskytovat, pokud žádá o udělení oprávnění na dobu určitou.</a:t>
            </a:r>
          </a:p>
          <a:p>
            <a:endParaRPr lang="cs-CZ" sz="1900" dirty="0"/>
          </a:p>
        </p:txBody>
      </p:sp>
    </p:spTree>
    <p:extLst>
      <p:ext uri="{BB962C8B-B14F-4D97-AF65-F5344CB8AC3E}">
        <p14:creationId xmlns:p14="http://schemas.microsoft.com/office/powerpoint/2010/main" val="35091967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r>
              <a:rPr lang="cs-CZ" u="sng" dirty="0"/>
              <a:t>Je-li žadatelem právnická osoba</a:t>
            </a:r>
          </a:p>
          <a:p>
            <a:r>
              <a:rPr lang="cs-CZ" b="1" dirty="0"/>
              <a:t>1.</a:t>
            </a:r>
            <a:r>
              <a:rPr lang="cs-CZ" dirty="0"/>
              <a:t> obchodní firmu nebo název, adresu sídla, </a:t>
            </a:r>
          </a:p>
          <a:p>
            <a:r>
              <a:rPr lang="cs-CZ" b="1" dirty="0"/>
              <a:t>2.</a:t>
            </a:r>
            <a:r>
              <a:rPr lang="cs-CZ" dirty="0"/>
              <a:t> bude-li poskytování zdravotních služeb zajišťováno organizační složkou státu nebo organizační složkou územního samosprávného celku, tak její název, adresu sídla a identifikační číslo a název jejího zřizovatele,</a:t>
            </a:r>
          </a:p>
          <a:p>
            <a:r>
              <a:rPr lang="cs-CZ" b="1" dirty="0"/>
              <a:t>3.</a:t>
            </a:r>
            <a:r>
              <a:rPr lang="cs-CZ" dirty="0"/>
              <a:t> tytéž údaje uvedené u FO pod body 2-7.</a:t>
            </a:r>
          </a:p>
          <a:p>
            <a:endParaRPr lang="cs-CZ" dirty="0"/>
          </a:p>
        </p:txBody>
      </p:sp>
    </p:spTree>
    <p:extLst>
      <p:ext uri="{BB962C8B-B14F-4D97-AF65-F5344CB8AC3E}">
        <p14:creationId xmlns:p14="http://schemas.microsoft.com/office/powerpoint/2010/main" val="14349159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Zánik oprávnění k poskytování zdravot. služeb</a:t>
            </a:r>
          </a:p>
        </p:txBody>
      </p:sp>
      <p:sp>
        <p:nvSpPr>
          <p:cNvPr id="3" name="Zástupný symbol pro obsah 2"/>
          <p:cNvSpPr>
            <a:spLocks noGrp="1"/>
          </p:cNvSpPr>
          <p:nvPr>
            <p:ph idx="1"/>
          </p:nvPr>
        </p:nvSpPr>
        <p:spPr/>
        <p:txBody>
          <a:bodyPr>
            <a:normAutofit fontScale="77500" lnSpcReduction="20000"/>
          </a:bodyPr>
          <a:lstStyle/>
          <a:p>
            <a:r>
              <a:rPr lang="cs-CZ" u="sng" dirty="0"/>
              <a:t>Oprávnění k poskytování zdravotních služeb zaniká:</a:t>
            </a:r>
          </a:p>
          <a:p>
            <a:r>
              <a:rPr lang="cs-CZ" b="1" dirty="0"/>
              <a:t>a)</a:t>
            </a:r>
            <a:r>
              <a:rPr lang="cs-CZ" dirty="0"/>
              <a:t> smrtí poskytovatele (je-li jím FO),</a:t>
            </a:r>
          </a:p>
          <a:p>
            <a:r>
              <a:rPr lang="cs-CZ" b="1" dirty="0"/>
              <a:t>b)</a:t>
            </a:r>
            <a:r>
              <a:rPr lang="cs-CZ" dirty="0"/>
              <a:t> zánikem poskytovatele (je-li jím PO),</a:t>
            </a:r>
          </a:p>
          <a:p>
            <a:r>
              <a:rPr lang="cs-CZ" b="1" dirty="0"/>
              <a:t>c)</a:t>
            </a:r>
            <a:r>
              <a:rPr lang="cs-CZ" dirty="0"/>
              <a:t> výmazem organizační složky závodu právnické osoby se sídlem mimo území ČR z obchodního rejstříku,</a:t>
            </a:r>
          </a:p>
          <a:p>
            <a:r>
              <a:rPr lang="cs-CZ" b="1" dirty="0"/>
              <a:t>d)</a:t>
            </a:r>
            <a:r>
              <a:rPr lang="cs-CZ" dirty="0"/>
              <a:t> zrušením organizační složky státu nebo organizační složky územního samosprávného celku,</a:t>
            </a:r>
          </a:p>
          <a:p>
            <a:r>
              <a:rPr lang="cs-CZ" b="1" dirty="0"/>
              <a:t>e)</a:t>
            </a:r>
            <a:r>
              <a:rPr lang="cs-CZ" dirty="0"/>
              <a:t> uplynutím doby, pokud bylo oprávnění uděleno na dobu určitou,</a:t>
            </a:r>
          </a:p>
          <a:p>
            <a:r>
              <a:rPr lang="cs-CZ" b="1" dirty="0"/>
              <a:t>f)</a:t>
            </a:r>
            <a:r>
              <a:rPr lang="cs-CZ" dirty="0"/>
              <a:t> rozhodnutím příslušného správního orgánu o odejmutí oprávnění, nebo</a:t>
            </a:r>
          </a:p>
          <a:p>
            <a:r>
              <a:rPr lang="cs-CZ" b="1" dirty="0"/>
              <a:t>g)</a:t>
            </a:r>
            <a:r>
              <a:rPr lang="cs-CZ" dirty="0"/>
              <a:t> v dalších případech stanovených zákonem.</a:t>
            </a:r>
          </a:p>
          <a:p>
            <a:endParaRPr lang="cs-CZ" dirty="0"/>
          </a:p>
        </p:txBody>
      </p:sp>
    </p:spTree>
    <p:extLst>
      <p:ext uri="{BB962C8B-B14F-4D97-AF65-F5344CB8AC3E}">
        <p14:creationId xmlns:p14="http://schemas.microsoft.com/office/powerpoint/2010/main" val="42174338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Odejmutí oprávnění</a:t>
            </a:r>
          </a:p>
        </p:txBody>
      </p:sp>
      <p:sp>
        <p:nvSpPr>
          <p:cNvPr id="3" name="Zástupný symbol pro obsah 2"/>
          <p:cNvSpPr>
            <a:spLocks noGrp="1"/>
          </p:cNvSpPr>
          <p:nvPr>
            <p:ph idx="1"/>
          </p:nvPr>
        </p:nvSpPr>
        <p:spPr/>
        <p:txBody>
          <a:bodyPr>
            <a:normAutofit fontScale="55000" lnSpcReduction="20000"/>
          </a:bodyPr>
          <a:lstStyle/>
          <a:p>
            <a:r>
              <a:rPr lang="cs-CZ" dirty="0"/>
              <a:t>Příslušný správní orgán </a:t>
            </a:r>
            <a:r>
              <a:rPr lang="cs-CZ" b="1" u="sng" dirty="0"/>
              <a:t>odejme</a:t>
            </a:r>
            <a:r>
              <a:rPr lang="cs-CZ" u="sng" dirty="0"/>
              <a:t> oprávnění</a:t>
            </a:r>
            <a:r>
              <a:rPr lang="cs-CZ" dirty="0"/>
              <a:t>, jestliže:</a:t>
            </a:r>
          </a:p>
          <a:p>
            <a:r>
              <a:rPr lang="cs-CZ" b="1" dirty="0"/>
              <a:t>a)</a:t>
            </a:r>
            <a:r>
              <a:rPr lang="cs-CZ" dirty="0"/>
              <a:t> poskytovatel přestal splňovat některou ze zákonných podmínek,</a:t>
            </a:r>
          </a:p>
          <a:p>
            <a:r>
              <a:rPr lang="cs-CZ" b="1" dirty="0"/>
              <a:t>b)</a:t>
            </a:r>
            <a:r>
              <a:rPr lang="cs-CZ" dirty="0"/>
              <a:t> nastala překážka v poskytování zdravotních služeb nebo</a:t>
            </a:r>
          </a:p>
          <a:p>
            <a:r>
              <a:rPr lang="cs-CZ" b="1" dirty="0"/>
              <a:t>c)</a:t>
            </a:r>
            <a:r>
              <a:rPr lang="cs-CZ" dirty="0"/>
              <a:t> poskytovatel o to požádal.</a:t>
            </a:r>
          </a:p>
          <a:p>
            <a:r>
              <a:rPr lang="cs-CZ" dirty="0"/>
              <a:t>Správní orgán </a:t>
            </a:r>
            <a:r>
              <a:rPr lang="cs-CZ" b="1" u="sng" dirty="0"/>
              <a:t>může</a:t>
            </a:r>
            <a:r>
              <a:rPr lang="cs-CZ" u="sng" dirty="0"/>
              <a:t> odejmout </a:t>
            </a:r>
            <a:r>
              <a:rPr lang="cs-CZ" dirty="0"/>
              <a:t>oprávnění, jestliže:</a:t>
            </a:r>
          </a:p>
          <a:p>
            <a:r>
              <a:rPr lang="cs-CZ" b="1" dirty="0"/>
              <a:t>a)</a:t>
            </a:r>
            <a:r>
              <a:rPr lang="cs-CZ" dirty="0"/>
              <a:t> poskytovatel poskytoval zdravotní služby pod vlivem alkoholu nebo jiné návykové látky,</a:t>
            </a:r>
          </a:p>
          <a:p>
            <a:r>
              <a:rPr lang="cs-CZ" b="1" dirty="0"/>
              <a:t>b)</a:t>
            </a:r>
            <a:r>
              <a:rPr lang="cs-CZ" dirty="0"/>
              <a:t> poskytovatel opakovaně poskytoval zdravotní služby prostřednictvím osoby, která byla pod vlivem alkoholu nebo jiné návykové látky, a neučinil nápravná opatření,</a:t>
            </a:r>
          </a:p>
          <a:p>
            <a:r>
              <a:rPr lang="cs-CZ" b="1" dirty="0"/>
              <a:t>c)</a:t>
            </a:r>
            <a:r>
              <a:rPr lang="cs-CZ" dirty="0"/>
              <a:t> poskytovatel poskytoval zdravotní služby prostřednictvím osoby, která není způsobilá k výkonu zdravotnického povolání,</a:t>
            </a:r>
          </a:p>
          <a:p>
            <a:r>
              <a:rPr lang="cs-CZ" b="1" dirty="0"/>
              <a:t>d)</a:t>
            </a:r>
            <a:r>
              <a:rPr lang="cs-CZ" dirty="0"/>
              <a:t> poskytovatel závažným způsobem nebo opakovaně porušil povinnosti vyplývající pro něj ze zákona o veřejném zdravotním pojištění,</a:t>
            </a:r>
          </a:p>
          <a:p>
            <a:r>
              <a:rPr lang="cs-CZ" b="1" dirty="0"/>
              <a:t>e)</a:t>
            </a:r>
            <a:r>
              <a:rPr lang="cs-CZ" dirty="0"/>
              <a:t> poskytovatel opakovaně požadoval od pacientů úhradu za zdravotní služby v rozporu se zákonem o veřejném zdravotním pojištění, nebo</a:t>
            </a:r>
          </a:p>
          <a:p>
            <a:r>
              <a:rPr lang="cs-CZ" b="1" dirty="0"/>
              <a:t>f)</a:t>
            </a:r>
            <a:r>
              <a:rPr lang="cs-CZ" dirty="0"/>
              <a:t> zdravotní služby neposkytoval po dobu delší než 1 rok.</a:t>
            </a:r>
          </a:p>
          <a:p>
            <a:endParaRPr lang="cs-CZ" dirty="0"/>
          </a:p>
        </p:txBody>
      </p:sp>
    </p:spTree>
    <p:extLst>
      <p:ext uri="{BB962C8B-B14F-4D97-AF65-F5344CB8AC3E}">
        <p14:creationId xmlns:p14="http://schemas.microsoft.com/office/powerpoint/2010/main" val="109527360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Pozastavení a přerušení  oprávnění</a:t>
            </a:r>
          </a:p>
        </p:txBody>
      </p:sp>
      <p:sp>
        <p:nvSpPr>
          <p:cNvPr id="3" name="Zástupný symbol pro obsah 2"/>
          <p:cNvSpPr>
            <a:spLocks noGrp="1"/>
          </p:cNvSpPr>
          <p:nvPr>
            <p:ph idx="1"/>
          </p:nvPr>
        </p:nvSpPr>
        <p:spPr/>
        <p:txBody>
          <a:bodyPr>
            <a:normAutofit fontScale="62500" lnSpcReduction="20000"/>
          </a:bodyPr>
          <a:lstStyle/>
          <a:p>
            <a:r>
              <a:rPr lang="cs-CZ" b="1" u="sng" dirty="0"/>
              <a:t>Pozastavení</a:t>
            </a:r>
            <a:r>
              <a:rPr lang="cs-CZ" dirty="0"/>
              <a:t> poskytování zdravotních služeb lze maximálně na dobu 1 roku.</a:t>
            </a:r>
          </a:p>
          <a:p>
            <a:r>
              <a:rPr lang="cs-CZ" dirty="0"/>
              <a:t>Rozhodnutí o změně, odnětí nebo o pozastavení oprávnění zašle správní orgán příslušným orgánům státní správy (finanční úřad, okresní správa sociálního zabezpečení apod.) a zdravotním pojišťovnám.</a:t>
            </a:r>
          </a:p>
          <a:p>
            <a:r>
              <a:rPr lang="cs-CZ" b="1" u="sng" dirty="0"/>
              <a:t>Přerušení</a:t>
            </a:r>
            <a:r>
              <a:rPr lang="cs-CZ" b="1" dirty="0"/>
              <a:t> poskytování zdravotních služeb </a:t>
            </a:r>
            <a:r>
              <a:rPr lang="cs-CZ" dirty="0"/>
              <a:t>- lze přerušit nejdéle na dobu 1 roku (přerušením se rozumí neposkytování zdravotních služeb nepřetržitě po dobu delší než 1 měsíc).</a:t>
            </a:r>
          </a:p>
          <a:p>
            <a:r>
              <a:rPr lang="cs-CZ" dirty="0"/>
              <a:t>Poskytovatel je povinen přerušení poskytování zdravotních služeb písemně oznámit nejpozději 60 dnů přede dnem, k němuž hodlá poskytování zdravotních služeb přerušit.</a:t>
            </a:r>
          </a:p>
          <a:p>
            <a:r>
              <a:rPr lang="cs-CZ" dirty="0"/>
              <a:t>Pokud si pacient v době přerušení poskytování  zdravotní služby poskytovatelem zvolí jiného poskytovatele, pak musí zajistit předání zdravotnické dokumentace vedené o pacientovi nebo výpis z této zdravotnické dokumentace novému poskytovateli.</a:t>
            </a:r>
          </a:p>
          <a:p>
            <a:r>
              <a:rPr lang="cs-CZ" dirty="0"/>
              <a:t>Další přerušení poskytování zdravotních služeb zákon umožňuje až po  5 letech, aby se zabránilo zneužívání možnosti přerušování.</a:t>
            </a:r>
          </a:p>
          <a:p>
            <a:endParaRPr lang="cs-CZ" dirty="0"/>
          </a:p>
          <a:p>
            <a:endParaRPr lang="cs-CZ" dirty="0"/>
          </a:p>
        </p:txBody>
      </p:sp>
    </p:spTree>
    <p:extLst>
      <p:ext uri="{BB962C8B-B14F-4D97-AF65-F5344CB8AC3E}">
        <p14:creationId xmlns:p14="http://schemas.microsoft.com/office/powerpoint/2010/main" val="39807449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786210"/>
          </a:xfrm>
        </p:spPr>
        <p:txBody>
          <a:bodyPr>
            <a:normAutofit fontScale="90000"/>
          </a:bodyPr>
          <a:lstStyle/>
          <a:p>
            <a:r>
              <a:rPr lang="cs-CZ" dirty="0"/>
              <a:t>Postavení pacienta a jiných osob v souvislosti s poskytováním zdravotních služeb</a:t>
            </a:r>
          </a:p>
        </p:txBody>
      </p:sp>
      <p:sp>
        <p:nvSpPr>
          <p:cNvPr id="3" name="Zástupný symbol pro obsah 2"/>
          <p:cNvSpPr>
            <a:spLocks noGrp="1"/>
          </p:cNvSpPr>
          <p:nvPr>
            <p:ph idx="1"/>
          </p:nvPr>
        </p:nvSpPr>
        <p:spPr>
          <a:xfrm>
            <a:off x="323528" y="2060848"/>
            <a:ext cx="8363272" cy="4065315"/>
          </a:xfrm>
        </p:spPr>
        <p:txBody>
          <a:bodyPr>
            <a:normAutofit fontScale="77500" lnSpcReduction="20000"/>
          </a:bodyPr>
          <a:lstStyle/>
          <a:p>
            <a:pPr algn="just"/>
            <a:r>
              <a:rPr lang="cs-CZ" dirty="0"/>
              <a:t>Do nabytí účinnosti zákona č. 372 byla práva pacienta upravena částečně obecně závaznými právními předpisy (zejména Úmluvou o biomedicíně a zákonem č. 20/1966 Sb.) a částečně etickými kodexy s menší či větší mírou závaznosti.</a:t>
            </a:r>
          </a:p>
          <a:p>
            <a:pPr algn="just"/>
            <a:r>
              <a:rPr lang="cs-CZ" dirty="0"/>
              <a:t>Zákon 372 přinesl v této oblasti velkou změnu – obsahuje  v podstatě ucelený výčet pacientských práv (jde o minimum, které je třeba respektovat, speciální předpisy ochranu pacientů mohou ještě zpřísňovat).</a:t>
            </a:r>
          </a:p>
          <a:p>
            <a:pPr algn="just"/>
            <a:r>
              <a:rPr lang="cs-CZ" dirty="0"/>
              <a:t>Dřívější paternalistický přístup zdravotníků k pacientovi je tedy překonán, pacient má být vnímám jako </a:t>
            </a:r>
            <a:r>
              <a:rPr lang="cs-CZ" u="sng" dirty="0"/>
              <a:t>rovnoprávný partner.</a:t>
            </a:r>
            <a:r>
              <a:rPr lang="cs-CZ" dirty="0"/>
              <a:t>   </a:t>
            </a:r>
          </a:p>
        </p:txBody>
      </p:sp>
    </p:spTree>
    <p:extLst>
      <p:ext uri="{BB962C8B-B14F-4D97-AF65-F5344CB8AC3E}">
        <p14:creationId xmlns:p14="http://schemas.microsoft.com/office/powerpoint/2010/main" val="24042810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5649491"/>
          </a:xfrm>
        </p:spPr>
        <p:txBody>
          <a:bodyPr>
            <a:normAutofit/>
          </a:bodyPr>
          <a:lstStyle/>
          <a:p>
            <a:r>
              <a:rPr lang="cs-CZ" sz="2000" b="1" dirty="0"/>
              <a:t>III. Zákon č. 373/2011 Sb., o specifických zdravotních službách  </a:t>
            </a:r>
          </a:p>
          <a:p>
            <a:r>
              <a:rPr lang="cs-CZ" sz="2000" dirty="0"/>
              <a:t>1. </a:t>
            </a:r>
            <a:r>
              <a:rPr lang="cs-CZ" sz="2000" u="sng" dirty="0"/>
              <a:t>vymezení specifických zdravotních služeb</a:t>
            </a:r>
          </a:p>
          <a:p>
            <a:r>
              <a:rPr lang="cs-CZ" sz="2000" dirty="0"/>
              <a:t>a) Zdravotnické služby poskytované za zvláštních podmínek (asistovaná reprodukce, sterilizace, kastrace, změna pohlaví transsexuálních pacientů, psychochirurgické výkony, genetická vyšetření, odběry lidské krve a jejích složek, léčba krví nebo jejími složkami)</a:t>
            </a:r>
          </a:p>
          <a:p>
            <a:r>
              <a:rPr lang="cs-CZ" sz="2000" dirty="0"/>
              <a:t>b) Ověřování nových postupů použitím metody, která doposud nebyla v klinické praxi na živém člověku zavedena</a:t>
            </a:r>
          </a:p>
          <a:p>
            <a:r>
              <a:rPr lang="cs-CZ" sz="2000" dirty="0"/>
              <a:t>c) Posudková péče a lékařské posudky, </a:t>
            </a:r>
            <a:r>
              <a:rPr lang="cs-CZ" sz="2000" dirty="0" err="1"/>
              <a:t>pracovnělékařské</a:t>
            </a:r>
            <a:r>
              <a:rPr lang="cs-CZ" sz="2000" dirty="0"/>
              <a:t> služby, posuzování nemocí z povolání</a:t>
            </a:r>
          </a:p>
          <a:p>
            <a:r>
              <a:rPr lang="cs-CZ" sz="2000" dirty="0"/>
              <a:t>d) Lékařské ozáření a klinické audity</a:t>
            </a:r>
          </a:p>
          <a:p>
            <a:r>
              <a:rPr lang="cs-CZ" sz="2000" dirty="0"/>
              <a:t>e) Ochranné léčení</a:t>
            </a:r>
          </a:p>
        </p:txBody>
      </p:sp>
    </p:spTree>
    <p:extLst>
      <p:ext uri="{BB962C8B-B14F-4D97-AF65-F5344CB8AC3E}">
        <p14:creationId xmlns:p14="http://schemas.microsoft.com/office/powerpoint/2010/main" val="12588624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Práva pacienta (§ 28)</a:t>
            </a:r>
          </a:p>
        </p:txBody>
      </p:sp>
      <p:sp>
        <p:nvSpPr>
          <p:cNvPr id="3" name="Zástupný symbol pro obsah 2"/>
          <p:cNvSpPr>
            <a:spLocks noGrp="1"/>
          </p:cNvSpPr>
          <p:nvPr>
            <p:ph idx="1"/>
          </p:nvPr>
        </p:nvSpPr>
        <p:spPr>
          <a:xfrm>
            <a:off x="467544" y="1268760"/>
            <a:ext cx="8229600" cy="4669979"/>
          </a:xfrm>
        </p:spPr>
        <p:txBody>
          <a:bodyPr>
            <a:noAutofit/>
          </a:bodyPr>
          <a:lstStyle/>
          <a:p>
            <a:pPr algn="just"/>
            <a:r>
              <a:rPr lang="cs-CZ" sz="1800" dirty="0"/>
              <a:t>Zdravotní služby lze pacientovi poskytnout pouze s jeho </a:t>
            </a:r>
            <a:r>
              <a:rPr lang="cs-CZ" sz="1800" u="sng" dirty="0"/>
              <a:t>svobodným a informovaným souhlasem</a:t>
            </a:r>
            <a:r>
              <a:rPr lang="cs-CZ" sz="1800" dirty="0"/>
              <a:t>, nestanoví-li zákon jinak.</a:t>
            </a:r>
          </a:p>
          <a:p>
            <a:pPr algn="just"/>
            <a:r>
              <a:rPr lang="cs-CZ" sz="1800" dirty="0"/>
              <a:t>Pacient má právo na poskytování zdravotních služeb na </a:t>
            </a:r>
            <a:r>
              <a:rPr lang="cs-CZ" sz="1800" u="sng" dirty="0"/>
              <a:t>náležité odborné úrovni</a:t>
            </a:r>
            <a:r>
              <a:rPr lang="cs-CZ" sz="1800" dirty="0"/>
              <a:t>.</a:t>
            </a:r>
          </a:p>
          <a:p>
            <a:pPr algn="just"/>
            <a:r>
              <a:rPr lang="cs-CZ" sz="1800" u="sng" dirty="0"/>
              <a:t>Pacient má při poskytování zdravotních služeb dále právo</a:t>
            </a:r>
            <a:r>
              <a:rPr lang="cs-CZ" sz="1800" dirty="0"/>
              <a:t>:</a:t>
            </a:r>
          </a:p>
          <a:p>
            <a:pPr algn="just"/>
            <a:r>
              <a:rPr lang="cs-CZ" sz="1800" b="1" dirty="0"/>
              <a:t>a)</a:t>
            </a:r>
            <a:r>
              <a:rPr lang="cs-CZ" sz="1800" dirty="0"/>
              <a:t> na úctu, důstojné zacházení, na ohleduplnost a respektování soukromí při poskytování zdravotních služeb v souladu s charakterem poskytovaných zdravotních služeb,</a:t>
            </a:r>
          </a:p>
          <a:p>
            <a:pPr algn="just"/>
            <a:r>
              <a:rPr lang="cs-CZ" sz="1800" b="1" dirty="0"/>
              <a:t>b)</a:t>
            </a:r>
            <a:r>
              <a:rPr lang="cs-CZ" sz="1800" dirty="0"/>
              <a:t> zvolit si </a:t>
            </a:r>
            <a:r>
              <a:rPr lang="cs-CZ" sz="1800" u="sng" dirty="0"/>
              <a:t>poskytovatele</a:t>
            </a:r>
            <a:r>
              <a:rPr lang="cs-CZ" sz="1800" dirty="0"/>
              <a:t> (to ale neplatí v případě zdravotnické záchranné služby, </a:t>
            </a:r>
            <a:r>
              <a:rPr lang="cs-CZ" sz="1800" dirty="0" err="1"/>
              <a:t>pracovnělékařské</a:t>
            </a:r>
            <a:r>
              <a:rPr lang="cs-CZ" sz="1800" dirty="0"/>
              <a:t> služby a dále u osob ve výkonu trestu odnětí svobody, u vojáků v činné službě apod.) oprávněného k poskytnutí zdravotních služeb, které odpovídají zdravotním potřebám pacienta, a </a:t>
            </a:r>
            <a:r>
              <a:rPr lang="cs-CZ" sz="1800" u="sng" dirty="0"/>
              <a:t>zdravotnické zařízení,</a:t>
            </a:r>
            <a:endParaRPr lang="cs-CZ" sz="1800" dirty="0"/>
          </a:p>
          <a:p>
            <a:pPr algn="just"/>
            <a:r>
              <a:rPr lang="cs-CZ" sz="1800" b="1" dirty="0"/>
              <a:t>c)</a:t>
            </a:r>
            <a:r>
              <a:rPr lang="cs-CZ" sz="1800" dirty="0"/>
              <a:t> vyžádat si konzultační služby od jiného poskytovatele, popřípadě zdravotnického pracovníka, než který mu poskytuje zdravotní služby; to neplatí, jde-li o poskytování neodkladné péče nebo o osoby ve výkonu vazby, trestu odnětí svobody nebo zabezpečovací detence,</a:t>
            </a:r>
          </a:p>
          <a:p>
            <a:pPr algn="just"/>
            <a:r>
              <a:rPr lang="cs-CZ" sz="1800" b="1" dirty="0"/>
              <a:t>d)</a:t>
            </a:r>
            <a:r>
              <a:rPr lang="cs-CZ" sz="1800" dirty="0"/>
              <a:t> být seznámen s vnitřním řádem zdravotnického zařízení lůžkové nebo jednodenní péče,</a:t>
            </a:r>
          </a:p>
          <a:p>
            <a:endParaRPr lang="cs-CZ" sz="1800" dirty="0"/>
          </a:p>
          <a:p>
            <a:endParaRPr lang="cs-CZ" sz="1600" dirty="0"/>
          </a:p>
        </p:txBody>
      </p:sp>
    </p:spTree>
    <p:extLst>
      <p:ext uri="{BB962C8B-B14F-4D97-AF65-F5344CB8AC3E}">
        <p14:creationId xmlns:p14="http://schemas.microsoft.com/office/powerpoint/2010/main" val="32624849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endParaRPr lang="cs-CZ" dirty="0"/>
          </a:p>
        </p:txBody>
      </p:sp>
      <p:sp>
        <p:nvSpPr>
          <p:cNvPr id="3" name="Zástupný symbol pro obsah 2"/>
          <p:cNvSpPr>
            <a:spLocks noGrp="1"/>
          </p:cNvSpPr>
          <p:nvPr>
            <p:ph idx="1"/>
          </p:nvPr>
        </p:nvSpPr>
        <p:spPr>
          <a:xfrm>
            <a:off x="457200" y="1124744"/>
            <a:ext cx="8229600" cy="5001419"/>
          </a:xfrm>
        </p:spPr>
        <p:txBody>
          <a:bodyPr>
            <a:noAutofit/>
          </a:bodyPr>
          <a:lstStyle/>
          <a:p>
            <a:pPr algn="just"/>
            <a:r>
              <a:rPr lang="cs-CZ" sz="1800" b="1" dirty="0"/>
              <a:t>e)</a:t>
            </a:r>
            <a:r>
              <a:rPr lang="cs-CZ" sz="1800" dirty="0"/>
              <a:t> na nepřetržitou přítomnost zákonného zástupce, popřípadě osoby určené zákonným zástupcem, je-li nezletilou osobou,  nepřetržitou přítomnost opatrovníka, je-li osobou, jejíž svéprávnost je omezena,  přítomnost osoby blízké nebo osoby určené pacientem,</a:t>
            </a:r>
          </a:p>
          <a:p>
            <a:r>
              <a:rPr lang="cs-CZ" sz="1800" b="1" dirty="0"/>
              <a:t>f)</a:t>
            </a:r>
            <a:r>
              <a:rPr lang="cs-CZ" sz="1800" dirty="0"/>
              <a:t> být předem informován o ceně nehrazených poskytovaných zdravotních služeb,</a:t>
            </a:r>
          </a:p>
          <a:p>
            <a:r>
              <a:rPr lang="cs-CZ" sz="1800" b="1" dirty="0"/>
              <a:t>g)</a:t>
            </a:r>
            <a:r>
              <a:rPr lang="cs-CZ" sz="1800" dirty="0"/>
              <a:t> znát jméno a příjmení zdravotnických pracovníků a jiných odborných pracovníků přímo zúčastněných na poskytování zdravotních služeb, </a:t>
            </a:r>
          </a:p>
          <a:p>
            <a:r>
              <a:rPr lang="cs-CZ" sz="1800" b="1" dirty="0"/>
              <a:t>h)</a:t>
            </a:r>
            <a:r>
              <a:rPr lang="cs-CZ" sz="1800" dirty="0"/>
              <a:t> odmítnout přítomnost osob, které nejsou na poskytování zdravotních služeb přímo zúčastněny a osob připravujících se na výkon povolání zdravotnického pracovníka,</a:t>
            </a:r>
          </a:p>
          <a:p>
            <a:r>
              <a:rPr lang="cs-CZ" sz="1800" b="1" dirty="0"/>
              <a:t>i)</a:t>
            </a:r>
            <a:r>
              <a:rPr lang="cs-CZ" sz="1800" dirty="0"/>
              <a:t> přijímat návštěvy ve zdravotnickém zařízení lůžkové nebo jednodenní péče, a to s ohledem na svůj zdravotní stav a v souladu s vnitřním řádem,</a:t>
            </a:r>
          </a:p>
          <a:p>
            <a:r>
              <a:rPr lang="cs-CZ" sz="1800" b="1" dirty="0"/>
              <a:t>j)</a:t>
            </a:r>
            <a:r>
              <a:rPr lang="cs-CZ" sz="1800" dirty="0"/>
              <a:t> přijímat ve zdravotnickém zařízení lůžkové nebo jednodenní péče duchovní péči a duchovní podporu od duchovních církví a náboženských společností </a:t>
            </a:r>
            <a:r>
              <a:rPr lang="cs-CZ" sz="1800" u="sng" dirty="0"/>
              <a:t>registrovaných v ČR </a:t>
            </a:r>
            <a:r>
              <a:rPr lang="cs-CZ" sz="1800" dirty="0"/>
              <a:t>v souladu s vnitřním řádem a způsobem, který neporušuje práva ostatních pacientů, a s ohledem na svůj zdravotní stav,</a:t>
            </a:r>
          </a:p>
          <a:p>
            <a:r>
              <a:rPr lang="cs-CZ" sz="1800" b="1" dirty="0"/>
              <a:t>k)</a:t>
            </a:r>
            <a:r>
              <a:rPr lang="cs-CZ" sz="1800" dirty="0"/>
              <a:t> na poskytování zdravotních služeb v co nejméně omezujícím prostředí při zajištění kvality a bezpečí poskytovaných zdravotních služeb („právo na příjemné prostředí“).</a:t>
            </a:r>
          </a:p>
          <a:p>
            <a:endParaRPr lang="cs-CZ" sz="1800" dirty="0"/>
          </a:p>
        </p:txBody>
      </p:sp>
    </p:spTree>
    <p:extLst>
      <p:ext uri="{BB962C8B-B14F-4D97-AF65-F5344CB8AC3E}">
        <p14:creationId xmlns:p14="http://schemas.microsoft.com/office/powerpoint/2010/main" val="37689010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a:t>Zákon č. 372 dále stanoví povinnost respektovat při poskytování zdravotních služeb potřeby zdravotně postižených (smyslově či tělesně) pacientů tak, aby byl zajištěn jejich pocit bezpečí a zároveň nebyla porušována práva ostatních pacientů (např. přítomnost vodicího psa, tlumočníka do cizího jazyka kromě slovenštiny apod.).  </a:t>
            </a:r>
          </a:p>
        </p:txBody>
      </p:sp>
    </p:spTree>
    <p:extLst>
      <p:ext uri="{BB962C8B-B14F-4D97-AF65-F5344CB8AC3E}">
        <p14:creationId xmlns:p14="http://schemas.microsoft.com/office/powerpoint/2010/main" val="33943686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Právo na informace (též informovaný souhlas, z angl. </a:t>
            </a:r>
            <a:r>
              <a:rPr lang="cs-CZ" dirty="0" err="1"/>
              <a:t>informed</a:t>
            </a:r>
            <a:r>
              <a:rPr lang="cs-CZ" dirty="0"/>
              <a:t> </a:t>
            </a:r>
            <a:r>
              <a:rPr lang="cs-CZ" dirty="0" err="1"/>
              <a:t>consent</a:t>
            </a:r>
            <a:r>
              <a:rPr lang="cs-CZ" dirty="0"/>
              <a:t>)</a:t>
            </a:r>
          </a:p>
        </p:txBody>
      </p:sp>
      <p:sp>
        <p:nvSpPr>
          <p:cNvPr id="3" name="Zástupný symbol pro obsah 2"/>
          <p:cNvSpPr>
            <a:spLocks noGrp="1"/>
          </p:cNvSpPr>
          <p:nvPr>
            <p:ph idx="1"/>
          </p:nvPr>
        </p:nvSpPr>
        <p:spPr/>
        <p:txBody>
          <a:bodyPr>
            <a:normAutofit fontScale="62500" lnSpcReduction="20000"/>
          </a:bodyPr>
          <a:lstStyle/>
          <a:p>
            <a:r>
              <a:rPr lang="cs-CZ" dirty="0"/>
              <a:t>V posledních sto letech toto právo pacienta stále posiluje.</a:t>
            </a:r>
          </a:p>
          <a:p>
            <a:r>
              <a:rPr lang="cs-CZ" dirty="0"/>
              <a:t>Nejde jen o informace o zdravotním stavu, ale i o prognóze, plánovaných výkonech, jejich rizicích a možných důsledcích, vhodnosti léčby pro pacienta, omezeních a doporučeních ve způsobu života s ohledem na zdravot. stav apod. a na základě sdělených informací má pacient právo rozhodnout se, zda a jakou léčbu podstoupí.</a:t>
            </a:r>
          </a:p>
          <a:p>
            <a:r>
              <a:rPr lang="cs-CZ" dirty="0"/>
              <a:t>Zahrnuje i právo </a:t>
            </a:r>
            <a:r>
              <a:rPr lang="cs-CZ" u="sng" dirty="0"/>
              <a:t>neznat svůj zdravotní stav</a:t>
            </a:r>
            <a:r>
              <a:rPr lang="cs-CZ" dirty="0"/>
              <a:t>, pokud si to pacient nepřeje (takové přání se zaznamená do zdravotnické dokumentace s podpisem pacienta a zdravotnického pracovníka).</a:t>
            </a:r>
          </a:p>
          <a:p>
            <a:r>
              <a:rPr lang="cs-CZ" dirty="0"/>
              <a:t>Zákon zároveň stanoví omezení těchto dvou práv (právo znát a právo neznat svůj zdravotní stav)  v případě, kdy je v zájmu pacienta nesdělit mu určité skutečnosti (např. kdy lze důvodně přepokládat, že podání takové informace může pacientovi způsobit závažnou újmu na zdraví), popř. kdy je třeba tyto skutečnosti mu sdělit, i když si výslovně přál nebýt  informován (např. když zdravotní stav pacienta představuje riziko po jeho okolí). </a:t>
            </a:r>
          </a:p>
          <a:p>
            <a:r>
              <a:rPr lang="cs-CZ" dirty="0"/>
              <a:t>Pacient má právo určit osoby, které mohou být o jeho zdravotním stavu informovány a které mohou nahlížet do jeho zdravotnické dokumentace.</a:t>
            </a:r>
          </a:p>
        </p:txBody>
      </p:sp>
    </p:spTree>
    <p:extLst>
      <p:ext uri="{BB962C8B-B14F-4D97-AF65-F5344CB8AC3E}">
        <p14:creationId xmlns:p14="http://schemas.microsoft.com/office/powerpoint/2010/main" val="252988387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a:t>Jde-li o nezletilého pacienta nebo pacienta zbaveného způsobilosti k právním úkonům, má právo na informace o jeho zdravotním stavu zákonný zástupce.</a:t>
            </a:r>
          </a:p>
          <a:p>
            <a:r>
              <a:rPr lang="cs-CZ" dirty="0"/>
              <a:t>Nikdo nesmí být nucen podstoupit jakýkoliv zákrok v oblasti zdravotní péče, aniž by k tomu dal souhlas, ten musí být:</a:t>
            </a:r>
          </a:p>
          <a:p>
            <a:r>
              <a:rPr lang="cs-CZ" dirty="0"/>
              <a:t>a) </a:t>
            </a:r>
            <a:r>
              <a:rPr lang="cs-CZ" b="1" dirty="0"/>
              <a:t>svobodný</a:t>
            </a:r>
            <a:r>
              <a:rPr lang="cs-CZ" dirty="0"/>
              <a:t> – bez jakéhokoliv nátlaku</a:t>
            </a:r>
          </a:p>
          <a:p>
            <a:r>
              <a:rPr lang="cs-CZ" dirty="0"/>
              <a:t>b) </a:t>
            </a:r>
            <a:r>
              <a:rPr lang="cs-CZ" b="1" dirty="0"/>
              <a:t>informovaný</a:t>
            </a:r>
            <a:r>
              <a:rPr lang="cs-CZ" dirty="0"/>
              <a:t> – na základě kvalifikované informace.</a:t>
            </a:r>
          </a:p>
          <a:p>
            <a:r>
              <a:rPr lang="cs-CZ" u="sng" dirty="0"/>
              <a:t>Souhlas musí být písemný, pokud tak stanoví právní předpis</a:t>
            </a:r>
            <a:r>
              <a:rPr lang="cs-CZ" dirty="0"/>
              <a:t> (např. transplantační zákon, zákon o specifických zdravotních službách) nebo si poskytovatel takovou formu souhlasu vyžádá.</a:t>
            </a:r>
          </a:p>
          <a:p>
            <a:r>
              <a:rPr lang="cs-CZ" dirty="0"/>
              <a:t>V některých situacích  však souhlas pacienta nelze vyžadovat, např. nemůže-li svůj souhlas vyslovit nebo je-li poskytnutí souhlasu ve veřejném zájmu.</a:t>
            </a:r>
          </a:p>
          <a:p>
            <a:r>
              <a:rPr lang="cs-CZ" dirty="0"/>
              <a:t>U nezletilých pacientů / zbavených způsobilosti k právním úkonům se zdravotní služby poskytují se souhlasem zákonného zástupce.     </a:t>
            </a:r>
          </a:p>
        </p:txBody>
      </p:sp>
    </p:spTree>
    <p:extLst>
      <p:ext uri="{BB962C8B-B14F-4D97-AF65-F5344CB8AC3E}">
        <p14:creationId xmlns:p14="http://schemas.microsoft.com/office/powerpoint/2010/main" val="142285033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Dříve vyslovené přání</a:t>
            </a:r>
          </a:p>
        </p:txBody>
      </p:sp>
      <p:sp>
        <p:nvSpPr>
          <p:cNvPr id="3" name="Zástupný symbol pro obsah 2"/>
          <p:cNvSpPr>
            <a:spLocks noGrp="1"/>
          </p:cNvSpPr>
          <p:nvPr>
            <p:ph idx="1"/>
          </p:nvPr>
        </p:nvSpPr>
        <p:spPr/>
        <p:txBody>
          <a:bodyPr>
            <a:noAutofit/>
          </a:bodyPr>
          <a:lstStyle/>
          <a:p>
            <a:r>
              <a:rPr lang="cs-CZ" sz="2300" dirty="0"/>
              <a:t>Spolu s nabytím účinnosti Úmluvy o biomedicíně byl do českého právního řádu uveden institut dříve vysloveného přání. </a:t>
            </a:r>
          </a:p>
          <a:p>
            <a:r>
              <a:rPr lang="cs-CZ" sz="2300" dirty="0"/>
              <a:t>Jedná se o situaci, kdy pacient předem dal nebo nedal souhlas s poskytováním zdravotních služeb pro případ, že by se dostal do takového zdravotního stavu, ve kterém by nebyl schopen svůj souhlas či nesouhlas vyslovit (typicky pokyn „neresuscitovat“).</a:t>
            </a:r>
          </a:p>
          <a:p>
            <a:r>
              <a:rPr lang="cs-CZ" sz="2300" dirty="0"/>
              <a:t>Dříve vyslovené přání musí mít </a:t>
            </a:r>
            <a:r>
              <a:rPr lang="cs-CZ" sz="2300" u="sng" dirty="0"/>
              <a:t>písemnou formu,</a:t>
            </a:r>
            <a:r>
              <a:rPr lang="cs-CZ" sz="2300" dirty="0"/>
              <a:t>  musí být opatřeno </a:t>
            </a:r>
            <a:r>
              <a:rPr lang="cs-CZ" sz="2300" u="sng" dirty="0"/>
              <a:t>úředně ověřeným podpisem pacienta</a:t>
            </a:r>
            <a:r>
              <a:rPr lang="cs-CZ" sz="2300" dirty="0"/>
              <a:t>.</a:t>
            </a:r>
          </a:p>
          <a:p>
            <a:r>
              <a:rPr lang="cs-CZ" sz="2300" dirty="0"/>
              <a:t>Původně platilo na pět let, Ústavní soud ale tento limit zrušil s tím, že jde o omezování autonomie pacienta. </a:t>
            </a:r>
          </a:p>
          <a:p>
            <a:r>
              <a:rPr lang="cs-CZ" sz="2300" dirty="0"/>
              <a:t>Dříve vyslovené přání nelze uplatnit u nezletilých pacientů a u pacientů s omezenou svéprávností.</a:t>
            </a:r>
          </a:p>
        </p:txBody>
      </p:sp>
    </p:spTree>
    <p:extLst>
      <p:ext uri="{BB962C8B-B14F-4D97-AF65-F5344CB8AC3E}">
        <p14:creationId xmlns:p14="http://schemas.microsoft.com/office/powerpoint/2010/main" val="18285626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Utajený porod</a:t>
            </a:r>
          </a:p>
        </p:txBody>
      </p:sp>
      <p:sp>
        <p:nvSpPr>
          <p:cNvPr id="3" name="Zástupný symbol pro obsah 2"/>
          <p:cNvSpPr>
            <a:spLocks noGrp="1"/>
          </p:cNvSpPr>
          <p:nvPr>
            <p:ph idx="1"/>
          </p:nvPr>
        </p:nvSpPr>
        <p:spPr/>
        <p:txBody>
          <a:bodyPr>
            <a:normAutofit fontScale="92500" lnSpcReduction="10000"/>
          </a:bodyPr>
          <a:lstStyle/>
          <a:p>
            <a:r>
              <a:rPr lang="cs-CZ" dirty="0"/>
              <a:t>Zákon umožňuje ženě porodit dítě  s utajením jejich identifikačních údajů, a to na základě její písemné žádosti, součástí žádosti je prohlášení ženy, že nehodlá o dítě pečovat  (nejde-li o ženu, jejímuž manželovi svědčí domněnka otcovství ve smyslu zákona o rodině).</a:t>
            </a:r>
          </a:p>
          <a:p>
            <a:r>
              <a:rPr lang="cs-CZ" dirty="0"/>
              <a:t>Anonymita ženy se nezachovává v případech postupů, které jsou potřebné k zajištění úhrady zdravotních služeb z veřejného zdravotního pojištění.</a:t>
            </a:r>
          </a:p>
        </p:txBody>
      </p:sp>
    </p:spTree>
    <p:extLst>
      <p:ext uri="{BB962C8B-B14F-4D97-AF65-F5344CB8AC3E}">
        <p14:creationId xmlns:p14="http://schemas.microsoft.com/office/powerpoint/2010/main" val="355291905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Výjimky ze zásady souhlasu s poskytováním zdravotních služeb</a:t>
            </a:r>
          </a:p>
        </p:txBody>
      </p:sp>
      <p:sp>
        <p:nvSpPr>
          <p:cNvPr id="3" name="Zástupný symbol pro obsah 2"/>
          <p:cNvSpPr>
            <a:spLocks noGrp="1"/>
          </p:cNvSpPr>
          <p:nvPr>
            <p:ph idx="1"/>
          </p:nvPr>
        </p:nvSpPr>
        <p:spPr/>
        <p:txBody>
          <a:bodyPr>
            <a:normAutofit fontScale="62500" lnSpcReduction="20000"/>
          </a:bodyPr>
          <a:lstStyle/>
          <a:p>
            <a:r>
              <a:rPr lang="cs-CZ" dirty="0"/>
              <a:t>Pacienta lze </a:t>
            </a:r>
            <a:r>
              <a:rPr lang="cs-CZ" u="sng" dirty="0"/>
              <a:t>bez souhlasu hospitalizovat</a:t>
            </a:r>
            <a:r>
              <a:rPr lang="cs-CZ" dirty="0"/>
              <a:t>, jestliže:</a:t>
            </a:r>
          </a:p>
          <a:p>
            <a:r>
              <a:rPr lang="cs-CZ" b="1" dirty="0"/>
              <a:t>1.</a:t>
            </a:r>
            <a:r>
              <a:rPr lang="cs-CZ" dirty="0"/>
              <a:t> mu bylo pravomocným rozhodnutím soudu uloženo ochranné léčení formou lůžkové péče,</a:t>
            </a:r>
          </a:p>
          <a:p>
            <a:r>
              <a:rPr lang="cs-CZ" b="1" dirty="0"/>
              <a:t>2.</a:t>
            </a:r>
            <a:r>
              <a:rPr lang="cs-CZ" dirty="0"/>
              <a:t> je mu nařízena izolace, karanténa nebo léčení podle zákona o ochraně veřejného zdraví,</a:t>
            </a:r>
          </a:p>
          <a:p>
            <a:r>
              <a:rPr lang="cs-CZ" b="1" dirty="0"/>
              <a:t>3.</a:t>
            </a:r>
            <a:r>
              <a:rPr lang="cs-CZ" dirty="0"/>
              <a:t> je mu soudem nařízeno vyšetření zdravotního stavu,</a:t>
            </a:r>
          </a:p>
          <a:p>
            <a:r>
              <a:rPr lang="cs-CZ" b="1" dirty="0"/>
              <a:t>4.</a:t>
            </a:r>
            <a:r>
              <a:rPr lang="cs-CZ" dirty="0"/>
              <a:t> ohrožuje bezprostředně a závažným způsobem sebe nebo své okolí a jeví známky duševní poruchy nebo touto poruchou trpí nebo je pod vlivem návykové látky, pokud hrozbu pro pacienta nebo jeho okolí nelze odvrátit jinak, nebo</a:t>
            </a:r>
          </a:p>
          <a:p>
            <a:r>
              <a:rPr lang="cs-CZ" b="1" dirty="0"/>
              <a:t>5.</a:t>
            </a:r>
            <a:r>
              <a:rPr lang="cs-CZ" dirty="0"/>
              <a:t> jeho zdravotní stav vyžaduje poskytnutí neodkladné péče a zároveň neumožňuje, aby vyslovil souhlas.</a:t>
            </a:r>
          </a:p>
          <a:p>
            <a:r>
              <a:rPr lang="cs-CZ" dirty="0"/>
              <a:t>Nezletilého pacienta nebo pacienta s omezenou svéprávností lze bez souhlasu zákonného zástupce nebo opatrovníka hospitalizovat též v případě, jde-li o podezření na týrání, zneužívání nebo zanedbávání.</a:t>
            </a:r>
          </a:p>
          <a:p>
            <a:endParaRPr lang="cs-CZ" dirty="0"/>
          </a:p>
        </p:txBody>
      </p:sp>
    </p:spTree>
    <p:extLst>
      <p:ext uri="{BB962C8B-B14F-4D97-AF65-F5344CB8AC3E}">
        <p14:creationId xmlns:p14="http://schemas.microsoft.com/office/powerpoint/2010/main" val="205215466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r>
              <a:rPr lang="cs-CZ" dirty="0"/>
              <a:t>Omezení volného pohybu pacienta</a:t>
            </a:r>
          </a:p>
        </p:txBody>
      </p:sp>
      <p:sp>
        <p:nvSpPr>
          <p:cNvPr id="3" name="Zástupný symbol pro obsah 2"/>
          <p:cNvSpPr>
            <a:spLocks noGrp="1"/>
          </p:cNvSpPr>
          <p:nvPr>
            <p:ph idx="1"/>
          </p:nvPr>
        </p:nvSpPr>
        <p:spPr>
          <a:xfrm>
            <a:off x="457200" y="1196752"/>
            <a:ext cx="8229600" cy="4929411"/>
          </a:xfrm>
        </p:spPr>
        <p:txBody>
          <a:bodyPr>
            <a:noAutofit/>
          </a:bodyPr>
          <a:lstStyle/>
          <a:p>
            <a:r>
              <a:rPr lang="cs-CZ" sz="1900" u="sng" dirty="0"/>
              <a:t>K omezení volného pohybu pacienta při poskytování zdravotních služeb lze použít</a:t>
            </a:r>
          </a:p>
          <a:p>
            <a:r>
              <a:rPr lang="cs-CZ" sz="1900" b="1" dirty="0"/>
              <a:t>a)</a:t>
            </a:r>
            <a:r>
              <a:rPr lang="cs-CZ" sz="1900" dirty="0"/>
              <a:t> úchop pacienta zdravotnickými pracovníky,</a:t>
            </a:r>
          </a:p>
          <a:p>
            <a:r>
              <a:rPr lang="cs-CZ" sz="1900" b="1" dirty="0"/>
              <a:t>b)</a:t>
            </a:r>
            <a:r>
              <a:rPr lang="cs-CZ" sz="1900" dirty="0"/>
              <a:t> omezení pacienta v pohybu ochrannými pásy nebo kurty,</a:t>
            </a:r>
          </a:p>
          <a:p>
            <a:r>
              <a:rPr lang="cs-CZ" sz="1900" b="1" dirty="0"/>
              <a:t>c)</a:t>
            </a:r>
            <a:r>
              <a:rPr lang="cs-CZ" sz="1900" dirty="0"/>
              <a:t> umístění pacienta v síťovém lůžku; to neplatí v případě poskytování záchytné služby,</a:t>
            </a:r>
          </a:p>
          <a:p>
            <a:r>
              <a:rPr lang="cs-CZ" sz="1900" b="1" dirty="0"/>
              <a:t>d)</a:t>
            </a:r>
            <a:r>
              <a:rPr lang="cs-CZ" sz="1900" dirty="0"/>
              <a:t> umístění pacienta v místnosti určené k bezpečnému pohybu,</a:t>
            </a:r>
          </a:p>
          <a:p>
            <a:r>
              <a:rPr lang="cs-CZ" sz="1900" b="1" dirty="0"/>
              <a:t>e)</a:t>
            </a:r>
            <a:r>
              <a:rPr lang="cs-CZ" sz="1900" dirty="0"/>
              <a:t> ochranný kabátek nebo vestu zamezující pohybu horních končetin pacienta,</a:t>
            </a:r>
          </a:p>
          <a:p>
            <a:r>
              <a:rPr lang="cs-CZ" sz="1900" b="1" dirty="0"/>
              <a:t>f)</a:t>
            </a:r>
            <a:r>
              <a:rPr lang="cs-CZ" sz="1900" dirty="0"/>
              <a:t> psychofarmaka vhodné k omezení volného pohybu pacienta nebo</a:t>
            </a:r>
          </a:p>
          <a:p>
            <a:r>
              <a:rPr lang="cs-CZ" sz="1900" b="1" dirty="0"/>
              <a:t>g)</a:t>
            </a:r>
            <a:r>
              <a:rPr lang="cs-CZ" sz="1900" dirty="0"/>
              <a:t> kombinaci prostředků uvedených v písmenech a) až f).</a:t>
            </a:r>
          </a:p>
          <a:p>
            <a:r>
              <a:rPr lang="cs-CZ" sz="1900" dirty="0"/>
              <a:t>Omezovací prostředky  lze použít pouze tehdy, je-li účelem jejich použití odvrácení </a:t>
            </a:r>
            <a:r>
              <a:rPr lang="cs-CZ" sz="1900" u="sng" dirty="0"/>
              <a:t>bezprostředního ohrožení života, zdraví nebo bezpečnosti pacienta nebo jiných osob</a:t>
            </a:r>
            <a:r>
              <a:rPr lang="cs-CZ" sz="1900" dirty="0"/>
              <a:t>,  a to pouze po dobu, po kterou trvají důvody  jejich použití.</a:t>
            </a:r>
          </a:p>
          <a:p>
            <a:r>
              <a:rPr lang="cs-CZ" sz="1900" dirty="0"/>
              <a:t>Každé použití omezovacího prostředku, včetně důvodu jeho použití se zaznamenává do zdravotnické dokumentace vedené o pacientovi.</a:t>
            </a:r>
          </a:p>
          <a:p>
            <a:endParaRPr lang="cs-CZ" sz="1900" dirty="0"/>
          </a:p>
        </p:txBody>
      </p:sp>
    </p:spTree>
    <p:extLst>
      <p:ext uri="{BB962C8B-B14F-4D97-AF65-F5344CB8AC3E}">
        <p14:creationId xmlns:p14="http://schemas.microsoft.com/office/powerpoint/2010/main" val="107771117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Povinnosti pacienta při poskytování zdravotních služeb (§ 41)</a:t>
            </a:r>
          </a:p>
        </p:txBody>
      </p:sp>
      <p:sp>
        <p:nvSpPr>
          <p:cNvPr id="3" name="Zástupný symbol pro obsah 2"/>
          <p:cNvSpPr>
            <a:spLocks noGrp="1"/>
          </p:cNvSpPr>
          <p:nvPr>
            <p:ph idx="1"/>
          </p:nvPr>
        </p:nvSpPr>
        <p:spPr/>
        <p:txBody>
          <a:bodyPr>
            <a:normAutofit fontScale="62500" lnSpcReduction="20000"/>
          </a:bodyPr>
          <a:lstStyle/>
          <a:p>
            <a:r>
              <a:rPr lang="cs-CZ" u="sng" dirty="0"/>
              <a:t>Pacient</a:t>
            </a:r>
            <a:r>
              <a:rPr lang="cs-CZ" dirty="0"/>
              <a:t> je při poskytování zdravotních služeb </a:t>
            </a:r>
            <a:r>
              <a:rPr lang="cs-CZ" u="sng" dirty="0"/>
              <a:t>povinen</a:t>
            </a:r>
            <a:r>
              <a:rPr lang="cs-CZ" dirty="0"/>
              <a:t>:</a:t>
            </a:r>
          </a:p>
          <a:p>
            <a:r>
              <a:rPr lang="cs-CZ" b="1" dirty="0"/>
              <a:t>a)</a:t>
            </a:r>
            <a:r>
              <a:rPr lang="cs-CZ" dirty="0"/>
              <a:t> dodržovat navržený individuální léčebný postup, pokud s poskytováním zdravotních služeb vyslovil souhlas,</a:t>
            </a:r>
          </a:p>
          <a:p>
            <a:r>
              <a:rPr lang="cs-CZ" b="1" dirty="0"/>
              <a:t>b)</a:t>
            </a:r>
            <a:r>
              <a:rPr lang="cs-CZ" dirty="0"/>
              <a:t> řídit se vnitřním řádem,</a:t>
            </a:r>
          </a:p>
          <a:p>
            <a:r>
              <a:rPr lang="cs-CZ" b="1" dirty="0"/>
              <a:t>c)</a:t>
            </a:r>
            <a:r>
              <a:rPr lang="cs-CZ" dirty="0"/>
              <a:t> uhradit poskytovateli cenu poskytnutých zdravotních služeb nehrazených nebo částečně hrazených z veřejného zdravotního pojištění,</a:t>
            </a:r>
          </a:p>
          <a:p>
            <a:r>
              <a:rPr lang="cs-CZ" b="1" dirty="0"/>
              <a:t>d)</a:t>
            </a:r>
            <a:r>
              <a:rPr lang="cs-CZ" dirty="0"/>
              <a:t> pravdivě informovat ošetřujícího zdravotnického pracovníka o dosavadním vývoji zdravotního stavu, včetně informací o infekčních nemocech, o zdravotních službách poskytovaných jinými poskytovateli, o užívání léčivých přípravků, včetně užívání návykových látek, a dalších skutečnostech podstatných pro poskytování zdravotních služeb,</a:t>
            </a:r>
          </a:p>
          <a:p>
            <a:r>
              <a:rPr lang="cs-CZ" b="1" dirty="0"/>
              <a:t>e)</a:t>
            </a:r>
            <a:r>
              <a:rPr lang="cs-CZ" dirty="0"/>
              <a:t> nepožívat během hospitalizace alkohol nebo jiné návykové látky a podrobit se na základě rozhodnutí ošetřujícího lékaře v odůvodněných případech vyšetřením za účelem prokázání, zda je nebo není pod vlivem alkoholu nebo jiných návykových látek.</a:t>
            </a:r>
          </a:p>
          <a:p>
            <a:endParaRPr lang="cs-CZ" dirty="0"/>
          </a:p>
        </p:txBody>
      </p:sp>
    </p:spTree>
    <p:extLst>
      <p:ext uri="{BB962C8B-B14F-4D97-AF65-F5344CB8AC3E}">
        <p14:creationId xmlns:p14="http://schemas.microsoft.com/office/powerpoint/2010/main" val="1355604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Zdravotnické právo</a:t>
            </a:r>
          </a:p>
        </p:txBody>
      </p:sp>
      <p:sp>
        <p:nvSpPr>
          <p:cNvPr id="3" name="Zástupný symbol pro obsah 2"/>
          <p:cNvSpPr>
            <a:spLocks noGrp="1"/>
          </p:cNvSpPr>
          <p:nvPr>
            <p:ph idx="1"/>
          </p:nvPr>
        </p:nvSpPr>
        <p:spPr/>
        <p:txBody>
          <a:bodyPr>
            <a:normAutofit fontScale="70000" lnSpcReduction="20000"/>
          </a:bodyPr>
          <a:lstStyle/>
          <a:p>
            <a:r>
              <a:rPr lang="cs-CZ" sz="3400" b="1" dirty="0"/>
              <a:t>Soubor právních norem upravujících poskytování zdravotní péče v širším smyslu.</a:t>
            </a:r>
            <a:r>
              <a:rPr lang="cs-CZ" sz="3400" dirty="0"/>
              <a:t> </a:t>
            </a:r>
          </a:p>
          <a:p>
            <a:r>
              <a:rPr lang="cs-CZ" sz="3400" dirty="0"/>
              <a:t>Zahrnuje čtyři oblasti: a) samotnou právní úpravu vztahu lékař–pacient a všech jeho aspektů (tzv. medicínské či lékařské právo); </a:t>
            </a:r>
          </a:p>
          <a:p>
            <a:r>
              <a:rPr lang="cs-CZ" sz="3400" dirty="0"/>
              <a:t>b) právo veřejného zdravotního pojištění včetně postavení zdravotních pojišťoven; </a:t>
            </a:r>
          </a:p>
          <a:p>
            <a:r>
              <a:rPr lang="cs-CZ" sz="3400" dirty="0"/>
              <a:t>c) tzv. farmaceutické právo, tedy právo léčivých přípravků, zdravotnických prostředků a ověřování nezavedených metod; </a:t>
            </a:r>
          </a:p>
          <a:p>
            <a:r>
              <a:rPr lang="cs-CZ" sz="3400" dirty="0"/>
              <a:t>d) oblast práva veřejného zdraví, resp. ochrana veřejného zdraví. </a:t>
            </a:r>
          </a:p>
          <a:p>
            <a:r>
              <a:rPr lang="cs-CZ" sz="3400" dirty="0"/>
              <a:t>Zahrnuje v sobě normy práva správního, trestního, občanského, pracovního, jakož i práva mezinárodního.</a:t>
            </a:r>
            <a:endParaRPr lang="cs-CZ" sz="3400" b="1" dirty="0"/>
          </a:p>
          <a:p>
            <a:endParaRPr lang="cs-CZ" dirty="0"/>
          </a:p>
        </p:txBody>
      </p:sp>
    </p:spTree>
    <p:extLst>
      <p:ext uri="{BB962C8B-B14F-4D97-AF65-F5344CB8AC3E}">
        <p14:creationId xmlns:p14="http://schemas.microsoft.com/office/powerpoint/2010/main" val="219741707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Práva a povinnosti zákonného zástupce pacienta</a:t>
            </a:r>
          </a:p>
        </p:txBody>
      </p:sp>
      <p:sp>
        <p:nvSpPr>
          <p:cNvPr id="3" name="Zástupný symbol pro obsah 2"/>
          <p:cNvSpPr>
            <a:spLocks noGrp="1"/>
          </p:cNvSpPr>
          <p:nvPr>
            <p:ph idx="1"/>
          </p:nvPr>
        </p:nvSpPr>
        <p:spPr/>
        <p:txBody>
          <a:bodyPr>
            <a:normAutofit fontScale="77500" lnSpcReduction="20000"/>
          </a:bodyPr>
          <a:lstStyle/>
          <a:p>
            <a:r>
              <a:rPr lang="cs-CZ" dirty="0"/>
              <a:t>Za zákonného zástupce (ZZ) se považuje:</a:t>
            </a:r>
          </a:p>
          <a:p>
            <a:r>
              <a:rPr lang="cs-CZ" dirty="0"/>
              <a:t>a) </a:t>
            </a:r>
            <a:r>
              <a:rPr lang="cs-CZ" b="1" dirty="0"/>
              <a:t>rodič</a:t>
            </a:r>
            <a:r>
              <a:rPr lang="cs-CZ" dirty="0"/>
              <a:t> – v případě nezletilého pacienta</a:t>
            </a:r>
          </a:p>
          <a:p>
            <a:r>
              <a:rPr lang="cs-CZ" dirty="0"/>
              <a:t>b) </a:t>
            </a:r>
            <a:r>
              <a:rPr lang="cs-CZ" b="1" dirty="0"/>
              <a:t>opatrovník</a:t>
            </a:r>
            <a:r>
              <a:rPr lang="cs-CZ" dirty="0"/>
              <a:t> – v případě pacienta zbaveného způsobilosti k právním úkonům.</a:t>
            </a:r>
          </a:p>
          <a:p>
            <a:r>
              <a:rPr lang="cs-CZ" dirty="0"/>
              <a:t>ZZ náleží např. právo na informace o zdravotním stavu pacienta, právo vyslovit souhlas/nesouhlas s poskytnutím zdravotní služby pacientovi, právo vyslovit souhlas/nesouhlas s hospitalizací pacienta apod.   </a:t>
            </a:r>
          </a:p>
          <a:p>
            <a:r>
              <a:rPr lang="cs-CZ" dirty="0"/>
              <a:t>ZZ má i některé povinnosti, které zákon ukládá pacientovi, např. dodržovat léčebný postup, pravdivě informovat ošetřujícího zdravotnického pracovníka o dosavadním zdravotním stavu pacienta, povinnost prokázat svoji totožnost v případě, kdy o to zdrav. pracovník požádá aj.    </a:t>
            </a:r>
          </a:p>
          <a:p>
            <a:endParaRPr lang="cs-CZ" dirty="0"/>
          </a:p>
        </p:txBody>
      </p:sp>
    </p:spTree>
    <p:extLst>
      <p:ext uri="{BB962C8B-B14F-4D97-AF65-F5344CB8AC3E}">
        <p14:creationId xmlns:p14="http://schemas.microsoft.com/office/powerpoint/2010/main" val="15077778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600" dirty="0"/>
              <a:t>Zdravotní služby a zaopatření poskytovaná v dětských domovech pro děti do 3 let věku</a:t>
            </a:r>
          </a:p>
        </p:txBody>
      </p:sp>
      <p:sp>
        <p:nvSpPr>
          <p:cNvPr id="3" name="Zástupný symbol pro obsah 2"/>
          <p:cNvSpPr>
            <a:spLocks noGrp="1"/>
          </p:cNvSpPr>
          <p:nvPr>
            <p:ph idx="1"/>
          </p:nvPr>
        </p:nvSpPr>
        <p:spPr/>
        <p:txBody>
          <a:bodyPr>
            <a:normAutofit fontScale="92500" lnSpcReduction="20000"/>
          </a:bodyPr>
          <a:lstStyle/>
          <a:p>
            <a:r>
              <a:rPr lang="cs-CZ" dirty="0"/>
              <a:t>Pro děti do 3 let, které nemohou vyrůstat v rodinném prostředí, jsou poskytovány vedle zaopatření i zdravotní služby.</a:t>
            </a:r>
          </a:p>
          <a:p>
            <a:r>
              <a:rPr lang="cs-CZ" u="sng" dirty="0"/>
              <a:t>Zaopatřování</a:t>
            </a:r>
            <a:r>
              <a:rPr lang="cs-CZ" dirty="0"/>
              <a:t> = stravování, ošacení, ubytování a výchovná činnost</a:t>
            </a:r>
          </a:p>
          <a:p>
            <a:r>
              <a:rPr lang="cs-CZ" dirty="0"/>
              <a:t>Jedná se tedy o </a:t>
            </a:r>
            <a:r>
              <a:rPr lang="cs-CZ" u="sng" dirty="0"/>
              <a:t>služby nehrazené z prostředků veřejného zdravotního pojištění</a:t>
            </a:r>
            <a:r>
              <a:rPr lang="cs-CZ" dirty="0"/>
              <a:t>.</a:t>
            </a:r>
          </a:p>
          <a:p>
            <a:r>
              <a:rPr lang="cs-CZ" dirty="0"/>
              <a:t>Osoby povinné výživou jsou povinny přispívat poskytovateli na úhradu zaopatření dítěte umístěného v dětském domově pro děti do 3 let věku.  </a:t>
            </a:r>
          </a:p>
        </p:txBody>
      </p:sp>
    </p:spTree>
    <p:extLst>
      <p:ext uri="{BB962C8B-B14F-4D97-AF65-F5344CB8AC3E}">
        <p14:creationId xmlns:p14="http://schemas.microsoft.com/office/powerpoint/2010/main" val="302221555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Hospic</a:t>
            </a:r>
          </a:p>
        </p:txBody>
      </p:sp>
      <p:sp>
        <p:nvSpPr>
          <p:cNvPr id="3" name="Zástupný symbol pro obsah 2"/>
          <p:cNvSpPr>
            <a:spLocks noGrp="1"/>
          </p:cNvSpPr>
          <p:nvPr>
            <p:ph idx="1"/>
          </p:nvPr>
        </p:nvSpPr>
        <p:spPr/>
        <p:txBody>
          <a:bodyPr>
            <a:normAutofit/>
          </a:bodyPr>
          <a:lstStyle/>
          <a:p>
            <a:r>
              <a:rPr lang="cs-CZ" dirty="0"/>
              <a:t>= poskytovatel, který poskytuje zdravotní služby </a:t>
            </a:r>
            <a:r>
              <a:rPr lang="cs-CZ" u="sng" dirty="0"/>
              <a:t>nevyléčitelně nemocným pacientům v terminálním stavu</a:t>
            </a:r>
            <a:r>
              <a:rPr lang="cs-CZ" dirty="0"/>
              <a:t> ve speciálních lůžkových zdravotnických zařízeních hospicového typu nebo ve vlastním sociálním prostředí pacienta.</a:t>
            </a:r>
          </a:p>
          <a:p>
            <a:r>
              <a:rPr lang="cs-CZ" dirty="0"/>
              <a:t>Zpravidla poskytuje pacientům a jejich blízkým  i další navazující služby podle jiných právních předpisů.</a:t>
            </a:r>
          </a:p>
          <a:p>
            <a:endParaRPr lang="cs-CZ" dirty="0"/>
          </a:p>
        </p:txBody>
      </p:sp>
    </p:spTree>
    <p:extLst>
      <p:ext uri="{BB962C8B-B14F-4D97-AF65-F5344CB8AC3E}">
        <p14:creationId xmlns:p14="http://schemas.microsoft.com/office/powerpoint/2010/main" val="216278059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260648"/>
            <a:ext cx="8229600" cy="1143000"/>
          </a:xfrm>
        </p:spPr>
        <p:txBody>
          <a:bodyPr>
            <a:noAutofit/>
          </a:bodyPr>
          <a:lstStyle/>
          <a:p>
            <a:r>
              <a:rPr lang="cs-CZ" sz="3200" dirty="0"/>
              <a:t>Postavení poskytovatelů zdravotní služby a zdravotnických pracovníků při poskytování zdravotních služeb (ZS)</a:t>
            </a:r>
          </a:p>
        </p:txBody>
      </p:sp>
      <p:sp>
        <p:nvSpPr>
          <p:cNvPr id="3" name="Zástupný symbol pro obsah 2"/>
          <p:cNvSpPr>
            <a:spLocks noGrp="1"/>
          </p:cNvSpPr>
          <p:nvPr>
            <p:ph idx="1"/>
          </p:nvPr>
        </p:nvSpPr>
        <p:spPr/>
        <p:txBody>
          <a:bodyPr>
            <a:normAutofit fontScale="92500" lnSpcReduction="10000"/>
          </a:bodyPr>
          <a:lstStyle/>
          <a:p>
            <a:r>
              <a:rPr lang="cs-CZ" b="1" dirty="0"/>
              <a:t>Práva a povinnosti poskytovatele</a:t>
            </a:r>
          </a:p>
          <a:p>
            <a:r>
              <a:rPr lang="cs-CZ" dirty="0"/>
              <a:t>Povinnost poskytovat zdravotní služby na </a:t>
            </a:r>
            <a:r>
              <a:rPr lang="cs-CZ" u="sng" dirty="0"/>
              <a:t>náležité odborné úrovni</a:t>
            </a:r>
            <a:r>
              <a:rPr lang="cs-CZ" dirty="0"/>
              <a:t>, vytvořit podmínky a opatření k zajištění uplatňování práv a povinností pacientů a dalších oprávněných osob, zdravotnických pracovníků a jiných odborných pracovníků při poskytování zdravotních služeb.</a:t>
            </a:r>
          </a:p>
          <a:p>
            <a:r>
              <a:rPr lang="cs-CZ" dirty="0"/>
              <a:t>Povinnosti poskytovatelů ZS jsou koncipovány tak, aby navazovaly na práva pacientů.</a:t>
            </a:r>
          </a:p>
          <a:p>
            <a:r>
              <a:rPr lang="cs-CZ" u="sng" dirty="0"/>
              <a:t>Mezi nejdůležitější patří</a:t>
            </a:r>
            <a:r>
              <a:rPr lang="cs-CZ" dirty="0"/>
              <a:t>: </a:t>
            </a:r>
          </a:p>
        </p:txBody>
      </p:sp>
    </p:spTree>
    <p:extLst>
      <p:ext uri="{BB962C8B-B14F-4D97-AF65-F5344CB8AC3E}">
        <p14:creationId xmlns:p14="http://schemas.microsoft.com/office/powerpoint/2010/main" val="144817407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fontScale="90000"/>
          </a:bodyPr>
          <a:lstStyle/>
          <a:p>
            <a:endParaRPr lang="cs-CZ" dirty="0"/>
          </a:p>
        </p:txBody>
      </p:sp>
      <p:sp>
        <p:nvSpPr>
          <p:cNvPr id="3" name="Zástupný symbol pro obsah 2"/>
          <p:cNvSpPr>
            <a:spLocks noGrp="1"/>
          </p:cNvSpPr>
          <p:nvPr>
            <p:ph idx="1"/>
          </p:nvPr>
        </p:nvSpPr>
        <p:spPr>
          <a:xfrm>
            <a:off x="457200" y="764704"/>
            <a:ext cx="8229600" cy="5688632"/>
          </a:xfrm>
        </p:spPr>
        <p:txBody>
          <a:bodyPr>
            <a:noAutofit/>
          </a:bodyPr>
          <a:lstStyle/>
          <a:p>
            <a:r>
              <a:rPr lang="cs-CZ" sz="1500" b="1" dirty="0"/>
              <a:t>a)</a:t>
            </a:r>
            <a:r>
              <a:rPr lang="cs-CZ" sz="1500" dirty="0"/>
              <a:t> </a:t>
            </a:r>
            <a:r>
              <a:rPr lang="cs-CZ" sz="1500" u="sng" dirty="0"/>
              <a:t>informovat pacienta o ceně </a:t>
            </a:r>
            <a:r>
              <a:rPr lang="cs-CZ" sz="1500" dirty="0"/>
              <a:t>poskytovaných zdravotních služeb nehrazených nebo částečně hrazených z veřejného zdravotního pojištění, a to před jejich poskytnutím, a vystavit účet za uhrazené zdravotní služby;</a:t>
            </a:r>
          </a:p>
          <a:p>
            <a:r>
              <a:rPr lang="cs-CZ" sz="1500" b="1" dirty="0"/>
              <a:t>b)</a:t>
            </a:r>
            <a:r>
              <a:rPr lang="cs-CZ" sz="1500" dirty="0"/>
              <a:t> </a:t>
            </a:r>
            <a:r>
              <a:rPr lang="cs-CZ" sz="1500" u="sng" dirty="0"/>
              <a:t>zpracovat seznam cen </a:t>
            </a:r>
            <a:r>
              <a:rPr lang="cs-CZ" sz="1500" dirty="0"/>
              <a:t>poskytovaných zdravotních služeb nehrazených a částečně hrazených z veřejného zdravotního pojištění a zpřístupnit ho  pacientům;</a:t>
            </a:r>
          </a:p>
          <a:p>
            <a:r>
              <a:rPr lang="cs-CZ" sz="1500" b="1" dirty="0"/>
              <a:t>c)</a:t>
            </a:r>
            <a:r>
              <a:rPr lang="cs-CZ" sz="1500" dirty="0"/>
              <a:t> vymezit </a:t>
            </a:r>
            <a:r>
              <a:rPr lang="cs-CZ" sz="1500" u="sng" dirty="0"/>
              <a:t>provozní a ordinační dobu </a:t>
            </a:r>
            <a:r>
              <a:rPr lang="cs-CZ" sz="1500" dirty="0"/>
              <a:t>a údaj o ní umístit tak, aby tato informace byla přístupná pacientům,</a:t>
            </a:r>
          </a:p>
          <a:p>
            <a:r>
              <a:rPr lang="cs-CZ" sz="1500" b="1" dirty="0"/>
              <a:t>d)</a:t>
            </a:r>
            <a:r>
              <a:rPr lang="cs-CZ" sz="1500" dirty="0"/>
              <a:t> opatřit zdravotnické zařízení </a:t>
            </a:r>
            <a:r>
              <a:rPr lang="cs-CZ" sz="1500" u="sng" dirty="0"/>
              <a:t>viditelným označením</a:t>
            </a:r>
            <a:r>
              <a:rPr lang="cs-CZ" sz="1500" dirty="0"/>
              <a:t> (obchodní firma, název nebo jméno,  jména a příjmení poskytovatele a IČO, bylo-li přiděleno),</a:t>
            </a:r>
          </a:p>
          <a:p>
            <a:r>
              <a:rPr lang="cs-CZ" sz="1500" b="1" dirty="0"/>
              <a:t>e)</a:t>
            </a:r>
            <a:r>
              <a:rPr lang="cs-CZ" sz="1500" dirty="0"/>
              <a:t> v době nepřítomnosti zpřístupnit pacientům informaci o poskytnutí neodkladné péče jiným poskytovatelem v rámci jeho ordinační doby,</a:t>
            </a:r>
          </a:p>
          <a:p>
            <a:r>
              <a:rPr lang="cs-CZ" sz="1500" b="1" dirty="0"/>
              <a:t>f)</a:t>
            </a:r>
            <a:r>
              <a:rPr lang="cs-CZ" sz="1500" dirty="0"/>
              <a:t> </a:t>
            </a:r>
            <a:r>
              <a:rPr lang="cs-CZ" sz="1500" u="sng" dirty="0"/>
              <a:t>předat zprávu</a:t>
            </a:r>
            <a:r>
              <a:rPr lang="cs-CZ" sz="1500" dirty="0"/>
              <a:t> o poskytnutých zdravotních službách </a:t>
            </a:r>
            <a:r>
              <a:rPr lang="cs-CZ" sz="1500" u="sng" dirty="0"/>
              <a:t>registrujícímu poskytovateli </a:t>
            </a:r>
            <a:r>
              <a:rPr lang="cs-CZ" sz="1500" dirty="0"/>
              <a:t>(tj. praktickému lékaři), výjimku mají stomatologové a gynekologové,</a:t>
            </a:r>
          </a:p>
          <a:p>
            <a:r>
              <a:rPr lang="cs-CZ" sz="1500" b="1" dirty="0"/>
              <a:t>g)</a:t>
            </a:r>
            <a:r>
              <a:rPr lang="cs-CZ" sz="1500" dirty="0"/>
              <a:t> předat jiným poskytovatelům zdravotních služeb nebo poskytovatelům sociálních služeb potřebné informace o zdravotním stavu pacienta nezbytné k zajištění návaznosti dalších zdravotních a sociálních služeb poskytovaných pacientovi,</a:t>
            </a:r>
          </a:p>
          <a:p>
            <a:r>
              <a:rPr lang="cs-CZ" sz="1500" b="1" dirty="0"/>
              <a:t>h)</a:t>
            </a:r>
            <a:r>
              <a:rPr lang="cs-CZ" sz="1500" dirty="0"/>
              <a:t> zpracovat </a:t>
            </a:r>
            <a:r>
              <a:rPr lang="cs-CZ" sz="1500" u="sng" dirty="0"/>
              <a:t>seznam zdravotních služeb, k jejichž poskytnutí je vyžadován písemný souhlas</a:t>
            </a:r>
            <a:r>
              <a:rPr lang="cs-CZ" sz="1500" dirty="0"/>
              <a:t>; to neplatí pro poskytovatele zdravotnické záchranné služby, zdravotnické dopravní služby, přepravy pacientů neodkladné péče, záchytné služby a lékárenské péče,</a:t>
            </a:r>
          </a:p>
          <a:p>
            <a:r>
              <a:rPr lang="cs-CZ" sz="1500" b="1" dirty="0"/>
              <a:t>i)</a:t>
            </a:r>
            <a:r>
              <a:rPr lang="cs-CZ" sz="1500" dirty="0"/>
              <a:t> informovat pacienta o tom, že se na poskytování zdravotních služeb mohou podílet osoby získávající způsobilost k výkonu povolání zdravotnického pracovníka </a:t>
            </a:r>
          </a:p>
          <a:p>
            <a:r>
              <a:rPr lang="cs-CZ" sz="1500" b="1" dirty="0"/>
              <a:t>j)</a:t>
            </a:r>
            <a:r>
              <a:rPr lang="cs-CZ" sz="1500" dirty="0"/>
              <a:t> přijmout pacienta k izolaci, karanténě či ochrannému léčení nařízenému soudem.</a:t>
            </a:r>
          </a:p>
          <a:p>
            <a:endParaRPr lang="cs-CZ" sz="1500" dirty="0"/>
          </a:p>
        </p:txBody>
      </p:sp>
    </p:spTree>
    <p:extLst>
      <p:ext uri="{BB962C8B-B14F-4D97-AF65-F5344CB8AC3E}">
        <p14:creationId xmlns:p14="http://schemas.microsoft.com/office/powerpoint/2010/main" val="124494861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562074"/>
          </a:xfrm>
        </p:spPr>
        <p:txBody>
          <a:bodyPr>
            <a:normAutofit fontScale="90000"/>
          </a:bodyPr>
          <a:lstStyle/>
          <a:p>
            <a:endParaRPr lang="cs-CZ" dirty="0"/>
          </a:p>
        </p:txBody>
      </p:sp>
      <p:sp>
        <p:nvSpPr>
          <p:cNvPr id="3" name="Zástupný symbol pro obsah 2"/>
          <p:cNvSpPr>
            <a:spLocks noGrp="1"/>
          </p:cNvSpPr>
          <p:nvPr>
            <p:ph idx="1"/>
          </p:nvPr>
        </p:nvSpPr>
        <p:spPr>
          <a:xfrm>
            <a:off x="457200" y="980728"/>
            <a:ext cx="8229600" cy="5145435"/>
          </a:xfrm>
        </p:spPr>
        <p:txBody>
          <a:bodyPr>
            <a:noAutofit/>
          </a:bodyPr>
          <a:lstStyle/>
          <a:p>
            <a:r>
              <a:rPr lang="cs-CZ" sz="1500" dirty="0"/>
              <a:t>Poskytovatel je </a:t>
            </a:r>
            <a:r>
              <a:rPr lang="cs-CZ" sz="1500" u="sng" dirty="0"/>
              <a:t>povinen zajistit</a:t>
            </a:r>
          </a:p>
          <a:p>
            <a:r>
              <a:rPr lang="cs-CZ" sz="1500" b="1" dirty="0"/>
              <a:t>a)</a:t>
            </a:r>
            <a:r>
              <a:rPr lang="cs-CZ" sz="1500" dirty="0"/>
              <a:t> aby byl pacient seznámen se svými právy a povinnostmi při poskytování zdravotních služeb a vnitřním řádem;</a:t>
            </a:r>
          </a:p>
          <a:p>
            <a:r>
              <a:rPr lang="cs-CZ" sz="1500" b="1" dirty="0"/>
              <a:t>b)</a:t>
            </a:r>
            <a:r>
              <a:rPr lang="cs-CZ" sz="1500" dirty="0"/>
              <a:t> sestavení, koordinaci a realizaci individuálního léčebného postupu a komplexnost, návaznost a koordinovanost poskytovaných zdravotních služeb,</a:t>
            </a:r>
          </a:p>
          <a:p>
            <a:r>
              <a:rPr lang="cs-CZ" sz="1500" b="1" dirty="0"/>
              <a:t>c)</a:t>
            </a:r>
            <a:r>
              <a:rPr lang="cs-CZ" sz="1500" dirty="0"/>
              <a:t> aby byl pacient informován o dalších zdravotních službách a dalších možných sociálních službách, které mohou zlepšit jeho zdravotní stav, zejména o možnostech sociální, pracovní a pedagogické rehabilitace,</a:t>
            </a:r>
          </a:p>
          <a:p>
            <a:r>
              <a:rPr lang="cs-CZ" sz="1500" b="1" dirty="0"/>
              <a:t>d)</a:t>
            </a:r>
            <a:r>
              <a:rPr lang="cs-CZ" sz="1500" dirty="0"/>
              <a:t> aby jinému poskytovateli nebo jinému zdravotnickému pracovníkovi, od nichž si pacient vyžádal konzultační služby, byly zpřístupněny informace vedené o zdravotním stavu pacienta ve zdravotnické dokumentaci;</a:t>
            </a:r>
          </a:p>
          <a:p>
            <a:r>
              <a:rPr lang="cs-CZ" sz="1500" b="1" dirty="0"/>
              <a:t>e)</a:t>
            </a:r>
            <a:r>
              <a:rPr lang="cs-CZ" sz="1500" dirty="0"/>
              <a:t> na výzvu poskytovatele zdravotnické záchranné služby bezodkladně spolupráci při poskytování zdravotních služeb při mimořádných událostech, hromadných nehodách nebo otravách, průmyslových haváriích nebo přírodních katastrofách, včetně zajištění bezprostředně navazující lůžkové péče;</a:t>
            </a:r>
          </a:p>
          <a:p>
            <a:r>
              <a:rPr lang="cs-CZ" sz="1500" b="1" dirty="0"/>
              <a:t>f)</a:t>
            </a:r>
            <a:r>
              <a:rPr lang="cs-CZ" sz="1500" dirty="0"/>
              <a:t> na výzvu nebo na základě opatření nařízeného příslušným orgánem ochrany veřejného zdraví bezodkladně účast zdravotnických pracovníků při poskytování zdravotních služeb při epidemiích nebo při nebezpečí jejich vzniku;</a:t>
            </a:r>
          </a:p>
          <a:p>
            <a:r>
              <a:rPr lang="cs-CZ" sz="1500" b="1" dirty="0"/>
              <a:t>g)</a:t>
            </a:r>
            <a:r>
              <a:rPr lang="cs-CZ" sz="1500" dirty="0"/>
              <a:t> aby zdravotní služby byly osobám ve výkonu vazby, trestu odnětí svobody nebo zabezpečovací detence poskytovány za přítomnosti příslušníka Vězeňské služby, a to pouze na dohled, mimo jeho doslech, s výjimkou případů ohrožení života, zdraví nebo bezpečnosti zdravotnického pracovníka nebo jiného odborného pracovníka nebo majetku, kdy je příslušník oprávněn být přítomen výkonu zdravotní služby též na doslech.</a:t>
            </a:r>
          </a:p>
          <a:p>
            <a:endParaRPr lang="cs-CZ" sz="1500" dirty="0"/>
          </a:p>
        </p:txBody>
      </p:sp>
    </p:spTree>
    <p:extLst>
      <p:ext uri="{BB962C8B-B14F-4D97-AF65-F5344CB8AC3E}">
        <p14:creationId xmlns:p14="http://schemas.microsoft.com/office/powerpoint/2010/main" val="100074634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Povinnosti poskytovatele jednodenní nebo lůžkové péče</a:t>
            </a:r>
          </a:p>
        </p:txBody>
      </p:sp>
      <p:sp>
        <p:nvSpPr>
          <p:cNvPr id="3" name="Zástupný symbol pro obsah 2"/>
          <p:cNvSpPr>
            <a:spLocks noGrp="1"/>
          </p:cNvSpPr>
          <p:nvPr>
            <p:ph idx="1"/>
          </p:nvPr>
        </p:nvSpPr>
        <p:spPr/>
        <p:txBody>
          <a:bodyPr>
            <a:normAutofit fontScale="55000" lnSpcReduction="20000"/>
          </a:bodyPr>
          <a:lstStyle/>
          <a:p>
            <a:r>
              <a:rPr lang="cs-CZ" b="1" dirty="0"/>
              <a:t>a)</a:t>
            </a:r>
            <a:r>
              <a:rPr lang="cs-CZ" dirty="0"/>
              <a:t> </a:t>
            </a:r>
            <a:r>
              <a:rPr lang="cs-CZ" b="1" u="sng" dirty="0"/>
              <a:t>zajistit hospitalizaci</a:t>
            </a:r>
          </a:p>
          <a:p>
            <a:r>
              <a:rPr lang="cs-CZ" b="1" dirty="0"/>
              <a:t>1.</a:t>
            </a:r>
            <a:r>
              <a:rPr lang="cs-CZ" dirty="0"/>
              <a:t> nezletilých pacientů odděleně od dospělých pacientů</a:t>
            </a:r>
          </a:p>
          <a:p>
            <a:r>
              <a:rPr lang="cs-CZ" b="1" dirty="0"/>
              <a:t>2.</a:t>
            </a:r>
            <a:r>
              <a:rPr lang="cs-CZ" dirty="0"/>
              <a:t> žen odděleně od mužů v samostatných pokojích,</a:t>
            </a:r>
          </a:p>
          <a:p>
            <a:r>
              <a:rPr lang="cs-CZ" dirty="0"/>
              <a:t>a to s výjimkou poskytování akutní lůžkové péče intenzivní,</a:t>
            </a:r>
          </a:p>
          <a:p>
            <a:r>
              <a:rPr lang="cs-CZ" b="1" dirty="0"/>
              <a:t>b)</a:t>
            </a:r>
            <a:r>
              <a:rPr lang="cs-CZ" dirty="0"/>
              <a:t> </a:t>
            </a:r>
            <a:r>
              <a:rPr lang="cs-CZ" b="1" u="sng" dirty="0"/>
              <a:t>umožnit pobyt ZZ nebo opatrovníka společně s hospitalizovaným nezletilým pacientem </a:t>
            </a:r>
            <a:r>
              <a:rPr lang="cs-CZ" dirty="0"/>
              <a:t>nebo pacientem s omezenou svéprávností, pokud to umožňuje vybavení zdravotnického zařízení,</a:t>
            </a:r>
          </a:p>
          <a:p>
            <a:r>
              <a:rPr lang="cs-CZ" b="1" dirty="0"/>
              <a:t>c)</a:t>
            </a:r>
            <a:r>
              <a:rPr lang="cs-CZ" dirty="0"/>
              <a:t> </a:t>
            </a:r>
            <a:r>
              <a:rPr lang="cs-CZ" b="1" u="sng" dirty="0"/>
              <a:t>včas informovat ZZ pacienta o propuštění z jednodenní nebo lůžkové péče</a:t>
            </a:r>
            <a:r>
              <a:rPr lang="cs-CZ" dirty="0"/>
              <a:t>,</a:t>
            </a:r>
          </a:p>
          <a:p>
            <a:r>
              <a:rPr lang="cs-CZ" b="1" dirty="0"/>
              <a:t>d)</a:t>
            </a:r>
            <a:r>
              <a:rPr lang="cs-CZ" dirty="0"/>
              <a:t> </a:t>
            </a:r>
            <a:r>
              <a:rPr lang="cs-CZ" b="1" u="sng" dirty="0"/>
              <a:t>zpracovat traumatologický plán</a:t>
            </a:r>
            <a:r>
              <a:rPr lang="cs-CZ" dirty="0"/>
              <a:t>, v němž upraví soubor opatření, která se uplatňují při hromadných neštěstích, a nejméně jednou za 2 roky ho aktualizovat; jedno vyhotovení plánu předat příslušnému správnímu orgánu do 30 dnů ode dne jeho zpracování nebo aktualizace</a:t>
            </a:r>
          </a:p>
          <a:p>
            <a:r>
              <a:rPr lang="cs-CZ" b="1" dirty="0"/>
              <a:t>e)</a:t>
            </a:r>
            <a:r>
              <a:rPr lang="cs-CZ" dirty="0"/>
              <a:t> návrh traumatologického plánu a návrh jeho aktualizace </a:t>
            </a:r>
            <a:r>
              <a:rPr lang="cs-CZ" b="1" u="sng" dirty="0"/>
              <a:t>projednat s příslušným správním orgánem</a:t>
            </a:r>
            <a:r>
              <a:rPr lang="cs-CZ" dirty="0"/>
              <a:t>,</a:t>
            </a:r>
          </a:p>
          <a:p>
            <a:r>
              <a:rPr lang="cs-CZ" b="1" dirty="0"/>
              <a:t>f)</a:t>
            </a:r>
            <a:r>
              <a:rPr lang="cs-CZ" dirty="0"/>
              <a:t> </a:t>
            </a:r>
            <a:r>
              <a:rPr lang="cs-CZ" b="1" u="sng" dirty="0"/>
              <a:t>pacienta vybavit při propuštění léčivými přípravky a zdravotnickými prostředky na 3 dny </a:t>
            </a:r>
            <a:r>
              <a:rPr lang="cs-CZ" dirty="0"/>
              <a:t>nebo v odůvodněných případech i na další nezbytně nutnou dobu.</a:t>
            </a:r>
          </a:p>
          <a:p>
            <a:endParaRPr lang="cs-CZ" dirty="0"/>
          </a:p>
        </p:txBody>
      </p:sp>
    </p:spTree>
    <p:extLst>
      <p:ext uri="{BB962C8B-B14F-4D97-AF65-F5344CB8AC3E}">
        <p14:creationId xmlns:p14="http://schemas.microsoft.com/office/powerpoint/2010/main" val="294867074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r>
              <a:rPr lang="cs-CZ" dirty="0"/>
              <a:t>Pokud není pacient vzhledem ke svému zdravotnímu stavu schopen obejít se bez pomoci další osoby, může být propuštěn z jednodenní nebo lůžkové péče až po předchozím včasném vyrozumění osoby, která tuto péči zajistí. </a:t>
            </a:r>
          </a:p>
          <a:p>
            <a:r>
              <a:rPr lang="cs-CZ" dirty="0"/>
              <a:t>Má-li být propuštěn pacient, u něhož není zajištěna další péče, poskytovatel o tom včas informuje  příslušný obecní úřad obce s rozšířenou působností,  má-li pacient trvalý pobyt na území hlavního města Prahy, informuje Magistrát hlavního města Prahy; obdobně postupuje u nezletilých pacientů se závažnou sociální problematikou v rodině.</a:t>
            </a:r>
          </a:p>
        </p:txBody>
      </p:sp>
    </p:spTree>
    <p:extLst>
      <p:ext uri="{BB962C8B-B14F-4D97-AF65-F5344CB8AC3E}">
        <p14:creationId xmlns:p14="http://schemas.microsoft.com/office/powerpoint/2010/main" val="101400124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dirty="0"/>
              <a:t>Zákon č. 372 zajišťuje pacientům </a:t>
            </a:r>
            <a:r>
              <a:rPr lang="cs-CZ" b="1" u="sng" dirty="0"/>
              <a:t>právo volby poskytovatele zdravotních služeb</a:t>
            </a:r>
          </a:p>
          <a:p>
            <a:r>
              <a:rPr lang="cs-CZ" dirty="0"/>
              <a:t>Poskytovatel, kterého si pacient zvolil, však může převzetí pacienta do péče </a:t>
            </a:r>
            <a:r>
              <a:rPr lang="cs-CZ" u="sng" dirty="0"/>
              <a:t>odmítnout, pokud</a:t>
            </a:r>
            <a:r>
              <a:rPr lang="cs-CZ" dirty="0"/>
              <a:t>:</a:t>
            </a:r>
          </a:p>
          <a:p>
            <a:r>
              <a:rPr lang="cs-CZ" b="1" dirty="0"/>
              <a:t>a)</a:t>
            </a:r>
            <a:r>
              <a:rPr lang="cs-CZ" dirty="0"/>
              <a:t> by přijetím pacienta bylo překročeno únosné pracovní zatížení nebo jeho přijetí brání provozní důvody, personální zabezpečení nebo technické a věcné vybavení zdravotnického zařízení,</a:t>
            </a:r>
          </a:p>
          <a:p>
            <a:r>
              <a:rPr lang="cs-CZ" b="1" dirty="0"/>
              <a:t>b) </a:t>
            </a:r>
            <a:r>
              <a:rPr lang="cs-CZ" dirty="0"/>
              <a:t>by vzdálenost místa pobytu pacienta neumožňovala výkon návštěvních služeb,</a:t>
            </a:r>
          </a:p>
          <a:p>
            <a:r>
              <a:rPr lang="cs-CZ" b="1" dirty="0"/>
              <a:t>c) </a:t>
            </a:r>
            <a:r>
              <a:rPr lang="cs-CZ" dirty="0"/>
              <a:t>není pojištěncem zdravotní pojišťovny, se kterou má poskytovatel uzavřenu smlouvu podle zákona o veřejném zdravotním pojištění; to se nevztahuje na pojištěnce z jiných států Evropské unie, Evropského hospodářského prostoru, Švýcarské konfederace, či ze států, se kterými má Česká republika uzavřenu smlouvu o sociálním zabezpečení, zahrnující ve věcném rozsahu nároky na zdravotní péči.</a:t>
            </a:r>
          </a:p>
          <a:p>
            <a:endParaRPr lang="cs-CZ" dirty="0"/>
          </a:p>
        </p:txBody>
      </p:sp>
    </p:spTree>
    <p:extLst>
      <p:ext uri="{BB962C8B-B14F-4D97-AF65-F5344CB8AC3E}">
        <p14:creationId xmlns:p14="http://schemas.microsoft.com/office/powerpoint/2010/main" val="157494135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a:t>Poskytovatel </a:t>
            </a:r>
            <a:r>
              <a:rPr lang="cs-CZ" u="sng" dirty="0"/>
              <a:t>může ukončit péči o pacienta </a:t>
            </a:r>
            <a:r>
              <a:rPr lang="cs-CZ" dirty="0"/>
              <a:t>v případě, že</a:t>
            </a:r>
          </a:p>
          <a:p>
            <a:r>
              <a:rPr lang="cs-CZ" b="1" dirty="0"/>
              <a:t>a)</a:t>
            </a:r>
            <a:r>
              <a:rPr lang="cs-CZ" dirty="0"/>
              <a:t> prokazatelně předá pacienta s jeho souhlasem do péče jiného poskytovatele,</a:t>
            </a:r>
          </a:p>
          <a:p>
            <a:r>
              <a:rPr lang="cs-CZ" b="1" dirty="0"/>
              <a:t>b)</a:t>
            </a:r>
            <a:r>
              <a:rPr lang="cs-CZ" dirty="0"/>
              <a:t> pominou důvody pro poskytování zdravotních služeb,</a:t>
            </a:r>
          </a:p>
          <a:p>
            <a:r>
              <a:rPr lang="cs-CZ" b="1" dirty="0"/>
              <a:t>c)</a:t>
            </a:r>
            <a:r>
              <a:rPr lang="cs-CZ" dirty="0"/>
              <a:t> pacient vysloví nesouhlas s poskytováním veškerých zdravotních služeb,</a:t>
            </a:r>
          </a:p>
          <a:p>
            <a:r>
              <a:rPr lang="cs-CZ" b="1" dirty="0"/>
              <a:t>d)</a:t>
            </a:r>
            <a:r>
              <a:rPr lang="cs-CZ" dirty="0"/>
              <a:t> pacient závažným způsobem omezuje práva ostatních pacientů, úmyslně a soustavně nedodržuje navržený individuální léčebný postup, pokud s poskytováním zdravotních služeb vyslovil souhlas, nebo se neřídí vnitřním řádem a jeho chování není způsobeno zdravotním stavem,</a:t>
            </a:r>
          </a:p>
          <a:p>
            <a:r>
              <a:rPr lang="cs-CZ" b="1" dirty="0"/>
              <a:t>e)</a:t>
            </a:r>
            <a:r>
              <a:rPr lang="cs-CZ" dirty="0"/>
              <a:t> přestal poskytovat součinnost nezbytnou pro další poskytování zdravotních služeb;</a:t>
            </a:r>
          </a:p>
          <a:p>
            <a:r>
              <a:rPr lang="cs-CZ" u="sng" dirty="0"/>
              <a:t>Ukončením péče nesmí dojít k bezprostřednímu ohrožení života nebo vážnému poškození zdraví pacienta</a:t>
            </a:r>
            <a:r>
              <a:rPr lang="cs-CZ" dirty="0"/>
              <a:t>.</a:t>
            </a:r>
          </a:p>
          <a:p>
            <a:endParaRPr lang="cs-CZ" dirty="0"/>
          </a:p>
        </p:txBody>
      </p:sp>
    </p:spTree>
    <p:extLst>
      <p:ext uri="{BB962C8B-B14F-4D97-AF65-F5344CB8AC3E}">
        <p14:creationId xmlns:p14="http://schemas.microsoft.com/office/powerpoint/2010/main" val="302544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Vývoj právní úpravy</a:t>
            </a:r>
          </a:p>
        </p:txBody>
      </p:sp>
      <p:sp>
        <p:nvSpPr>
          <p:cNvPr id="3" name="Zástupný symbol pro obsah 2"/>
          <p:cNvSpPr>
            <a:spLocks noGrp="1"/>
          </p:cNvSpPr>
          <p:nvPr>
            <p:ph idx="1"/>
          </p:nvPr>
        </p:nvSpPr>
        <p:spPr/>
        <p:txBody>
          <a:bodyPr>
            <a:normAutofit fontScale="85000" lnSpcReduction="20000"/>
          </a:bodyPr>
          <a:lstStyle/>
          <a:p>
            <a:r>
              <a:rPr lang="cs-CZ" dirty="0"/>
              <a:t>Poskytování zdravotních služeb bylo upraveno nejprve zákonem </a:t>
            </a:r>
            <a:r>
              <a:rPr lang="cs-CZ" b="1" dirty="0"/>
              <a:t>č. 20/1966 Sb., o péči o zdraví lidu</a:t>
            </a:r>
            <a:r>
              <a:rPr lang="cs-CZ" dirty="0"/>
              <a:t>.</a:t>
            </a:r>
          </a:p>
          <a:p>
            <a:r>
              <a:rPr lang="cs-CZ" dirty="0"/>
              <a:t>Zákon vymezoval povinnosti státu, zdravotnických zařízení i uživatelů zdravotních služeb a stanovil zásady zdravotní péče.</a:t>
            </a:r>
          </a:p>
          <a:p>
            <a:r>
              <a:rPr lang="cs-CZ" dirty="0"/>
              <a:t>Vycházel ze společenského prostředí, kde zdravotní služby byly vesměs bezúplatné.</a:t>
            </a:r>
          </a:p>
          <a:p>
            <a:r>
              <a:rPr lang="cs-CZ" dirty="0"/>
              <a:t>Novelizován až po roce 1990, kdy bylo potřeba reagovat na nové společenské a ekonomické změny.</a:t>
            </a:r>
          </a:p>
          <a:p>
            <a:r>
              <a:rPr lang="cs-CZ" dirty="0"/>
              <a:t>Zrušen až v roce 2011 a nahrazen zákonem č. 372/2011 Sb., o zdravotních službách a podmínkách jejich poskytování (vstoupil v účinnost 1.4.2012)</a:t>
            </a:r>
          </a:p>
        </p:txBody>
      </p:sp>
    </p:spTree>
    <p:extLst>
      <p:ext uri="{BB962C8B-B14F-4D97-AF65-F5344CB8AC3E}">
        <p14:creationId xmlns:p14="http://schemas.microsoft.com/office/powerpoint/2010/main" val="327720231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cs-CZ" dirty="0"/>
              <a:t>Poskytovatel </a:t>
            </a:r>
            <a:r>
              <a:rPr lang="cs-CZ" u="sng" dirty="0"/>
              <a:t>nesmí odmítnout přijetí pacienta do péče</a:t>
            </a:r>
            <a:r>
              <a:rPr lang="cs-CZ" dirty="0"/>
              <a:t> nebo </a:t>
            </a:r>
            <a:r>
              <a:rPr lang="cs-CZ" u="sng" dirty="0"/>
              <a:t>ukončit péči </a:t>
            </a:r>
            <a:r>
              <a:rPr lang="cs-CZ" dirty="0"/>
              <a:t>o něj, jde-li o pacienta, kterému je třeba poskytnout </a:t>
            </a:r>
            <a:r>
              <a:rPr lang="cs-CZ" u="sng" dirty="0"/>
              <a:t>neodkladnou péči</a:t>
            </a:r>
            <a:r>
              <a:rPr lang="cs-CZ" dirty="0"/>
              <a:t>, </a:t>
            </a:r>
            <a:r>
              <a:rPr lang="cs-CZ" u="sng" dirty="0"/>
              <a:t>jde-li o porod</a:t>
            </a:r>
            <a:r>
              <a:rPr lang="cs-CZ" dirty="0"/>
              <a:t> nebo jde o zdravotní služby, které jsou nezbytné z hlediska </a:t>
            </a:r>
            <a:r>
              <a:rPr lang="cs-CZ" u="sng" dirty="0"/>
              <a:t>ochrany veřejného zdraví nebo ochrany zdraví při práci</a:t>
            </a:r>
            <a:r>
              <a:rPr lang="cs-CZ" dirty="0"/>
              <a:t>, dále </a:t>
            </a:r>
            <a:r>
              <a:rPr lang="cs-CZ" u="sng" dirty="0"/>
              <a:t>jde-li o krizové situace</a:t>
            </a:r>
            <a:r>
              <a:rPr lang="cs-CZ" dirty="0"/>
              <a:t> nebo </a:t>
            </a:r>
            <a:r>
              <a:rPr lang="cs-CZ" u="sng" dirty="0"/>
              <a:t>výkon ochranného léčení nařízeného soudem.</a:t>
            </a:r>
          </a:p>
          <a:p>
            <a:r>
              <a:rPr lang="cs-CZ" dirty="0"/>
              <a:t>Odmítnutí pacienta či ukončení péče o něj musí být uvedeno v písemné zprávě, kterou je povinen poskytovatel pacientovi vydat.</a:t>
            </a:r>
          </a:p>
        </p:txBody>
      </p:sp>
    </p:spTree>
    <p:extLst>
      <p:ext uri="{BB962C8B-B14F-4D97-AF65-F5344CB8AC3E}">
        <p14:creationId xmlns:p14="http://schemas.microsoft.com/office/powerpoint/2010/main" val="154656213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dirty="0"/>
              <a:t>Poskytovatel má povinnost </a:t>
            </a:r>
            <a:r>
              <a:rPr lang="cs-CZ" u="sng" dirty="0"/>
              <a:t>zachovávat mlčenlivost</a:t>
            </a:r>
            <a:r>
              <a:rPr lang="cs-CZ" dirty="0"/>
              <a:t> o skutečnostech, o kterých se dozvěděl v souvislosti s poskytováním zdravotních služeb.</a:t>
            </a:r>
          </a:p>
          <a:p>
            <a:r>
              <a:rPr lang="cs-CZ" b="1" u="sng" dirty="0"/>
              <a:t>Dále má povinnost:</a:t>
            </a:r>
          </a:p>
          <a:p>
            <a:r>
              <a:rPr lang="cs-CZ" dirty="0"/>
              <a:t>z důvodu kvality a bezpečí poskytovaných služeb zavést </a:t>
            </a:r>
            <a:r>
              <a:rPr lang="cs-CZ" u="sng" dirty="0"/>
              <a:t>interní systém hodnocení kvality a bezpečí </a:t>
            </a:r>
            <a:r>
              <a:rPr lang="cs-CZ" dirty="0"/>
              <a:t>a pravidelně sledovat spokojenost pacientů s poskytovanými službami;</a:t>
            </a:r>
          </a:p>
          <a:p>
            <a:r>
              <a:rPr lang="cs-CZ" dirty="0"/>
              <a:t>uzavřít s komerční pojišťovnou </a:t>
            </a:r>
            <a:r>
              <a:rPr lang="cs-CZ" u="sng" dirty="0"/>
              <a:t>smlouvu o pojištění odpovědnosti za škodu</a:t>
            </a:r>
            <a:r>
              <a:rPr lang="cs-CZ" dirty="0"/>
              <a:t> způsobenou v souvislosti s poskytováním zdravotních služeb, neboť poskytování </a:t>
            </a:r>
            <a:r>
              <a:rPr lang="cs-CZ" dirty="0" err="1"/>
              <a:t>zdr</a:t>
            </a:r>
            <a:r>
              <a:rPr lang="cs-CZ" dirty="0"/>
              <a:t>. služeb je spojeno s rizikem způsobení škody na zdraví pacienta, ať už lidským pochybením či v důsledku okolností, které mají původ v povaze používaných přístrojů </a:t>
            </a:r>
            <a:r>
              <a:rPr lang="cs-CZ" dirty="0">
                <a:sym typeface="Wingdings"/>
              </a:rPr>
              <a:t>za takovou škodu odpovídá poskytovatel </a:t>
            </a:r>
            <a:r>
              <a:rPr lang="cs-CZ" b="1" dirty="0">
                <a:sym typeface="Wingdings"/>
              </a:rPr>
              <a:t>objektivně, tj. bez ohledu na zavinění.</a:t>
            </a:r>
          </a:p>
          <a:p>
            <a:r>
              <a:rPr lang="cs-CZ" dirty="0">
                <a:sym typeface="Wingdings"/>
              </a:rPr>
              <a:t>Za poskytování zdravotních služeb a za naplnění zákonných práv pacientů je odpovědný poskytovatel, a to bez ohledu na to, zda zdravotní péči poskytuje osobně nebo prostřednictvím svých zaměstnanců – tím však není dotčena osobní odpovědnost zaměstnanců poskytovatele vč. trestní odpovědnosti.</a:t>
            </a:r>
            <a:endParaRPr lang="cs-CZ" dirty="0"/>
          </a:p>
        </p:txBody>
      </p:sp>
    </p:spTree>
    <p:extLst>
      <p:ext uri="{BB962C8B-B14F-4D97-AF65-F5344CB8AC3E}">
        <p14:creationId xmlns:p14="http://schemas.microsoft.com/office/powerpoint/2010/main" val="350230601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Práva a povinnosti zdravotnických pracovníků</a:t>
            </a:r>
          </a:p>
        </p:txBody>
      </p:sp>
      <p:sp>
        <p:nvSpPr>
          <p:cNvPr id="3" name="Zástupný symbol pro obsah 2"/>
          <p:cNvSpPr>
            <a:spLocks noGrp="1"/>
          </p:cNvSpPr>
          <p:nvPr>
            <p:ph idx="1"/>
          </p:nvPr>
        </p:nvSpPr>
        <p:spPr/>
        <p:txBody>
          <a:bodyPr>
            <a:normAutofit fontScale="77500" lnSpcReduction="20000"/>
          </a:bodyPr>
          <a:lstStyle/>
          <a:p>
            <a:r>
              <a:rPr lang="cs-CZ" u="sng" dirty="0"/>
              <a:t>Prvotní a základní povinností</a:t>
            </a:r>
            <a:r>
              <a:rPr lang="cs-CZ" dirty="0"/>
              <a:t> zdravot. pracovníků je postupovat tzv. </a:t>
            </a:r>
            <a:r>
              <a:rPr lang="cs-CZ" b="1" u="sng" dirty="0"/>
              <a:t>lege </a:t>
            </a:r>
            <a:r>
              <a:rPr lang="cs-CZ" b="1" u="sng" dirty="0" err="1"/>
              <a:t>artis</a:t>
            </a:r>
            <a:r>
              <a:rPr lang="cs-CZ" dirty="0"/>
              <a:t>.</a:t>
            </a:r>
          </a:p>
          <a:p>
            <a:r>
              <a:rPr lang="cs-CZ" dirty="0"/>
              <a:t>Článek 4 Úmluvy o biomedicíně stanoví, že jakýkoliv zákrok v oblasti péče o zdraví je nutno provádět v souladu s profesními povinnostmi a standardy; výkon činnosti zdravotníka nesmí být výrazem jeho libovůle, ale musejí být respektovány </a:t>
            </a:r>
            <a:r>
              <a:rPr lang="cs-CZ" u="sng" dirty="0"/>
              <a:t>standardy výkonu povolání</a:t>
            </a:r>
            <a:r>
              <a:rPr lang="cs-CZ" dirty="0"/>
              <a:t>.</a:t>
            </a:r>
          </a:p>
          <a:p>
            <a:r>
              <a:rPr lang="cs-CZ" dirty="0"/>
              <a:t>I zákon č. 372 stanoví jako povinnost zdravot. pracovníka poskytovat zdravotní služby, ke kterým získal odbornou nebo specializovanou způsobilost podle jiných právních předpisů, v rozsahu odpovídajícím jeho způsobilosti, zdravotnímu stavu pacienta, na </a:t>
            </a:r>
            <a:r>
              <a:rPr lang="cs-CZ" u="sng" dirty="0"/>
              <a:t>náležité odborné úrovni a řídit se etickými principy.</a:t>
            </a:r>
          </a:p>
        </p:txBody>
      </p:sp>
    </p:spTree>
    <p:extLst>
      <p:ext uri="{BB962C8B-B14F-4D97-AF65-F5344CB8AC3E}">
        <p14:creationId xmlns:p14="http://schemas.microsoft.com/office/powerpoint/2010/main" val="13740443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a:t>Další povinností zdravot. pracovníka je poskytovat neprodleně </a:t>
            </a:r>
            <a:r>
              <a:rPr lang="cs-CZ" u="sng" dirty="0"/>
              <a:t>odbornou první pomoc</a:t>
            </a:r>
            <a:r>
              <a:rPr lang="cs-CZ" dirty="0"/>
              <a:t> každému, jestliže by bez této pomoci byl ohrožen jeho život nebo vážně ohroženo zdraví a není-li pomoc včas dosažitelná obvyklým způsobem, a zajistit mu podle potřeby poskytnutí zdravotních služeb (neposkytnutí první pomoci může být TČ).</a:t>
            </a:r>
          </a:p>
          <a:p>
            <a:r>
              <a:rPr lang="cs-CZ" dirty="0"/>
              <a:t>Povinnost </a:t>
            </a:r>
            <a:r>
              <a:rPr lang="cs-CZ" u="sng" dirty="0"/>
              <a:t>zachovávat mlčenlivost </a:t>
            </a:r>
            <a:r>
              <a:rPr lang="cs-CZ" dirty="0"/>
              <a:t>o všech skutečnostech, o kterých se dozvěděl v souvislosti s poskytováním zdravotních služeb – tím však nejsou dotčeny povinnosti zdravot. pracovníků či jiných osob oznamovat určité skutečnosti podle jiných právních předpisů (např. pro potřeby trestního řízení apod.). </a:t>
            </a:r>
            <a:br>
              <a:rPr lang="cs-CZ" b="1" dirty="0"/>
            </a:br>
            <a:endParaRPr lang="cs-CZ" dirty="0"/>
          </a:p>
        </p:txBody>
      </p:sp>
    </p:spTree>
    <p:extLst>
      <p:ext uri="{BB962C8B-B14F-4D97-AF65-F5344CB8AC3E}">
        <p14:creationId xmlns:p14="http://schemas.microsoft.com/office/powerpoint/2010/main" val="113847557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 </a:t>
            </a:r>
          </a:p>
        </p:txBody>
      </p:sp>
      <p:sp>
        <p:nvSpPr>
          <p:cNvPr id="3" name="Zástupný symbol pro obsah 2"/>
          <p:cNvSpPr>
            <a:spLocks noGrp="1"/>
          </p:cNvSpPr>
          <p:nvPr>
            <p:ph idx="1"/>
          </p:nvPr>
        </p:nvSpPr>
        <p:spPr/>
        <p:txBody>
          <a:bodyPr>
            <a:normAutofit fontScale="70000" lnSpcReduction="20000"/>
          </a:bodyPr>
          <a:lstStyle/>
          <a:p>
            <a:r>
              <a:rPr lang="cs-CZ" u="sng" dirty="0"/>
              <a:t>Zdravotnický pracovník má právo</a:t>
            </a:r>
          </a:p>
          <a:p>
            <a:r>
              <a:rPr lang="cs-CZ" b="1" dirty="0"/>
              <a:t>a)</a:t>
            </a:r>
            <a:r>
              <a:rPr lang="cs-CZ" dirty="0"/>
              <a:t> získat od pacienta informace o tom, že pacient, kterému má poskytovat zdravotní služby, je </a:t>
            </a:r>
            <a:r>
              <a:rPr lang="cs-CZ" u="sng" dirty="0"/>
              <a:t>nosičem infekční nemoci </a:t>
            </a:r>
            <a:r>
              <a:rPr lang="cs-CZ" dirty="0"/>
              <a:t>podle zákona o ochraně veřejného zdraví, a o dalších závažných skutečnostech týkajících se pacientova zdravotního stavu,</a:t>
            </a:r>
          </a:p>
          <a:p>
            <a:r>
              <a:rPr lang="cs-CZ" b="1" dirty="0"/>
              <a:t>b)</a:t>
            </a:r>
            <a:r>
              <a:rPr lang="cs-CZ" dirty="0"/>
              <a:t> neposkytnout zdravotní služby v případě, že by došlo při jejich poskytování </a:t>
            </a:r>
            <a:r>
              <a:rPr lang="cs-CZ" u="sng" dirty="0"/>
              <a:t>k přímému ohrožení jeho života nebo k vážnému ohrožení jeho zdraví</a:t>
            </a:r>
            <a:r>
              <a:rPr lang="cs-CZ" dirty="0"/>
              <a:t>.</a:t>
            </a:r>
          </a:p>
          <a:p>
            <a:r>
              <a:rPr lang="cs-CZ" dirty="0"/>
              <a:t>Zdravotnický pracovník může odmítnout poskytnutí zdravotních služeb pacientovi v případě, že by jejich poskytnutí </a:t>
            </a:r>
            <a:r>
              <a:rPr lang="cs-CZ" u="sng" dirty="0"/>
              <a:t>odporovalo jeho svědomí nebo náboženskému vyznání</a:t>
            </a:r>
            <a:r>
              <a:rPr lang="cs-CZ" dirty="0"/>
              <a:t>; o této skutečnosti je povinen ihned informovat poskytovatele, který zajistí pacientovi jiného zdravotnického pracovníka.</a:t>
            </a:r>
          </a:p>
          <a:p>
            <a:endParaRPr lang="cs-CZ" dirty="0"/>
          </a:p>
        </p:txBody>
      </p:sp>
    </p:spTree>
    <p:extLst>
      <p:ext uri="{BB962C8B-B14F-4D97-AF65-F5344CB8AC3E}">
        <p14:creationId xmlns:p14="http://schemas.microsoft.com/office/powerpoint/2010/main" val="42986849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066130"/>
          </a:xfrm>
        </p:spPr>
        <p:txBody>
          <a:bodyPr>
            <a:normAutofit fontScale="90000"/>
          </a:bodyPr>
          <a:lstStyle/>
          <a:p>
            <a:r>
              <a:rPr lang="cs-CZ" dirty="0"/>
              <a:t>Zdravotnická dokumentace a Národní zdravotnický informační systém</a:t>
            </a:r>
          </a:p>
        </p:txBody>
      </p:sp>
      <p:sp>
        <p:nvSpPr>
          <p:cNvPr id="3" name="Zástupný symbol pro obsah 2"/>
          <p:cNvSpPr>
            <a:spLocks noGrp="1"/>
          </p:cNvSpPr>
          <p:nvPr>
            <p:ph idx="1"/>
          </p:nvPr>
        </p:nvSpPr>
        <p:spPr>
          <a:xfrm>
            <a:off x="457200" y="1484784"/>
            <a:ext cx="8229600" cy="4641379"/>
          </a:xfrm>
        </p:spPr>
        <p:txBody>
          <a:bodyPr>
            <a:noAutofit/>
          </a:bodyPr>
          <a:lstStyle/>
          <a:p>
            <a:r>
              <a:rPr lang="cs-CZ" sz="1700" dirty="0"/>
              <a:t>Zdravotnická dokumentace  může být vedena v</a:t>
            </a:r>
            <a:r>
              <a:rPr lang="cs-CZ" sz="1700" u="sng" dirty="0"/>
              <a:t> listinné </a:t>
            </a:r>
            <a:r>
              <a:rPr lang="cs-CZ" sz="1700" dirty="0"/>
              <a:t>nebo </a:t>
            </a:r>
            <a:r>
              <a:rPr lang="cs-CZ" sz="1700" u="sng" dirty="0"/>
              <a:t>elektronické</a:t>
            </a:r>
            <a:r>
              <a:rPr lang="cs-CZ" sz="1700" dirty="0"/>
              <a:t> podobě nebo </a:t>
            </a:r>
            <a:r>
              <a:rPr lang="cs-CZ" sz="1700" u="sng" dirty="0"/>
              <a:t>v kombinaci obou těchto podob</a:t>
            </a:r>
            <a:r>
              <a:rPr lang="cs-CZ" sz="1700" dirty="0"/>
              <a:t>.</a:t>
            </a:r>
          </a:p>
          <a:p>
            <a:r>
              <a:rPr lang="cs-CZ" sz="1700" dirty="0"/>
              <a:t>Musí být vedena průkazně, pravdivě, čitelně a musí být průběžně doplňována. </a:t>
            </a:r>
            <a:r>
              <a:rPr lang="cs-CZ" sz="1700" u="sng" dirty="0"/>
              <a:t>Zápisy se provádějí bez zbytečného odkladu</a:t>
            </a:r>
            <a:r>
              <a:rPr lang="cs-CZ" sz="1700" dirty="0"/>
              <a:t>. Jde-li o poskytování akutní lůžkové péče, zápis o aktuálním zdravotním stavu pacienta se provádí </a:t>
            </a:r>
            <a:r>
              <a:rPr lang="cs-CZ" sz="1700" u="sng" dirty="0"/>
              <a:t>nejméně jednou denně</a:t>
            </a:r>
            <a:r>
              <a:rPr lang="cs-CZ" sz="1700" dirty="0"/>
              <a:t>.</a:t>
            </a:r>
          </a:p>
          <a:p>
            <a:r>
              <a:rPr lang="cs-CZ" sz="1700" dirty="0"/>
              <a:t>Každý zápis ve zdravotnické dokumentaci vedené v listinné podobě musí být opatřen datem provedení zápisu a podpisem pracovníka, který ho provedl a otiskem razítka  s jmenovkou nebo čitelným podpisem.</a:t>
            </a:r>
          </a:p>
          <a:p>
            <a:r>
              <a:rPr lang="cs-CZ" sz="1700" dirty="0"/>
              <a:t>Zápis ve ZD vedené v elektronické podobě musí být opatřen </a:t>
            </a:r>
            <a:r>
              <a:rPr lang="cs-CZ" sz="1700" u="sng" dirty="0"/>
              <a:t>tzv. identifikátorem záznamu</a:t>
            </a:r>
            <a:r>
              <a:rPr lang="cs-CZ" sz="1700" dirty="0"/>
              <a:t>; </a:t>
            </a:r>
            <a:r>
              <a:rPr lang="cs-CZ" sz="1800" dirty="0"/>
              <a:t>samotný zápis obsahuje nezměnitelné, nezpochybnitelné a ověřitelné údaje, kterými jsou datum provedení zápisu a identifikační údaje zdravotnického pracovníka, který zápis provedl.</a:t>
            </a:r>
          </a:p>
          <a:p>
            <a:r>
              <a:rPr lang="cs-CZ" sz="1800" dirty="0"/>
              <a:t>Opravy zápisů ve zdravotnické dokumentaci se provádí </a:t>
            </a:r>
            <a:r>
              <a:rPr lang="cs-CZ" sz="1800" u="sng" dirty="0"/>
              <a:t>novým zápisem</a:t>
            </a:r>
            <a:r>
              <a:rPr lang="cs-CZ" sz="1800" dirty="0"/>
              <a:t>, ten se opatří uvedením data opravy a dalšími náležitostmi, přičemž původní zápis musí zůstat čitelný. </a:t>
            </a:r>
            <a:endParaRPr lang="cs-CZ" sz="1700" dirty="0"/>
          </a:p>
        </p:txBody>
      </p:sp>
    </p:spTree>
    <p:extLst>
      <p:ext uri="{BB962C8B-B14F-4D97-AF65-F5344CB8AC3E}">
        <p14:creationId xmlns:p14="http://schemas.microsoft.com/office/powerpoint/2010/main" val="411736042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346050"/>
          </a:xfrm>
        </p:spPr>
        <p:txBody>
          <a:bodyPr>
            <a:normAutofit fontScale="90000"/>
          </a:bodyPr>
          <a:lstStyle/>
          <a:p>
            <a:endParaRPr lang="cs-CZ" dirty="0"/>
          </a:p>
        </p:txBody>
      </p:sp>
      <p:sp>
        <p:nvSpPr>
          <p:cNvPr id="3" name="Zástupný symbol pro obsah 2"/>
          <p:cNvSpPr>
            <a:spLocks noGrp="1"/>
          </p:cNvSpPr>
          <p:nvPr>
            <p:ph idx="1"/>
          </p:nvPr>
        </p:nvSpPr>
        <p:spPr>
          <a:xfrm>
            <a:off x="457200" y="908720"/>
            <a:ext cx="8229600" cy="5616624"/>
          </a:xfrm>
        </p:spPr>
        <p:txBody>
          <a:bodyPr>
            <a:normAutofit fontScale="55000" lnSpcReduction="20000"/>
          </a:bodyPr>
          <a:lstStyle/>
          <a:p>
            <a:r>
              <a:rPr lang="cs-CZ" sz="3600" b="1" u="sng" dirty="0"/>
              <a:t>Zdravotnická dokumentace  obsahuje:</a:t>
            </a:r>
          </a:p>
          <a:p>
            <a:r>
              <a:rPr lang="cs-CZ" b="1" dirty="0"/>
              <a:t>a)</a:t>
            </a:r>
            <a:r>
              <a:rPr lang="cs-CZ" dirty="0"/>
              <a:t> identifikační údaje pacienta, tj. jméno, příjmení, datum narození, rodné číslo, je-li přiděleno, číslo pojištěnce veřejného zdravotního pojištění, není-li tímto číslem rodné číslo pacienta, adresu místa trvalého pobytu na území ČR, jde-li o cizince místo hlášeného pobytu na území ČR a v případě osoby bez trvalého pobytu na území České republiky adresu bydliště mimo území ČR,</a:t>
            </a:r>
          </a:p>
          <a:p>
            <a:r>
              <a:rPr lang="cs-CZ" b="1" dirty="0"/>
              <a:t>b)</a:t>
            </a:r>
            <a:r>
              <a:rPr lang="cs-CZ" dirty="0"/>
              <a:t> pohlaví pacienta,</a:t>
            </a:r>
          </a:p>
          <a:p>
            <a:r>
              <a:rPr lang="cs-CZ" b="1" dirty="0"/>
              <a:t>c)</a:t>
            </a:r>
            <a:r>
              <a:rPr lang="cs-CZ" dirty="0"/>
              <a:t> identifikační údaje poskytovatele, tj.  jméno, příjmení poskytovatele a adresu místa poskytování zdravotních služeb v případě fyzické osoby, obchodní firmu nebo název poskytovatele, adresu sídla nebo adresu místa podnikání v případě právnické osoby, identifikační číslo, bylo-li přiděleno, název oddělení nebo obdobné části, je-li zdravotnické zařízení takto členěno,</a:t>
            </a:r>
          </a:p>
          <a:p>
            <a:r>
              <a:rPr lang="cs-CZ" b="1" dirty="0"/>
              <a:t>d)</a:t>
            </a:r>
            <a:r>
              <a:rPr lang="cs-CZ" dirty="0"/>
              <a:t> informace o zdravotním stavu pacienta, o průběhu a výsledku poskytovaných zdravotních služeb a o dalších významných okolnostech souvisejících se zdravotním stavem,</a:t>
            </a:r>
          </a:p>
          <a:p>
            <a:r>
              <a:rPr lang="cs-CZ" b="1" dirty="0"/>
              <a:t>e)</a:t>
            </a:r>
            <a:r>
              <a:rPr lang="cs-CZ" dirty="0"/>
              <a:t> údaje zjištěné z rodinné, osobní a pracovní anamnézy pacienta, a je-li to důvodné, též údaje ze sociální anamnézy,</a:t>
            </a:r>
          </a:p>
          <a:p>
            <a:r>
              <a:rPr lang="cs-CZ" b="1" dirty="0"/>
              <a:t>f)</a:t>
            </a:r>
            <a:r>
              <a:rPr lang="cs-CZ" dirty="0"/>
              <a:t> údaje vztahující se k úmrtí pacienta,</a:t>
            </a:r>
          </a:p>
          <a:p>
            <a:r>
              <a:rPr lang="cs-CZ" b="1" dirty="0"/>
              <a:t>g)</a:t>
            </a:r>
            <a:r>
              <a:rPr lang="cs-CZ" dirty="0"/>
              <a:t> další údaje podle tohoto zákona nebo jiných právních předpisů upravujících zdravotní služby nebo poskytování zdravotní péče.</a:t>
            </a:r>
          </a:p>
          <a:p>
            <a:endParaRPr lang="cs-CZ" dirty="0"/>
          </a:p>
          <a:p>
            <a:endParaRPr lang="cs-CZ" dirty="0"/>
          </a:p>
        </p:txBody>
      </p:sp>
    </p:spTree>
    <p:extLst>
      <p:ext uri="{BB962C8B-B14F-4D97-AF65-F5344CB8AC3E}">
        <p14:creationId xmlns:p14="http://schemas.microsoft.com/office/powerpoint/2010/main" val="249096114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a:t>Zvláštní podmínky stanoví zákon č. 372 pro vedení ZD v případě </a:t>
            </a:r>
            <a:r>
              <a:rPr lang="cs-CZ" b="1" u="sng" dirty="0"/>
              <a:t>utajeného porodu</a:t>
            </a:r>
            <a:r>
              <a:rPr lang="cs-CZ" dirty="0"/>
              <a:t>. V takovém případě se odděleně od ZD vede jméno a příjmení ženy, které jsou poskytovány zdravotnické služby v souvislosti s těhotenstvím a utajeným porodem, dále písemná žádost ženy o utajení porodu, datum narození ženy a datum porodu. Po ukončení hospitalizace ženy rodící v utajení se ZD vloží do vhodného obalu, který se </a:t>
            </a:r>
            <a:r>
              <a:rPr lang="cs-CZ" u="sng" dirty="0"/>
              <a:t>zapečetí a označí bezpečnostním kódem</a:t>
            </a:r>
            <a:r>
              <a:rPr lang="cs-CZ" dirty="0"/>
              <a:t>, který bude též předán pacientce. Otevření takové dokumentace je možné jen na základě </a:t>
            </a:r>
            <a:r>
              <a:rPr lang="cs-CZ" u="sng" dirty="0"/>
              <a:t>rozhodnutí soudu a dále požádá-li o to žena, která rodila v utajení</a:t>
            </a:r>
            <a:r>
              <a:rPr lang="cs-CZ" dirty="0"/>
              <a:t>. Je-li ZD vedena v elektronické podobě, převede se tato do listinné podoby a nakládá se s ní jak je uvedeno výše. Přitom se odstraní elektronická podoba dokumentace z </a:t>
            </a:r>
            <a:r>
              <a:rPr lang="cs-CZ" dirty="0" err="1"/>
              <a:t>inf</a:t>
            </a:r>
            <a:r>
              <a:rPr lang="cs-CZ" dirty="0"/>
              <a:t>. systému.</a:t>
            </a:r>
          </a:p>
        </p:txBody>
      </p:sp>
    </p:spTree>
    <p:extLst>
      <p:ext uri="{BB962C8B-B14F-4D97-AF65-F5344CB8AC3E}">
        <p14:creationId xmlns:p14="http://schemas.microsoft.com/office/powerpoint/2010/main" val="311727800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endParaRPr lang="cs-CZ" dirty="0"/>
          </a:p>
        </p:txBody>
      </p:sp>
      <p:sp>
        <p:nvSpPr>
          <p:cNvPr id="3" name="Zástupný symbol pro obsah 2"/>
          <p:cNvSpPr>
            <a:spLocks noGrp="1"/>
          </p:cNvSpPr>
          <p:nvPr>
            <p:ph idx="1"/>
          </p:nvPr>
        </p:nvSpPr>
        <p:spPr>
          <a:xfrm>
            <a:off x="457200" y="1340768"/>
            <a:ext cx="8229600" cy="4785395"/>
          </a:xfrm>
        </p:spPr>
        <p:txBody>
          <a:bodyPr>
            <a:noAutofit/>
          </a:bodyPr>
          <a:lstStyle/>
          <a:p>
            <a:r>
              <a:rPr lang="cs-CZ" sz="1600" dirty="0"/>
              <a:t>Součástí ZD jsou i informace o zemřelém pacientovi, do ZD se vkládá i pitevní protokol, byl-li pořízen.</a:t>
            </a:r>
          </a:p>
          <a:p>
            <a:r>
              <a:rPr lang="cs-CZ" sz="1600" dirty="0"/>
              <a:t>V případě nenarozených plodů se vedou údaje o nich ve ZD matky.</a:t>
            </a:r>
          </a:p>
          <a:p>
            <a:r>
              <a:rPr lang="cs-CZ" sz="1600" dirty="0"/>
              <a:t>ZD obsahuje také klasifikaci pacienta, jehož zdravotní stav vykazuje určitý stupeň omezení či znemožnění některých fyzických, psychických nebo sociálních funkcí dlouhodobého nebo trvalého charakteru podle Mezinárodní klasifikace funkčních schopností, disability a zdraví (MFK).</a:t>
            </a:r>
          </a:p>
          <a:p>
            <a:r>
              <a:rPr lang="cs-CZ" sz="1600" dirty="0"/>
              <a:t>Zákon upravuje i situace </a:t>
            </a:r>
            <a:r>
              <a:rPr lang="cs-CZ" sz="1600" u="sng" dirty="0"/>
              <a:t>zabezpečení zdravotnické dokumentace a nakládání s ní</a:t>
            </a:r>
            <a:r>
              <a:rPr lang="cs-CZ" sz="1600" dirty="0"/>
              <a:t> v případě zániku poskytovatele zdravotnických služeb z důvodu jeho smrti či zániku (v závislosti na tom, zda je PO nebo FO) či v případě ukončení či zániku oprávnění poskytovatele k poskytování zdravotních služeb </a:t>
            </a:r>
            <a:r>
              <a:rPr lang="cs-CZ" sz="1600" dirty="0">
                <a:sym typeface="Wingdings"/>
              </a:rPr>
              <a:t> v případech, kdy ji nezajistí původní poskytovatel, převezme ji příslušný správní orgán a ten zajistí její předání novému poskytovateli v závislosti na volbě nového poskytovatele pacientem.</a:t>
            </a:r>
          </a:p>
          <a:p>
            <a:r>
              <a:rPr lang="cs-CZ" sz="1600" u="sng" dirty="0">
                <a:sym typeface="Wingdings"/>
              </a:rPr>
              <a:t>Nahlížení do ZD je umožněno</a:t>
            </a:r>
            <a:r>
              <a:rPr lang="cs-CZ" sz="1600" dirty="0">
                <a:sym typeface="Wingdings"/>
              </a:rPr>
              <a:t>: pacientům, o nichž se ZD vede, jejich ZZ nebo opatrovníkům, osobám určeným pacientem, osobám blízkým zemřelému pacientovi.</a:t>
            </a:r>
          </a:p>
          <a:p>
            <a:r>
              <a:rPr lang="cs-CZ" sz="1600" dirty="0">
                <a:sym typeface="Wingdings"/>
              </a:rPr>
              <a:t>Zákon dále vymezuje, kdo může nahlížet do ZD pacienta </a:t>
            </a:r>
            <a:r>
              <a:rPr lang="cs-CZ" sz="1600" u="sng" dirty="0">
                <a:sym typeface="Wingdings"/>
              </a:rPr>
              <a:t>bez jeho souhlasu</a:t>
            </a:r>
            <a:r>
              <a:rPr lang="cs-CZ" sz="1600" dirty="0">
                <a:sym typeface="Wingdings"/>
              </a:rPr>
              <a:t>, ale jen v nezbytném rozsahu  a </a:t>
            </a:r>
            <a:r>
              <a:rPr lang="cs-CZ" sz="1600" dirty="0"/>
              <a:t>jestliže je to </a:t>
            </a:r>
            <a:r>
              <a:rPr lang="cs-CZ" sz="1600" u="sng" dirty="0"/>
              <a:t>v zájmu pacienta </a:t>
            </a:r>
            <a:r>
              <a:rPr lang="cs-CZ" sz="1600" dirty="0"/>
              <a:t>nebo jestliže je to potřebné pro účely vyplývající z tohoto zákona nebo jiných právních předpisů.</a:t>
            </a:r>
            <a:r>
              <a:rPr lang="cs-CZ" sz="1600" dirty="0">
                <a:sym typeface="Wingdings"/>
              </a:rPr>
              <a:t>  </a:t>
            </a:r>
            <a:r>
              <a:rPr lang="cs-CZ" sz="1600" dirty="0"/>
              <a:t>    </a:t>
            </a:r>
          </a:p>
        </p:txBody>
      </p:sp>
    </p:spTree>
    <p:extLst>
      <p:ext uri="{BB962C8B-B14F-4D97-AF65-F5344CB8AC3E}">
        <p14:creationId xmlns:p14="http://schemas.microsoft.com/office/powerpoint/2010/main" val="266311884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Národní zdravotnický informační systém</a:t>
            </a:r>
          </a:p>
        </p:txBody>
      </p:sp>
      <p:sp>
        <p:nvSpPr>
          <p:cNvPr id="3" name="Zástupný symbol pro obsah 2"/>
          <p:cNvSpPr>
            <a:spLocks noGrp="1"/>
          </p:cNvSpPr>
          <p:nvPr>
            <p:ph idx="1"/>
          </p:nvPr>
        </p:nvSpPr>
        <p:spPr/>
        <p:txBody>
          <a:bodyPr>
            <a:normAutofit fontScale="70000" lnSpcReduction="20000"/>
          </a:bodyPr>
          <a:lstStyle/>
          <a:p>
            <a:r>
              <a:rPr lang="cs-CZ" dirty="0"/>
              <a:t>= </a:t>
            </a:r>
            <a:r>
              <a:rPr lang="cs-CZ" b="1" dirty="0"/>
              <a:t>celostátní informační systém veřejné správy</a:t>
            </a:r>
          </a:p>
          <a:p>
            <a:r>
              <a:rPr lang="cs-CZ" dirty="0"/>
              <a:t>Slouží k dlouhodobému sběru a zpracování informací významných z hlediska sledování zdravotního stavu obyvatelstva, ale i jednotlivých pacientů, sledování incidence závažných onemocnění, informací o poskytovatelích zdravotních služeb a i informací pro potřeby vědy, výzkumu a státní statistiky a zároveň k hodnocení účelnosti diagnostických a léčebných postupů.</a:t>
            </a:r>
          </a:p>
          <a:p>
            <a:r>
              <a:rPr lang="cs-CZ" dirty="0"/>
              <a:t>Správcem je Ministerstvo zdravotnictví (</a:t>
            </a:r>
            <a:r>
              <a:rPr lang="cs-CZ" u="sng" dirty="0"/>
              <a:t>Ústav zdravotnických informací a statistiky –ÚZIS</a:t>
            </a:r>
            <a:r>
              <a:rPr lang="cs-CZ" dirty="0"/>
              <a:t>)</a:t>
            </a:r>
          </a:p>
          <a:p>
            <a:r>
              <a:rPr lang="cs-CZ" dirty="0"/>
              <a:t>Zákon č. 372 taxativně stanoví, které údaje jsou do NZIS o pacientech předávány, a to i bez jejich souhlasu, avšak sběr a zpracování informací podléhá zákonu č. 101/2000 Sb., o ochraně osobních údajů.</a:t>
            </a:r>
          </a:p>
          <a:p>
            <a:endParaRPr lang="cs-CZ" dirty="0"/>
          </a:p>
        </p:txBody>
      </p:sp>
    </p:spTree>
    <p:extLst>
      <p:ext uri="{BB962C8B-B14F-4D97-AF65-F5344CB8AC3E}">
        <p14:creationId xmlns:p14="http://schemas.microsoft.com/office/powerpoint/2010/main" val="42855108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19256" cy="778098"/>
          </a:xfrm>
        </p:spPr>
        <p:txBody>
          <a:bodyPr>
            <a:noAutofit/>
          </a:bodyPr>
          <a:lstStyle/>
          <a:p>
            <a:r>
              <a:rPr lang="cs-CZ" sz="3600" dirty="0"/>
              <a:t>Zákon č. 372/2011 Sb., o zdravotních službách a podmínkách jejich poskytování </a:t>
            </a:r>
          </a:p>
        </p:txBody>
      </p:sp>
      <p:sp>
        <p:nvSpPr>
          <p:cNvPr id="3" name="Zástupný symbol pro obsah 2"/>
          <p:cNvSpPr>
            <a:spLocks noGrp="1"/>
          </p:cNvSpPr>
          <p:nvPr>
            <p:ph idx="1"/>
          </p:nvPr>
        </p:nvSpPr>
        <p:spPr/>
        <p:txBody>
          <a:bodyPr>
            <a:noAutofit/>
          </a:bodyPr>
          <a:lstStyle/>
          <a:p>
            <a:pPr algn="just"/>
            <a:r>
              <a:rPr lang="cs-CZ" sz="2000" dirty="0"/>
              <a:t>Zákon </a:t>
            </a:r>
            <a:r>
              <a:rPr lang="cs-CZ" sz="2000" b="1" dirty="0"/>
              <a:t>č. 372/2011 Sb., o zdravotních službách a podmínkách jejich poskytování </a:t>
            </a:r>
            <a:r>
              <a:rPr lang="cs-CZ" sz="2000" dirty="0"/>
              <a:t>(zkráceně zákon o zdravotních službách).</a:t>
            </a:r>
          </a:p>
          <a:p>
            <a:pPr algn="just"/>
            <a:r>
              <a:rPr lang="cs-CZ" sz="2000" dirty="0"/>
              <a:t>Obsahuje cca 129 § členěných do 15 částí, patří do oblasti veřejného práva (správního) – obsahuje kogentní právní normy, od kterých se nelze odchýlit, jsou </a:t>
            </a:r>
            <a:r>
              <a:rPr lang="cs-CZ" sz="2000" u="sng" dirty="0"/>
              <a:t>absolutně závazné</a:t>
            </a:r>
            <a:r>
              <a:rPr lang="cs-CZ" sz="2000" dirty="0"/>
              <a:t>. </a:t>
            </a:r>
          </a:p>
          <a:p>
            <a:pPr algn="just"/>
            <a:r>
              <a:rPr lang="cs-CZ" sz="2000" dirty="0"/>
              <a:t>Stanoví podmínky pro poskytování zdravotních služeb, druhy a formy zdravotní péče, práva a povinnosti pacientů a osob pacientům blízkým. </a:t>
            </a:r>
          </a:p>
          <a:p>
            <a:pPr algn="just"/>
            <a:r>
              <a:rPr lang="cs-CZ" sz="2000" dirty="0"/>
              <a:t>Stanoví i povinnosti a práva poskytovatelů zdravotních služeb; upravuje postavení a práva i povinnosti zdravotnických pracovníků nad rámec pracovněprávních vztahů upravených zákoníkem práce.</a:t>
            </a:r>
          </a:p>
          <a:p>
            <a:pPr algn="just"/>
            <a:r>
              <a:rPr lang="cs-CZ" sz="2000" dirty="0"/>
              <a:t>V souvislosti s tímto zákonem byly vydány ještě další dva zákony, a to: zákon </a:t>
            </a:r>
            <a:r>
              <a:rPr lang="cs-CZ" sz="2000" b="1" dirty="0"/>
              <a:t>č. 373/2011 Sb., o specifických zdravotních službách </a:t>
            </a:r>
            <a:r>
              <a:rPr lang="cs-CZ" sz="2000" dirty="0"/>
              <a:t>a</a:t>
            </a:r>
            <a:r>
              <a:rPr lang="cs-CZ" sz="2000" b="1" dirty="0"/>
              <a:t> zákon č. 374/2011 Sb., o zdravotnické záchranné službě </a:t>
            </a:r>
            <a:r>
              <a:rPr lang="cs-CZ" sz="2000" dirty="0">
                <a:sym typeface="Wingdings"/>
              </a:rPr>
              <a:t> </a:t>
            </a:r>
            <a:r>
              <a:rPr lang="cs-CZ" sz="2000" u="sng" dirty="0">
                <a:sym typeface="Wingdings"/>
              </a:rPr>
              <a:t>dohromady tvoří tyto zákony základní kostru právní úpravy v oblasti zdravotnictví v ČR</a:t>
            </a:r>
            <a:endParaRPr lang="cs-CZ" sz="2000" u="sng" dirty="0"/>
          </a:p>
        </p:txBody>
      </p:sp>
    </p:spTree>
    <p:extLst>
      <p:ext uri="{BB962C8B-B14F-4D97-AF65-F5344CB8AC3E}">
        <p14:creationId xmlns:p14="http://schemas.microsoft.com/office/powerpoint/2010/main" val="246995974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Registry NZIS</a:t>
            </a:r>
          </a:p>
        </p:txBody>
      </p:sp>
      <p:sp>
        <p:nvSpPr>
          <p:cNvPr id="3" name="Zástupný symbol pro obsah 2"/>
          <p:cNvSpPr>
            <a:spLocks noGrp="1"/>
          </p:cNvSpPr>
          <p:nvPr>
            <p:ph idx="1"/>
          </p:nvPr>
        </p:nvSpPr>
        <p:spPr/>
        <p:txBody>
          <a:bodyPr>
            <a:normAutofit fontScale="70000" lnSpcReduction="20000"/>
          </a:bodyPr>
          <a:lstStyle/>
          <a:p>
            <a:r>
              <a:rPr lang="cs-CZ" dirty="0"/>
              <a:t>1. Národní onkologický registr </a:t>
            </a:r>
          </a:p>
          <a:p>
            <a:r>
              <a:rPr lang="cs-CZ" dirty="0"/>
              <a:t>2. Národní registr (NR) hospitalizovaných</a:t>
            </a:r>
          </a:p>
          <a:p>
            <a:r>
              <a:rPr lang="cs-CZ" dirty="0"/>
              <a:t>3. NR reprodukčního zdraví</a:t>
            </a:r>
          </a:p>
          <a:p>
            <a:r>
              <a:rPr lang="cs-CZ" dirty="0"/>
              <a:t>4. NR kardiovaskulárních operací a intervencí</a:t>
            </a:r>
          </a:p>
          <a:p>
            <a:r>
              <a:rPr lang="cs-CZ" dirty="0"/>
              <a:t>5. NR kloubních náhrad</a:t>
            </a:r>
          </a:p>
          <a:p>
            <a:r>
              <a:rPr lang="cs-CZ" dirty="0"/>
              <a:t>6. NR nemocí z povolání</a:t>
            </a:r>
          </a:p>
          <a:p>
            <a:r>
              <a:rPr lang="cs-CZ" dirty="0"/>
              <a:t>7. NR léčby uživatelů drog</a:t>
            </a:r>
          </a:p>
          <a:p>
            <a:r>
              <a:rPr lang="cs-CZ" dirty="0"/>
              <a:t>8. NR úrazů</a:t>
            </a:r>
          </a:p>
          <a:p>
            <a:r>
              <a:rPr lang="cs-CZ" dirty="0"/>
              <a:t>9. NR osob trvale vyloučených z dárcovství krve </a:t>
            </a:r>
          </a:p>
          <a:p>
            <a:r>
              <a:rPr lang="cs-CZ" dirty="0"/>
              <a:t>10. NR pitev a toxikologických vyšetření prováděných na oddělení soudního lékařství</a:t>
            </a:r>
          </a:p>
          <a:p>
            <a:r>
              <a:rPr lang="cs-CZ" dirty="0"/>
              <a:t>11. Národní diabetologický registr</a:t>
            </a:r>
          </a:p>
          <a:p>
            <a:r>
              <a:rPr lang="cs-CZ" dirty="0"/>
              <a:t>12. NR intenzivní péče</a:t>
            </a:r>
          </a:p>
          <a:p>
            <a:endParaRPr lang="cs-CZ" dirty="0"/>
          </a:p>
        </p:txBody>
      </p:sp>
    </p:spTree>
    <p:extLst>
      <p:ext uri="{BB962C8B-B14F-4D97-AF65-F5344CB8AC3E}">
        <p14:creationId xmlns:p14="http://schemas.microsoft.com/office/powerpoint/2010/main" val="25483608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a:t>V registrech jsou zpracovávány údaje potřebné pro identifikaci pacienta; sociodemografické údaje (věk, pohlaví, zaměstnání) ovlivňující zdravotní stav pacienta, osobní a rodinná anamnéza pacienta a dále specifické informace dle jednotlivých registrů, např. v NR léčby uživatelů drog se uvádí vyšetření na HIV a další infekce (virové hepatitidy) a jejich výsledky, specifické informace o substituční léčbě; v NR reprodukčního zdraví se uvádí údaje o neplodném páru, porodech, samovolných potratech, interrupcích, metodách asistované reprodukce, vrozených a vývojových vadách plodů aj.</a:t>
            </a:r>
          </a:p>
          <a:p>
            <a:r>
              <a:rPr lang="cs-CZ" dirty="0"/>
              <a:t>Údaje jsou v registrech anonymizovány po uplynutí 5, výjimečně 25 let od úmrtí pacienta  (v případě Národního onkolog. registru a NR hospitalizovaných).   </a:t>
            </a:r>
          </a:p>
        </p:txBody>
      </p:sp>
    </p:spTree>
    <p:extLst>
      <p:ext uri="{BB962C8B-B14F-4D97-AF65-F5344CB8AC3E}">
        <p14:creationId xmlns:p14="http://schemas.microsoft.com/office/powerpoint/2010/main" val="225054740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600" dirty="0"/>
              <a:t>Nakládání s odejmutými částmi lidského těla, tělem zemřelého, postup při úmrtí a pitvy </a:t>
            </a:r>
          </a:p>
        </p:txBody>
      </p:sp>
      <p:sp>
        <p:nvSpPr>
          <p:cNvPr id="3" name="Zástupný symbol pro obsah 2"/>
          <p:cNvSpPr>
            <a:spLocks noGrp="1"/>
          </p:cNvSpPr>
          <p:nvPr>
            <p:ph idx="1"/>
          </p:nvPr>
        </p:nvSpPr>
        <p:spPr/>
        <p:txBody>
          <a:bodyPr/>
          <a:lstStyle/>
          <a:p>
            <a:r>
              <a:rPr lang="cs-CZ" dirty="0"/>
              <a:t>Nakládání s částmi lidského těla, s tělem zemřelého, úkony na těle zemřelého a pitvy vychází z dosavadní právní úpravy dle  zákona č. 20/1966 Sb., o péči o zdraví lidu a dále z právní úpravy dalších zdravotnických zákonů (např. transplantační zákon, zákon o lidských tkáních a buňkách apod.) a také ze zákona o pohřebnictví.   </a:t>
            </a:r>
          </a:p>
        </p:txBody>
      </p:sp>
    </p:spTree>
    <p:extLst>
      <p:ext uri="{BB962C8B-B14F-4D97-AF65-F5344CB8AC3E}">
        <p14:creationId xmlns:p14="http://schemas.microsoft.com/office/powerpoint/2010/main" val="191807330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18058"/>
          </a:xfrm>
        </p:spPr>
        <p:txBody>
          <a:bodyPr>
            <a:normAutofit fontScale="90000"/>
          </a:bodyPr>
          <a:lstStyle/>
          <a:p>
            <a:endParaRPr lang="cs-CZ" dirty="0"/>
          </a:p>
        </p:txBody>
      </p:sp>
      <p:sp>
        <p:nvSpPr>
          <p:cNvPr id="3" name="Zástupný symbol pro obsah 2"/>
          <p:cNvSpPr>
            <a:spLocks noGrp="1"/>
          </p:cNvSpPr>
          <p:nvPr>
            <p:ph idx="1"/>
          </p:nvPr>
        </p:nvSpPr>
        <p:spPr>
          <a:xfrm>
            <a:off x="457200" y="1124744"/>
            <a:ext cx="8229600" cy="5256584"/>
          </a:xfrm>
        </p:spPr>
        <p:txBody>
          <a:bodyPr>
            <a:noAutofit/>
          </a:bodyPr>
          <a:lstStyle/>
          <a:p>
            <a:r>
              <a:rPr lang="cs-CZ" sz="1600" dirty="0"/>
              <a:t>Podle § 79 zákona č. 372 </a:t>
            </a:r>
            <a:r>
              <a:rPr lang="cs-CZ" sz="1600" b="1" u="sng" dirty="0"/>
              <a:t>lze na těle zemřelého provádět jen tyto úkony:</a:t>
            </a:r>
          </a:p>
          <a:p>
            <a:r>
              <a:rPr lang="cs-CZ" sz="1600" b="1" dirty="0"/>
              <a:t>a)</a:t>
            </a:r>
            <a:r>
              <a:rPr lang="cs-CZ" sz="1600" dirty="0"/>
              <a:t> prohlídku těla zemřelého,</a:t>
            </a:r>
          </a:p>
          <a:p>
            <a:r>
              <a:rPr lang="cs-CZ" sz="1600" b="1" dirty="0"/>
              <a:t>b)</a:t>
            </a:r>
            <a:r>
              <a:rPr lang="cs-CZ" sz="1600" dirty="0"/>
              <a:t> pitvu, včetně odběru biologického materiálu pro diagnostické účely,</a:t>
            </a:r>
          </a:p>
          <a:p>
            <a:r>
              <a:rPr lang="cs-CZ" sz="1600" b="1" dirty="0"/>
              <a:t>c)</a:t>
            </a:r>
            <a:r>
              <a:rPr lang="cs-CZ" sz="1600" dirty="0"/>
              <a:t> odběr orgánů pro transplantace podle transplantačního zákona,</a:t>
            </a:r>
          </a:p>
          <a:p>
            <a:r>
              <a:rPr lang="cs-CZ" sz="1600" b="1" dirty="0"/>
              <a:t>d)</a:t>
            </a:r>
            <a:r>
              <a:rPr lang="cs-CZ" sz="1600" dirty="0"/>
              <a:t> odběr tkání a buněk určených k použití u člověka, a to</a:t>
            </a:r>
          </a:p>
          <a:p>
            <a:r>
              <a:rPr lang="cs-CZ" sz="1600" b="1" dirty="0"/>
              <a:t>1.</a:t>
            </a:r>
            <a:r>
              <a:rPr lang="cs-CZ" sz="1600" dirty="0"/>
              <a:t> při léčbě příjemce lidských tkání a buněk podle transplantačního zákona a podle zákona o lidských tkáních a buňkách,</a:t>
            </a:r>
          </a:p>
          <a:p>
            <a:r>
              <a:rPr lang="cs-CZ" sz="1600" b="1" dirty="0"/>
              <a:t>2.</a:t>
            </a:r>
            <a:r>
              <a:rPr lang="cs-CZ" sz="1600" dirty="0"/>
              <a:t> pro výrobu léčiv podle zákona o léčivech a zákona o lidských tkáních a buňkách,</a:t>
            </a:r>
          </a:p>
          <a:p>
            <a:r>
              <a:rPr lang="cs-CZ" sz="1600" b="1" dirty="0"/>
              <a:t>e)</a:t>
            </a:r>
            <a:r>
              <a:rPr lang="cs-CZ" sz="1600" dirty="0"/>
              <a:t> odběr částí lidského těla, včetně tkání a buněk za účelem jejich použití pro lékařskou vědu, výzkum nebo k výukovým účelům, a dalším účelům, stanoví-li tak jiný právní předpis,</a:t>
            </a:r>
          </a:p>
          <a:p>
            <a:r>
              <a:rPr lang="cs-CZ" sz="1600" b="1" dirty="0"/>
              <a:t>f)</a:t>
            </a:r>
            <a:r>
              <a:rPr lang="cs-CZ" sz="1600" dirty="0"/>
              <a:t> vyjmutí </a:t>
            </a:r>
            <a:r>
              <a:rPr lang="cs-CZ" sz="1600" dirty="0" err="1"/>
              <a:t>implantabilních</a:t>
            </a:r>
            <a:r>
              <a:rPr lang="cs-CZ" sz="1600" dirty="0"/>
              <a:t> zdravotnických prostředků a aktivních </a:t>
            </a:r>
            <a:r>
              <a:rPr lang="cs-CZ" sz="1600" dirty="0" err="1"/>
              <a:t>implantabilních</a:t>
            </a:r>
            <a:r>
              <a:rPr lang="cs-CZ" sz="1600" dirty="0"/>
              <a:t> zdravotnických prostředků, je-li to účelné; vyjímání stomatologických pevných protetických výrobků je zakázáno,</a:t>
            </a:r>
          </a:p>
          <a:p>
            <a:r>
              <a:rPr lang="cs-CZ" sz="1600" b="1" dirty="0"/>
              <a:t>g)</a:t>
            </a:r>
            <a:r>
              <a:rPr lang="cs-CZ" sz="1600" dirty="0"/>
              <a:t> další úkony stanovené zákonem o pohřebnictví.</a:t>
            </a:r>
          </a:p>
          <a:p>
            <a:endParaRPr lang="cs-CZ" sz="1600" dirty="0"/>
          </a:p>
          <a:p>
            <a:r>
              <a:rPr lang="cs-CZ" sz="1600" u="sng" dirty="0"/>
              <a:t>Úkony na těle zemřelého</a:t>
            </a:r>
            <a:r>
              <a:rPr lang="cs-CZ" sz="1600" dirty="0"/>
              <a:t>, s výjimkou prohlídky těla zemřelého, postupů podle transplantačního zákona a případů nařízení pitvy orgány činnými v trestním řízení,  mohou být provedeny </a:t>
            </a:r>
            <a:r>
              <a:rPr lang="cs-CZ" sz="1600" u="sng" dirty="0"/>
              <a:t>nejdříve za 2 hodiny poté, kdy k úmrtí došlo.</a:t>
            </a:r>
          </a:p>
        </p:txBody>
      </p:sp>
    </p:spTree>
    <p:extLst>
      <p:ext uri="{BB962C8B-B14F-4D97-AF65-F5344CB8AC3E}">
        <p14:creationId xmlns:p14="http://schemas.microsoft.com/office/powerpoint/2010/main" val="231125680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a:t>Pro odběry částí těla vč. orgánů, tkání nebo buněk za účelem vědy, výzkumu nebo výuky nebo pro účely použití při léčbě příjemce lidských tkání a buněk nebo pro účely výroby léčiv </a:t>
            </a:r>
            <a:r>
              <a:rPr lang="cs-CZ" u="sng" dirty="0"/>
              <a:t>je třeba prokazatelný souhlas pacienta.</a:t>
            </a:r>
          </a:p>
          <a:p>
            <a:r>
              <a:rPr lang="cs-CZ" u="sng" dirty="0"/>
              <a:t>Souhlas se nevyžaduje</a:t>
            </a:r>
            <a:r>
              <a:rPr lang="cs-CZ" dirty="0"/>
              <a:t> pro použití biologického materiálu pro potřeby výuky, vědy nebo výzkumu odebraného pacientovi při poskytování zdravotní péče nebo v souvislosti s pitvou, pokud nebudou vedeny takové údaje, ze kterých by bylo možnost identifikovat pacienta nebo zemřelého. Totéž platí i pro nakládání s plodem po potratu a i s plodovým vejcem bez obalu, placentou nebo těhotenskou sliznicí.  </a:t>
            </a:r>
          </a:p>
          <a:p>
            <a:r>
              <a:rPr lang="cs-CZ" dirty="0"/>
              <a:t>Lidské tělo nebo jeho části </a:t>
            </a:r>
            <a:r>
              <a:rPr lang="cs-CZ" u="sng" dirty="0"/>
              <a:t>nesmí být nesmí být zdrojem finančního prospěchu</a:t>
            </a:r>
            <a:r>
              <a:rPr lang="cs-CZ" dirty="0"/>
              <a:t>, a to ani pro dárce ani pro poskytovatele zdravotních služeb.</a:t>
            </a:r>
          </a:p>
        </p:txBody>
      </p:sp>
    </p:spTree>
    <p:extLst>
      <p:ext uri="{BB962C8B-B14F-4D97-AF65-F5344CB8AC3E}">
        <p14:creationId xmlns:p14="http://schemas.microsoft.com/office/powerpoint/2010/main" val="235097364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Postup při úmrtí osob</a:t>
            </a:r>
          </a:p>
        </p:txBody>
      </p:sp>
      <p:sp>
        <p:nvSpPr>
          <p:cNvPr id="3" name="Zástupný symbol pro obsah 2"/>
          <p:cNvSpPr>
            <a:spLocks noGrp="1"/>
          </p:cNvSpPr>
          <p:nvPr>
            <p:ph idx="1"/>
          </p:nvPr>
        </p:nvSpPr>
        <p:spPr/>
        <p:txBody>
          <a:bodyPr>
            <a:normAutofit fontScale="62500" lnSpcReduction="20000"/>
          </a:bodyPr>
          <a:lstStyle/>
          <a:p>
            <a:r>
              <a:rPr lang="cs-CZ" dirty="0"/>
              <a:t>Zákon upravuje i postup při úmrtí </a:t>
            </a:r>
            <a:r>
              <a:rPr lang="cs-CZ" dirty="0">
                <a:sym typeface="Wingdings"/>
              </a:rPr>
              <a:t>ú</a:t>
            </a:r>
            <a:r>
              <a:rPr lang="cs-CZ" dirty="0"/>
              <a:t>mrtí osoby nebo nález těla zemřelého mimo zdravotnické zařízení poskytovatele se oznamuje poskytovateli nebo praktickému lékaři, vykonávajícímu lékařskou pohotovostní službu; nejsou-li tito známi, oznámí se úmrtí nebo nález těla (či jeho části) zemřelého na jednotné evropské číslo tísňového volání 112.</a:t>
            </a:r>
          </a:p>
          <a:p>
            <a:r>
              <a:rPr lang="cs-CZ" u="sng" dirty="0"/>
              <a:t>Oznamovací povinnost má každý</a:t>
            </a:r>
            <a:r>
              <a:rPr lang="cs-CZ" dirty="0"/>
              <a:t>, kdo se o úmrtí dozvěděl nebo nalezl tělo zemřelého nebo jeho část.</a:t>
            </a:r>
          </a:p>
          <a:p>
            <a:r>
              <a:rPr lang="cs-CZ" dirty="0"/>
              <a:t>Prohlídky těl zemřelých provádějí lékaři se specializovanou způsobilostí.</a:t>
            </a:r>
          </a:p>
          <a:p>
            <a:endParaRPr lang="cs-CZ" dirty="0"/>
          </a:p>
          <a:p>
            <a:r>
              <a:rPr lang="cs-CZ" dirty="0"/>
              <a:t>Lékař provádějící prohlídku těla zemřelého </a:t>
            </a:r>
            <a:r>
              <a:rPr lang="cs-CZ" u="sng" dirty="0"/>
              <a:t>neprodleně informuje Policii České republiky, jde-li o</a:t>
            </a:r>
          </a:p>
          <a:p>
            <a:r>
              <a:rPr lang="cs-CZ" b="1" dirty="0"/>
              <a:t>1.</a:t>
            </a:r>
            <a:r>
              <a:rPr lang="cs-CZ" dirty="0"/>
              <a:t> podezření, že úmrtí bylo způsobeno trestným činem nebo sebevraždou,</a:t>
            </a:r>
          </a:p>
          <a:p>
            <a:r>
              <a:rPr lang="cs-CZ" b="1" dirty="0"/>
              <a:t>2.</a:t>
            </a:r>
            <a:r>
              <a:rPr lang="cs-CZ" dirty="0"/>
              <a:t> zemřelého neznámé totožnosti,</a:t>
            </a:r>
          </a:p>
          <a:p>
            <a:r>
              <a:rPr lang="cs-CZ" b="1" dirty="0"/>
              <a:t>3.</a:t>
            </a:r>
            <a:r>
              <a:rPr lang="cs-CZ" dirty="0"/>
              <a:t> úmrtí, ke kterému došlo za nejasných okolností.</a:t>
            </a:r>
          </a:p>
          <a:p>
            <a:r>
              <a:rPr lang="cs-CZ" dirty="0"/>
              <a:t>Lékař, který provedl prohlídku těla zemřelého, vyplní formulář </a:t>
            </a:r>
            <a:r>
              <a:rPr lang="cs-CZ" u="sng" dirty="0"/>
              <a:t>List o prohlídce zemřelého</a:t>
            </a:r>
            <a:r>
              <a:rPr lang="cs-CZ" dirty="0"/>
              <a:t> a informuje osobu blízkou zemřelému.</a:t>
            </a:r>
          </a:p>
          <a:p>
            <a:endParaRPr lang="cs-CZ" dirty="0"/>
          </a:p>
          <a:p>
            <a:endParaRPr lang="cs-CZ" dirty="0"/>
          </a:p>
          <a:p>
            <a:endParaRPr lang="cs-CZ" dirty="0"/>
          </a:p>
        </p:txBody>
      </p:sp>
    </p:spTree>
    <p:extLst>
      <p:ext uri="{BB962C8B-B14F-4D97-AF65-F5344CB8AC3E}">
        <p14:creationId xmlns:p14="http://schemas.microsoft.com/office/powerpoint/2010/main" val="270265889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Pitvy (§ 88)</a:t>
            </a:r>
          </a:p>
        </p:txBody>
      </p:sp>
      <p:sp>
        <p:nvSpPr>
          <p:cNvPr id="3" name="Zástupný symbol pro obsah 2"/>
          <p:cNvSpPr>
            <a:spLocks noGrp="1"/>
          </p:cNvSpPr>
          <p:nvPr>
            <p:ph idx="1"/>
          </p:nvPr>
        </p:nvSpPr>
        <p:spPr/>
        <p:txBody>
          <a:bodyPr>
            <a:normAutofit fontScale="70000" lnSpcReduction="20000"/>
          </a:bodyPr>
          <a:lstStyle/>
          <a:p>
            <a:r>
              <a:rPr lang="cs-CZ" b="1" u="sng" dirty="0"/>
              <a:t>Pitvy jsou:</a:t>
            </a:r>
          </a:p>
          <a:p>
            <a:r>
              <a:rPr lang="cs-CZ" b="1" dirty="0"/>
              <a:t>a)</a:t>
            </a:r>
            <a:r>
              <a:rPr lang="cs-CZ" dirty="0"/>
              <a:t> </a:t>
            </a:r>
            <a:r>
              <a:rPr lang="cs-CZ" b="1" dirty="0"/>
              <a:t>patologicko-anatomické</a:t>
            </a:r>
            <a:r>
              <a:rPr lang="cs-CZ" dirty="0"/>
              <a:t>  - provádějí se za účelem zjištění základní nemoci a dalších nemocí, komplikací zjištěných nemocí a k ověření klinické diagnózy a léčebného postupu u osob zemřelých ve zdravotnickém zařízení,</a:t>
            </a:r>
          </a:p>
          <a:p>
            <a:r>
              <a:rPr lang="cs-CZ" b="1" dirty="0"/>
              <a:t>b)</a:t>
            </a:r>
            <a:r>
              <a:rPr lang="cs-CZ" dirty="0"/>
              <a:t> </a:t>
            </a:r>
            <a:r>
              <a:rPr lang="cs-CZ" b="1" dirty="0"/>
              <a:t>zdravotní</a:t>
            </a:r>
            <a:r>
              <a:rPr lang="cs-CZ" dirty="0"/>
              <a:t> – provádějí se za účelem zjištění příčiny smrti u osob, které zemřely mimo zdravotnické zařízení nebo v něm náhlým, neočekávaným nebo násilným úmrtím, včetně sebevraždy,</a:t>
            </a:r>
          </a:p>
          <a:p>
            <a:r>
              <a:rPr lang="cs-CZ" b="1" dirty="0"/>
              <a:t>c)</a:t>
            </a:r>
            <a:r>
              <a:rPr lang="cs-CZ" dirty="0"/>
              <a:t> </a:t>
            </a:r>
            <a:r>
              <a:rPr lang="cs-CZ" b="1" dirty="0"/>
              <a:t>soudní</a:t>
            </a:r>
            <a:r>
              <a:rPr lang="cs-CZ" dirty="0"/>
              <a:t> – provádějí se při podezření, že úmrtí bylo způsobeno trestným činem,</a:t>
            </a:r>
          </a:p>
          <a:p>
            <a:r>
              <a:rPr lang="cs-CZ" b="1" dirty="0"/>
              <a:t>d)</a:t>
            </a:r>
            <a:r>
              <a:rPr lang="cs-CZ" dirty="0"/>
              <a:t> </a:t>
            </a:r>
            <a:r>
              <a:rPr lang="cs-CZ" b="1" dirty="0"/>
              <a:t>anatomické</a:t>
            </a:r>
            <a:r>
              <a:rPr lang="cs-CZ" dirty="0"/>
              <a:t> – provádějí se k výukovým účelům nebo pro účely vědy a výzkumu v oblasti zdravotnictví; provádí je univerzitní vysoké školy, které k tomu mají příslušné oprávnění.</a:t>
            </a:r>
          </a:p>
          <a:p>
            <a:r>
              <a:rPr lang="cs-CZ" dirty="0"/>
              <a:t>Zákon dále stanoví, kdy je </a:t>
            </a:r>
            <a:r>
              <a:rPr lang="cs-CZ" u="sng" dirty="0"/>
              <a:t>provedení pitvy povinné </a:t>
            </a:r>
            <a:r>
              <a:rPr lang="cs-CZ" dirty="0"/>
              <a:t>(např. u dětí do 18 let věku).</a:t>
            </a:r>
          </a:p>
        </p:txBody>
      </p:sp>
    </p:spTree>
    <p:extLst>
      <p:ext uri="{BB962C8B-B14F-4D97-AF65-F5344CB8AC3E}">
        <p14:creationId xmlns:p14="http://schemas.microsoft.com/office/powerpoint/2010/main" val="333097998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Ustanovení občanského zákoníku</a:t>
            </a:r>
          </a:p>
        </p:txBody>
      </p:sp>
      <p:sp>
        <p:nvSpPr>
          <p:cNvPr id="3" name="Zástupný symbol pro obsah 2"/>
          <p:cNvSpPr>
            <a:spLocks noGrp="1"/>
          </p:cNvSpPr>
          <p:nvPr>
            <p:ph idx="1"/>
          </p:nvPr>
        </p:nvSpPr>
        <p:spPr/>
        <p:txBody>
          <a:bodyPr>
            <a:normAutofit fontScale="55000" lnSpcReduction="20000"/>
          </a:bodyPr>
          <a:lstStyle/>
          <a:p>
            <a:r>
              <a:rPr lang="cs-CZ" b="1" dirty="0"/>
              <a:t>Nakládání s částmi lidského těla</a:t>
            </a:r>
          </a:p>
          <a:p>
            <a:r>
              <a:rPr lang="cs-CZ" b="1" dirty="0"/>
              <a:t>§ 111</a:t>
            </a:r>
          </a:p>
          <a:p>
            <a:r>
              <a:rPr lang="cs-CZ" b="1" dirty="0"/>
              <a:t>(1)</a:t>
            </a:r>
            <a:r>
              <a:rPr lang="cs-CZ" dirty="0"/>
              <a:t> Člověk, jemuž byla odňata část těla, má právo dozvědět se, </a:t>
            </a:r>
            <a:r>
              <a:rPr lang="cs-CZ" u="sng" dirty="0"/>
              <a:t>jak s ní bylo naloženo.</a:t>
            </a:r>
            <a:r>
              <a:rPr lang="cs-CZ" dirty="0"/>
              <a:t> Naložit s odňatou částí lidského těla způsobem pro člověka nedůstojným nebo způsobem ohrožujícím veřejné zdraví se zakazuje.</a:t>
            </a:r>
          </a:p>
          <a:p>
            <a:r>
              <a:rPr lang="cs-CZ" b="1" dirty="0"/>
              <a:t>(2)</a:t>
            </a:r>
            <a:r>
              <a:rPr lang="cs-CZ" dirty="0"/>
              <a:t> Odňatou část těla člověka lze za jeho života použít k účelům zdravotnickým, výzkumným nebo vědeckým, pokud k tomu dal souhlas. K použití odňaté části těla člověka k účelu svou povahou neobvyklému se vyžaduje jeho výslovný souhlas vždy.</a:t>
            </a:r>
          </a:p>
          <a:p>
            <a:r>
              <a:rPr lang="cs-CZ" b="1" dirty="0"/>
              <a:t>(3)</a:t>
            </a:r>
            <a:r>
              <a:rPr lang="cs-CZ" dirty="0"/>
              <a:t> O tom, co má původ v lidském těle, platí obdobně to, co o částech lidského těla.</a:t>
            </a:r>
          </a:p>
          <a:p>
            <a:endParaRPr lang="cs-CZ" b="1" dirty="0"/>
          </a:p>
          <a:p>
            <a:r>
              <a:rPr lang="cs-CZ" b="1" dirty="0"/>
              <a:t>§ 112</a:t>
            </a:r>
          </a:p>
          <a:p>
            <a:r>
              <a:rPr lang="cs-CZ" dirty="0"/>
              <a:t>Člověk může přenechat část svého těla jinému jen za podmínek stanovených jiným právním předpisem. To neplatí, jedná-li se o vlasy nebo podobné části lidského těla, které lze bezbolestně odejmout bez znecitlivění a které se přirozenou cestou obnovují; ty lze přenechat jinému i za odměnu a hledí se na ně jako na věc movitou.</a:t>
            </a:r>
          </a:p>
          <a:p>
            <a:endParaRPr lang="cs-CZ" dirty="0"/>
          </a:p>
        </p:txBody>
      </p:sp>
    </p:spTree>
    <p:extLst>
      <p:ext uri="{BB962C8B-B14F-4D97-AF65-F5344CB8AC3E}">
        <p14:creationId xmlns:p14="http://schemas.microsoft.com/office/powerpoint/2010/main" val="229475364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Kontrolní činnost</a:t>
            </a:r>
          </a:p>
        </p:txBody>
      </p:sp>
      <p:sp>
        <p:nvSpPr>
          <p:cNvPr id="3" name="Zástupný symbol pro obsah 2"/>
          <p:cNvSpPr>
            <a:spLocks noGrp="1"/>
          </p:cNvSpPr>
          <p:nvPr>
            <p:ph idx="1"/>
          </p:nvPr>
        </p:nvSpPr>
        <p:spPr/>
        <p:txBody>
          <a:bodyPr>
            <a:normAutofit fontScale="62500" lnSpcReduction="20000"/>
          </a:bodyPr>
          <a:lstStyle/>
          <a:p>
            <a:r>
              <a:rPr lang="cs-CZ" u="sng" dirty="0"/>
              <a:t>Kontrolu poskytovatelů </a:t>
            </a:r>
            <a:r>
              <a:rPr lang="cs-CZ" dirty="0"/>
              <a:t>v souvislosti s poskytováním zdravotních služeb nebo kontrolu poskytovatelů nebo jiných PO nebo podnikajících FO v souvislosti s prováděním činností, k nimž je třeba udělení souhlasu, oprávnění k činnosti nebo jiného obdobného povolení </a:t>
            </a:r>
            <a:r>
              <a:rPr lang="cs-CZ" u="sng" dirty="0"/>
              <a:t>vykonává:</a:t>
            </a:r>
          </a:p>
          <a:p>
            <a:r>
              <a:rPr lang="cs-CZ" dirty="0"/>
              <a:t>a) ministerstvo,</a:t>
            </a:r>
          </a:p>
          <a:p>
            <a:r>
              <a:rPr lang="cs-CZ" dirty="0"/>
              <a:t>b) příslušný správní orgán,</a:t>
            </a:r>
          </a:p>
          <a:p>
            <a:r>
              <a:rPr lang="cs-CZ" dirty="0"/>
              <a:t>c) krajský úřad, který zaznamenal poskytovatele sociálních služeb nebo osobu poskytující zdravotní služby  do Národního registru poskytovatelů,</a:t>
            </a:r>
          </a:p>
          <a:p>
            <a:r>
              <a:rPr lang="cs-CZ" dirty="0"/>
              <a:t>d) Státní ústav pro kontrolu léčiv,</a:t>
            </a:r>
          </a:p>
          <a:p>
            <a:r>
              <a:rPr lang="cs-CZ" dirty="0"/>
              <a:t>e) Státní úřad pro jadernou bezpečnost, jde-li o poskytovatele poskytující zdravotní služby, jejichž součástí je lékařské ozáření; </a:t>
            </a:r>
          </a:p>
          <a:p>
            <a:r>
              <a:rPr lang="cs-CZ" dirty="0"/>
              <a:t>f) generální ředitelství Vězeňské služby, jde-li o zdravotní služby poskytované v jejím zdravotnickém zařízení,</a:t>
            </a:r>
          </a:p>
          <a:p>
            <a:r>
              <a:rPr lang="cs-CZ" dirty="0"/>
              <a:t>g) komory, v rozsahu stanoveném jiným právním předpisem.</a:t>
            </a:r>
          </a:p>
          <a:p>
            <a:endParaRPr lang="cs-CZ" dirty="0"/>
          </a:p>
        </p:txBody>
      </p:sp>
    </p:spTree>
    <p:extLst>
      <p:ext uri="{BB962C8B-B14F-4D97-AF65-F5344CB8AC3E}">
        <p14:creationId xmlns:p14="http://schemas.microsoft.com/office/powerpoint/2010/main" val="3559969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Kraje</a:t>
            </a:r>
          </a:p>
        </p:txBody>
      </p:sp>
      <p:sp>
        <p:nvSpPr>
          <p:cNvPr id="3" name="Zástupný symbol pro obsah 2"/>
          <p:cNvSpPr>
            <a:spLocks noGrp="1"/>
          </p:cNvSpPr>
          <p:nvPr>
            <p:ph idx="1"/>
          </p:nvPr>
        </p:nvSpPr>
        <p:spPr/>
        <p:txBody>
          <a:bodyPr>
            <a:normAutofit/>
          </a:bodyPr>
          <a:lstStyle/>
          <a:p>
            <a:r>
              <a:rPr lang="cs-CZ" u="sng" dirty="0"/>
              <a:t>Kraj odpovídá za organizaci a zajištění:</a:t>
            </a:r>
          </a:p>
          <a:p>
            <a:r>
              <a:rPr lang="cs-CZ" dirty="0"/>
              <a:t>a) lékařské pohotovostní služby,</a:t>
            </a:r>
          </a:p>
          <a:p>
            <a:r>
              <a:rPr lang="cs-CZ" dirty="0"/>
              <a:t>b) lékárenské pohotovostní služby,</a:t>
            </a:r>
          </a:p>
          <a:p>
            <a:r>
              <a:rPr lang="cs-CZ" dirty="0"/>
              <a:t>c) pohotovostní služby v oboru zubní lékařství a</a:t>
            </a:r>
          </a:p>
          <a:p>
            <a:r>
              <a:rPr lang="cs-CZ" dirty="0"/>
              <a:t>b) prohlídek těl zemřelých mimo zdravotnické zařízení na svém území.</a:t>
            </a:r>
            <a:br>
              <a:rPr lang="cs-CZ" dirty="0"/>
            </a:br>
            <a:endParaRPr lang="cs-CZ" dirty="0"/>
          </a:p>
        </p:txBody>
      </p:sp>
    </p:spTree>
    <p:extLst>
      <p:ext uri="{BB962C8B-B14F-4D97-AF65-F5344CB8AC3E}">
        <p14:creationId xmlns:p14="http://schemas.microsoft.com/office/powerpoint/2010/main" val="525674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Zákon č. 373/2011, o specifických zdravotních službách </a:t>
            </a:r>
          </a:p>
        </p:txBody>
      </p:sp>
      <p:sp>
        <p:nvSpPr>
          <p:cNvPr id="3" name="Zástupný symbol pro obsah 2"/>
          <p:cNvSpPr>
            <a:spLocks noGrp="1"/>
          </p:cNvSpPr>
          <p:nvPr>
            <p:ph idx="1"/>
          </p:nvPr>
        </p:nvSpPr>
        <p:spPr/>
        <p:txBody>
          <a:bodyPr>
            <a:normAutofit fontScale="85000" lnSpcReduction="20000"/>
          </a:bodyPr>
          <a:lstStyle/>
          <a:p>
            <a:r>
              <a:rPr lang="cs-CZ" dirty="0"/>
              <a:t>upravuje </a:t>
            </a:r>
            <a:r>
              <a:rPr lang="cs-CZ" u="sng" dirty="0"/>
              <a:t>zdravotní služby poskytované za zvláštních podmínek </a:t>
            </a:r>
            <a:r>
              <a:rPr lang="cs-CZ" dirty="0"/>
              <a:t>(zejména asistovanou reprodukci, sterilizaci, terapeutickou kastraci, testikulární </a:t>
            </a:r>
            <a:r>
              <a:rPr lang="cs-CZ" dirty="0" err="1"/>
              <a:t>pulpektomii</a:t>
            </a:r>
            <a:r>
              <a:rPr lang="cs-CZ" dirty="0"/>
              <a:t>, změnu pohlaví, psychochirurgické výkony, genetické vyšetření, odběry lidské krve a jejích složek atd.); </a:t>
            </a:r>
            <a:r>
              <a:rPr lang="cs-CZ" u="sng" dirty="0"/>
              <a:t>ověřování nových postupů použitím metody, která nebyla dosud v klinické praxi na člověku zavedena; posudkovou péči a lékařské posudky, posuzování nemocí z povolání; lékařské ozáření a klinické audity;  ochranné léčení. </a:t>
            </a:r>
          </a:p>
          <a:p>
            <a:r>
              <a:rPr lang="cs-CZ" dirty="0"/>
              <a:t>Je zákonem speciálním zákonem vůči zákonu č. 372/2011 Sb., jeho ustanovení mají přednost před obecnými ustanoveními obsaženými v zákoně č. 372/2011 Sb.</a:t>
            </a:r>
          </a:p>
          <a:p>
            <a:endParaRPr lang="cs-CZ" dirty="0"/>
          </a:p>
        </p:txBody>
      </p:sp>
    </p:spTree>
    <p:extLst>
      <p:ext uri="{BB962C8B-B14F-4D97-AF65-F5344CB8AC3E}">
        <p14:creationId xmlns:p14="http://schemas.microsoft.com/office/powerpoint/2010/main" val="316106252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Fakultní nemocnice</a:t>
            </a:r>
          </a:p>
        </p:txBody>
      </p:sp>
      <p:sp>
        <p:nvSpPr>
          <p:cNvPr id="3" name="Zástupný symbol pro obsah 2"/>
          <p:cNvSpPr>
            <a:spLocks noGrp="1"/>
          </p:cNvSpPr>
          <p:nvPr>
            <p:ph idx="1"/>
          </p:nvPr>
        </p:nvSpPr>
        <p:spPr/>
        <p:txBody>
          <a:bodyPr>
            <a:normAutofit fontScale="62500" lnSpcReduction="20000"/>
          </a:bodyPr>
          <a:lstStyle/>
          <a:p>
            <a:r>
              <a:rPr lang="cs-CZ" dirty="0"/>
              <a:t>Zákona č. 372 upravuje právní postavení jediného druhu zdravotnického zařízení, a to fakultních nemocnic.</a:t>
            </a:r>
          </a:p>
          <a:p>
            <a:r>
              <a:rPr lang="cs-CZ" dirty="0"/>
              <a:t>Právní postavení ostatních druhů zdravotnických zařízení právně upraveno není.</a:t>
            </a:r>
          </a:p>
          <a:p>
            <a:r>
              <a:rPr lang="cs-CZ" dirty="0"/>
              <a:t>Důvodem, proč jsou fakultní nemocnice upraveny zákonem je ten, že tato zdravotnická zařízení kromě poskytování zdravotních služeb zajišťují ve spolupráci s příslušnou  fakultou vysoké školy i výuku studentů a dále </a:t>
            </a:r>
            <a:r>
              <a:rPr lang="cs-CZ" u="sng" dirty="0"/>
              <a:t>uskutečňují i činnost v oblasti vědy a výzkumu</a:t>
            </a:r>
            <a:r>
              <a:rPr lang="cs-CZ" dirty="0"/>
              <a:t>.</a:t>
            </a:r>
          </a:p>
          <a:p>
            <a:r>
              <a:rPr lang="cs-CZ" u="sng" dirty="0"/>
              <a:t>Zřizovatelem fakultní nemocnice je Ministerstvo zdravotnictví</a:t>
            </a:r>
            <a:r>
              <a:rPr lang="cs-CZ" dirty="0"/>
              <a:t>.</a:t>
            </a:r>
          </a:p>
          <a:p>
            <a:r>
              <a:rPr lang="cs-CZ" dirty="0"/>
              <a:t>Jde o </a:t>
            </a:r>
            <a:r>
              <a:rPr lang="cs-CZ" u="sng" dirty="0"/>
              <a:t>státní příspěvkové organizace přímo řízené MZ</a:t>
            </a:r>
            <a:r>
              <a:rPr lang="cs-CZ" dirty="0"/>
              <a:t>.</a:t>
            </a:r>
          </a:p>
          <a:p>
            <a:r>
              <a:rPr lang="cs-CZ" dirty="0"/>
              <a:t>Fakultní nemocnice poskytují zdravotní služby a uskutečňují i související výzkumnou a vývojovou činnost. </a:t>
            </a:r>
          </a:p>
          <a:p>
            <a:r>
              <a:rPr lang="cs-CZ" dirty="0"/>
              <a:t>Na jejich odborných pracovištích se realizuje odborná klinická a  praktická výuka studentů lékařských fakult vysokých škol.    </a:t>
            </a:r>
          </a:p>
          <a:p>
            <a:r>
              <a:rPr lang="cs-CZ" dirty="0"/>
              <a:t>Za účelem zajištění klinické a praktické výuky studentů a výzkumné a vývojové činnosti uzavírá FN s příslušnou VŠ.</a:t>
            </a:r>
          </a:p>
        </p:txBody>
      </p:sp>
    </p:spTree>
    <p:extLst>
      <p:ext uri="{BB962C8B-B14F-4D97-AF65-F5344CB8AC3E}">
        <p14:creationId xmlns:p14="http://schemas.microsoft.com/office/powerpoint/2010/main" val="289575021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dirty="0"/>
            </a:br>
            <a:r>
              <a:rPr lang="cs-CZ" dirty="0"/>
              <a:t>Centra vysoce specializované péče</a:t>
            </a:r>
            <a:br>
              <a:rPr lang="cs-CZ" b="1" u="sng" dirty="0"/>
            </a:b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a:t>Nejedná se o samostatný druh zdravotnického zařízení, ale jde o určitý statut, který může udělit Ministerstvo zdravotnictví poskytovateli zdravotních služeb na základě jeho žádosti. Podmínkou pro udělení statutu Centra vysoce specializované péče je to, aby poskytovatel splňoval náročné požadavky na technické a věcné vybavení zdravotnického zařízení a i náročné požadavky na personální zabezpečení.</a:t>
            </a:r>
          </a:p>
          <a:p>
            <a:r>
              <a:rPr lang="cs-CZ" dirty="0"/>
              <a:t>Z ekonomické hlediska je vznik CVSP dán potřebou koncentrovat nákladnou zdravotní péči do personálně i přístrojově špičkově vybavených center. Cílem je tedy účelné a efektivní vynakládání finančních prostředků.</a:t>
            </a:r>
          </a:p>
        </p:txBody>
      </p:sp>
    </p:spTree>
    <p:extLst>
      <p:ext uri="{BB962C8B-B14F-4D97-AF65-F5344CB8AC3E}">
        <p14:creationId xmlns:p14="http://schemas.microsoft.com/office/powerpoint/2010/main" val="256521295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Zákon č. 373/2011 Sb., o specifických zdravotních službách</a:t>
            </a:r>
          </a:p>
        </p:txBody>
      </p:sp>
      <p:sp>
        <p:nvSpPr>
          <p:cNvPr id="3" name="Zástupný symbol pro obsah 2"/>
          <p:cNvSpPr>
            <a:spLocks noGrp="1"/>
          </p:cNvSpPr>
          <p:nvPr>
            <p:ph idx="1"/>
          </p:nvPr>
        </p:nvSpPr>
        <p:spPr/>
        <p:txBody>
          <a:bodyPr>
            <a:normAutofit fontScale="62500" lnSpcReduction="20000"/>
          </a:bodyPr>
          <a:lstStyle/>
          <a:p>
            <a:r>
              <a:rPr lang="cs-CZ" dirty="0"/>
              <a:t>Tento zákon vychází ze zákona č. 372 a ve vztahu k němu je zákonem speciálním a jeho ustanovení mají tedy přednost před zákonem č. 372.</a:t>
            </a:r>
          </a:p>
          <a:p>
            <a:r>
              <a:rPr lang="cs-CZ" dirty="0"/>
              <a:t>Právní úprava poskytování specifických zdravotních služeb je v našem právním řádu poměrně nová a mimo jiné  zapracovává příslušné předpisy EU do našich podmínek.</a:t>
            </a:r>
          </a:p>
          <a:p>
            <a:r>
              <a:rPr lang="cs-CZ" b="1" u="sng" dirty="0"/>
              <a:t>Specifickými zdravotními službami se rozumí:</a:t>
            </a:r>
          </a:p>
          <a:p>
            <a:r>
              <a:rPr lang="cs-CZ" dirty="0"/>
              <a:t>A) </a:t>
            </a:r>
            <a:r>
              <a:rPr lang="cs-CZ" u="sng" dirty="0"/>
              <a:t>zdravotnické služby poskytované za zvláštních podmínek, jsou jimi:</a:t>
            </a:r>
          </a:p>
          <a:p>
            <a:r>
              <a:rPr lang="cs-CZ" dirty="0"/>
              <a:t>a) asistovaná reprodukce</a:t>
            </a:r>
          </a:p>
          <a:p>
            <a:r>
              <a:rPr lang="cs-CZ" dirty="0"/>
              <a:t>b) sterilizace</a:t>
            </a:r>
          </a:p>
          <a:p>
            <a:r>
              <a:rPr lang="cs-CZ" dirty="0"/>
              <a:t>c) kastrace</a:t>
            </a:r>
          </a:p>
          <a:p>
            <a:r>
              <a:rPr lang="cs-CZ" dirty="0"/>
              <a:t>d) změna pohlaví  transsexuálních pacientů</a:t>
            </a:r>
          </a:p>
          <a:p>
            <a:r>
              <a:rPr lang="cs-CZ" dirty="0"/>
              <a:t>e) psychochirurgické výkony</a:t>
            </a:r>
          </a:p>
          <a:p>
            <a:r>
              <a:rPr lang="cs-CZ" dirty="0"/>
              <a:t>f) genetická vyšetření   </a:t>
            </a:r>
          </a:p>
          <a:p>
            <a:r>
              <a:rPr lang="cs-CZ" dirty="0"/>
              <a:t>g) odběry lidské krve a jejich složek, léčba krví nebo jejími složkami</a:t>
            </a:r>
          </a:p>
        </p:txBody>
      </p:sp>
    </p:spTree>
    <p:extLst>
      <p:ext uri="{BB962C8B-B14F-4D97-AF65-F5344CB8AC3E}">
        <p14:creationId xmlns:p14="http://schemas.microsoft.com/office/powerpoint/2010/main" val="228509871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a:t>B) </a:t>
            </a:r>
            <a:r>
              <a:rPr lang="cs-CZ" u="sng" dirty="0"/>
              <a:t>ověřování nových postupů použitím metody, která doposud nebyla v klinické praxi na živém člověku zavedena</a:t>
            </a:r>
          </a:p>
          <a:p>
            <a:r>
              <a:rPr lang="cs-CZ" dirty="0"/>
              <a:t>C) </a:t>
            </a:r>
            <a:r>
              <a:rPr lang="cs-CZ" u="sng" dirty="0"/>
              <a:t>posudková péče a lékařské posudky, </a:t>
            </a:r>
            <a:r>
              <a:rPr lang="cs-CZ" u="sng" dirty="0" err="1"/>
              <a:t>pracovnělékařské</a:t>
            </a:r>
            <a:r>
              <a:rPr lang="cs-CZ" u="sng" dirty="0"/>
              <a:t> služby, posuzování nemocí z povolání</a:t>
            </a:r>
          </a:p>
          <a:p>
            <a:r>
              <a:rPr lang="cs-CZ" dirty="0"/>
              <a:t>D) </a:t>
            </a:r>
            <a:r>
              <a:rPr lang="cs-CZ" u="sng" dirty="0"/>
              <a:t>lékařské ozáření a klinické audity</a:t>
            </a:r>
          </a:p>
          <a:p>
            <a:r>
              <a:rPr lang="cs-CZ" dirty="0"/>
              <a:t>E) </a:t>
            </a:r>
            <a:r>
              <a:rPr lang="cs-CZ" u="sng" dirty="0"/>
              <a:t>ochranné léčení </a:t>
            </a:r>
          </a:p>
        </p:txBody>
      </p:sp>
    </p:spTree>
    <p:extLst>
      <p:ext uri="{BB962C8B-B14F-4D97-AF65-F5344CB8AC3E}">
        <p14:creationId xmlns:p14="http://schemas.microsoft.com/office/powerpoint/2010/main" val="51204461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Ad) A a)- asistovaná reprodukce</a:t>
            </a:r>
          </a:p>
        </p:txBody>
      </p:sp>
      <p:sp>
        <p:nvSpPr>
          <p:cNvPr id="3" name="Zástupný symbol pro obsah 2"/>
          <p:cNvSpPr>
            <a:spLocks noGrp="1"/>
          </p:cNvSpPr>
          <p:nvPr>
            <p:ph idx="1"/>
          </p:nvPr>
        </p:nvSpPr>
        <p:spPr/>
        <p:txBody>
          <a:bodyPr>
            <a:normAutofit fontScale="70000" lnSpcReduction="20000"/>
          </a:bodyPr>
          <a:lstStyle/>
          <a:p>
            <a:r>
              <a:rPr lang="cs-CZ" u="sng" dirty="0"/>
              <a:t>Metody a postupy, při kterých dochází k odběru zárodečných buněk, k manipulaci s nimi, ke vzniku lidského embrya oplodněním vajíčka spermií mimo tělo ženy</a:t>
            </a:r>
            <a:r>
              <a:rPr lang="cs-CZ" dirty="0"/>
              <a:t>, </a:t>
            </a:r>
            <a:r>
              <a:rPr lang="cs-CZ" u="sng" dirty="0"/>
              <a:t>k manipulaci s lidskými embryi, včetně jejich uchovávání, a to za účelem umělého oplodnění ženy </a:t>
            </a:r>
            <a:r>
              <a:rPr lang="cs-CZ" dirty="0"/>
              <a:t>buď</a:t>
            </a:r>
          </a:p>
          <a:p>
            <a:r>
              <a:rPr lang="cs-CZ" b="1" dirty="0"/>
              <a:t>a)</a:t>
            </a:r>
            <a:r>
              <a:rPr lang="cs-CZ" dirty="0"/>
              <a:t> </a:t>
            </a:r>
            <a:r>
              <a:rPr lang="cs-CZ" u="sng" dirty="0"/>
              <a:t>ze zdravotních důvodů</a:t>
            </a:r>
            <a:r>
              <a:rPr lang="cs-CZ" dirty="0"/>
              <a:t> při léčbě neplodnosti</a:t>
            </a:r>
          </a:p>
          <a:p>
            <a:r>
              <a:rPr lang="cs-CZ" b="1" dirty="0"/>
              <a:t>b)</a:t>
            </a:r>
            <a:r>
              <a:rPr lang="cs-CZ" dirty="0"/>
              <a:t> pokud jde o potřebu časného </a:t>
            </a:r>
            <a:r>
              <a:rPr lang="cs-CZ" u="sng" dirty="0"/>
              <a:t>genetického vyšetření</a:t>
            </a:r>
            <a:r>
              <a:rPr lang="cs-CZ" dirty="0"/>
              <a:t> lidského embrya, je-li zdraví dítěte ohroženo z důvodu prokazatelného rizika genetickou nemocí/vadou. </a:t>
            </a:r>
          </a:p>
          <a:p>
            <a:r>
              <a:rPr lang="cs-CZ" u="sng" dirty="0"/>
              <a:t>Pro účely oplodnění ženy lze použít:</a:t>
            </a:r>
          </a:p>
          <a:p>
            <a:r>
              <a:rPr lang="cs-CZ" dirty="0"/>
              <a:t>a) vajíčka získaná od této ženy,</a:t>
            </a:r>
          </a:p>
          <a:p>
            <a:r>
              <a:rPr lang="cs-CZ" dirty="0"/>
              <a:t>b) spermie získané od muže, který se ženou podstupuje léčbu neplodnosti společně, </a:t>
            </a:r>
          </a:p>
          <a:p>
            <a:r>
              <a:rPr lang="cs-CZ" dirty="0"/>
              <a:t>c) zárodečné buňky darované jinou osobou (anonymní dárce – tím může být jen žena od 18 do 35 let anebo muž od 18 do 40 let věku).</a:t>
            </a:r>
          </a:p>
          <a:p>
            <a:endParaRPr lang="cs-CZ" dirty="0"/>
          </a:p>
        </p:txBody>
      </p:sp>
    </p:spTree>
    <p:extLst>
      <p:ext uri="{BB962C8B-B14F-4D97-AF65-F5344CB8AC3E}">
        <p14:creationId xmlns:p14="http://schemas.microsoft.com/office/powerpoint/2010/main" val="316972556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dirty="0"/>
              <a:t>Léčbu metodami asistované reprodukce (AR) může provádět pouze poskytovatel, kterému bylo uděleno oprávnění k poskytování zdravotních služeb v oboru reprodukční medicína.</a:t>
            </a:r>
          </a:p>
          <a:p>
            <a:r>
              <a:rPr lang="cs-CZ" dirty="0"/>
              <a:t>Umělé oplodnění lze provést ženě v jejím plodném věku, tj. </a:t>
            </a:r>
            <a:r>
              <a:rPr lang="cs-CZ" u="sng" dirty="0"/>
              <a:t>do 49 let věku</a:t>
            </a:r>
            <a:r>
              <a:rPr lang="cs-CZ" dirty="0"/>
              <a:t>, a to na základě </a:t>
            </a:r>
            <a:r>
              <a:rPr lang="cs-CZ" u="sng" dirty="0"/>
              <a:t>písemné žádosti neplodného páru </a:t>
            </a:r>
            <a:r>
              <a:rPr lang="cs-CZ" dirty="0"/>
              <a:t>(muže a ženy).</a:t>
            </a:r>
          </a:p>
          <a:p>
            <a:r>
              <a:rPr lang="cs-CZ" dirty="0"/>
              <a:t>Před zahájením postupů asistované reprodukce je poskytovatel povinen podat neplodnému páru informace o povaze navrhovaných postupů, jejich rizicích a trvalých následcích </a:t>
            </a:r>
            <a:r>
              <a:rPr lang="cs-CZ" dirty="0">
                <a:sym typeface="Wingdings"/>
              </a:rPr>
              <a:t> na základě této informace neplodný pár udělí písemný souhlas s provedením asistované reprodukce, který se založí do zdravotnické dokumentace vedené o příjemkyni.</a:t>
            </a:r>
          </a:p>
          <a:p>
            <a:r>
              <a:rPr lang="cs-CZ" dirty="0">
                <a:sym typeface="Wingdings"/>
              </a:rPr>
              <a:t>Poskytovatel, který je oprávněn provádět postupy AR, je povinen zajistit zachování anonymity případného anonymního dárce a i dítěte narozeného z AR.</a:t>
            </a:r>
          </a:p>
          <a:p>
            <a:r>
              <a:rPr lang="cs-CZ" dirty="0">
                <a:sym typeface="Wingdings"/>
              </a:rPr>
              <a:t>Za  odběr zárodečných buněk nevzniká osobě, které byly odebrány, nárok na finanční nebo jinou úhradu.  </a:t>
            </a:r>
            <a:endParaRPr lang="cs-CZ" dirty="0"/>
          </a:p>
        </p:txBody>
      </p:sp>
    </p:spTree>
    <p:extLst>
      <p:ext uri="{BB962C8B-B14F-4D97-AF65-F5344CB8AC3E}">
        <p14:creationId xmlns:p14="http://schemas.microsoft.com/office/powerpoint/2010/main" val="11887081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lstStyle/>
          <a:p>
            <a:r>
              <a:rPr lang="cs-CZ" dirty="0"/>
              <a:t>Ad) A b) - sterilizace</a:t>
            </a:r>
          </a:p>
        </p:txBody>
      </p:sp>
      <p:sp>
        <p:nvSpPr>
          <p:cNvPr id="3" name="Zástupný symbol pro obsah 2"/>
          <p:cNvSpPr>
            <a:spLocks noGrp="1"/>
          </p:cNvSpPr>
          <p:nvPr>
            <p:ph idx="1"/>
          </p:nvPr>
        </p:nvSpPr>
        <p:spPr>
          <a:xfrm>
            <a:off x="457200" y="1340768"/>
            <a:ext cx="8229600" cy="4785395"/>
          </a:xfrm>
        </p:spPr>
        <p:txBody>
          <a:bodyPr>
            <a:noAutofit/>
          </a:bodyPr>
          <a:lstStyle/>
          <a:p>
            <a:r>
              <a:rPr lang="cs-CZ" sz="1900" u="sng" dirty="0"/>
              <a:t>Zdravotní výkon zabraňující plodnosti bez odstranění nebo poškození pohlavních žláz; lze ji provést ze zdravotních, ale i jiných než zdravotních důvodů</a:t>
            </a:r>
            <a:r>
              <a:rPr lang="cs-CZ" sz="1900" dirty="0"/>
              <a:t>.</a:t>
            </a:r>
          </a:p>
          <a:p>
            <a:r>
              <a:rPr lang="cs-CZ" sz="1900" dirty="0"/>
              <a:t>Sterilizaci ze zdravotních důvodů lze provést pacientovi, který dosáhl věku 18 let, pokud k provedení udělí souhlas; pacientovi nezletilému nebo zbaveného způsobilosti k právním úkonům lze sterilizaci provést na základě:</a:t>
            </a:r>
          </a:p>
          <a:p>
            <a:r>
              <a:rPr lang="cs-CZ" sz="1900" dirty="0"/>
              <a:t>a) písemného souhlasu zákonného zástupce,</a:t>
            </a:r>
          </a:p>
          <a:p>
            <a:r>
              <a:rPr lang="cs-CZ" sz="1900" dirty="0"/>
              <a:t>b) kladného stanoviska odborné komise (členy jsou 3 lékaři se specializovanou způsobilostí urologie/gynekologie, klinický psycholog, právník),</a:t>
            </a:r>
          </a:p>
          <a:p>
            <a:r>
              <a:rPr lang="cs-CZ" sz="1900" dirty="0"/>
              <a:t>c) souhlasu soudu místně příslušného k poskytovateli.</a:t>
            </a:r>
          </a:p>
          <a:p>
            <a:r>
              <a:rPr lang="cs-CZ" sz="1900" dirty="0"/>
              <a:t>Odbornou komisi sestavuje poskytovatel. </a:t>
            </a:r>
          </a:p>
          <a:p>
            <a:r>
              <a:rPr lang="cs-CZ" sz="1900" dirty="0"/>
              <a:t>Sterilizaci z jiných důvodů lze provést pacientovi staršímu 21 let na základě jeho písemné žádosti a po podání informace o povaze, následcích a rizicích zdravotního výkonu. Vyžaduje se písemný souhlas bezprostředně před provedením sterilizace. </a:t>
            </a:r>
          </a:p>
        </p:txBody>
      </p:sp>
    </p:spTree>
    <p:extLst>
      <p:ext uri="{BB962C8B-B14F-4D97-AF65-F5344CB8AC3E}">
        <p14:creationId xmlns:p14="http://schemas.microsoft.com/office/powerpoint/2010/main" val="411492195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Ad) A c) - kastrace</a:t>
            </a:r>
          </a:p>
        </p:txBody>
      </p:sp>
      <p:sp>
        <p:nvSpPr>
          <p:cNvPr id="3" name="Zástupný symbol pro obsah 2"/>
          <p:cNvSpPr>
            <a:spLocks noGrp="1"/>
          </p:cNvSpPr>
          <p:nvPr>
            <p:ph idx="1"/>
          </p:nvPr>
        </p:nvSpPr>
        <p:spPr/>
        <p:txBody>
          <a:bodyPr>
            <a:normAutofit fontScale="62500" lnSpcReduction="20000"/>
          </a:bodyPr>
          <a:lstStyle/>
          <a:p>
            <a:r>
              <a:rPr lang="cs-CZ" dirty="0"/>
              <a:t>Zákon č. 373 rozlišuje </a:t>
            </a:r>
            <a:r>
              <a:rPr lang="cs-CZ" u="sng" dirty="0"/>
              <a:t>dva druhy kastrace:</a:t>
            </a:r>
          </a:p>
          <a:p>
            <a:r>
              <a:rPr lang="cs-CZ" dirty="0"/>
              <a:t>a) </a:t>
            </a:r>
            <a:r>
              <a:rPr lang="cs-CZ" b="1" dirty="0"/>
              <a:t>terapeutickou</a:t>
            </a:r>
          </a:p>
          <a:p>
            <a:r>
              <a:rPr lang="cs-CZ" dirty="0"/>
              <a:t>b) </a:t>
            </a:r>
            <a:r>
              <a:rPr lang="cs-CZ" b="1" dirty="0"/>
              <a:t>testikulární.</a:t>
            </a:r>
          </a:p>
          <a:p>
            <a:r>
              <a:rPr lang="cs-CZ" dirty="0"/>
              <a:t>V obou případech se jedná o zdravotní výkon, kterým se odstraní hormonálně aktivní část pohlavních žláz u muže s cílem potlačit jeho sexualitu.</a:t>
            </a:r>
          </a:p>
          <a:p>
            <a:r>
              <a:rPr lang="cs-CZ" u="sng" dirty="0"/>
              <a:t>Kastraci lze provést pacientovi, který dovršil věk 21 let</a:t>
            </a:r>
            <a:r>
              <a:rPr lang="cs-CZ" dirty="0"/>
              <a:t>, u kterého</a:t>
            </a:r>
          </a:p>
          <a:p>
            <a:r>
              <a:rPr lang="cs-CZ" b="1" dirty="0"/>
              <a:t>a)</a:t>
            </a:r>
            <a:r>
              <a:rPr lang="cs-CZ" dirty="0"/>
              <a:t> odborné lékařské vyšetření prokázalo specifickou </a:t>
            </a:r>
            <a:r>
              <a:rPr lang="cs-CZ" dirty="0" err="1"/>
              <a:t>parafilní</a:t>
            </a:r>
            <a:r>
              <a:rPr lang="cs-CZ" dirty="0"/>
              <a:t> poruchu,</a:t>
            </a:r>
          </a:p>
          <a:p>
            <a:r>
              <a:rPr lang="cs-CZ" b="1" dirty="0"/>
              <a:t>b)</a:t>
            </a:r>
            <a:r>
              <a:rPr lang="cs-CZ" dirty="0"/>
              <a:t> se prokázaná specifická </a:t>
            </a:r>
            <a:r>
              <a:rPr lang="cs-CZ" dirty="0" err="1"/>
              <a:t>parafilní</a:t>
            </a:r>
            <a:r>
              <a:rPr lang="cs-CZ" dirty="0"/>
              <a:t> porucha projevila spácháním sexuálně motivovaného trestného činu, </a:t>
            </a:r>
          </a:p>
          <a:p>
            <a:r>
              <a:rPr lang="cs-CZ" b="1" dirty="0"/>
              <a:t>c)</a:t>
            </a:r>
            <a:r>
              <a:rPr lang="cs-CZ" dirty="0"/>
              <a:t> odborné lékařské vyšetření prokázalo vysokou míru pravděpodobnosti, že v budoucnosti spáchá sexuálně motivovaný trestný čin, a</a:t>
            </a:r>
          </a:p>
          <a:p>
            <a:r>
              <a:rPr lang="cs-CZ" b="1" dirty="0"/>
              <a:t>d)</a:t>
            </a:r>
            <a:r>
              <a:rPr lang="cs-CZ" dirty="0"/>
              <a:t> jiné léčebné metody nebyly úspěšné nebo ze zdravotních důvodů nelze jiné léčebné metody použít; skutečnost, že u pacienta nelze ze zdravotních důvodů účinně použít jiné léčebné metody, musí být prokázána výsledky odborných vyšetření.</a:t>
            </a:r>
          </a:p>
        </p:txBody>
      </p:sp>
    </p:spTree>
    <p:extLst>
      <p:ext uri="{BB962C8B-B14F-4D97-AF65-F5344CB8AC3E}">
        <p14:creationId xmlns:p14="http://schemas.microsoft.com/office/powerpoint/2010/main" val="74988725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a:t>Lze ji provést na základě </a:t>
            </a:r>
            <a:r>
              <a:rPr lang="cs-CZ" u="sng" dirty="0"/>
              <a:t>písemné žádosti pacienta</a:t>
            </a:r>
            <a:r>
              <a:rPr lang="cs-CZ" dirty="0"/>
              <a:t> a </a:t>
            </a:r>
            <a:r>
              <a:rPr lang="cs-CZ" u="sng" dirty="0"/>
              <a:t>kladného stanoviska odborné komise</a:t>
            </a:r>
            <a:r>
              <a:rPr lang="cs-CZ" dirty="0"/>
              <a:t>.</a:t>
            </a:r>
          </a:p>
          <a:p>
            <a:r>
              <a:rPr lang="cs-CZ" dirty="0"/>
              <a:t>U pacienta v ochranném léčení nebo ve výkonu zabezpečovací detence je zde ještě podmínkou </a:t>
            </a:r>
            <a:r>
              <a:rPr lang="cs-CZ" u="sng" dirty="0"/>
              <a:t>souhlas soudu</a:t>
            </a:r>
            <a:r>
              <a:rPr lang="cs-CZ" dirty="0"/>
              <a:t> místně příslušného poskytovateli.</a:t>
            </a:r>
          </a:p>
          <a:p>
            <a:r>
              <a:rPr lang="cs-CZ" dirty="0"/>
              <a:t>Odbornou komisi ustanovuje Ministerstvo zdravotnictví – ta podá pacientovi informaci o povaze zdravotního výkonu, jeho trvalých následcích a rizicích.</a:t>
            </a:r>
          </a:p>
          <a:p>
            <a:r>
              <a:rPr lang="cs-CZ" dirty="0"/>
              <a:t>Před započetím provedení kastrace je třeba </a:t>
            </a:r>
            <a:r>
              <a:rPr lang="cs-CZ" u="sng" dirty="0"/>
              <a:t>písemný souhlas pacienta</a:t>
            </a:r>
            <a:r>
              <a:rPr lang="cs-CZ" dirty="0"/>
              <a:t>.</a:t>
            </a:r>
          </a:p>
          <a:p>
            <a:r>
              <a:rPr lang="cs-CZ" dirty="0"/>
              <a:t>Kastraci nelze provést pacientovi zbavenému způsobilosti k právním úkonům a dále osobám ve výkonu vazby a trestu odnětí svobody. </a:t>
            </a:r>
          </a:p>
          <a:p>
            <a:endParaRPr lang="cs-CZ" dirty="0"/>
          </a:p>
        </p:txBody>
      </p:sp>
    </p:spTree>
    <p:extLst>
      <p:ext uri="{BB962C8B-B14F-4D97-AF65-F5344CB8AC3E}">
        <p14:creationId xmlns:p14="http://schemas.microsoft.com/office/powerpoint/2010/main" val="197115661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066130"/>
          </a:xfrm>
        </p:spPr>
        <p:txBody>
          <a:bodyPr>
            <a:noAutofit/>
          </a:bodyPr>
          <a:lstStyle/>
          <a:p>
            <a:r>
              <a:rPr lang="cs-CZ" sz="3600" dirty="0"/>
              <a:t>Ad) A d) – změna pohlaví transsexuálních pacientů</a:t>
            </a:r>
          </a:p>
        </p:txBody>
      </p:sp>
      <p:sp>
        <p:nvSpPr>
          <p:cNvPr id="3" name="Zástupný symbol pro obsah 2"/>
          <p:cNvSpPr>
            <a:spLocks noGrp="1"/>
          </p:cNvSpPr>
          <p:nvPr>
            <p:ph idx="1"/>
          </p:nvPr>
        </p:nvSpPr>
        <p:spPr>
          <a:xfrm>
            <a:off x="457200" y="1340768"/>
            <a:ext cx="8229600" cy="4785395"/>
          </a:xfrm>
        </p:spPr>
        <p:txBody>
          <a:bodyPr>
            <a:noAutofit/>
          </a:bodyPr>
          <a:lstStyle/>
          <a:p>
            <a:r>
              <a:rPr lang="cs-CZ" sz="1900" u="sng" dirty="0"/>
              <a:t>Provedení zdravotních výkonů, jejichž účelem je provedení změny pohlaví chirurgickým zákrokem při současném znemožnění reprodukční funkce</a:t>
            </a:r>
            <a:r>
              <a:rPr lang="cs-CZ" sz="1900" dirty="0"/>
              <a:t>. </a:t>
            </a:r>
          </a:p>
          <a:p>
            <a:r>
              <a:rPr lang="cs-CZ" sz="1900" b="1" dirty="0"/>
              <a:t>Transsexuální pacient </a:t>
            </a:r>
            <a:r>
              <a:rPr lang="cs-CZ" sz="1900" dirty="0"/>
              <a:t>= osoba, u níž je trvalý nesoulad mezi psychickým a tělesným pohlavím („porucha sexuální identifikace“).</a:t>
            </a:r>
          </a:p>
          <a:p>
            <a:r>
              <a:rPr lang="cs-CZ" sz="1900" u="sng" dirty="0"/>
              <a:t>Chirurgické výkony směřující ke změně pohlaví lze provést pacientovi:</a:t>
            </a:r>
          </a:p>
          <a:p>
            <a:r>
              <a:rPr lang="cs-CZ" sz="1900" b="1" dirty="0"/>
              <a:t>a)</a:t>
            </a:r>
            <a:r>
              <a:rPr lang="cs-CZ" sz="1900" dirty="0"/>
              <a:t> u něhož byla jednoznačně stanovena porucha sexuální identifikace a prokázána schopnost žít trvale jako osoba opačného pohlaví a</a:t>
            </a:r>
          </a:p>
          <a:p>
            <a:r>
              <a:rPr lang="cs-CZ" sz="1900" b="1" dirty="0"/>
              <a:t>b)</a:t>
            </a:r>
            <a:r>
              <a:rPr lang="cs-CZ" sz="1900" dirty="0"/>
              <a:t> který neuzavřel manželství nebo který nevstoupil do registrovaného partnerství anebo do obdobného svazku osob stejného pohlaví v cizině, popřípadě prokáže, že jeho manželství nebo registrované partnerství anebo obdobný svazek zaniklo.</a:t>
            </a:r>
          </a:p>
          <a:p>
            <a:r>
              <a:rPr lang="cs-CZ" sz="1900" dirty="0"/>
              <a:t>Lze provést pacientovi staršímu 18 let na základě jeho písemné žádosti a kladného stanoviska odborné komise.; u pacienta zbaveného způsobilosti k právním úkonům je navíc ještě třeba souhlasu soudu. </a:t>
            </a:r>
          </a:p>
          <a:p>
            <a:r>
              <a:rPr lang="cs-CZ" sz="1900" dirty="0"/>
              <a:t>Odbornou komisi ustanovuje Ministerstvo zdravotnictví.</a:t>
            </a:r>
          </a:p>
          <a:p>
            <a:r>
              <a:rPr lang="cs-CZ" sz="1900" dirty="0"/>
              <a:t>S provedením změny pohlaví lze započít, jestliže k tomu pacient bezprostředně před započetím udělil písemný souhlas.   </a:t>
            </a:r>
          </a:p>
        </p:txBody>
      </p:sp>
    </p:spTree>
    <p:extLst>
      <p:ext uri="{BB962C8B-B14F-4D97-AF65-F5344CB8AC3E}">
        <p14:creationId xmlns:p14="http://schemas.microsoft.com/office/powerpoint/2010/main" val="1905973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Zákon č. 374/2011 Sb., o zdravotnické záchranné službě</a:t>
            </a:r>
          </a:p>
        </p:txBody>
      </p:sp>
      <p:sp>
        <p:nvSpPr>
          <p:cNvPr id="3" name="Zástupný symbol pro obsah 2"/>
          <p:cNvSpPr>
            <a:spLocks noGrp="1"/>
          </p:cNvSpPr>
          <p:nvPr>
            <p:ph idx="1"/>
          </p:nvPr>
        </p:nvSpPr>
        <p:spPr/>
        <p:txBody>
          <a:bodyPr>
            <a:normAutofit/>
          </a:bodyPr>
          <a:lstStyle/>
          <a:p>
            <a:r>
              <a:rPr lang="cs-CZ" dirty="0"/>
              <a:t>stanoví podmínky poskytování zdravotnické záchranné služby (vymezuje, které činnosti ZZS zahrnuje, stanoví dostupnost ZZS, definuje poskytovatele ZZS, oprávněné a povinnosti členů výjezdových skupin, stanoví působnost ministerstva a kraje v poskytování ZZS, přestupky FO a PO).</a:t>
            </a:r>
          </a:p>
        </p:txBody>
      </p:sp>
    </p:spTree>
    <p:extLst>
      <p:ext uri="{BB962C8B-B14F-4D97-AF65-F5344CB8AC3E}">
        <p14:creationId xmlns:p14="http://schemas.microsoft.com/office/powerpoint/2010/main" val="2363418366"/>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Ad) A e) psychochirurgické výkony</a:t>
            </a:r>
          </a:p>
        </p:txBody>
      </p:sp>
      <p:sp>
        <p:nvSpPr>
          <p:cNvPr id="3" name="Zástupný symbol pro obsah 2"/>
          <p:cNvSpPr>
            <a:spLocks noGrp="1"/>
          </p:cNvSpPr>
          <p:nvPr>
            <p:ph idx="1"/>
          </p:nvPr>
        </p:nvSpPr>
        <p:spPr/>
        <p:txBody>
          <a:bodyPr>
            <a:normAutofit fontScale="70000" lnSpcReduction="20000"/>
          </a:bodyPr>
          <a:lstStyle/>
          <a:p>
            <a:r>
              <a:rPr lang="cs-CZ" u="sng" dirty="0"/>
              <a:t>Neurochirurgický výkon, který se provádí k odstranění nebo zmírnění příznaků duševních nemocí v případě, kdy jsou již jiné léčebné metody vyčerpány a pokud existuje vysoká míra pravděpodobnosti, že výkon bude účinný</a:t>
            </a:r>
            <a:r>
              <a:rPr lang="cs-CZ" dirty="0"/>
              <a:t>.</a:t>
            </a:r>
          </a:p>
          <a:p>
            <a:r>
              <a:rPr lang="cs-CZ" dirty="0"/>
              <a:t>lze provést pacientovi, který dovršil věk 18 let, na základě</a:t>
            </a:r>
          </a:p>
          <a:p>
            <a:r>
              <a:rPr lang="cs-CZ" dirty="0"/>
              <a:t>a) písemného souhlasu pacienta a</a:t>
            </a:r>
          </a:p>
          <a:p>
            <a:r>
              <a:rPr lang="cs-CZ" dirty="0"/>
              <a:t>b) kladného stanoviska odborné komise.</a:t>
            </a:r>
          </a:p>
          <a:p>
            <a:r>
              <a:rPr lang="cs-CZ" dirty="0"/>
              <a:t>U nezletilého pacienta nebo pacienta s omezenou svéprávností je třeba písemný souhlas jeho zákonného zástupce a ještě souhlas soudu. </a:t>
            </a:r>
          </a:p>
          <a:p>
            <a:r>
              <a:rPr lang="cs-CZ" dirty="0"/>
              <a:t>Odbornou komisi ustanovuje Ministerstvo zdravotnictví – ta podá pacientovi (resp. jeho ZZ) informaci o povaze zdravotního výkonu, jeho trvalých následcích a rizicích.</a:t>
            </a:r>
          </a:p>
          <a:p>
            <a:r>
              <a:rPr lang="cs-CZ" dirty="0"/>
              <a:t>S prováděním </a:t>
            </a:r>
            <a:r>
              <a:rPr lang="cs-CZ" dirty="0" err="1"/>
              <a:t>psychochirurg</a:t>
            </a:r>
            <a:r>
              <a:rPr lang="cs-CZ" dirty="0"/>
              <a:t>. výkonu lze započít, jen pokud k tomu dal pacient písemný souhlas bezprostředně před započetím výkonu. </a:t>
            </a:r>
          </a:p>
          <a:p>
            <a:endParaRPr lang="cs-CZ" dirty="0"/>
          </a:p>
        </p:txBody>
      </p:sp>
    </p:spTree>
    <p:extLst>
      <p:ext uri="{BB962C8B-B14F-4D97-AF65-F5344CB8AC3E}">
        <p14:creationId xmlns:p14="http://schemas.microsoft.com/office/powerpoint/2010/main" val="422532718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Ad) A f) – genetická vyšetření</a:t>
            </a:r>
          </a:p>
        </p:txBody>
      </p:sp>
      <p:sp>
        <p:nvSpPr>
          <p:cNvPr id="3" name="Zástupný symbol pro obsah 2"/>
          <p:cNvSpPr>
            <a:spLocks noGrp="1"/>
          </p:cNvSpPr>
          <p:nvPr>
            <p:ph idx="1"/>
          </p:nvPr>
        </p:nvSpPr>
        <p:spPr/>
        <p:txBody>
          <a:bodyPr>
            <a:normAutofit fontScale="62500" lnSpcReduction="20000"/>
          </a:bodyPr>
          <a:lstStyle/>
          <a:p>
            <a:r>
              <a:rPr lang="cs-CZ" dirty="0"/>
              <a:t>Genetické vyšetření zahrnuje:</a:t>
            </a:r>
          </a:p>
          <a:p>
            <a:r>
              <a:rPr lang="cs-CZ" dirty="0"/>
              <a:t>a) </a:t>
            </a:r>
            <a:r>
              <a:rPr lang="cs-CZ" b="1" dirty="0"/>
              <a:t>klinické laboratorní vyšetření</a:t>
            </a:r>
          </a:p>
          <a:p>
            <a:r>
              <a:rPr lang="cs-CZ" dirty="0"/>
              <a:t>b) </a:t>
            </a:r>
            <a:r>
              <a:rPr lang="cs-CZ" b="1" dirty="0"/>
              <a:t>genetické laboratorní vyšetření</a:t>
            </a:r>
          </a:p>
          <a:p>
            <a:r>
              <a:rPr lang="cs-CZ" dirty="0"/>
              <a:t>Genetické </a:t>
            </a:r>
            <a:r>
              <a:rPr lang="cs-CZ" dirty="0" err="1"/>
              <a:t>vyšetení</a:t>
            </a:r>
            <a:r>
              <a:rPr lang="cs-CZ" dirty="0"/>
              <a:t> slouží ke stanovení podílu variant v lidském zárodečném genomu na rozvoj nemoci u vyšetřované osoby nebo jejich potomků </a:t>
            </a:r>
          </a:p>
          <a:p>
            <a:r>
              <a:rPr lang="cs-CZ" u="sng" dirty="0"/>
              <a:t>Je možné ho provést pouze pro účely:</a:t>
            </a:r>
          </a:p>
          <a:p>
            <a:r>
              <a:rPr lang="cs-CZ" dirty="0"/>
              <a:t>a) </a:t>
            </a:r>
            <a:r>
              <a:rPr lang="cs-CZ" b="1" dirty="0"/>
              <a:t>zdravotních služeb </a:t>
            </a:r>
            <a:r>
              <a:rPr lang="cs-CZ" dirty="0"/>
              <a:t>(např. k optimalizaci léčby, ke </a:t>
            </a:r>
            <a:r>
              <a:rPr lang="cs-CZ" dirty="0" err="1"/>
              <a:t>screeningu</a:t>
            </a:r>
            <a:r>
              <a:rPr lang="cs-CZ" dirty="0"/>
              <a:t> novorozenců za účelem geneticky podmíněných nemoci apod.)</a:t>
            </a:r>
          </a:p>
          <a:p>
            <a:r>
              <a:rPr lang="cs-CZ" dirty="0"/>
              <a:t>b) biomedicínského </a:t>
            </a:r>
            <a:r>
              <a:rPr lang="cs-CZ" b="1" dirty="0"/>
              <a:t>výzkumu</a:t>
            </a:r>
            <a:r>
              <a:rPr lang="cs-CZ" dirty="0"/>
              <a:t> spojeného se zdravím a jeho poruchami.</a:t>
            </a:r>
          </a:p>
          <a:p>
            <a:r>
              <a:rPr lang="cs-CZ" dirty="0"/>
              <a:t>Genetické vyšetření lze provést pacientovi na základě informace o jeho účelu, povaze a dopadu na zdraví a možných rizicích a dále na základě jeho písemného souhlasu, popř. souhlasu jeho ZZ.</a:t>
            </a:r>
          </a:p>
          <a:p>
            <a:r>
              <a:rPr lang="cs-CZ" dirty="0"/>
              <a:t>Za podstoupení genetického vyšetření nesmí být pacientovi nabídnuta nebo poskytnuta finanční odměna nebo jiný prospěch, stejně tak s odmítnutím genetického vyšetření nesmí být spojena žádná újma.</a:t>
            </a:r>
          </a:p>
          <a:p>
            <a:endParaRPr lang="cs-CZ" dirty="0"/>
          </a:p>
        </p:txBody>
      </p:sp>
    </p:spTree>
    <p:extLst>
      <p:ext uri="{BB962C8B-B14F-4D97-AF65-F5344CB8AC3E}">
        <p14:creationId xmlns:p14="http://schemas.microsoft.com/office/powerpoint/2010/main" val="65639992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a:t>Postup, jehož účelem je vytvořit lidskou bytost, která má shodný lidský genom s jinou lidskou bytostí, ať již živou či mrtvou, je zakázán.</a:t>
            </a:r>
          </a:p>
          <a:p>
            <a:r>
              <a:rPr lang="cs-CZ" dirty="0"/>
              <a:t>Dále je zakázáno přenášet celý lidský genom do buněk jiného živočišného druhu a naopak přenášet lidské embryo do pohlavních orgánů jiného živočišného druhu.  </a:t>
            </a:r>
          </a:p>
        </p:txBody>
      </p:sp>
    </p:spTree>
    <p:extLst>
      <p:ext uri="{BB962C8B-B14F-4D97-AF65-F5344CB8AC3E}">
        <p14:creationId xmlns:p14="http://schemas.microsoft.com/office/powerpoint/2010/main" val="251368726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Ad) A g) – odběry lidské krve a jejích složek</a:t>
            </a:r>
          </a:p>
        </p:txBody>
      </p:sp>
      <p:sp>
        <p:nvSpPr>
          <p:cNvPr id="3" name="Zástupný symbol pro obsah 2"/>
          <p:cNvSpPr>
            <a:spLocks noGrp="1"/>
          </p:cNvSpPr>
          <p:nvPr>
            <p:ph idx="1"/>
          </p:nvPr>
        </p:nvSpPr>
        <p:spPr/>
        <p:txBody>
          <a:bodyPr>
            <a:noAutofit/>
          </a:bodyPr>
          <a:lstStyle/>
          <a:p>
            <a:r>
              <a:rPr lang="cs-CZ" sz="2100" u="sng" dirty="0"/>
              <a:t>Odběry lidské krve a jejích složek pro výrobu transfuzních přípravků a krevních derivátů a pro použití u člověka může provádět jen poskytovatel oprávněný k takové výrobě podle zákona o léčivech.</a:t>
            </a:r>
          </a:p>
          <a:p>
            <a:r>
              <a:rPr lang="cs-CZ" sz="2100" u="sng" dirty="0"/>
              <a:t>Krev pro uvedené účely nelze odebrat osobám:</a:t>
            </a:r>
          </a:p>
          <a:p>
            <a:r>
              <a:rPr lang="cs-CZ" sz="2100" dirty="0"/>
              <a:t>a) nezletilým; to neplatí v případech, kdy nelze odběr krve od nezletilého nahradit odběrem krve od osoby zletilé,</a:t>
            </a:r>
          </a:p>
          <a:p>
            <a:r>
              <a:rPr lang="cs-CZ" sz="2100" dirty="0"/>
              <a:t>b) umístěným v policejní cele, ve výkonu vazby, trestu odnětí svobody nebo zabezpečovací detence,</a:t>
            </a:r>
          </a:p>
          <a:p>
            <a:r>
              <a:rPr lang="cs-CZ" sz="2100" dirty="0"/>
              <a:t>c) umístěným v zařízení pro výkon ústavní nebo ochranné výchovy,</a:t>
            </a:r>
          </a:p>
          <a:p>
            <a:r>
              <a:rPr lang="cs-CZ" sz="2100" dirty="0"/>
              <a:t>d) při nařízené izolaci, karanténním opatření nebo v rámci výkonu lůžkového ochranného léčení, nebo</a:t>
            </a:r>
          </a:p>
          <a:p>
            <a:r>
              <a:rPr lang="cs-CZ" sz="2100" dirty="0"/>
              <a:t>e) hospitalizovaným bez jejich souhlasu.</a:t>
            </a:r>
          </a:p>
          <a:p>
            <a:r>
              <a:rPr lang="cs-CZ" sz="2100" dirty="0"/>
              <a:t> Léčbou krví se rozumí podání transfúzních přípravků pacientovi v rámci preventivní léčebné péče. </a:t>
            </a:r>
          </a:p>
        </p:txBody>
      </p:sp>
    </p:spTree>
    <p:extLst>
      <p:ext uri="{BB962C8B-B14F-4D97-AF65-F5344CB8AC3E}">
        <p14:creationId xmlns:p14="http://schemas.microsoft.com/office/powerpoint/2010/main" val="311055868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dirty="0"/>
              <a:t>Za posouzení slučitelnosti transfúzního přípravku s krví příjemce odpovídá poskytovatel, který provádí transfúzi.</a:t>
            </a:r>
          </a:p>
          <a:p>
            <a:r>
              <a:rPr lang="cs-CZ" dirty="0"/>
              <a:t>Záznam o slučitelnosti je součástí zdravotnické dokumentace pacienta.</a:t>
            </a:r>
          </a:p>
          <a:p>
            <a:r>
              <a:rPr lang="cs-CZ" u="sng" dirty="0"/>
              <a:t>Za odebranou krev nevzniká osobě, které byla krev odebrána, nárok na finanční odměnu, s výjimkou účelně vynaložených výdajů spojených s odběrem krve, o které osoba požádá, a to do max. výše 5 % minimální mzdy</a:t>
            </a:r>
            <a:r>
              <a:rPr lang="cs-CZ" dirty="0"/>
              <a:t>. </a:t>
            </a:r>
          </a:p>
        </p:txBody>
      </p:sp>
    </p:spTree>
    <p:extLst>
      <p:ext uri="{BB962C8B-B14F-4D97-AF65-F5344CB8AC3E}">
        <p14:creationId xmlns:p14="http://schemas.microsoft.com/office/powerpoint/2010/main" val="409166453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dirty="0"/>
              <a:t>Ad) B) – ověřování nových postupů  použitím metody doposud nezavedené v klinické praxi na živém člověku</a:t>
            </a:r>
          </a:p>
        </p:txBody>
      </p:sp>
      <p:sp>
        <p:nvSpPr>
          <p:cNvPr id="3" name="Zástupný symbol pro obsah 2"/>
          <p:cNvSpPr>
            <a:spLocks noGrp="1"/>
          </p:cNvSpPr>
          <p:nvPr>
            <p:ph idx="1"/>
          </p:nvPr>
        </p:nvSpPr>
        <p:spPr/>
        <p:txBody>
          <a:bodyPr>
            <a:normAutofit lnSpcReduction="10000"/>
          </a:bodyPr>
          <a:lstStyle/>
          <a:p>
            <a:r>
              <a:rPr lang="cs-CZ" sz="2000" dirty="0"/>
              <a:t>Na živém člověku lze provádět ověřování nových postupů v oblasti preventivní, diagnostické a léčebné péče nebo biomedicínského výzkumu spojeného se zdravím a jeho poruchami použitím nezavedené metody, pouze za podmínek stanovených tímto zákonem.</a:t>
            </a:r>
          </a:p>
          <a:p>
            <a:r>
              <a:rPr lang="cs-CZ" sz="2000" b="1" u="sng" dirty="0"/>
              <a:t>Ověřování nezavedené metody lze provádět pouze za předpokladu, že</a:t>
            </a:r>
          </a:p>
          <a:p>
            <a:r>
              <a:rPr lang="cs-CZ" sz="2000" dirty="0"/>
              <a:t>a) pacient, na němž má být nezavedená metoda ověřována, s tím udělil </a:t>
            </a:r>
            <a:r>
              <a:rPr lang="cs-CZ" sz="2000" u="sng" dirty="0"/>
              <a:t>písemný souhlas</a:t>
            </a:r>
            <a:r>
              <a:rPr lang="cs-CZ" sz="2000" dirty="0"/>
              <a:t>,</a:t>
            </a:r>
          </a:p>
          <a:p>
            <a:r>
              <a:rPr lang="cs-CZ" sz="2000" dirty="0"/>
              <a:t>b) lze očekávat, že nezavedená metoda přinese </a:t>
            </a:r>
            <a:r>
              <a:rPr lang="cs-CZ" sz="2000" u="sng" dirty="0"/>
              <a:t>příznivé výsledky ve prospěch pacienta</a:t>
            </a:r>
            <a:r>
              <a:rPr lang="cs-CZ" sz="2000" dirty="0"/>
              <a:t>, na němž má být ověřována,</a:t>
            </a:r>
          </a:p>
          <a:p>
            <a:r>
              <a:rPr lang="cs-CZ" sz="2000" dirty="0"/>
              <a:t>c) </a:t>
            </a:r>
            <a:r>
              <a:rPr lang="cs-CZ" sz="2000" u="sng" dirty="0"/>
              <a:t>ověření nezavedené metody nelze dosáhnout </a:t>
            </a:r>
            <a:r>
              <a:rPr lang="cs-CZ" sz="2000" dirty="0"/>
              <a:t>se srovnatelnou účinností </a:t>
            </a:r>
            <a:r>
              <a:rPr lang="cs-CZ" sz="2000" u="sng" dirty="0"/>
              <a:t>jiným způsobem </a:t>
            </a:r>
            <a:r>
              <a:rPr lang="cs-CZ" sz="2000" dirty="0"/>
              <a:t>a</a:t>
            </a:r>
          </a:p>
          <a:p>
            <a:r>
              <a:rPr lang="cs-CZ" sz="2000" dirty="0"/>
              <a:t>d) </a:t>
            </a:r>
            <a:r>
              <a:rPr lang="cs-CZ" sz="2000" u="sng" dirty="0"/>
              <a:t>nehrozí</a:t>
            </a:r>
            <a:r>
              <a:rPr lang="cs-CZ" sz="2000" dirty="0"/>
              <a:t> opodstatněné </a:t>
            </a:r>
            <a:r>
              <a:rPr lang="cs-CZ" sz="2000" u="sng" dirty="0"/>
              <a:t>nebezpečí, že následkem ověřování nezavedené metody dojde k dlouhodobému nebo vážnému poškození zdraví pacienta</a:t>
            </a:r>
            <a:r>
              <a:rPr lang="cs-CZ" sz="2000" dirty="0"/>
              <a:t>, na němž má být nezavedená metoda ověřována.</a:t>
            </a:r>
          </a:p>
          <a:p>
            <a:endParaRPr lang="cs-CZ" sz="2000" dirty="0"/>
          </a:p>
        </p:txBody>
      </p:sp>
    </p:spTree>
    <p:extLst>
      <p:ext uri="{BB962C8B-B14F-4D97-AF65-F5344CB8AC3E}">
        <p14:creationId xmlns:p14="http://schemas.microsoft.com/office/powerpoint/2010/main" val="86597675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a:t>Ověřování nelze provádět na osobách ve výkonu vazby, trestu odnětí svobody nebo zabezpečovací detence, pokud takové ověření není jedinou možnou alternativou léčby u jinak neléčitelného onemocnění.</a:t>
            </a:r>
          </a:p>
          <a:p>
            <a:r>
              <a:rPr lang="cs-CZ" dirty="0"/>
              <a:t>Ověřování nezavedené metody může provádět jen poskytovatel, kterému MZ udělilo povolení k ověřování nezavedené metody.</a:t>
            </a:r>
          </a:p>
          <a:p>
            <a:r>
              <a:rPr lang="cs-CZ" dirty="0"/>
              <a:t>Poskytovatel, který hodlá ověřovat nezavedenou metodu, musí sestavit pro tento účel </a:t>
            </a:r>
            <a:r>
              <a:rPr lang="cs-CZ" u="sng" dirty="0"/>
              <a:t>etickou komisi </a:t>
            </a:r>
            <a:r>
              <a:rPr lang="cs-CZ" dirty="0"/>
              <a:t>a </a:t>
            </a:r>
            <a:r>
              <a:rPr lang="cs-CZ" u="sng" dirty="0"/>
              <a:t>uzavřít pojištění odpovědnosti za škodu na zdraví</a:t>
            </a:r>
            <a:r>
              <a:rPr lang="cs-CZ" dirty="0"/>
              <a:t> způsobenou pacientům v souvislosti s ověřováním nezavedené metody.  </a:t>
            </a:r>
          </a:p>
          <a:p>
            <a:r>
              <a:rPr lang="cs-CZ" b="1" u="sng" dirty="0"/>
              <a:t>Poskytovatel ověřující nezavedenou metodu je povinen:</a:t>
            </a:r>
          </a:p>
          <a:p>
            <a:r>
              <a:rPr lang="cs-CZ" dirty="0"/>
              <a:t>a) podávat ministerstvu ve lhůtách stanovených v povolení k ověřování nezavedené metody zprávy o jednotlivých etapách ověřování, </a:t>
            </a:r>
          </a:p>
        </p:txBody>
      </p:sp>
    </p:spTree>
    <p:extLst>
      <p:ext uri="{BB962C8B-B14F-4D97-AF65-F5344CB8AC3E}">
        <p14:creationId xmlns:p14="http://schemas.microsoft.com/office/powerpoint/2010/main" val="23132872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562074"/>
          </a:xfrm>
        </p:spPr>
        <p:txBody>
          <a:bodyPr>
            <a:normAutofit fontScale="90000"/>
          </a:bodyPr>
          <a:lstStyle/>
          <a:p>
            <a:endParaRPr lang="cs-CZ" dirty="0"/>
          </a:p>
        </p:txBody>
      </p:sp>
      <p:sp>
        <p:nvSpPr>
          <p:cNvPr id="3" name="Zástupný symbol pro obsah 2"/>
          <p:cNvSpPr>
            <a:spLocks noGrp="1"/>
          </p:cNvSpPr>
          <p:nvPr>
            <p:ph idx="1"/>
          </p:nvPr>
        </p:nvSpPr>
        <p:spPr>
          <a:xfrm>
            <a:off x="457200" y="980728"/>
            <a:ext cx="8229600" cy="5145435"/>
          </a:xfrm>
        </p:spPr>
        <p:txBody>
          <a:bodyPr>
            <a:noAutofit/>
          </a:bodyPr>
          <a:lstStyle/>
          <a:p>
            <a:r>
              <a:rPr lang="cs-CZ" sz="2000" dirty="0"/>
              <a:t>b)  neprodleně přerušit nebo zastavit ověřování nezavedené metody, vznikne-li opodstatněná pochybnost, že nezavedená metoda nepřinese předpokládaný výsledek, nebo že její ověřování by mohlo vést k dlouhodobému nebo vážnému poškození zdraví pacienta, na němž je ověřována; tuto skutečnost je povinen neprodleně oznámit MZ,</a:t>
            </a:r>
          </a:p>
          <a:p>
            <a:r>
              <a:rPr lang="cs-CZ" sz="2000" dirty="0"/>
              <a:t>c) neprodleně oznámit MZ a Státnímu úřadu pro jadernou bezpečnost, pokud vydal souhlasné závazné stanovisko, vzniklou nežádoucí příhodu; nežádoucí příhodou se rozumí nepříznivá změna zdravotního stavu pacienta vzniklá v důsledku ověřování nezavedené metody,</a:t>
            </a:r>
          </a:p>
          <a:p>
            <a:r>
              <a:rPr lang="cs-CZ" sz="2000" dirty="0"/>
              <a:t>d) umožnit kontrolu v průběhu ověřování nezavedené metody osobám pověřeným MZ, Státním úřadem pro jadernou bezpečnost, pokud vydal souhlasné závazné stanovisko, nebo členům etické komise.</a:t>
            </a:r>
          </a:p>
          <a:p>
            <a:r>
              <a:rPr lang="cs-CZ" sz="2000" dirty="0"/>
              <a:t>Poskytovatel je povinen předložit do 30 dnů po ukončení ověřování nezavedené metody MZ závěrečnou zprávu o výsledku ověřování a </a:t>
            </a:r>
            <a:r>
              <a:rPr lang="cs-CZ" sz="2000" u="sng" dirty="0"/>
              <a:t>MZ pak uzná nebo neuzná nezavedenou metodu jako standardní </a:t>
            </a:r>
            <a:r>
              <a:rPr lang="cs-CZ" sz="2000" dirty="0"/>
              <a:t>– informuje pak o tom ve svém Věstníku. </a:t>
            </a:r>
          </a:p>
          <a:p>
            <a:endParaRPr lang="cs-CZ" sz="2200" dirty="0"/>
          </a:p>
        </p:txBody>
      </p:sp>
    </p:spTree>
    <p:extLst>
      <p:ext uri="{BB962C8B-B14F-4D97-AF65-F5344CB8AC3E}">
        <p14:creationId xmlns:p14="http://schemas.microsoft.com/office/powerpoint/2010/main" val="44772243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600" dirty="0"/>
              <a:t>Ad) C) Posudková péče, lékařské posudky, </a:t>
            </a:r>
            <a:r>
              <a:rPr lang="cs-CZ" sz="3600" dirty="0" err="1"/>
              <a:t>pracovnělékařské</a:t>
            </a:r>
            <a:r>
              <a:rPr lang="cs-CZ" sz="3600" dirty="0"/>
              <a:t> služby, posuzování nemocí z povolání</a:t>
            </a:r>
          </a:p>
        </p:txBody>
      </p:sp>
      <p:sp>
        <p:nvSpPr>
          <p:cNvPr id="3" name="Zástupný symbol pro obsah 2"/>
          <p:cNvSpPr>
            <a:spLocks noGrp="1"/>
          </p:cNvSpPr>
          <p:nvPr>
            <p:ph idx="1"/>
          </p:nvPr>
        </p:nvSpPr>
        <p:spPr/>
        <p:txBody>
          <a:bodyPr>
            <a:noAutofit/>
          </a:bodyPr>
          <a:lstStyle/>
          <a:p>
            <a:r>
              <a:rPr lang="cs-CZ" sz="1900" b="1" u="sng" dirty="0"/>
              <a:t>I. Posudková péče a lékařské prohlídky</a:t>
            </a:r>
          </a:p>
          <a:p>
            <a:r>
              <a:rPr lang="cs-CZ" sz="1900" dirty="0"/>
              <a:t>Posudkovou péčí se rozumí posuzování:</a:t>
            </a:r>
          </a:p>
          <a:p>
            <a:r>
              <a:rPr lang="cs-CZ" sz="1900" dirty="0"/>
              <a:t>a) zdravotní způsobilosti ke vzdělávání  pro potřeby škol a školských zařízení nebo k tělesné výchově a sportu nebo k jiným činnostem,</a:t>
            </a:r>
          </a:p>
          <a:p>
            <a:r>
              <a:rPr lang="cs-CZ" sz="1900" dirty="0"/>
              <a:t>b) zdravotní způsobilosti pro potřebu a na žádost správních orgánů nebo jiných orgánů v případech stanovených právními předpisy,</a:t>
            </a:r>
          </a:p>
          <a:p>
            <a:r>
              <a:rPr lang="cs-CZ" sz="1900" dirty="0"/>
              <a:t>c) zdravotní způsobilosti na vyžádání pacientem nebo ZZ pacienta nebo s jejich souhlasem na vyžádání právnickou osobou,</a:t>
            </a:r>
          </a:p>
          <a:p>
            <a:r>
              <a:rPr lang="cs-CZ" sz="1900" dirty="0"/>
              <a:t>d) zdravotní způsobilosti k práci na základě </a:t>
            </a:r>
            <a:r>
              <a:rPr lang="cs-CZ" sz="1900" dirty="0" err="1"/>
              <a:t>pracovnělékařské</a:t>
            </a:r>
            <a:r>
              <a:rPr lang="cs-CZ" sz="1900" dirty="0"/>
              <a:t> prohlídky; zejména posuzování zdravotní způsobilosti zaměstnanců nebo osob ucházejících se o zaměstnání,</a:t>
            </a:r>
          </a:p>
          <a:p>
            <a:r>
              <a:rPr lang="cs-CZ" sz="1900" dirty="0"/>
              <a:t>e) zdravotního stavu v souvislosti s nemocí z povolání nebo ohrožením nemocí z povolání, </a:t>
            </a:r>
          </a:p>
          <a:p>
            <a:r>
              <a:rPr lang="cs-CZ" sz="1900" dirty="0"/>
              <a:t>f) zdravotního stavu pro účely nemocenského pojištění a pro potřeby úřadu práce,</a:t>
            </a:r>
          </a:p>
          <a:p>
            <a:r>
              <a:rPr lang="cs-CZ" sz="1900" dirty="0"/>
              <a:t>g) zdravotního stavu pacienta pro jiné účely.</a:t>
            </a:r>
            <a:br>
              <a:rPr lang="cs-CZ" sz="1900" dirty="0"/>
            </a:br>
            <a:endParaRPr lang="cs-CZ" sz="1900" dirty="0"/>
          </a:p>
        </p:txBody>
      </p:sp>
    </p:spTree>
    <p:extLst>
      <p:ext uri="{BB962C8B-B14F-4D97-AF65-F5344CB8AC3E}">
        <p14:creationId xmlns:p14="http://schemas.microsoft.com/office/powerpoint/2010/main" val="227905257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endParaRPr lang="cs-CZ" dirty="0"/>
          </a:p>
        </p:txBody>
      </p:sp>
      <p:sp>
        <p:nvSpPr>
          <p:cNvPr id="3" name="Zástupný symbol pro obsah 2"/>
          <p:cNvSpPr>
            <a:spLocks noGrp="1"/>
          </p:cNvSpPr>
          <p:nvPr>
            <p:ph idx="1"/>
          </p:nvPr>
        </p:nvSpPr>
        <p:spPr>
          <a:xfrm>
            <a:off x="457200" y="980728"/>
            <a:ext cx="8229600" cy="5145435"/>
          </a:xfrm>
        </p:spPr>
        <p:txBody>
          <a:bodyPr>
            <a:normAutofit fontScale="70000" lnSpcReduction="20000"/>
          </a:bodyPr>
          <a:lstStyle/>
          <a:p>
            <a:r>
              <a:rPr lang="cs-CZ" dirty="0"/>
              <a:t>Lékařský posudek se vydává na základě výsledků lékařské prohlídky, výpisu ze zdravotní dokumentace a posouzení zdravotní náročnosti příslušné činnosti (práce, služby, vzdělávání, sportu, tělesné výchovy aj. činnosti).</a:t>
            </a:r>
          </a:p>
          <a:p>
            <a:r>
              <a:rPr lang="cs-CZ" dirty="0"/>
              <a:t>Vydává ho registrující poskytovatel posuzované osoby – zpravidla jím je lékař se způsobilostí v oboru všeobecné praktické lékařství  nebo v oboru praktický lékař pro děti a dorost.</a:t>
            </a:r>
          </a:p>
          <a:p>
            <a:r>
              <a:rPr lang="cs-CZ" dirty="0"/>
              <a:t>Z lékařského posudku musí být zřejmé, zda je posuzovaná osoba pro daný účel zdravotně </a:t>
            </a:r>
            <a:r>
              <a:rPr lang="cs-CZ" u="sng" dirty="0"/>
              <a:t>způsobilá či nikoliv </a:t>
            </a:r>
            <a:r>
              <a:rPr lang="cs-CZ" dirty="0"/>
              <a:t>nebo </a:t>
            </a:r>
            <a:r>
              <a:rPr lang="cs-CZ" u="sng" dirty="0"/>
              <a:t>způsobilá s podmínkou.</a:t>
            </a:r>
            <a:r>
              <a:rPr lang="cs-CZ" dirty="0"/>
              <a:t> </a:t>
            </a:r>
          </a:p>
          <a:p>
            <a:r>
              <a:rPr lang="cs-CZ" dirty="0"/>
              <a:t>Součástí posudku musí být </a:t>
            </a:r>
            <a:r>
              <a:rPr lang="cs-CZ" u="sng" dirty="0"/>
              <a:t>poučení o možnosti podat návrh na jeho přezkoumání.</a:t>
            </a:r>
          </a:p>
          <a:p>
            <a:r>
              <a:rPr lang="cs-CZ" dirty="0"/>
              <a:t>Posudek je součástí zdravotnické dokumentace a návrhy na vydání lékařského posudku hradí ten, kdo o něj žádá.</a:t>
            </a:r>
          </a:p>
          <a:p>
            <a:r>
              <a:rPr lang="cs-CZ" dirty="0"/>
              <a:t>Poskytovatel, který vydal lékařský posudek, ho neprodleně předá osobě posuzované a případně i osobě, která o jeho vydání požádala.</a:t>
            </a:r>
          </a:p>
        </p:txBody>
      </p:sp>
    </p:spTree>
    <p:extLst>
      <p:ext uri="{BB962C8B-B14F-4D97-AF65-F5344CB8AC3E}">
        <p14:creationId xmlns:p14="http://schemas.microsoft.com/office/powerpoint/2010/main" val="3570939256"/>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21788</TotalTime>
  <Words>8824</Words>
  <Application>Microsoft Office PowerPoint</Application>
  <PresentationFormat>Předvádění na obrazovce (4:3)</PresentationFormat>
  <Paragraphs>690</Paragraphs>
  <Slides>107</Slides>
  <Notes>1</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107</vt:i4>
      </vt:variant>
    </vt:vector>
  </HeadingPairs>
  <TitlesOfParts>
    <vt:vector size="110" baseType="lpstr">
      <vt:lpstr>Arial</vt:lpstr>
      <vt:lpstr>Calibri</vt:lpstr>
      <vt:lpstr>Motiv systému Office</vt:lpstr>
      <vt:lpstr>Zdravotnické právo v ošetřovatelství </vt:lpstr>
      <vt:lpstr>Obsah</vt:lpstr>
      <vt:lpstr>Prezentace aplikace PowerPoint</vt:lpstr>
      <vt:lpstr>Prezentace aplikace PowerPoint</vt:lpstr>
      <vt:lpstr>Zdravotnické právo</vt:lpstr>
      <vt:lpstr>Vývoj právní úpravy</vt:lpstr>
      <vt:lpstr>Zákon č. 372/2011 Sb., o zdravotních službách a podmínkách jejich poskytování </vt:lpstr>
      <vt:lpstr>Zákon č. 373/2011, o specifických zdravotních službách </vt:lpstr>
      <vt:lpstr>Zákon č. 374/2011 Sb., o zdravotnické záchranné službě</vt:lpstr>
      <vt:lpstr>Úmluva o biomedicíně</vt:lpstr>
      <vt:lpstr>Prezentace aplikace PowerPoint</vt:lpstr>
      <vt:lpstr>Obsah Úmluvy o biomedicíně</vt:lpstr>
      <vt:lpstr>Prezentace aplikace PowerPoint</vt:lpstr>
      <vt:lpstr>Zákon č. 372/2011 Sb.</vt:lpstr>
      <vt:lpstr>Základní pojmy</vt:lpstr>
      <vt:lpstr>Prezentace aplikace PowerPoint</vt:lpstr>
      <vt:lpstr>Prezentace aplikace PowerPoint</vt:lpstr>
      <vt:lpstr>Subjekty zdravotní služby</vt:lpstr>
      <vt:lpstr>Zdravotní služby a zdravotní péče (druhy a formy) </vt:lpstr>
      <vt:lpstr>Prezentace aplikace PowerPoint</vt:lpstr>
      <vt:lpstr>Prezentace aplikace PowerPoint</vt:lpstr>
      <vt:lpstr>Prezentace aplikace PowerPoint</vt:lpstr>
      <vt:lpstr>Prezentace aplikace PowerPoint</vt:lpstr>
      <vt:lpstr> Formy zdravotní péče </vt:lpstr>
      <vt:lpstr>Prezentace aplikace PowerPoint</vt:lpstr>
      <vt:lpstr>Prezentace aplikace PowerPoint</vt:lpstr>
      <vt:lpstr>Oprávnění k poskytování zdravotní služby</vt:lpstr>
      <vt:lpstr>Prezentace aplikace PowerPoint</vt:lpstr>
      <vt:lpstr>Odborný zástupce</vt:lpstr>
      <vt:lpstr>Prezentace aplikace PowerPoint</vt:lpstr>
      <vt:lpstr>Prezentace aplikace PowerPoint</vt:lpstr>
      <vt:lpstr>Prezentace aplikace PowerPoint</vt:lpstr>
      <vt:lpstr>Překážky udělení oprávnění k poskytování zdravotních služeb</vt:lpstr>
      <vt:lpstr>Žádost o udělení oprávnění (náležitosti)</vt:lpstr>
      <vt:lpstr>Prezentace aplikace PowerPoint</vt:lpstr>
      <vt:lpstr>Zánik oprávnění k poskytování zdravot. služeb</vt:lpstr>
      <vt:lpstr>Odejmutí oprávnění</vt:lpstr>
      <vt:lpstr>Pozastavení a přerušení  oprávnění</vt:lpstr>
      <vt:lpstr>Postavení pacienta a jiných osob v souvislosti s poskytováním zdravotních služeb</vt:lpstr>
      <vt:lpstr>Práva pacienta (§ 28)</vt:lpstr>
      <vt:lpstr>Prezentace aplikace PowerPoint</vt:lpstr>
      <vt:lpstr>Prezentace aplikace PowerPoint</vt:lpstr>
      <vt:lpstr>Právo na informace (též informovaný souhlas, z angl. informed consent)</vt:lpstr>
      <vt:lpstr>Prezentace aplikace PowerPoint</vt:lpstr>
      <vt:lpstr>Dříve vyslovené přání</vt:lpstr>
      <vt:lpstr>Utajený porod</vt:lpstr>
      <vt:lpstr>Výjimky ze zásady souhlasu s poskytováním zdravotních služeb</vt:lpstr>
      <vt:lpstr>Omezení volného pohybu pacienta</vt:lpstr>
      <vt:lpstr>Povinnosti pacienta při poskytování zdravotních služeb (§ 41)</vt:lpstr>
      <vt:lpstr>Práva a povinnosti zákonného zástupce pacienta</vt:lpstr>
      <vt:lpstr>Zdravotní služby a zaopatření poskytovaná v dětských domovech pro děti do 3 let věku</vt:lpstr>
      <vt:lpstr>Hospic</vt:lpstr>
      <vt:lpstr>Postavení poskytovatelů zdravotní služby a zdravotnických pracovníků při poskytování zdravotních služeb (ZS)</vt:lpstr>
      <vt:lpstr>Prezentace aplikace PowerPoint</vt:lpstr>
      <vt:lpstr>Prezentace aplikace PowerPoint</vt:lpstr>
      <vt:lpstr>Povinnosti poskytovatele jednodenní nebo lůžkové péče</vt:lpstr>
      <vt:lpstr>Prezentace aplikace PowerPoint</vt:lpstr>
      <vt:lpstr>Prezentace aplikace PowerPoint</vt:lpstr>
      <vt:lpstr>Prezentace aplikace PowerPoint</vt:lpstr>
      <vt:lpstr>Prezentace aplikace PowerPoint</vt:lpstr>
      <vt:lpstr>Prezentace aplikace PowerPoint</vt:lpstr>
      <vt:lpstr>Práva a povinnosti zdravotnických pracovníků</vt:lpstr>
      <vt:lpstr>Prezentace aplikace PowerPoint</vt:lpstr>
      <vt:lpstr> </vt:lpstr>
      <vt:lpstr>Zdravotnická dokumentace a Národní zdravotnický informační systém</vt:lpstr>
      <vt:lpstr>Prezentace aplikace PowerPoint</vt:lpstr>
      <vt:lpstr>Prezentace aplikace PowerPoint</vt:lpstr>
      <vt:lpstr>Prezentace aplikace PowerPoint</vt:lpstr>
      <vt:lpstr>Národní zdravotnický informační systém</vt:lpstr>
      <vt:lpstr>Registry NZIS</vt:lpstr>
      <vt:lpstr>Prezentace aplikace PowerPoint</vt:lpstr>
      <vt:lpstr>Nakládání s odejmutými částmi lidského těla, tělem zemřelého, postup při úmrtí a pitvy </vt:lpstr>
      <vt:lpstr>Prezentace aplikace PowerPoint</vt:lpstr>
      <vt:lpstr>Prezentace aplikace PowerPoint</vt:lpstr>
      <vt:lpstr>Postup při úmrtí osob</vt:lpstr>
      <vt:lpstr>Pitvy (§ 88)</vt:lpstr>
      <vt:lpstr>Ustanovení občanského zákoníku</vt:lpstr>
      <vt:lpstr>Kontrolní činnost</vt:lpstr>
      <vt:lpstr>Kraje</vt:lpstr>
      <vt:lpstr>Fakultní nemocnice</vt:lpstr>
      <vt:lpstr> Centra vysoce specializované péče </vt:lpstr>
      <vt:lpstr>Zákon č. 373/2011 Sb., o specifických zdravotních službách</vt:lpstr>
      <vt:lpstr>Prezentace aplikace PowerPoint</vt:lpstr>
      <vt:lpstr>Ad) A a)- asistovaná reprodukce</vt:lpstr>
      <vt:lpstr>Prezentace aplikace PowerPoint</vt:lpstr>
      <vt:lpstr>Ad) A b) - sterilizace</vt:lpstr>
      <vt:lpstr>Ad) A c) - kastrace</vt:lpstr>
      <vt:lpstr>Prezentace aplikace PowerPoint</vt:lpstr>
      <vt:lpstr>Ad) A d) – změna pohlaví transsexuálních pacientů</vt:lpstr>
      <vt:lpstr>Ad) A e) psychochirurgické výkony</vt:lpstr>
      <vt:lpstr>Ad) A f) – genetická vyšetření</vt:lpstr>
      <vt:lpstr>Prezentace aplikace PowerPoint</vt:lpstr>
      <vt:lpstr>Ad) A g) – odběry lidské krve a jejích složek</vt:lpstr>
      <vt:lpstr>Prezentace aplikace PowerPoint</vt:lpstr>
      <vt:lpstr>Ad) B) – ověřování nových postupů  použitím metody doposud nezavedené v klinické praxi na živém člověku</vt:lpstr>
      <vt:lpstr>Prezentace aplikace PowerPoint</vt:lpstr>
      <vt:lpstr>Prezentace aplikace PowerPoint</vt:lpstr>
      <vt:lpstr>Ad) C) Posudková péče, lékařské posudky, pracovnělékařské služby, posuzování nemocí z povolání</vt:lpstr>
      <vt:lpstr>Prezentace aplikace PowerPoint</vt:lpstr>
      <vt:lpstr>Prezentace aplikace PowerPoint</vt:lpstr>
      <vt:lpstr>Prezentace aplikace PowerPoint</vt:lpstr>
      <vt:lpstr>Prezentace aplikace PowerPoint</vt:lpstr>
      <vt:lpstr>Ad D) Lékařské ozáření a klinické audity</vt:lpstr>
      <vt:lpstr>Prezentace aplikace PowerPoint</vt:lpstr>
      <vt:lpstr>Ad) E) Ochranné léčení</vt:lpstr>
      <vt:lpstr>Prezentace aplikace PowerPoint</vt:lpstr>
      <vt:lpstr>Děkuji Vám za pozornost.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Zdravotnické právo Právo ve zdravotnictví</dc:title>
  <dc:creator>M</dc:creator>
  <cp:lastModifiedBy>lidmilahamplova@seznam.cz</cp:lastModifiedBy>
  <cp:revision>149</cp:revision>
  <dcterms:created xsi:type="dcterms:W3CDTF">2020-09-06T10:15:15Z</dcterms:created>
  <dcterms:modified xsi:type="dcterms:W3CDTF">2020-11-01T16:30:24Z</dcterms:modified>
</cp:coreProperties>
</file>