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8"/>
  </p:notesMasterIdLst>
  <p:handoutMasterIdLst>
    <p:handoutMasterId r:id="rId29"/>
  </p:handoutMasterIdLst>
  <p:sldIdLst>
    <p:sldId id="257" r:id="rId2"/>
    <p:sldId id="258" r:id="rId3"/>
    <p:sldId id="263" r:id="rId4"/>
    <p:sldId id="264" r:id="rId5"/>
    <p:sldId id="262" r:id="rId6"/>
    <p:sldId id="266" r:id="rId7"/>
    <p:sldId id="355" r:id="rId8"/>
    <p:sldId id="267" r:id="rId9"/>
    <p:sldId id="278" r:id="rId10"/>
    <p:sldId id="268" r:id="rId11"/>
    <p:sldId id="269" r:id="rId12"/>
    <p:sldId id="270" r:id="rId13"/>
    <p:sldId id="348" r:id="rId14"/>
    <p:sldId id="272" r:id="rId15"/>
    <p:sldId id="274" r:id="rId16"/>
    <p:sldId id="275" r:id="rId17"/>
    <p:sldId id="276" r:id="rId18"/>
    <p:sldId id="277" r:id="rId19"/>
    <p:sldId id="279" r:id="rId20"/>
    <p:sldId id="349" r:id="rId21"/>
    <p:sldId id="271" r:id="rId22"/>
    <p:sldId id="280" r:id="rId23"/>
    <p:sldId id="350" r:id="rId24"/>
    <p:sldId id="282" r:id="rId25"/>
    <p:sldId id="281" r:id="rId26"/>
    <p:sldId id="283" r:id="rId27"/>
  </p:sldIdLst>
  <p:sldSz cx="12188825" cy="6858000"/>
  <p:notesSz cx="6858000" cy="9144000"/>
  <p:defaultTextStyle>
    <a:defPPr rtl="0">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888">
          <p15:clr>
            <a:srgbClr val="A4A3A4"/>
          </p15:clr>
        </p15:guide>
        <p15:guide id="4" orient="horz" pos="864" userDrawn="1">
          <p15:clr>
            <a:srgbClr val="A4A3A4"/>
          </p15:clr>
        </p15:guide>
        <p15:guide id="5" pos="3839">
          <p15:clr>
            <a:srgbClr val="A4A3A4"/>
          </p15:clr>
        </p15:guide>
        <p15:guide id="6" pos="1007">
          <p15:clr>
            <a:srgbClr val="A4A3A4"/>
          </p15:clr>
        </p15:guide>
        <p15:guide id="7" pos="7173">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ABFCF23-3B69-468F-B69F-88F6DE6A72F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000" autoAdjust="0"/>
    <p:restoredTop sz="94075" autoAdjust="0"/>
  </p:normalViewPr>
  <p:slideViewPr>
    <p:cSldViewPr showGuides="1">
      <p:cViewPr varScale="1">
        <p:scale>
          <a:sx n="70" d="100"/>
          <a:sy n="70" d="100"/>
        </p:scale>
        <p:origin x="738" y="66"/>
      </p:cViewPr>
      <p:guideLst>
        <p:guide orient="horz" pos="2160"/>
        <p:guide orient="horz" pos="1008"/>
        <p:guide orient="horz" pos="3888"/>
        <p:guide orient="horz" pos="864"/>
        <p:guide pos="3839"/>
        <p:guide pos="1007"/>
        <p:guide pos="7173"/>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notesViewPr>
    <p:cSldViewPr showGuides="1">
      <p:cViewPr varScale="1">
        <p:scale>
          <a:sx n="90" d="100"/>
          <a:sy n="90" d="100"/>
        </p:scale>
        <p:origin x="302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cs-CZ" dirty="0"/>
          </a:p>
        </p:txBody>
      </p:sp>
      <p:sp>
        <p:nvSpPr>
          <p:cNvPr id="3" name="Zástupný symbol pro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9C6909E7-11A5-4A8B-8DB2-4AFB8FD7CDAA}" type="datetime1">
              <a:rPr lang="cs-CZ" smtClean="0"/>
              <a:t>21.9.2020</a:t>
            </a:fld>
            <a:endParaRPr lang="cs-CZ" dirty="0"/>
          </a:p>
        </p:txBody>
      </p:sp>
      <p:sp>
        <p:nvSpPr>
          <p:cNvPr id="4" name="Zástupný symbol pro zápatí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cs-CZ" dirty="0"/>
          </a:p>
        </p:txBody>
      </p:sp>
      <p:sp>
        <p:nvSpPr>
          <p:cNvPr id="5" name="Zástupný symbol pro číslo snímk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04360E59-1627-4404-ACC5-51C744AB0F27}" type="slidenum">
              <a:rPr lang="cs-CZ" smtClean="0"/>
              <a:t>‹#›</a:t>
            </a:fld>
            <a:endParaRPr lang="cs-CZ" dirty="0"/>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1"/>
                </a:solidFill>
              </a:defRPr>
            </a:lvl1pPr>
          </a:lstStyle>
          <a:p>
            <a:pPr rtl="0"/>
            <a:endParaRPr lang="cs-CZ" noProof="0" dirty="0"/>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tx1"/>
                </a:solidFill>
              </a:defRPr>
            </a:lvl1pPr>
          </a:lstStyle>
          <a:p>
            <a:fld id="{3FF4C5A1-7167-4B3F-B0B1-0B81B8D9F037}" type="datetime1">
              <a:rPr lang="cs-CZ" noProof="0" smtClean="0"/>
              <a:pPr/>
              <a:t>21.9.2020</a:t>
            </a:fld>
            <a:endParaRPr lang="cs-CZ" noProof="0" dirty="0"/>
          </a:p>
        </p:txBody>
      </p:sp>
      <p:sp>
        <p:nvSpPr>
          <p:cNvPr id="4" name="Zástupný symbol obrázku snímku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cs-CZ" noProof="0"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cs-CZ" noProof="0" dirty="0" smtClean="0"/>
              <a:t>Kliknutím můžete upravit styl předlohy textů.</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tx1"/>
                </a:solidFill>
              </a:defRPr>
            </a:lvl1pPr>
          </a:lstStyle>
          <a:p>
            <a:pPr rtl="0"/>
            <a:endParaRPr lang="cs-CZ" noProof="0" dirty="0"/>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tx1"/>
                </a:solidFill>
              </a:defRPr>
            </a:lvl1pPr>
          </a:lstStyle>
          <a:p>
            <a:pPr rtl="0"/>
            <a:fld id="{841221E5-7225-48EB-A4EE-420E7BFCF705}" type="slidenum">
              <a:rPr lang="cs-CZ" noProof="0" smtClean="0"/>
              <a:pPr rtl="0"/>
              <a:t>‹#›</a:t>
            </a:fld>
            <a:endParaRPr lang="cs-CZ" noProof="0" dirty="0"/>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ázku snímku 1"/>
          <p:cNvSpPr>
            <a:spLocks noGrp="1" noRot="1" noChangeAspect="1"/>
          </p:cNvSpPr>
          <p:nvPr>
            <p:ph type="sldImg"/>
          </p:nvPr>
        </p:nvSpPr>
        <p:spPr/>
      </p:sp>
      <p:sp>
        <p:nvSpPr>
          <p:cNvPr id="3" name="Zástupný symbol pro poznámky 2"/>
          <p:cNvSpPr>
            <a:spLocks noGrp="1"/>
          </p:cNvSpPr>
          <p:nvPr>
            <p:ph type="body" idx="1"/>
          </p:nvPr>
        </p:nvSpPr>
        <p:spPr/>
        <p:txBody>
          <a:bodyPr rtlCol="0"/>
          <a:lstStyle/>
          <a:p>
            <a:pPr rtl="0"/>
            <a:endParaRPr lang="cs-CZ" dirty="0"/>
          </a:p>
        </p:txBody>
      </p:sp>
      <p:sp>
        <p:nvSpPr>
          <p:cNvPr id="4" name="Zástupný symbol pro číslo snímku 3"/>
          <p:cNvSpPr>
            <a:spLocks noGrp="1"/>
          </p:cNvSpPr>
          <p:nvPr>
            <p:ph type="sldNum" sz="quarter" idx="10"/>
          </p:nvPr>
        </p:nvSpPr>
        <p:spPr/>
        <p:txBody>
          <a:bodyPr rtlCol="0"/>
          <a:lstStyle/>
          <a:p>
            <a:pPr rtl="0"/>
            <a:fld id="{841221E5-7225-48EB-A4EE-420E7BFCF705}" type="slidenum">
              <a:rPr lang="cs-CZ" smtClean="0"/>
              <a:pPr/>
              <a:t>1</a:t>
            </a:fld>
            <a:endParaRPr lang="cs-CZ" dirty="0"/>
          </a:p>
        </p:txBody>
      </p:sp>
    </p:spTree>
    <p:extLst>
      <p:ext uri="{BB962C8B-B14F-4D97-AF65-F5344CB8AC3E}">
        <p14:creationId xmlns:p14="http://schemas.microsoft.com/office/powerpoint/2010/main" val="2329576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ázku snímku 1"/>
          <p:cNvSpPr>
            <a:spLocks noGrp="1" noRot="1" noChangeAspect="1"/>
          </p:cNvSpPr>
          <p:nvPr>
            <p:ph type="sldImg"/>
          </p:nvPr>
        </p:nvSpPr>
        <p:spPr/>
      </p:sp>
      <p:sp>
        <p:nvSpPr>
          <p:cNvPr id="3" name="Zástupný symbol pro poznámky 2"/>
          <p:cNvSpPr>
            <a:spLocks noGrp="1"/>
          </p:cNvSpPr>
          <p:nvPr>
            <p:ph type="body" idx="1"/>
          </p:nvPr>
        </p:nvSpPr>
        <p:spPr/>
        <p:txBody>
          <a:bodyPr rtlCol="0"/>
          <a:lstStyle/>
          <a:p>
            <a:pPr rtl="0"/>
            <a:endParaRPr lang="cs-CZ" dirty="0"/>
          </a:p>
        </p:txBody>
      </p:sp>
      <p:sp>
        <p:nvSpPr>
          <p:cNvPr id="4" name="Zástupný symbol pro číslo snímku 3"/>
          <p:cNvSpPr>
            <a:spLocks noGrp="1"/>
          </p:cNvSpPr>
          <p:nvPr>
            <p:ph type="sldNum" sz="quarter" idx="10"/>
          </p:nvPr>
        </p:nvSpPr>
        <p:spPr/>
        <p:txBody>
          <a:bodyPr rtlCol="0"/>
          <a:lstStyle/>
          <a:p>
            <a:pPr rtl="0"/>
            <a:fld id="{841221E5-7225-48EB-A4EE-420E7BFCF705}" type="slidenum">
              <a:rPr lang="cs-CZ" smtClean="0"/>
              <a:pPr rtl="0"/>
              <a:t>11</a:t>
            </a:fld>
            <a:endParaRPr lang="cs-CZ" dirty="0"/>
          </a:p>
        </p:txBody>
      </p:sp>
    </p:spTree>
    <p:extLst>
      <p:ext uri="{BB962C8B-B14F-4D97-AF65-F5344CB8AC3E}">
        <p14:creationId xmlns:p14="http://schemas.microsoft.com/office/powerpoint/2010/main" val="104173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ázku snímku 1"/>
          <p:cNvSpPr>
            <a:spLocks noGrp="1" noRot="1" noChangeAspect="1"/>
          </p:cNvSpPr>
          <p:nvPr>
            <p:ph type="sldImg"/>
          </p:nvPr>
        </p:nvSpPr>
        <p:spPr/>
      </p:sp>
      <p:sp>
        <p:nvSpPr>
          <p:cNvPr id="3" name="Zástupný symbol pro poznámky 2"/>
          <p:cNvSpPr>
            <a:spLocks noGrp="1"/>
          </p:cNvSpPr>
          <p:nvPr>
            <p:ph type="body" idx="1"/>
          </p:nvPr>
        </p:nvSpPr>
        <p:spPr/>
        <p:txBody>
          <a:bodyPr rtlCol="0"/>
          <a:lstStyle/>
          <a:p>
            <a:pPr rtl="0"/>
            <a:endParaRPr lang="cs-CZ" dirty="0"/>
          </a:p>
        </p:txBody>
      </p:sp>
      <p:sp>
        <p:nvSpPr>
          <p:cNvPr id="4" name="Zástupný symbol pro číslo snímku 3"/>
          <p:cNvSpPr>
            <a:spLocks noGrp="1"/>
          </p:cNvSpPr>
          <p:nvPr>
            <p:ph type="sldNum" sz="quarter" idx="10"/>
          </p:nvPr>
        </p:nvSpPr>
        <p:spPr/>
        <p:txBody>
          <a:bodyPr rtlCol="0"/>
          <a:lstStyle/>
          <a:p>
            <a:pPr rtl="0"/>
            <a:fld id="{841221E5-7225-48EB-A4EE-420E7BFCF705}" type="slidenum">
              <a:rPr lang="cs-CZ" smtClean="0"/>
              <a:pPr rtl="0"/>
              <a:t>12</a:t>
            </a:fld>
            <a:endParaRPr lang="cs-CZ" dirty="0"/>
          </a:p>
        </p:txBody>
      </p:sp>
    </p:spTree>
    <p:extLst>
      <p:ext uri="{BB962C8B-B14F-4D97-AF65-F5344CB8AC3E}">
        <p14:creationId xmlns:p14="http://schemas.microsoft.com/office/powerpoint/2010/main" val="16296925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Medicínský (</a:t>
            </a:r>
            <a:r>
              <a:rPr lang="cs-CZ" dirty="0" err="1" smtClean="0"/>
              <a:t>biologizující</a:t>
            </a:r>
            <a:r>
              <a:rPr lang="cs-CZ" dirty="0" smtClean="0"/>
              <a:t>) model nemoci se plně vyvíjel během minulého století na základě rozvoje přírodovědeckého poznání v době, kdy se začaly objevovat různé mikroorganismy jako vlastní příčiny infekčních onemocnění. Tento etiologický konstrukt se pak stal jakýmsi ideálním vzorem, jak by asi měl vypadat vědecký výklad vzniku a rozvoje každého onemocnění. </a:t>
            </a:r>
          </a:p>
          <a:p>
            <a:r>
              <a:rPr lang="cs-CZ" dirty="0" smtClean="0"/>
              <a:t>Psychologický model nemoci vychází z psychoanalýzy, která vypracovala model nemoci, jenž ovšem nepředstavoval ucelenou koncepci a podléhal dalšímu vývoji. Jedno z nejpropracovanějších pojetí psychoanalytického modelu nemoci vytvořil již v sedmdesátých letech 20. století </a:t>
            </a:r>
            <a:r>
              <a:rPr lang="cs-CZ" dirty="0" err="1" smtClean="0"/>
              <a:t>Balint</a:t>
            </a:r>
            <a:r>
              <a:rPr lang="cs-CZ" dirty="0" smtClean="0"/>
              <a:t>. </a:t>
            </a:r>
          </a:p>
          <a:p>
            <a:r>
              <a:rPr lang="cs-CZ" dirty="0" smtClean="0"/>
              <a:t>Sociologický model nemoci chápal nemoc jako sociální jev. Nemoc znamená obvykle změnu v chování individua a s ní související odezvu jeho okolí. </a:t>
            </a:r>
          </a:p>
          <a:p>
            <a:endParaRPr lang="cs-CZ" dirty="0"/>
          </a:p>
        </p:txBody>
      </p:sp>
      <p:sp>
        <p:nvSpPr>
          <p:cNvPr id="4" name="Zástupný symbol pro číslo snímku 3"/>
          <p:cNvSpPr>
            <a:spLocks noGrp="1"/>
          </p:cNvSpPr>
          <p:nvPr>
            <p:ph type="sldNum" sz="quarter" idx="10"/>
          </p:nvPr>
        </p:nvSpPr>
        <p:spPr/>
        <p:txBody>
          <a:bodyPr/>
          <a:lstStyle/>
          <a:p>
            <a:pPr rtl="0"/>
            <a:fld id="{841221E5-7225-48EB-A4EE-420E7BFCF705}" type="slidenum">
              <a:rPr lang="cs-CZ" noProof="0" smtClean="0"/>
              <a:pPr rtl="0"/>
              <a:t>13</a:t>
            </a:fld>
            <a:endParaRPr lang="cs-CZ" noProof="0" dirty="0"/>
          </a:p>
        </p:txBody>
      </p:sp>
    </p:spTree>
    <p:extLst>
      <p:ext uri="{BB962C8B-B14F-4D97-AF65-F5344CB8AC3E}">
        <p14:creationId xmlns:p14="http://schemas.microsoft.com/office/powerpoint/2010/main" val="20517591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ázku snímku 1"/>
          <p:cNvSpPr>
            <a:spLocks noGrp="1" noRot="1" noChangeAspect="1"/>
          </p:cNvSpPr>
          <p:nvPr>
            <p:ph type="sldImg"/>
          </p:nvPr>
        </p:nvSpPr>
        <p:spPr/>
      </p:sp>
      <p:sp>
        <p:nvSpPr>
          <p:cNvPr id="3" name="Zástupný symbol pro poznámky 2"/>
          <p:cNvSpPr>
            <a:spLocks noGrp="1"/>
          </p:cNvSpPr>
          <p:nvPr>
            <p:ph type="body" idx="1"/>
          </p:nvPr>
        </p:nvSpPr>
        <p:spPr/>
        <p:txBody>
          <a:bodyPr rtlCol="0"/>
          <a:lstStyle/>
          <a:p>
            <a:pPr rtl="0"/>
            <a:endParaRPr lang="cs-CZ" dirty="0"/>
          </a:p>
        </p:txBody>
      </p:sp>
      <p:sp>
        <p:nvSpPr>
          <p:cNvPr id="4" name="Zástupný symbol pro číslo snímku 3"/>
          <p:cNvSpPr>
            <a:spLocks noGrp="1"/>
          </p:cNvSpPr>
          <p:nvPr>
            <p:ph type="sldNum" sz="quarter" idx="10"/>
          </p:nvPr>
        </p:nvSpPr>
        <p:spPr/>
        <p:txBody>
          <a:bodyPr rtlCol="0"/>
          <a:lstStyle/>
          <a:p>
            <a:pPr rtl="0"/>
            <a:fld id="{841221E5-7225-48EB-A4EE-420E7BFCF705}" type="slidenum">
              <a:rPr lang="cs-CZ" smtClean="0"/>
              <a:pPr rtl="0"/>
              <a:t>14</a:t>
            </a:fld>
            <a:endParaRPr lang="cs-CZ" dirty="0"/>
          </a:p>
        </p:txBody>
      </p:sp>
    </p:spTree>
    <p:extLst>
      <p:ext uri="{BB962C8B-B14F-4D97-AF65-F5344CB8AC3E}">
        <p14:creationId xmlns:p14="http://schemas.microsoft.com/office/powerpoint/2010/main" val="4149113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rtl="0"/>
            <a:fld id="{841221E5-7225-48EB-A4EE-420E7BFCF705}" type="slidenum">
              <a:rPr lang="cs-CZ" noProof="0" smtClean="0"/>
              <a:pPr rtl="0"/>
              <a:t>15</a:t>
            </a:fld>
            <a:endParaRPr lang="cs-CZ" noProof="0" dirty="0"/>
          </a:p>
        </p:txBody>
      </p:sp>
    </p:spTree>
    <p:extLst>
      <p:ext uri="{BB962C8B-B14F-4D97-AF65-F5344CB8AC3E}">
        <p14:creationId xmlns:p14="http://schemas.microsoft.com/office/powerpoint/2010/main" val="14468893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rtl="0"/>
            <a:fld id="{841221E5-7225-48EB-A4EE-420E7BFCF705}" type="slidenum">
              <a:rPr lang="cs-CZ" noProof="0" smtClean="0"/>
              <a:pPr rtl="0"/>
              <a:t>16</a:t>
            </a:fld>
            <a:endParaRPr lang="cs-CZ" noProof="0" dirty="0"/>
          </a:p>
        </p:txBody>
      </p:sp>
    </p:spTree>
    <p:extLst>
      <p:ext uri="{BB962C8B-B14F-4D97-AF65-F5344CB8AC3E}">
        <p14:creationId xmlns:p14="http://schemas.microsoft.com/office/powerpoint/2010/main" val="26028725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rtl="0"/>
            <a:fld id="{841221E5-7225-48EB-A4EE-420E7BFCF705}" type="slidenum">
              <a:rPr lang="cs-CZ" noProof="0" smtClean="0"/>
              <a:pPr rtl="0"/>
              <a:t>17</a:t>
            </a:fld>
            <a:endParaRPr lang="cs-CZ" noProof="0" dirty="0"/>
          </a:p>
        </p:txBody>
      </p:sp>
    </p:spTree>
    <p:extLst>
      <p:ext uri="{BB962C8B-B14F-4D97-AF65-F5344CB8AC3E}">
        <p14:creationId xmlns:p14="http://schemas.microsoft.com/office/powerpoint/2010/main" val="7840780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rtl="0"/>
            <a:fld id="{841221E5-7225-48EB-A4EE-420E7BFCF705}" type="slidenum">
              <a:rPr lang="cs-CZ" noProof="0" smtClean="0"/>
              <a:pPr rtl="0"/>
              <a:t>18</a:t>
            </a:fld>
            <a:endParaRPr lang="cs-CZ" noProof="0" dirty="0"/>
          </a:p>
        </p:txBody>
      </p:sp>
    </p:spTree>
    <p:extLst>
      <p:ext uri="{BB962C8B-B14F-4D97-AF65-F5344CB8AC3E}">
        <p14:creationId xmlns:p14="http://schemas.microsoft.com/office/powerpoint/2010/main" val="14681021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rtl="0"/>
            <a:fld id="{841221E5-7225-48EB-A4EE-420E7BFCF705}" type="slidenum">
              <a:rPr lang="cs-CZ" noProof="0" smtClean="0"/>
              <a:pPr rtl="0"/>
              <a:t>19</a:t>
            </a:fld>
            <a:endParaRPr lang="cs-CZ" noProof="0" dirty="0"/>
          </a:p>
        </p:txBody>
      </p:sp>
    </p:spTree>
    <p:extLst>
      <p:ext uri="{BB962C8B-B14F-4D97-AF65-F5344CB8AC3E}">
        <p14:creationId xmlns:p14="http://schemas.microsoft.com/office/powerpoint/2010/main" val="32977908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rtl="0"/>
            <a:fld id="{841221E5-7225-48EB-A4EE-420E7BFCF705}" type="slidenum">
              <a:rPr lang="cs-CZ" noProof="0" smtClean="0"/>
              <a:pPr rtl="0"/>
              <a:t>20</a:t>
            </a:fld>
            <a:endParaRPr lang="cs-CZ" noProof="0" dirty="0"/>
          </a:p>
        </p:txBody>
      </p:sp>
    </p:spTree>
    <p:extLst>
      <p:ext uri="{BB962C8B-B14F-4D97-AF65-F5344CB8AC3E}">
        <p14:creationId xmlns:p14="http://schemas.microsoft.com/office/powerpoint/2010/main" val="171921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ázku snímku 1"/>
          <p:cNvSpPr>
            <a:spLocks noGrp="1" noRot="1" noChangeAspect="1"/>
          </p:cNvSpPr>
          <p:nvPr>
            <p:ph type="sldImg"/>
          </p:nvPr>
        </p:nvSpPr>
        <p:spPr/>
      </p:sp>
      <p:sp>
        <p:nvSpPr>
          <p:cNvPr id="3" name="Zástupný symbol pro poznámky 2"/>
          <p:cNvSpPr>
            <a:spLocks noGrp="1"/>
          </p:cNvSpPr>
          <p:nvPr>
            <p:ph type="body" idx="1"/>
          </p:nvPr>
        </p:nvSpPr>
        <p:spPr/>
        <p:txBody>
          <a:bodyPr rtlCol="0"/>
          <a:lstStyle/>
          <a:p>
            <a:pPr rtl="0"/>
            <a:endParaRPr lang="cs-CZ" dirty="0"/>
          </a:p>
        </p:txBody>
      </p:sp>
      <p:sp>
        <p:nvSpPr>
          <p:cNvPr id="4" name="Zástupný symbol pro číslo snímku 3"/>
          <p:cNvSpPr>
            <a:spLocks noGrp="1"/>
          </p:cNvSpPr>
          <p:nvPr>
            <p:ph type="sldNum" sz="quarter" idx="10"/>
          </p:nvPr>
        </p:nvSpPr>
        <p:spPr/>
        <p:txBody>
          <a:bodyPr rtlCol="0"/>
          <a:lstStyle/>
          <a:p>
            <a:pPr rtl="0"/>
            <a:fld id="{841221E5-7225-48EB-A4EE-420E7BFCF705}" type="slidenum">
              <a:rPr lang="cs-CZ" smtClean="0"/>
              <a:pPr/>
              <a:t>2</a:t>
            </a:fld>
            <a:endParaRPr lang="cs-CZ" dirty="0"/>
          </a:p>
        </p:txBody>
      </p:sp>
    </p:spTree>
    <p:extLst>
      <p:ext uri="{BB962C8B-B14F-4D97-AF65-F5344CB8AC3E}">
        <p14:creationId xmlns:p14="http://schemas.microsoft.com/office/powerpoint/2010/main" val="36354063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ázku snímku 1"/>
          <p:cNvSpPr>
            <a:spLocks noGrp="1" noRot="1" noChangeAspect="1"/>
          </p:cNvSpPr>
          <p:nvPr>
            <p:ph type="sldImg"/>
          </p:nvPr>
        </p:nvSpPr>
        <p:spPr/>
      </p:sp>
      <p:sp>
        <p:nvSpPr>
          <p:cNvPr id="3" name="Zástupný symbol pro poznámky 2"/>
          <p:cNvSpPr>
            <a:spLocks noGrp="1"/>
          </p:cNvSpPr>
          <p:nvPr>
            <p:ph type="body" idx="1"/>
          </p:nvPr>
        </p:nvSpPr>
        <p:spPr/>
        <p:txBody>
          <a:bodyPr rtlCol="0"/>
          <a:lstStyle/>
          <a:p>
            <a:pPr rtl="0"/>
            <a:endParaRPr lang="cs-CZ" dirty="0"/>
          </a:p>
        </p:txBody>
      </p:sp>
      <p:sp>
        <p:nvSpPr>
          <p:cNvPr id="4" name="Zástupný symbol pro číslo snímku 3"/>
          <p:cNvSpPr>
            <a:spLocks noGrp="1"/>
          </p:cNvSpPr>
          <p:nvPr>
            <p:ph type="sldNum" sz="quarter" idx="10"/>
          </p:nvPr>
        </p:nvSpPr>
        <p:spPr/>
        <p:txBody>
          <a:bodyPr rtlCol="0"/>
          <a:lstStyle/>
          <a:p>
            <a:pPr rtl="0"/>
            <a:fld id="{841221E5-7225-48EB-A4EE-420E7BFCF705}" type="slidenum">
              <a:rPr lang="cs-CZ" smtClean="0"/>
              <a:pPr rtl="0"/>
              <a:t>21</a:t>
            </a:fld>
            <a:endParaRPr lang="cs-CZ" dirty="0"/>
          </a:p>
        </p:txBody>
      </p:sp>
    </p:spTree>
    <p:extLst>
      <p:ext uri="{BB962C8B-B14F-4D97-AF65-F5344CB8AC3E}">
        <p14:creationId xmlns:p14="http://schemas.microsoft.com/office/powerpoint/2010/main" val="20534042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rtl="0"/>
            <a:fld id="{841221E5-7225-48EB-A4EE-420E7BFCF705}" type="slidenum">
              <a:rPr lang="cs-CZ" noProof="0" smtClean="0"/>
              <a:pPr rtl="0"/>
              <a:t>22</a:t>
            </a:fld>
            <a:endParaRPr lang="cs-CZ" noProof="0" dirty="0"/>
          </a:p>
        </p:txBody>
      </p:sp>
    </p:spTree>
    <p:extLst>
      <p:ext uri="{BB962C8B-B14F-4D97-AF65-F5344CB8AC3E}">
        <p14:creationId xmlns:p14="http://schemas.microsoft.com/office/powerpoint/2010/main" val="40365723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Psychické:</a:t>
            </a:r>
            <a:r>
              <a:rPr lang="cs-CZ" baseline="0" dirty="0" smtClean="0"/>
              <a:t> subjektivní prožívání, jak tomu rozumím, hledání příčin, hledání možností na </a:t>
            </a:r>
            <a:r>
              <a:rPr lang="cs-CZ" baseline="0" dirty="0" err="1" smtClean="0"/>
              <a:t>úzdravu</a:t>
            </a:r>
            <a:r>
              <a:rPr lang="cs-CZ" baseline="0" dirty="0" smtClean="0"/>
              <a:t>, prožívání a kognitivní zpracování</a:t>
            </a:r>
          </a:p>
          <a:p>
            <a:r>
              <a:rPr lang="cs-CZ" sz="1200" b="0" i="0" kern="1200" dirty="0" smtClean="0">
                <a:solidFill>
                  <a:schemeClr val="tx2"/>
                </a:solidFill>
                <a:effectLst/>
                <a:latin typeface="+mn-lt"/>
                <a:ea typeface="+mn-ea"/>
                <a:cs typeface="+mn-cs"/>
              </a:rPr>
              <a:t>Sociální význam: tento proces není pouze intrapsychické povahy, ale je úzce spjat s reakcí okolí, ovlivněn sdílením zkušenosti s blízkými a s lékaři. V neposlední řadě je výklad potíží včetně možností léčby spoluutvářen stavem poznání a převažujícími výklady v dané době a společnosti</a:t>
            </a:r>
            <a:endParaRPr lang="cs-CZ" dirty="0"/>
          </a:p>
        </p:txBody>
      </p:sp>
      <p:sp>
        <p:nvSpPr>
          <p:cNvPr id="4" name="Zástupný symbol pro číslo snímku 3"/>
          <p:cNvSpPr>
            <a:spLocks noGrp="1"/>
          </p:cNvSpPr>
          <p:nvPr>
            <p:ph type="sldNum" sz="quarter" idx="10"/>
          </p:nvPr>
        </p:nvSpPr>
        <p:spPr/>
        <p:txBody>
          <a:bodyPr/>
          <a:lstStyle/>
          <a:p>
            <a:pPr rtl="0"/>
            <a:fld id="{841221E5-7225-48EB-A4EE-420E7BFCF705}" type="slidenum">
              <a:rPr lang="cs-CZ" noProof="0" smtClean="0"/>
              <a:pPr rtl="0"/>
              <a:t>23</a:t>
            </a:fld>
            <a:endParaRPr lang="cs-CZ" noProof="0" dirty="0"/>
          </a:p>
        </p:txBody>
      </p:sp>
    </p:spTree>
    <p:extLst>
      <p:ext uri="{BB962C8B-B14F-4D97-AF65-F5344CB8AC3E}">
        <p14:creationId xmlns:p14="http://schemas.microsoft.com/office/powerpoint/2010/main" val="10154376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rtl="0"/>
            <a:fld id="{841221E5-7225-48EB-A4EE-420E7BFCF705}" type="slidenum">
              <a:rPr lang="cs-CZ" noProof="0" smtClean="0"/>
              <a:pPr rtl="0"/>
              <a:t>24</a:t>
            </a:fld>
            <a:endParaRPr lang="cs-CZ" noProof="0" dirty="0"/>
          </a:p>
        </p:txBody>
      </p:sp>
    </p:spTree>
    <p:extLst>
      <p:ext uri="{BB962C8B-B14F-4D97-AF65-F5344CB8AC3E}">
        <p14:creationId xmlns:p14="http://schemas.microsoft.com/office/powerpoint/2010/main" val="25602954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rtl="0"/>
            <a:fld id="{841221E5-7225-48EB-A4EE-420E7BFCF705}" type="slidenum">
              <a:rPr lang="cs-CZ" noProof="0" smtClean="0"/>
              <a:pPr rtl="0"/>
              <a:t>25</a:t>
            </a:fld>
            <a:endParaRPr lang="cs-CZ" noProof="0" dirty="0"/>
          </a:p>
        </p:txBody>
      </p:sp>
    </p:spTree>
    <p:extLst>
      <p:ext uri="{BB962C8B-B14F-4D97-AF65-F5344CB8AC3E}">
        <p14:creationId xmlns:p14="http://schemas.microsoft.com/office/powerpoint/2010/main" val="17318416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sz="1000" b="1" i="1" dirty="0" smtClean="0"/>
              <a:t>Osa X </a:t>
            </a:r>
            <a:r>
              <a:rPr lang="cs-CZ" sz="1000" dirty="0" smtClean="0"/>
              <a:t>znázorňuje </a:t>
            </a:r>
            <a:r>
              <a:rPr lang="cs-CZ" sz="1000" b="1" i="1" dirty="0" smtClean="0"/>
              <a:t>kontinuum zdraví – nemoc</a:t>
            </a:r>
            <a:r>
              <a:rPr lang="cs-CZ" sz="1000" dirty="0" smtClean="0"/>
              <a:t>, </a:t>
            </a:r>
            <a:r>
              <a:rPr lang="cs-CZ" sz="1000" i="1" dirty="0" smtClean="0"/>
              <a:t>porucha</a:t>
            </a:r>
            <a:r>
              <a:rPr lang="cs-CZ" sz="1000" dirty="0" smtClean="0"/>
              <a:t> tj. dynamický proces probíhající na kontinuu od optimálního zdraví  k  nemoci. Umístění je dáno „somatickým“ stavem  jedince (</a:t>
            </a:r>
            <a:r>
              <a:rPr lang="cs-CZ" sz="1000" dirty="0" err="1" smtClean="0"/>
              <a:t>resp.objektivním</a:t>
            </a:r>
            <a:r>
              <a:rPr lang="cs-CZ" sz="1000" dirty="0" smtClean="0"/>
              <a:t> nálezem).</a:t>
            </a:r>
          </a:p>
          <a:p>
            <a:pPr lvl="0"/>
            <a:r>
              <a:rPr lang="cs-CZ" sz="1000" b="1" i="1" dirty="0" smtClean="0"/>
              <a:t>Osa Y</a:t>
            </a:r>
            <a:r>
              <a:rPr lang="cs-CZ" sz="1000" dirty="0" smtClean="0"/>
              <a:t> postihuje </a:t>
            </a:r>
            <a:r>
              <a:rPr lang="cs-CZ" sz="1000" b="1" i="1" dirty="0" err="1" smtClean="0"/>
              <a:t>well-being</a:t>
            </a:r>
            <a:r>
              <a:rPr lang="cs-CZ" sz="1000" dirty="0" smtClean="0"/>
              <a:t> ve smyslu biologického, psychického a sociálního blaha, vyjadřuje subjektivní prožitek bytí, který při určitém zjednodušení vystihuje pohyb na ose </a:t>
            </a:r>
            <a:r>
              <a:rPr lang="cs-CZ" sz="1000" dirty="0" err="1" smtClean="0"/>
              <a:t>diskomfort</a:t>
            </a:r>
            <a:r>
              <a:rPr lang="cs-CZ" sz="1000" dirty="0" smtClean="0"/>
              <a:t> - subjektivní spokojenost. Implicitně zahrnuje také doposud opomíjený rozměr vnímání sebe sama a vnějšího světa jako srozumitelného a smysluplného (v této souvislosti se v současné psychologii setkáváme s řadou pojmů, např. </a:t>
            </a:r>
            <a:r>
              <a:rPr lang="cs-CZ" sz="1000" dirty="0" err="1" smtClean="0"/>
              <a:t>self-respect</a:t>
            </a:r>
            <a:r>
              <a:rPr lang="cs-CZ" sz="1000" dirty="0" smtClean="0"/>
              <a:t>, </a:t>
            </a:r>
            <a:r>
              <a:rPr lang="cs-CZ" sz="1000" dirty="0" err="1" smtClean="0"/>
              <a:t>self-reliance</a:t>
            </a:r>
            <a:r>
              <a:rPr lang="cs-CZ" sz="1000" dirty="0" smtClean="0"/>
              <a:t>, </a:t>
            </a:r>
            <a:r>
              <a:rPr lang="cs-CZ" sz="1000" dirty="0" err="1" smtClean="0"/>
              <a:t>self-esteem</a:t>
            </a:r>
            <a:r>
              <a:rPr lang="cs-CZ" sz="1000" dirty="0" smtClean="0"/>
              <a:t>, </a:t>
            </a:r>
            <a:r>
              <a:rPr lang="cs-CZ" sz="1000" dirty="0" err="1" smtClean="0"/>
              <a:t>self-efficiency</a:t>
            </a:r>
            <a:r>
              <a:rPr lang="cs-CZ" sz="1000" dirty="0" smtClean="0"/>
              <a:t> aj.). </a:t>
            </a:r>
          </a:p>
          <a:p>
            <a:r>
              <a:rPr lang="cs-CZ" sz="1000" dirty="0" smtClean="0"/>
              <a:t>Proces zdraví a nemoci potom může být zjednodušeně vyjádřen 4 pozicemi, které odrážejí vztah naznačených  rovin zdraví a nemoci :</a:t>
            </a:r>
          </a:p>
          <a:p>
            <a:r>
              <a:rPr lang="cs-CZ" sz="1000" i="1" dirty="0" smtClean="0"/>
              <a:t>X</a:t>
            </a:r>
            <a:r>
              <a:rPr lang="cs-CZ" sz="1000" i="1" baseline="30000" dirty="0" smtClean="0"/>
              <a:t>1</a:t>
            </a:r>
            <a:r>
              <a:rPr lang="cs-CZ" sz="1000" baseline="-25000" dirty="0" smtClean="0"/>
              <a:t> :</a:t>
            </a:r>
            <a:r>
              <a:rPr lang="cs-CZ" sz="1000" dirty="0" smtClean="0"/>
              <a:t> absence objektivního nálezu při vysoké hladině WB - „stav komplexního zdraví“</a:t>
            </a:r>
          </a:p>
          <a:p>
            <a:r>
              <a:rPr lang="cs-CZ" sz="1000" i="1" dirty="0" smtClean="0"/>
              <a:t>X</a:t>
            </a:r>
            <a:r>
              <a:rPr lang="cs-CZ" sz="1000" i="1" baseline="30000" dirty="0" smtClean="0"/>
              <a:t>2</a:t>
            </a:r>
            <a:r>
              <a:rPr lang="cs-CZ" sz="1000" dirty="0" smtClean="0"/>
              <a:t> : absence objektivního nálezu  při nízké hladině WB - „obtížný pacient” </a:t>
            </a:r>
          </a:p>
          <a:p>
            <a:r>
              <a:rPr lang="cs-CZ" sz="1000" i="1" dirty="0" smtClean="0"/>
              <a:t>X</a:t>
            </a:r>
            <a:r>
              <a:rPr lang="cs-CZ" sz="1000" i="1" baseline="30000" dirty="0" smtClean="0"/>
              <a:t>3</a:t>
            </a:r>
            <a:r>
              <a:rPr lang="cs-CZ" sz="1000" baseline="30000" dirty="0" smtClean="0"/>
              <a:t> </a:t>
            </a:r>
            <a:r>
              <a:rPr lang="cs-CZ" sz="1000" dirty="0" smtClean="0"/>
              <a:t>:objektivně zjištěná nemoc s vysokou hladinou WB - nemoc jako smysluplná výzva </a:t>
            </a:r>
          </a:p>
          <a:p>
            <a:r>
              <a:rPr lang="cs-CZ" sz="1000" i="1" dirty="0" smtClean="0"/>
              <a:t>X</a:t>
            </a:r>
            <a:r>
              <a:rPr lang="cs-CZ" sz="1000" i="1" baseline="30000" dirty="0" smtClean="0"/>
              <a:t>4</a:t>
            </a:r>
            <a:r>
              <a:rPr lang="cs-CZ" sz="1000" dirty="0" smtClean="0"/>
              <a:t> : objektivně zjištěná nemoc (diagnóza) při nízké hladině WB - „sám se svou nemocí“</a:t>
            </a:r>
          </a:p>
          <a:p>
            <a:endParaRPr lang="cs-CZ" dirty="0"/>
          </a:p>
        </p:txBody>
      </p:sp>
      <p:sp>
        <p:nvSpPr>
          <p:cNvPr id="4" name="Zástupný symbol pro číslo snímku 3"/>
          <p:cNvSpPr>
            <a:spLocks noGrp="1"/>
          </p:cNvSpPr>
          <p:nvPr>
            <p:ph type="sldNum" sz="quarter" idx="10"/>
          </p:nvPr>
        </p:nvSpPr>
        <p:spPr/>
        <p:txBody>
          <a:bodyPr/>
          <a:lstStyle/>
          <a:p>
            <a:pPr rtl="0"/>
            <a:fld id="{841221E5-7225-48EB-A4EE-420E7BFCF705}" type="slidenum">
              <a:rPr lang="cs-CZ" noProof="0" smtClean="0"/>
              <a:pPr rtl="0"/>
              <a:t>26</a:t>
            </a:fld>
            <a:endParaRPr lang="cs-CZ" noProof="0" dirty="0"/>
          </a:p>
        </p:txBody>
      </p:sp>
    </p:spTree>
    <p:extLst>
      <p:ext uri="{BB962C8B-B14F-4D97-AF65-F5344CB8AC3E}">
        <p14:creationId xmlns:p14="http://schemas.microsoft.com/office/powerpoint/2010/main" val="3572410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ázku snímku 1"/>
          <p:cNvSpPr>
            <a:spLocks noGrp="1" noRot="1" noChangeAspect="1"/>
          </p:cNvSpPr>
          <p:nvPr>
            <p:ph type="sldImg"/>
          </p:nvPr>
        </p:nvSpPr>
        <p:spPr/>
      </p:sp>
      <p:sp>
        <p:nvSpPr>
          <p:cNvPr id="3" name="Zástupný symbol pro poznámky 2"/>
          <p:cNvSpPr>
            <a:spLocks noGrp="1"/>
          </p:cNvSpPr>
          <p:nvPr>
            <p:ph type="body" idx="1"/>
          </p:nvPr>
        </p:nvSpPr>
        <p:spPr/>
        <p:txBody>
          <a:bodyPr rtlCol="0"/>
          <a:lstStyle/>
          <a:p>
            <a:pPr rtl="0"/>
            <a:endParaRPr lang="cs-CZ" dirty="0"/>
          </a:p>
        </p:txBody>
      </p:sp>
      <p:sp>
        <p:nvSpPr>
          <p:cNvPr id="4" name="Zástupný symbol pro číslo snímku 3"/>
          <p:cNvSpPr>
            <a:spLocks noGrp="1"/>
          </p:cNvSpPr>
          <p:nvPr>
            <p:ph type="sldNum" sz="quarter" idx="10"/>
          </p:nvPr>
        </p:nvSpPr>
        <p:spPr/>
        <p:txBody>
          <a:bodyPr rtlCol="0"/>
          <a:lstStyle/>
          <a:p>
            <a:pPr rtl="0"/>
            <a:fld id="{841221E5-7225-48EB-A4EE-420E7BFCF705}" type="slidenum">
              <a:rPr lang="cs-CZ" smtClean="0"/>
              <a:pPr rtl="0"/>
              <a:t>3</a:t>
            </a:fld>
            <a:endParaRPr lang="cs-CZ" dirty="0"/>
          </a:p>
        </p:txBody>
      </p:sp>
    </p:spTree>
    <p:extLst>
      <p:ext uri="{BB962C8B-B14F-4D97-AF65-F5344CB8AC3E}">
        <p14:creationId xmlns:p14="http://schemas.microsoft.com/office/powerpoint/2010/main" val="3760753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rtl="0"/>
            <a:fld id="{841221E5-7225-48EB-A4EE-420E7BFCF705}" type="slidenum">
              <a:rPr lang="cs-CZ" noProof="0" smtClean="0"/>
              <a:pPr rtl="0"/>
              <a:t>4</a:t>
            </a:fld>
            <a:endParaRPr lang="cs-CZ" noProof="0" dirty="0"/>
          </a:p>
        </p:txBody>
      </p:sp>
    </p:spTree>
    <p:extLst>
      <p:ext uri="{BB962C8B-B14F-4D97-AF65-F5344CB8AC3E}">
        <p14:creationId xmlns:p14="http://schemas.microsoft.com/office/powerpoint/2010/main" val="1529003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rtl="0"/>
            <a:fld id="{841221E5-7225-48EB-A4EE-420E7BFCF705}" type="slidenum">
              <a:rPr lang="cs-CZ" noProof="0" smtClean="0"/>
              <a:pPr rtl="0"/>
              <a:t>5</a:t>
            </a:fld>
            <a:endParaRPr lang="cs-CZ" noProof="0" dirty="0"/>
          </a:p>
        </p:txBody>
      </p:sp>
    </p:spTree>
    <p:extLst>
      <p:ext uri="{BB962C8B-B14F-4D97-AF65-F5344CB8AC3E}">
        <p14:creationId xmlns:p14="http://schemas.microsoft.com/office/powerpoint/2010/main" val="12854827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ázku snímku 1"/>
          <p:cNvSpPr>
            <a:spLocks noGrp="1" noRot="1" noChangeAspect="1"/>
          </p:cNvSpPr>
          <p:nvPr>
            <p:ph type="sldImg"/>
          </p:nvPr>
        </p:nvSpPr>
        <p:spPr/>
      </p:sp>
      <p:sp>
        <p:nvSpPr>
          <p:cNvPr id="3" name="Zástupný symbol pro poznámky 2"/>
          <p:cNvSpPr>
            <a:spLocks noGrp="1"/>
          </p:cNvSpPr>
          <p:nvPr>
            <p:ph type="body" idx="1"/>
          </p:nvPr>
        </p:nvSpPr>
        <p:spPr/>
        <p:txBody>
          <a:bodyPr rtlCol="0"/>
          <a:lstStyle/>
          <a:p>
            <a:pPr rtl="0"/>
            <a:endParaRPr lang="cs-CZ" dirty="0"/>
          </a:p>
        </p:txBody>
      </p:sp>
      <p:sp>
        <p:nvSpPr>
          <p:cNvPr id="4" name="Zástupný symbol pro číslo snímku 3"/>
          <p:cNvSpPr>
            <a:spLocks noGrp="1"/>
          </p:cNvSpPr>
          <p:nvPr>
            <p:ph type="sldNum" sz="quarter" idx="10"/>
          </p:nvPr>
        </p:nvSpPr>
        <p:spPr/>
        <p:txBody>
          <a:bodyPr rtlCol="0"/>
          <a:lstStyle/>
          <a:p>
            <a:pPr rtl="0"/>
            <a:fld id="{841221E5-7225-48EB-A4EE-420E7BFCF705}" type="slidenum">
              <a:rPr lang="cs-CZ" smtClean="0"/>
              <a:pPr rtl="0"/>
              <a:t>6</a:t>
            </a:fld>
            <a:endParaRPr lang="cs-CZ" dirty="0"/>
          </a:p>
        </p:txBody>
      </p:sp>
    </p:spTree>
    <p:extLst>
      <p:ext uri="{BB962C8B-B14F-4D97-AF65-F5344CB8AC3E}">
        <p14:creationId xmlns:p14="http://schemas.microsoft.com/office/powerpoint/2010/main" val="26545865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ázku snímku 1"/>
          <p:cNvSpPr>
            <a:spLocks noGrp="1" noRot="1" noChangeAspect="1"/>
          </p:cNvSpPr>
          <p:nvPr>
            <p:ph type="sldImg"/>
          </p:nvPr>
        </p:nvSpPr>
        <p:spPr/>
      </p:sp>
      <p:sp>
        <p:nvSpPr>
          <p:cNvPr id="3" name="Zástupný symbol pro poznámky 2"/>
          <p:cNvSpPr>
            <a:spLocks noGrp="1"/>
          </p:cNvSpPr>
          <p:nvPr>
            <p:ph type="body" idx="1"/>
          </p:nvPr>
        </p:nvSpPr>
        <p:spPr/>
        <p:txBody>
          <a:bodyPr rtlCol="0"/>
          <a:lstStyle/>
          <a:p>
            <a:pPr rtl="0"/>
            <a:endParaRPr lang="cs-CZ" dirty="0"/>
          </a:p>
        </p:txBody>
      </p:sp>
      <p:sp>
        <p:nvSpPr>
          <p:cNvPr id="4" name="Zástupný symbol pro číslo snímku 3"/>
          <p:cNvSpPr>
            <a:spLocks noGrp="1"/>
          </p:cNvSpPr>
          <p:nvPr>
            <p:ph type="sldNum" sz="quarter" idx="10"/>
          </p:nvPr>
        </p:nvSpPr>
        <p:spPr/>
        <p:txBody>
          <a:bodyPr rtlCol="0"/>
          <a:lstStyle/>
          <a:p>
            <a:pPr rtl="0"/>
            <a:fld id="{841221E5-7225-48EB-A4EE-420E7BFCF705}" type="slidenum">
              <a:rPr lang="cs-CZ" smtClean="0"/>
              <a:pPr rtl="0"/>
              <a:t>8</a:t>
            </a:fld>
            <a:endParaRPr lang="cs-CZ" dirty="0"/>
          </a:p>
        </p:txBody>
      </p:sp>
    </p:spTree>
    <p:extLst>
      <p:ext uri="{BB962C8B-B14F-4D97-AF65-F5344CB8AC3E}">
        <p14:creationId xmlns:p14="http://schemas.microsoft.com/office/powerpoint/2010/main" val="3253132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rtl="0"/>
            <a:fld id="{841221E5-7225-48EB-A4EE-420E7BFCF705}" type="slidenum">
              <a:rPr lang="cs-CZ" noProof="0" smtClean="0"/>
              <a:pPr rtl="0"/>
              <a:t>9</a:t>
            </a:fld>
            <a:endParaRPr lang="cs-CZ" noProof="0" dirty="0"/>
          </a:p>
        </p:txBody>
      </p:sp>
    </p:spTree>
    <p:extLst>
      <p:ext uri="{BB962C8B-B14F-4D97-AF65-F5344CB8AC3E}">
        <p14:creationId xmlns:p14="http://schemas.microsoft.com/office/powerpoint/2010/main" val="10949294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ázku snímku 1"/>
          <p:cNvSpPr>
            <a:spLocks noGrp="1" noRot="1" noChangeAspect="1"/>
          </p:cNvSpPr>
          <p:nvPr>
            <p:ph type="sldImg"/>
          </p:nvPr>
        </p:nvSpPr>
        <p:spPr/>
      </p:sp>
      <p:sp>
        <p:nvSpPr>
          <p:cNvPr id="3" name="Zástupný symbol pro poznámky 2"/>
          <p:cNvSpPr>
            <a:spLocks noGrp="1"/>
          </p:cNvSpPr>
          <p:nvPr>
            <p:ph type="body" idx="1"/>
          </p:nvPr>
        </p:nvSpPr>
        <p:spPr/>
        <p:txBody>
          <a:bodyPr rtlCol="0"/>
          <a:lstStyle/>
          <a:p>
            <a:pPr rtl="0"/>
            <a:endParaRPr lang="cs-CZ" dirty="0"/>
          </a:p>
        </p:txBody>
      </p:sp>
      <p:sp>
        <p:nvSpPr>
          <p:cNvPr id="4" name="Zástupný symbol pro číslo snímku 3"/>
          <p:cNvSpPr>
            <a:spLocks noGrp="1"/>
          </p:cNvSpPr>
          <p:nvPr>
            <p:ph type="sldNum" sz="quarter" idx="10"/>
          </p:nvPr>
        </p:nvSpPr>
        <p:spPr/>
        <p:txBody>
          <a:bodyPr rtlCol="0"/>
          <a:lstStyle/>
          <a:p>
            <a:pPr rtl="0"/>
            <a:fld id="{841221E5-7225-48EB-A4EE-420E7BFCF705}" type="slidenum">
              <a:rPr lang="cs-CZ" smtClean="0"/>
              <a:pPr rtl="0"/>
              <a:t>10</a:t>
            </a:fld>
            <a:endParaRPr lang="cs-CZ" dirty="0"/>
          </a:p>
        </p:txBody>
      </p:sp>
    </p:spTree>
    <p:extLst>
      <p:ext uri="{BB962C8B-B14F-4D97-AF65-F5344CB8AC3E}">
        <p14:creationId xmlns:p14="http://schemas.microsoft.com/office/powerpoint/2010/main" val="7461926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bwMode="ltGray">
      <p:bgPr>
        <a:gradFill rotWithShape="1">
          <a:gsLst>
            <a:gs pos="0">
              <a:schemeClr val="tx2">
                <a:lumMod val="20000"/>
                <a:lumOff val="80000"/>
              </a:schemeClr>
            </a:gs>
            <a:gs pos="90000">
              <a:schemeClr val="tx2">
                <a:lumMod val="60000"/>
                <a:lumOff val="4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2428669" y="1600200"/>
            <a:ext cx="8329031" cy="2680127"/>
          </a:xfrm>
        </p:spPr>
        <p:txBody>
          <a:bodyPr rtlCol="0">
            <a:noAutofit/>
          </a:bodyPr>
          <a:lstStyle>
            <a:lvl1pPr rtl="0">
              <a:defRPr sz="5400">
                <a:solidFill>
                  <a:schemeClr val="tx2">
                    <a:lumMod val="75000"/>
                  </a:schemeClr>
                </a:solidFill>
              </a:defRPr>
            </a:lvl1pPr>
          </a:lstStyle>
          <a:p>
            <a:pPr rtl="0"/>
            <a:r>
              <a:rPr lang="cs-CZ" noProof="0" smtClean="0"/>
              <a:t>Kliknutím lze upravit styl.</a:t>
            </a:r>
            <a:endParaRPr lang="cs-CZ" noProof="0" dirty="0"/>
          </a:p>
        </p:txBody>
      </p:sp>
      <p:sp>
        <p:nvSpPr>
          <p:cNvPr id="3" name="Podnadpis 2"/>
          <p:cNvSpPr>
            <a:spLocks noGrp="1"/>
          </p:cNvSpPr>
          <p:nvPr>
            <p:ph type="subTitle" idx="1"/>
          </p:nvPr>
        </p:nvSpPr>
        <p:spPr>
          <a:xfrm>
            <a:off x="2428669" y="4344915"/>
            <a:ext cx="7516442" cy="1116085"/>
          </a:xfrm>
        </p:spPr>
        <p:txBody>
          <a:bodyPr rtlCol="0">
            <a:normAutofit/>
          </a:bodyPr>
          <a:lstStyle>
            <a:lvl1pPr marL="0" indent="0" algn="l" rtl="0">
              <a:spcBef>
                <a:spcPts val="0"/>
              </a:spcBef>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cs-CZ" noProof="0" smtClean="0"/>
              <a:t>Kliknutím lze upravit styl předlohy.</a:t>
            </a:r>
            <a:endParaRPr lang="cs-CZ" noProof="0" dirty="0"/>
          </a:p>
        </p:txBody>
      </p:sp>
      <p:sp>
        <p:nvSpPr>
          <p:cNvPr id="4" name="Zástupný symbol pro datum 3"/>
          <p:cNvSpPr>
            <a:spLocks noGrp="1"/>
          </p:cNvSpPr>
          <p:nvPr>
            <p:ph type="dt" sz="half" idx="10"/>
          </p:nvPr>
        </p:nvSpPr>
        <p:spPr>
          <a:xfrm>
            <a:off x="4699025" y="6356351"/>
            <a:ext cx="1218883" cy="365125"/>
          </a:xfrm>
        </p:spPr>
        <p:txBody>
          <a:bodyPr rtlCol="0"/>
          <a:lstStyle>
            <a:lvl1pPr>
              <a:defRPr>
                <a:solidFill>
                  <a:schemeClr val="tx1"/>
                </a:solidFill>
              </a:defRPr>
            </a:lvl1pPr>
          </a:lstStyle>
          <a:p>
            <a:fld id="{CEFDB64A-EED7-4E78-9AAB-076F370344E5}" type="datetime1">
              <a:rPr lang="cs-CZ" noProof="0" smtClean="0"/>
              <a:pPr/>
              <a:t>21.9.2020</a:t>
            </a:fld>
            <a:endParaRPr lang="cs-CZ" noProof="0" dirty="0"/>
          </a:p>
        </p:txBody>
      </p:sp>
      <p:sp>
        <p:nvSpPr>
          <p:cNvPr id="5" name="Zástupný symbol pro zápatí 4"/>
          <p:cNvSpPr>
            <a:spLocks noGrp="1"/>
          </p:cNvSpPr>
          <p:nvPr>
            <p:ph type="ftr" sz="quarter" idx="11"/>
          </p:nvPr>
        </p:nvSpPr>
        <p:spPr>
          <a:xfrm>
            <a:off x="6114708" y="6356351"/>
            <a:ext cx="3974065" cy="365125"/>
          </a:xfrm>
        </p:spPr>
        <p:txBody>
          <a:bodyPr rtlCol="0"/>
          <a:lstStyle>
            <a:lvl1pPr>
              <a:defRPr>
                <a:solidFill>
                  <a:schemeClr val="tx1"/>
                </a:solidFill>
              </a:defRPr>
            </a:lvl1pPr>
          </a:lstStyle>
          <a:p>
            <a:pPr rtl="0"/>
            <a:r>
              <a:rPr lang="cs-CZ" noProof="0" dirty="0" smtClean="0"/>
              <a:t>Přidejte zápatí.</a:t>
            </a:r>
            <a:endParaRPr lang="cs-CZ" noProof="0" dirty="0"/>
          </a:p>
        </p:txBody>
      </p:sp>
      <p:sp>
        <p:nvSpPr>
          <p:cNvPr id="6" name="Zástupný symbol pro číslo snímku 5"/>
          <p:cNvSpPr>
            <a:spLocks noGrp="1"/>
          </p:cNvSpPr>
          <p:nvPr>
            <p:ph type="sldNum" sz="quarter" idx="12"/>
          </p:nvPr>
        </p:nvSpPr>
        <p:spPr>
          <a:xfrm>
            <a:off x="10285571" y="6356351"/>
            <a:ext cx="609441" cy="365125"/>
          </a:xfrm>
        </p:spPr>
        <p:txBody>
          <a:bodyPr rtlCol="0"/>
          <a:lstStyle>
            <a:lvl1pPr>
              <a:defRPr>
                <a:solidFill>
                  <a:schemeClr val="tx1"/>
                </a:solidFill>
              </a:defRPr>
            </a:lvl1pPr>
          </a:lstStyle>
          <a:p>
            <a:pPr rtl="0"/>
            <a:fld id="{7DC1BBB0-96F0-4077-A278-0F3FB5C104D3}" type="slidenum">
              <a:rPr lang="cs-CZ" noProof="0" smtClean="0"/>
              <a:pPr rtl="0"/>
              <a:t>‹#›</a:t>
            </a:fld>
            <a:endParaRPr lang="cs-CZ" noProof="0" dirty="0"/>
          </a:p>
        </p:txBody>
      </p:sp>
      <p:pic>
        <p:nvPicPr>
          <p:cNvPr id="55" name="Obrázek 2"/>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ltGray">
          <a:xfrm>
            <a:off x="0" y="0"/>
            <a:ext cx="1803400" cy="6858000"/>
          </a:xfrm>
          <a:prstGeom prst="rect">
            <a:avLst/>
          </a:prstGeom>
          <a:noFill/>
          <a:ln>
            <a:noFill/>
          </a:ln>
        </p:spPr>
      </p:pic>
      <p:sp>
        <p:nvSpPr>
          <p:cNvPr id="36" name="Obdélník 35"/>
          <p:cNvSpPr/>
          <p:nvPr userDrawn="1"/>
        </p:nvSpPr>
        <p:spPr>
          <a:xfrm>
            <a:off x="11892563" y="0"/>
            <a:ext cx="304721" cy="6858000"/>
          </a:xfrm>
          <a:prstGeom prst="rect">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cs-CZ" noProof="0" dirty="0"/>
          </a:p>
        </p:txBody>
      </p:sp>
    </p:spTree>
    <p:extLst>
      <p:ext uri="{BB962C8B-B14F-4D97-AF65-F5344CB8AC3E}">
        <p14:creationId xmlns:p14="http://schemas.microsoft.com/office/powerpoint/2010/main" val="3011475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lvl1pPr rtl="0">
              <a:defRPr>
                <a:solidFill>
                  <a:schemeClr val="tx2">
                    <a:lumMod val="75000"/>
                  </a:schemeClr>
                </a:solidFill>
              </a:defRPr>
            </a:lvl1pPr>
          </a:lstStyle>
          <a:p>
            <a:pPr rtl="0"/>
            <a:r>
              <a:rPr lang="cs-CZ" noProof="0" smtClean="0"/>
              <a:t>Kliknutím lze upravit styl.</a:t>
            </a:r>
            <a:endParaRPr lang="cs-CZ" noProof="0" dirty="0"/>
          </a:p>
        </p:txBody>
      </p:sp>
      <p:sp>
        <p:nvSpPr>
          <p:cNvPr id="3" name="Zástupný symbol pro svislý text 2"/>
          <p:cNvSpPr>
            <a:spLocks noGrp="1"/>
          </p:cNvSpPr>
          <p:nvPr>
            <p:ph type="body" orient="vert" idx="1" hasCustomPrompt="1"/>
          </p:nvPr>
        </p:nvSpPr>
        <p:spPr/>
        <p:txBody>
          <a:bodyPr vert="eaVert" rtlCol="0"/>
          <a:lstStyle>
            <a:lvl5pPr>
              <a:defRPr/>
            </a:lvl5pPr>
            <a:lvl6pPr>
              <a:defRPr/>
            </a:lvl6pPr>
            <a:lvl7pPr>
              <a:defRPr/>
            </a:lvl7pPr>
            <a:lvl8pPr>
              <a:defRPr/>
            </a:lvl8pPr>
            <a:lvl9pPr>
              <a:defRPr/>
            </a:lvl9pPr>
          </a:lstStyle>
          <a:p>
            <a:pPr lvl="0" rtl="0"/>
            <a:r>
              <a:rPr lang="cs-CZ" noProof="0" dirty="0" smtClean="0"/>
              <a:t>Kliknutím můžete upravit styl předlohy textů.</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4" name="Zástupný symbol pro datum 3"/>
          <p:cNvSpPr>
            <a:spLocks noGrp="1"/>
          </p:cNvSpPr>
          <p:nvPr>
            <p:ph type="dt" sz="half" idx="10"/>
          </p:nvPr>
        </p:nvSpPr>
        <p:spPr/>
        <p:txBody>
          <a:bodyPr rtlCol="0"/>
          <a:lstStyle>
            <a:lvl1pPr>
              <a:defRPr/>
            </a:lvl1pPr>
          </a:lstStyle>
          <a:p>
            <a:fld id="{1A7D42F4-76E0-419A-9C34-4DE8F062EA60}" type="datetime1">
              <a:rPr lang="cs-CZ" noProof="0" smtClean="0"/>
              <a:pPr/>
              <a:t>21.9.2020</a:t>
            </a:fld>
            <a:endParaRPr lang="cs-CZ" noProof="0" dirty="0"/>
          </a:p>
        </p:txBody>
      </p:sp>
      <p:sp>
        <p:nvSpPr>
          <p:cNvPr id="5" name="Zástupný symbol pro zápatí 4"/>
          <p:cNvSpPr>
            <a:spLocks noGrp="1"/>
          </p:cNvSpPr>
          <p:nvPr>
            <p:ph type="ftr" sz="quarter" idx="11"/>
          </p:nvPr>
        </p:nvSpPr>
        <p:spPr/>
        <p:txBody>
          <a:bodyPr rtlCol="0"/>
          <a:lstStyle/>
          <a:p>
            <a:pPr rtl="0"/>
            <a:r>
              <a:rPr lang="cs-CZ" noProof="0" dirty="0" smtClean="0"/>
              <a:t>Přidejte zápatí.</a:t>
            </a:r>
            <a:endParaRPr lang="cs-CZ" noProof="0" dirty="0"/>
          </a:p>
        </p:txBody>
      </p:sp>
      <p:sp>
        <p:nvSpPr>
          <p:cNvPr id="6" name="Zástupný symbol pro číslo snímku 5"/>
          <p:cNvSpPr>
            <a:spLocks noGrp="1"/>
          </p:cNvSpPr>
          <p:nvPr>
            <p:ph type="sldNum" sz="quarter" idx="12"/>
          </p:nvPr>
        </p:nvSpPr>
        <p:spPr/>
        <p:txBody>
          <a:bodyPr rtlCol="0"/>
          <a:lstStyle/>
          <a:p>
            <a:pPr rtl="0"/>
            <a:fld id="{7DC1BBB0-96F0-4077-A278-0F3FB5C104D3}" type="slidenum">
              <a:rPr lang="cs-CZ" noProof="0" smtClean="0"/>
              <a:t>‹#›</a:t>
            </a:fld>
            <a:endParaRPr lang="cs-CZ" noProof="0" dirty="0"/>
          </a:p>
        </p:txBody>
      </p:sp>
    </p:spTree>
    <p:extLst>
      <p:ext uri="{BB962C8B-B14F-4D97-AF65-F5344CB8AC3E}">
        <p14:creationId xmlns:p14="http://schemas.microsoft.com/office/powerpoint/2010/main" val="2349678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9599612" y="685800"/>
            <a:ext cx="1787526" cy="5486400"/>
          </a:xfrm>
        </p:spPr>
        <p:txBody>
          <a:bodyPr vert="eaVert" rtlCol="0"/>
          <a:lstStyle>
            <a:lvl1pPr rtl="0">
              <a:defRPr/>
            </a:lvl1pPr>
          </a:lstStyle>
          <a:p>
            <a:pPr rtl="0"/>
            <a:r>
              <a:rPr lang="cs-CZ" noProof="0" smtClean="0"/>
              <a:t>Kliknutím lze upravit styl.</a:t>
            </a:r>
            <a:endParaRPr lang="cs-CZ" noProof="0" dirty="0"/>
          </a:p>
        </p:txBody>
      </p:sp>
      <p:sp>
        <p:nvSpPr>
          <p:cNvPr id="3" name="Zástupný symbol pro svislý text 2"/>
          <p:cNvSpPr>
            <a:spLocks noGrp="1"/>
          </p:cNvSpPr>
          <p:nvPr>
            <p:ph type="body" orient="vert" idx="1" hasCustomPrompt="1"/>
          </p:nvPr>
        </p:nvSpPr>
        <p:spPr>
          <a:xfrm>
            <a:off x="1598613" y="685800"/>
            <a:ext cx="7848599" cy="5486400"/>
          </a:xfrm>
        </p:spPr>
        <p:txBody>
          <a:bodyPr vert="eaVert" rtlCol="0"/>
          <a:lstStyle>
            <a:lvl5pPr>
              <a:defRPr/>
            </a:lvl5pPr>
          </a:lstStyle>
          <a:p>
            <a:pPr lvl="0" rtl="0"/>
            <a:r>
              <a:rPr lang="cs-CZ" noProof="0" dirty="0" smtClean="0"/>
              <a:t>Kliknutím můžete upravit styl předlohy textů.</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4" name="Zástupný symbol pro datum 3"/>
          <p:cNvSpPr>
            <a:spLocks noGrp="1"/>
          </p:cNvSpPr>
          <p:nvPr>
            <p:ph type="dt" sz="half" idx="10"/>
          </p:nvPr>
        </p:nvSpPr>
        <p:spPr/>
        <p:txBody>
          <a:bodyPr rtlCol="0"/>
          <a:lstStyle>
            <a:lvl1pPr>
              <a:defRPr/>
            </a:lvl1pPr>
          </a:lstStyle>
          <a:p>
            <a:fld id="{62571962-891D-4EA4-BA7D-BB51391C9786}" type="datetime1">
              <a:rPr lang="cs-CZ" noProof="0" smtClean="0"/>
              <a:pPr/>
              <a:t>21.9.2020</a:t>
            </a:fld>
            <a:endParaRPr lang="cs-CZ" noProof="0" dirty="0"/>
          </a:p>
        </p:txBody>
      </p:sp>
      <p:sp>
        <p:nvSpPr>
          <p:cNvPr id="5" name="Zástupný symbol pro zápatí 4"/>
          <p:cNvSpPr>
            <a:spLocks noGrp="1"/>
          </p:cNvSpPr>
          <p:nvPr>
            <p:ph type="ftr" sz="quarter" idx="11"/>
          </p:nvPr>
        </p:nvSpPr>
        <p:spPr/>
        <p:txBody>
          <a:bodyPr rtlCol="0"/>
          <a:lstStyle/>
          <a:p>
            <a:pPr rtl="0"/>
            <a:r>
              <a:rPr lang="cs-CZ" noProof="0" dirty="0" smtClean="0"/>
              <a:t>Přidejte zápatí.</a:t>
            </a:r>
            <a:endParaRPr lang="cs-CZ" noProof="0" dirty="0"/>
          </a:p>
        </p:txBody>
      </p:sp>
      <p:sp>
        <p:nvSpPr>
          <p:cNvPr id="6" name="Zástupný symbol pro číslo snímku 5"/>
          <p:cNvSpPr>
            <a:spLocks noGrp="1"/>
          </p:cNvSpPr>
          <p:nvPr>
            <p:ph type="sldNum" sz="quarter" idx="12"/>
          </p:nvPr>
        </p:nvSpPr>
        <p:spPr/>
        <p:txBody>
          <a:bodyPr rtlCol="0"/>
          <a:lstStyle/>
          <a:p>
            <a:pPr rtl="0"/>
            <a:fld id="{7DC1BBB0-96F0-4077-A278-0F3FB5C104D3}" type="slidenum">
              <a:rPr lang="cs-CZ" noProof="0" smtClean="0"/>
              <a:t>‹#›</a:t>
            </a:fld>
            <a:endParaRPr lang="cs-CZ" noProof="0" dirty="0"/>
          </a:p>
        </p:txBody>
      </p:sp>
      <p:sp>
        <p:nvSpPr>
          <p:cNvPr id="8" name="Obdélník 7"/>
          <p:cNvSpPr/>
          <p:nvPr userDrawn="1"/>
        </p:nvSpPr>
        <p:spPr>
          <a:xfrm>
            <a:off x="11885691" y="0"/>
            <a:ext cx="304721" cy="6858000"/>
          </a:xfrm>
          <a:prstGeom prst="rect">
            <a:avLst/>
          </a:prstGeom>
          <a:solidFill>
            <a:schemeClr val="tx2">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cs-CZ" noProof="0" dirty="0"/>
          </a:p>
        </p:txBody>
      </p:sp>
    </p:spTree>
    <p:extLst>
      <p:ext uri="{BB962C8B-B14F-4D97-AF65-F5344CB8AC3E}">
        <p14:creationId xmlns:p14="http://schemas.microsoft.com/office/powerpoint/2010/main" val="2848637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lvl1pPr rtl="0">
              <a:defRPr>
                <a:solidFill>
                  <a:schemeClr val="tx2">
                    <a:lumMod val="75000"/>
                  </a:schemeClr>
                </a:solidFill>
              </a:defRPr>
            </a:lvl1pPr>
          </a:lstStyle>
          <a:p>
            <a:pPr rtl="0"/>
            <a:r>
              <a:rPr lang="cs-CZ" noProof="0" smtClean="0"/>
              <a:t>Kliknutím lze upravit styl.</a:t>
            </a:r>
            <a:endParaRPr lang="cs-CZ" noProof="0" dirty="0"/>
          </a:p>
        </p:txBody>
      </p:sp>
      <p:sp>
        <p:nvSpPr>
          <p:cNvPr id="3" name="Zástupný symbol pro obsah 2"/>
          <p:cNvSpPr>
            <a:spLocks noGrp="1"/>
          </p:cNvSpPr>
          <p:nvPr>
            <p:ph idx="1" hasCustomPrompt="1"/>
          </p:nvPr>
        </p:nvSpPr>
        <p:spPr/>
        <p:txBody>
          <a:bodyPr rtlCol="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lvl6pPr>
            <a:lvl7pPr>
              <a:defRPr/>
            </a:lvl7pPr>
            <a:lvl8pPr>
              <a:defRPr/>
            </a:lvl8pPr>
            <a:lvl9pPr>
              <a:defRPr/>
            </a:lvl9pPr>
          </a:lstStyle>
          <a:p>
            <a:pPr lvl="0" rtl="0"/>
            <a:r>
              <a:rPr lang="cs-CZ" noProof="0" dirty="0" smtClean="0"/>
              <a:t>Kliknutím můžete upravit styl předlohy textů.</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4" name="Zástupný symbol pro datum 3"/>
          <p:cNvSpPr>
            <a:spLocks noGrp="1"/>
          </p:cNvSpPr>
          <p:nvPr>
            <p:ph type="dt" sz="half" idx="10"/>
          </p:nvPr>
        </p:nvSpPr>
        <p:spPr/>
        <p:txBody>
          <a:bodyPr rtlCol="0"/>
          <a:lstStyle>
            <a:lvl1pPr>
              <a:defRPr>
                <a:solidFill>
                  <a:schemeClr val="tx1"/>
                </a:solidFill>
              </a:defRPr>
            </a:lvl1pPr>
          </a:lstStyle>
          <a:p>
            <a:fld id="{DC7A4DC7-7465-4309-9A08-061147253ABF}" type="datetime1">
              <a:rPr lang="cs-CZ" noProof="0" smtClean="0"/>
              <a:pPr/>
              <a:t>21.9.2020</a:t>
            </a:fld>
            <a:endParaRPr lang="cs-CZ" noProof="0" dirty="0"/>
          </a:p>
        </p:txBody>
      </p:sp>
      <p:sp>
        <p:nvSpPr>
          <p:cNvPr id="5" name="Zástupný symbol pro zápatí 4"/>
          <p:cNvSpPr>
            <a:spLocks noGrp="1"/>
          </p:cNvSpPr>
          <p:nvPr>
            <p:ph type="ftr" sz="quarter" idx="11"/>
          </p:nvPr>
        </p:nvSpPr>
        <p:spPr/>
        <p:txBody>
          <a:bodyPr rtlCol="0"/>
          <a:lstStyle>
            <a:lvl1pPr>
              <a:defRPr>
                <a:solidFill>
                  <a:schemeClr val="tx1"/>
                </a:solidFill>
              </a:defRPr>
            </a:lvl1pPr>
          </a:lstStyle>
          <a:p>
            <a:pPr rtl="0"/>
            <a:r>
              <a:rPr lang="cs-CZ" noProof="0" dirty="0" smtClean="0"/>
              <a:t>Přidejte zápatí.</a:t>
            </a:r>
            <a:endParaRPr lang="cs-CZ" noProof="0" dirty="0"/>
          </a:p>
        </p:txBody>
      </p:sp>
      <p:sp>
        <p:nvSpPr>
          <p:cNvPr id="6" name="Zástupný symbol pro číslo snímku 5"/>
          <p:cNvSpPr>
            <a:spLocks noGrp="1"/>
          </p:cNvSpPr>
          <p:nvPr>
            <p:ph type="sldNum" sz="quarter" idx="12"/>
          </p:nvPr>
        </p:nvSpPr>
        <p:spPr/>
        <p:txBody>
          <a:bodyPr rtlCol="0"/>
          <a:lstStyle>
            <a:lvl1pPr>
              <a:defRPr>
                <a:solidFill>
                  <a:schemeClr val="tx1"/>
                </a:solidFill>
              </a:defRPr>
            </a:lvl1pPr>
          </a:lstStyle>
          <a:p>
            <a:pPr rtl="0"/>
            <a:fld id="{7DC1BBB0-96F0-4077-A278-0F3FB5C104D3}" type="slidenum">
              <a:rPr lang="cs-CZ" noProof="0" smtClean="0"/>
              <a:pPr rtl="0"/>
              <a:t>‹#›</a:t>
            </a:fld>
            <a:endParaRPr lang="cs-CZ" noProof="0" dirty="0"/>
          </a:p>
        </p:txBody>
      </p:sp>
    </p:spTree>
    <p:extLst>
      <p:ext uri="{BB962C8B-B14F-4D97-AF65-F5344CB8AC3E}">
        <p14:creationId xmlns:p14="http://schemas.microsoft.com/office/powerpoint/2010/main" val="1532199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oddílu">
    <p:spTree>
      <p:nvGrpSpPr>
        <p:cNvPr id="1" name=""/>
        <p:cNvGrpSpPr/>
        <p:nvPr/>
      </p:nvGrpSpPr>
      <p:grpSpPr>
        <a:xfrm>
          <a:off x="0" y="0"/>
          <a:ext cx="0" cy="0"/>
          <a:chOff x="0" y="0"/>
          <a:chExt cx="0" cy="0"/>
        </a:xfrm>
      </p:grpSpPr>
      <p:sp>
        <p:nvSpPr>
          <p:cNvPr id="2" name="Nadpis 1"/>
          <p:cNvSpPr>
            <a:spLocks noGrp="1"/>
          </p:cNvSpPr>
          <p:nvPr>
            <p:ph type="title"/>
          </p:nvPr>
        </p:nvSpPr>
        <p:spPr>
          <a:xfrm>
            <a:off x="1919454" y="1600201"/>
            <a:ext cx="8283272" cy="2654064"/>
          </a:xfrm>
        </p:spPr>
        <p:txBody>
          <a:bodyPr rtlCol="0" anchor="b">
            <a:normAutofit/>
          </a:bodyPr>
          <a:lstStyle>
            <a:lvl1pPr algn="l" rtl="0">
              <a:defRPr sz="5400" b="0" cap="none" baseline="0">
                <a:solidFill>
                  <a:schemeClr val="tx2">
                    <a:lumMod val="75000"/>
                  </a:schemeClr>
                </a:solidFill>
              </a:defRPr>
            </a:lvl1pPr>
          </a:lstStyle>
          <a:p>
            <a:pPr rtl="0"/>
            <a:r>
              <a:rPr lang="cs-CZ" noProof="0" smtClean="0"/>
              <a:t>Kliknutím lze upravit styl.</a:t>
            </a:r>
            <a:endParaRPr lang="cs-CZ" noProof="0" dirty="0"/>
          </a:p>
        </p:txBody>
      </p:sp>
      <p:sp>
        <p:nvSpPr>
          <p:cNvPr id="3" name="Zástupný symbol pro text 2"/>
          <p:cNvSpPr>
            <a:spLocks noGrp="1"/>
          </p:cNvSpPr>
          <p:nvPr>
            <p:ph type="body" idx="1"/>
          </p:nvPr>
        </p:nvSpPr>
        <p:spPr>
          <a:xfrm>
            <a:off x="1919454" y="4259996"/>
            <a:ext cx="7264623" cy="1150203"/>
          </a:xfrm>
        </p:spPr>
        <p:txBody>
          <a:bodyPr rtlCol="0" anchor="t">
            <a:normAutofit/>
          </a:bodyPr>
          <a:lstStyle>
            <a:lvl1pPr marL="0" indent="0">
              <a:spcBef>
                <a:spcPts val="0"/>
              </a:spcBef>
              <a:buNone/>
              <a:defRPr sz="3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cs-CZ" noProof="0" smtClean="0"/>
              <a:t>Kliknutím lze upravit styly předlohy textu.</a:t>
            </a:r>
          </a:p>
        </p:txBody>
      </p:sp>
      <p:sp>
        <p:nvSpPr>
          <p:cNvPr id="4" name="Zástupný symbol pro datum 3"/>
          <p:cNvSpPr>
            <a:spLocks noGrp="1"/>
          </p:cNvSpPr>
          <p:nvPr>
            <p:ph type="dt" sz="half" idx="10"/>
          </p:nvPr>
        </p:nvSpPr>
        <p:spPr/>
        <p:txBody>
          <a:bodyPr rtlCol="0"/>
          <a:lstStyle>
            <a:lvl1pPr>
              <a:defRPr>
                <a:solidFill>
                  <a:schemeClr val="tx1"/>
                </a:solidFill>
              </a:defRPr>
            </a:lvl1pPr>
          </a:lstStyle>
          <a:p>
            <a:fld id="{6D6F70CB-CC90-4AF4-A462-F95445C92A88}" type="datetime1">
              <a:rPr lang="cs-CZ" noProof="0" smtClean="0"/>
              <a:pPr/>
              <a:t>21.9.2020</a:t>
            </a:fld>
            <a:endParaRPr lang="cs-CZ" noProof="0" dirty="0"/>
          </a:p>
        </p:txBody>
      </p:sp>
      <p:sp>
        <p:nvSpPr>
          <p:cNvPr id="5" name="Zástupný symbol pro zápatí 4"/>
          <p:cNvSpPr>
            <a:spLocks noGrp="1"/>
          </p:cNvSpPr>
          <p:nvPr>
            <p:ph type="ftr" sz="quarter" idx="11"/>
          </p:nvPr>
        </p:nvSpPr>
        <p:spPr/>
        <p:txBody>
          <a:bodyPr rtlCol="0"/>
          <a:lstStyle>
            <a:lvl1pPr>
              <a:defRPr>
                <a:solidFill>
                  <a:schemeClr val="tx1"/>
                </a:solidFill>
              </a:defRPr>
            </a:lvl1pPr>
          </a:lstStyle>
          <a:p>
            <a:pPr rtl="0"/>
            <a:r>
              <a:rPr lang="cs-CZ" noProof="0" dirty="0" smtClean="0"/>
              <a:t>Přidejte zápatí.</a:t>
            </a:r>
            <a:endParaRPr lang="cs-CZ" noProof="0" dirty="0"/>
          </a:p>
        </p:txBody>
      </p:sp>
      <p:sp>
        <p:nvSpPr>
          <p:cNvPr id="6" name="Zástupný symbol pro číslo snímku 5"/>
          <p:cNvSpPr>
            <a:spLocks noGrp="1"/>
          </p:cNvSpPr>
          <p:nvPr>
            <p:ph type="sldNum" sz="quarter" idx="12"/>
          </p:nvPr>
        </p:nvSpPr>
        <p:spPr/>
        <p:txBody>
          <a:bodyPr rtlCol="0"/>
          <a:lstStyle>
            <a:lvl1pPr>
              <a:defRPr>
                <a:solidFill>
                  <a:schemeClr val="tx1"/>
                </a:solidFill>
              </a:defRPr>
            </a:lvl1pPr>
          </a:lstStyle>
          <a:p>
            <a:pPr rtl="0"/>
            <a:fld id="{7DC1BBB0-96F0-4077-A278-0F3FB5C104D3}" type="slidenum">
              <a:rPr lang="cs-CZ" noProof="0" smtClean="0"/>
              <a:pPr rtl="0"/>
              <a:t>‹#›</a:t>
            </a:fld>
            <a:endParaRPr lang="cs-CZ" noProof="0" dirty="0"/>
          </a:p>
        </p:txBody>
      </p:sp>
      <p:pic>
        <p:nvPicPr>
          <p:cNvPr id="7" name="Obrázek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ltGray">
          <a:xfrm>
            <a:off x="0" y="0"/>
            <a:ext cx="1803400" cy="6858000"/>
          </a:xfrm>
          <a:prstGeom prst="rect">
            <a:avLst/>
          </a:prstGeom>
          <a:noFill/>
          <a:ln>
            <a:noFill/>
          </a:ln>
        </p:spPr>
      </p:pic>
      <p:sp>
        <p:nvSpPr>
          <p:cNvPr id="9" name="Obdélník 8"/>
          <p:cNvSpPr/>
          <p:nvPr/>
        </p:nvSpPr>
        <p:spPr>
          <a:xfrm>
            <a:off x="11892563" y="0"/>
            <a:ext cx="304721" cy="6858000"/>
          </a:xfrm>
          <a:prstGeom prst="rect">
            <a:avLst/>
          </a:prstGeom>
          <a:solidFill>
            <a:schemeClr val="tx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cs-CZ" noProof="0" dirty="0"/>
          </a:p>
        </p:txBody>
      </p:sp>
    </p:spTree>
    <p:extLst>
      <p:ext uri="{BB962C8B-B14F-4D97-AF65-F5344CB8AC3E}">
        <p14:creationId xmlns:p14="http://schemas.microsoft.com/office/powerpoint/2010/main" val="3128736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ě obsahové části">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lvl1pPr rtl="0">
              <a:defRPr>
                <a:solidFill>
                  <a:schemeClr val="tx2">
                    <a:lumMod val="75000"/>
                  </a:schemeClr>
                </a:solidFill>
              </a:defRPr>
            </a:lvl1pPr>
          </a:lstStyle>
          <a:p>
            <a:pPr rtl="0"/>
            <a:r>
              <a:rPr lang="cs-CZ" noProof="0" smtClean="0"/>
              <a:t>Kliknutím lze upravit styl.</a:t>
            </a:r>
            <a:endParaRPr lang="cs-CZ" noProof="0" dirty="0"/>
          </a:p>
        </p:txBody>
      </p:sp>
      <p:sp>
        <p:nvSpPr>
          <p:cNvPr id="3" name="Zástupný symbol pro obsah 2"/>
          <p:cNvSpPr>
            <a:spLocks noGrp="1"/>
          </p:cNvSpPr>
          <p:nvPr>
            <p:ph sz="half" idx="1" hasCustomPrompt="1"/>
          </p:nvPr>
        </p:nvSpPr>
        <p:spPr>
          <a:xfrm>
            <a:off x="1935496" y="1600200"/>
            <a:ext cx="4572000" cy="4572000"/>
          </a:xfrm>
        </p:spPr>
        <p:txBody>
          <a:bodyPr rtlCol="0"/>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rtl="0"/>
            <a:r>
              <a:rPr lang="cs-CZ" noProof="0" dirty="0" smtClean="0"/>
              <a:t>Kliknutím můžete upravit styl předlohy textů.</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4" name="Zástupný symbol pro obsah 3"/>
          <p:cNvSpPr>
            <a:spLocks noGrp="1"/>
          </p:cNvSpPr>
          <p:nvPr>
            <p:ph sz="half" idx="2" hasCustomPrompt="1"/>
          </p:nvPr>
        </p:nvSpPr>
        <p:spPr>
          <a:xfrm>
            <a:off x="6824328" y="1600200"/>
            <a:ext cx="4572000" cy="4572000"/>
          </a:xfrm>
        </p:spPr>
        <p:txBody>
          <a:bodyPr rtlCol="0"/>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baseline="0"/>
            </a:lvl6pPr>
            <a:lvl7pPr>
              <a:defRPr sz="1800" baseline="0"/>
            </a:lvl7pPr>
            <a:lvl8pPr>
              <a:defRPr sz="1800" baseline="0"/>
            </a:lvl8pPr>
            <a:lvl9pPr>
              <a:defRPr sz="1800" baseline="0"/>
            </a:lvl9pPr>
          </a:lstStyle>
          <a:p>
            <a:pPr lvl="0" rtl="0"/>
            <a:r>
              <a:rPr lang="cs-CZ" noProof="0" dirty="0" smtClean="0"/>
              <a:t>Kliknutím můžete upravit styl předlohy textů.</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5" name="Zástupný symbol pro datum 4"/>
          <p:cNvSpPr>
            <a:spLocks noGrp="1"/>
          </p:cNvSpPr>
          <p:nvPr>
            <p:ph type="dt" sz="half" idx="10"/>
          </p:nvPr>
        </p:nvSpPr>
        <p:spPr/>
        <p:txBody>
          <a:bodyPr rtlCol="0"/>
          <a:lstStyle>
            <a:lvl1pPr>
              <a:defRPr>
                <a:solidFill>
                  <a:schemeClr val="tx1"/>
                </a:solidFill>
              </a:defRPr>
            </a:lvl1pPr>
          </a:lstStyle>
          <a:p>
            <a:fld id="{2C0A4228-5552-4181-B1D6-14F0A6C3D989}" type="datetime1">
              <a:rPr lang="cs-CZ" noProof="0" smtClean="0"/>
              <a:pPr/>
              <a:t>21.9.2020</a:t>
            </a:fld>
            <a:endParaRPr lang="cs-CZ" noProof="0" dirty="0"/>
          </a:p>
        </p:txBody>
      </p:sp>
      <p:sp>
        <p:nvSpPr>
          <p:cNvPr id="6" name="Zástupný symbol pro zápatí 5"/>
          <p:cNvSpPr>
            <a:spLocks noGrp="1"/>
          </p:cNvSpPr>
          <p:nvPr>
            <p:ph type="ftr" sz="quarter" idx="11"/>
          </p:nvPr>
        </p:nvSpPr>
        <p:spPr/>
        <p:txBody>
          <a:bodyPr rtlCol="0"/>
          <a:lstStyle>
            <a:lvl1pPr>
              <a:defRPr>
                <a:solidFill>
                  <a:schemeClr val="tx1"/>
                </a:solidFill>
              </a:defRPr>
            </a:lvl1pPr>
          </a:lstStyle>
          <a:p>
            <a:pPr rtl="0"/>
            <a:r>
              <a:rPr lang="cs-CZ" noProof="0" dirty="0" smtClean="0"/>
              <a:t>Přidejte zápatí.</a:t>
            </a:r>
            <a:endParaRPr lang="cs-CZ" noProof="0" dirty="0"/>
          </a:p>
        </p:txBody>
      </p:sp>
      <p:sp>
        <p:nvSpPr>
          <p:cNvPr id="7" name="Zástupný symbol pro číslo snímku 6"/>
          <p:cNvSpPr>
            <a:spLocks noGrp="1"/>
          </p:cNvSpPr>
          <p:nvPr>
            <p:ph type="sldNum" sz="quarter" idx="12"/>
          </p:nvPr>
        </p:nvSpPr>
        <p:spPr/>
        <p:txBody>
          <a:bodyPr rtlCol="0"/>
          <a:lstStyle>
            <a:lvl1pPr>
              <a:defRPr>
                <a:solidFill>
                  <a:schemeClr val="tx1"/>
                </a:solidFill>
              </a:defRPr>
            </a:lvl1pPr>
          </a:lstStyle>
          <a:p>
            <a:pPr rtl="0"/>
            <a:fld id="{7DC1BBB0-96F0-4077-A278-0F3FB5C104D3}" type="slidenum">
              <a:rPr lang="cs-CZ" noProof="0" smtClean="0"/>
              <a:pPr rtl="0"/>
              <a:t>‹#›</a:t>
            </a:fld>
            <a:endParaRPr lang="cs-CZ" noProof="0" dirty="0"/>
          </a:p>
        </p:txBody>
      </p:sp>
    </p:spTree>
    <p:extLst>
      <p:ext uri="{BB962C8B-B14F-4D97-AF65-F5344CB8AC3E}">
        <p14:creationId xmlns:p14="http://schemas.microsoft.com/office/powerpoint/2010/main" val="1053845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1903413" y="177800"/>
            <a:ext cx="9472824" cy="1239837"/>
          </a:xfrm>
        </p:spPr>
        <p:txBody>
          <a:bodyPr rtlCol="0"/>
          <a:lstStyle>
            <a:lvl1pPr rtl="0">
              <a:defRPr>
                <a:solidFill>
                  <a:schemeClr val="tx2">
                    <a:lumMod val="75000"/>
                  </a:schemeClr>
                </a:solidFill>
              </a:defRPr>
            </a:lvl1pPr>
          </a:lstStyle>
          <a:p>
            <a:pPr rtl="0"/>
            <a:r>
              <a:rPr lang="cs-CZ" noProof="0" smtClean="0"/>
              <a:t>Kliknutím lze upravit styl.</a:t>
            </a:r>
            <a:endParaRPr lang="cs-CZ" noProof="0" dirty="0"/>
          </a:p>
        </p:txBody>
      </p:sp>
      <p:sp>
        <p:nvSpPr>
          <p:cNvPr id="3" name="Zástupný symbol pro text 2"/>
          <p:cNvSpPr>
            <a:spLocks noGrp="1"/>
          </p:cNvSpPr>
          <p:nvPr>
            <p:ph type="body" idx="1"/>
          </p:nvPr>
        </p:nvSpPr>
        <p:spPr>
          <a:xfrm>
            <a:off x="1936615" y="1499616"/>
            <a:ext cx="4572000" cy="938784"/>
          </a:xfrm>
        </p:spPr>
        <p:txBody>
          <a:bodyPr rtlCol="0" anchor="b">
            <a:noAutofit/>
          </a:bodyPr>
          <a:lstStyle>
            <a:lvl1pPr marL="0" indent="0">
              <a:spcBef>
                <a:spcPts val="0"/>
              </a:spcBef>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s-CZ" noProof="0" smtClean="0"/>
              <a:t>Kliknutím lze upravit styly předlohy textu.</a:t>
            </a:r>
          </a:p>
        </p:txBody>
      </p:sp>
      <p:sp>
        <p:nvSpPr>
          <p:cNvPr id="4" name="Zástupný symbol pro obsah 3"/>
          <p:cNvSpPr>
            <a:spLocks noGrp="1"/>
          </p:cNvSpPr>
          <p:nvPr>
            <p:ph sz="half" idx="2" hasCustomPrompt="1"/>
          </p:nvPr>
        </p:nvSpPr>
        <p:spPr>
          <a:xfrm>
            <a:off x="1936615" y="2514706"/>
            <a:ext cx="4572000" cy="3657493"/>
          </a:xfrm>
        </p:spPr>
        <p:txBody>
          <a:bodyPr rtlCol="0">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baseline="0"/>
            </a:lvl8pPr>
            <a:lvl9pPr>
              <a:defRPr sz="1600" baseline="0"/>
            </a:lvl9pPr>
          </a:lstStyle>
          <a:p>
            <a:pPr lvl="0" rtl="0"/>
            <a:r>
              <a:rPr lang="cs-CZ" noProof="0" dirty="0" smtClean="0"/>
              <a:t>Kliknutím můžete upravit styl předlohy textů.</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5" name="Zástupný symbol pro text 4"/>
          <p:cNvSpPr>
            <a:spLocks noGrp="1"/>
          </p:cNvSpPr>
          <p:nvPr>
            <p:ph type="body" sz="quarter" idx="3"/>
          </p:nvPr>
        </p:nvSpPr>
        <p:spPr>
          <a:xfrm>
            <a:off x="6824328" y="1499616"/>
            <a:ext cx="4572000" cy="938784"/>
          </a:xfrm>
        </p:spPr>
        <p:txBody>
          <a:bodyPr rtlCol="0" anchor="b">
            <a:noAutofit/>
          </a:bodyPr>
          <a:lstStyle>
            <a:lvl1pPr marL="0" indent="0">
              <a:spcBef>
                <a:spcPts val="0"/>
              </a:spcBef>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s-CZ" noProof="0" smtClean="0"/>
              <a:t>Kliknutím lze upravit styly předlohy textu.</a:t>
            </a:r>
          </a:p>
        </p:txBody>
      </p:sp>
      <p:sp>
        <p:nvSpPr>
          <p:cNvPr id="6" name="Zástupný symbol pro obsah 5"/>
          <p:cNvSpPr>
            <a:spLocks noGrp="1"/>
          </p:cNvSpPr>
          <p:nvPr>
            <p:ph sz="quarter" idx="4" hasCustomPrompt="1"/>
          </p:nvPr>
        </p:nvSpPr>
        <p:spPr>
          <a:xfrm>
            <a:off x="6824328" y="2514600"/>
            <a:ext cx="4572000" cy="3655568"/>
          </a:xfrm>
        </p:spPr>
        <p:txBody>
          <a:bodyPr rtlCol="0">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rtl="0"/>
            <a:r>
              <a:rPr lang="cs-CZ" noProof="0" dirty="0" smtClean="0"/>
              <a:t>Kliknutím můžete upravit styl předlohy textů.</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7" name="Zástupný symbol pro datum 6"/>
          <p:cNvSpPr>
            <a:spLocks noGrp="1"/>
          </p:cNvSpPr>
          <p:nvPr>
            <p:ph type="dt" sz="half" idx="10"/>
          </p:nvPr>
        </p:nvSpPr>
        <p:spPr/>
        <p:txBody>
          <a:bodyPr rtlCol="0"/>
          <a:lstStyle>
            <a:lvl1pPr>
              <a:defRPr>
                <a:solidFill>
                  <a:schemeClr val="tx1"/>
                </a:solidFill>
              </a:defRPr>
            </a:lvl1pPr>
          </a:lstStyle>
          <a:p>
            <a:fld id="{64959B58-9068-45B0-9A0A-6B9DAE5DEF94}" type="datetime1">
              <a:rPr lang="cs-CZ" noProof="0" smtClean="0"/>
              <a:pPr/>
              <a:t>21.9.2020</a:t>
            </a:fld>
            <a:endParaRPr lang="cs-CZ" noProof="0" dirty="0"/>
          </a:p>
        </p:txBody>
      </p:sp>
      <p:sp>
        <p:nvSpPr>
          <p:cNvPr id="8" name="Zástupný symbol pro zápatí 7"/>
          <p:cNvSpPr>
            <a:spLocks noGrp="1"/>
          </p:cNvSpPr>
          <p:nvPr>
            <p:ph type="ftr" sz="quarter" idx="11"/>
          </p:nvPr>
        </p:nvSpPr>
        <p:spPr/>
        <p:txBody>
          <a:bodyPr rtlCol="0"/>
          <a:lstStyle>
            <a:lvl1pPr>
              <a:defRPr>
                <a:solidFill>
                  <a:schemeClr val="tx1"/>
                </a:solidFill>
              </a:defRPr>
            </a:lvl1pPr>
          </a:lstStyle>
          <a:p>
            <a:pPr rtl="0"/>
            <a:r>
              <a:rPr lang="cs-CZ" noProof="0" dirty="0" smtClean="0"/>
              <a:t>Přidejte zápatí.</a:t>
            </a:r>
            <a:endParaRPr lang="cs-CZ" noProof="0" dirty="0"/>
          </a:p>
        </p:txBody>
      </p:sp>
      <p:sp>
        <p:nvSpPr>
          <p:cNvPr id="9" name="Zástupný symbol pro číslo snímku 8"/>
          <p:cNvSpPr>
            <a:spLocks noGrp="1"/>
          </p:cNvSpPr>
          <p:nvPr>
            <p:ph type="sldNum" sz="quarter" idx="12"/>
          </p:nvPr>
        </p:nvSpPr>
        <p:spPr/>
        <p:txBody>
          <a:bodyPr rtlCol="0"/>
          <a:lstStyle>
            <a:lvl1pPr>
              <a:defRPr>
                <a:solidFill>
                  <a:schemeClr val="tx1"/>
                </a:solidFill>
              </a:defRPr>
            </a:lvl1pPr>
          </a:lstStyle>
          <a:p>
            <a:pPr rtl="0"/>
            <a:fld id="{7DC1BBB0-96F0-4077-A278-0F3FB5C104D3}" type="slidenum">
              <a:rPr lang="cs-CZ" noProof="0" smtClean="0"/>
              <a:pPr rtl="0"/>
              <a:t>‹#›</a:t>
            </a:fld>
            <a:endParaRPr lang="cs-CZ" noProof="0" dirty="0"/>
          </a:p>
        </p:txBody>
      </p:sp>
    </p:spTree>
    <p:extLst>
      <p:ext uri="{BB962C8B-B14F-4D97-AF65-F5344CB8AC3E}">
        <p14:creationId xmlns:p14="http://schemas.microsoft.com/office/powerpoint/2010/main" val="2848964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lstStyle>
            <a:lvl1pPr rtl="0">
              <a:defRPr>
                <a:solidFill>
                  <a:schemeClr val="tx2">
                    <a:lumMod val="75000"/>
                  </a:schemeClr>
                </a:solidFill>
              </a:defRPr>
            </a:lvl1pPr>
          </a:lstStyle>
          <a:p>
            <a:pPr rtl="0"/>
            <a:r>
              <a:rPr lang="cs-CZ" noProof="0" smtClean="0"/>
              <a:t>Kliknutím lze upravit styl.</a:t>
            </a:r>
            <a:endParaRPr lang="cs-CZ" noProof="0" dirty="0"/>
          </a:p>
        </p:txBody>
      </p:sp>
      <p:sp>
        <p:nvSpPr>
          <p:cNvPr id="3" name="Zástupný symbol pro datum 2"/>
          <p:cNvSpPr>
            <a:spLocks noGrp="1"/>
          </p:cNvSpPr>
          <p:nvPr>
            <p:ph type="dt" sz="half" idx="10"/>
          </p:nvPr>
        </p:nvSpPr>
        <p:spPr/>
        <p:txBody>
          <a:bodyPr rtlCol="0"/>
          <a:lstStyle>
            <a:lvl1pPr>
              <a:defRPr>
                <a:solidFill>
                  <a:schemeClr val="tx1"/>
                </a:solidFill>
              </a:defRPr>
            </a:lvl1pPr>
          </a:lstStyle>
          <a:p>
            <a:fld id="{D8D36FEE-0EF2-4F18-B763-20EFD8D7E4B8}" type="datetime1">
              <a:rPr lang="cs-CZ" noProof="0" smtClean="0"/>
              <a:pPr/>
              <a:t>21.9.2020</a:t>
            </a:fld>
            <a:endParaRPr lang="cs-CZ" noProof="0" dirty="0"/>
          </a:p>
        </p:txBody>
      </p:sp>
      <p:sp>
        <p:nvSpPr>
          <p:cNvPr id="4" name="Zástupný symbol pro zápatí 3"/>
          <p:cNvSpPr>
            <a:spLocks noGrp="1"/>
          </p:cNvSpPr>
          <p:nvPr>
            <p:ph type="ftr" sz="quarter" idx="11"/>
          </p:nvPr>
        </p:nvSpPr>
        <p:spPr/>
        <p:txBody>
          <a:bodyPr rtlCol="0"/>
          <a:lstStyle>
            <a:lvl1pPr>
              <a:defRPr>
                <a:solidFill>
                  <a:schemeClr val="tx1"/>
                </a:solidFill>
              </a:defRPr>
            </a:lvl1pPr>
          </a:lstStyle>
          <a:p>
            <a:pPr rtl="0"/>
            <a:r>
              <a:rPr lang="cs-CZ" noProof="0" dirty="0" smtClean="0"/>
              <a:t>Přidejte zápatí.</a:t>
            </a:r>
            <a:endParaRPr lang="cs-CZ" noProof="0" dirty="0"/>
          </a:p>
        </p:txBody>
      </p:sp>
      <p:sp>
        <p:nvSpPr>
          <p:cNvPr id="5" name="Zástupný symbol pro číslo snímku 4"/>
          <p:cNvSpPr>
            <a:spLocks noGrp="1"/>
          </p:cNvSpPr>
          <p:nvPr>
            <p:ph type="sldNum" sz="quarter" idx="12"/>
          </p:nvPr>
        </p:nvSpPr>
        <p:spPr/>
        <p:txBody>
          <a:bodyPr rtlCol="0"/>
          <a:lstStyle>
            <a:lvl1pPr>
              <a:defRPr>
                <a:solidFill>
                  <a:schemeClr val="tx1"/>
                </a:solidFill>
              </a:defRPr>
            </a:lvl1pPr>
          </a:lstStyle>
          <a:p>
            <a:pPr rtl="0"/>
            <a:fld id="{7DC1BBB0-96F0-4077-A278-0F3FB5C104D3}" type="slidenum">
              <a:rPr lang="cs-CZ" noProof="0" smtClean="0"/>
              <a:pPr rtl="0"/>
              <a:t>‹#›</a:t>
            </a:fld>
            <a:endParaRPr lang="cs-CZ" noProof="0" dirty="0"/>
          </a:p>
        </p:txBody>
      </p:sp>
    </p:spTree>
    <p:extLst>
      <p:ext uri="{BB962C8B-B14F-4D97-AF65-F5344CB8AC3E}">
        <p14:creationId xmlns:p14="http://schemas.microsoft.com/office/powerpoint/2010/main" val="2087922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é">
    <p:spTree>
      <p:nvGrpSpPr>
        <p:cNvPr id="1" name=""/>
        <p:cNvGrpSpPr/>
        <p:nvPr/>
      </p:nvGrpSpPr>
      <p:grpSpPr>
        <a:xfrm>
          <a:off x="0" y="0"/>
          <a:ext cx="0" cy="0"/>
          <a:chOff x="0" y="0"/>
          <a:chExt cx="0" cy="0"/>
        </a:xfrm>
      </p:grpSpPr>
      <p:sp>
        <p:nvSpPr>
          <p:cNvPr id="5" name="Zástupný symbol pro datum 2"/>
          <p:cNvSpPr>
            <a:spLocks noGrp="1"/>
          </p:cNvSpPr>
          <p:nvPr>
            <p:ph type="dt" sz="half" idx="10"/>
          </p:nvPr>
        </p:nvSpPr>
        <p:spPr>
          <a:xfrm>
            <a:off x="5180250" y="6356351"/>
            <a:ext cx="1218883" cy="365125"/>
          </a:xfrm>
        </p:spPr>
        <p:txBody>
          <a:bodyPr rtlCol="0"/>
          <a:lstStyle>
            <a:lvl1pPr>
              <a:defRPr/>
            </a:lvl1pPr>
          </a:lstStyle>
          <a:p>
            <a:fld id="{233D6972-5A52-43AC-870F-491A6B5EC61D}" type="datetime1">
              <a:rPr lang="cs-CZ" noProof="0" smtClean="0"/>
              <a:pPr/>
              <a:t>21.9.2020</a:t>
            </a:fld>
            <a:endParaRPr lang="cs-CZ" noProof="0" dirty="0"/>
          </a:p>
        </p:txBody>
      </p:sp>
      <p:sp>
        <p:nvSpPr>
          <p:cNvPr id="6" name="Zástupný symbol pro zápatí 3"/>
          <p:cNvSpPr>
            <a:spLocks noGrp="1"/>
          </p:cNvSpPr>
          <p:nvPr>
            <p:ph type="ftr" sz="quarter" idx="11"/>
          </p:nvPr>
        </p:nvSpPr>
        <p:spPr>
          <a:xfrm>
            <a:off x="6595933" y="6356351"/>
            <a:ext cx="3974065" cy="365125"/>
          </a:xfrm>
        </p:spPr>
        <p:txBody>
          <a:bodyPr rtlCol="0"/>
          <a:lstStyle/>
          <a:p>
            <a:pPr rtl="0"/>
            <a:r>
              <a:rPr lang="cs-CZ" noProof="0" dirty="0" smtClean="0"/>
              <a:t>Přidejte zápatí.</a:t>
            </a:r>
            <a:endParaRPr lang="cs-CZ" noProof="0" dirty="0"/>
          </a:p>
        </p:txBody>
      </p:sp>
      <p:sp>
        <p:nvSpPr>
          <p:cNvPr id="7" name="Zástupný symbol pro číslo snímku 4"/>
          <p:cNvSpPr>
            <a:spLocks noGrp="1"/>
          </p:cNvSpPr>
          <p:nvPr>
            <p:ph type="sldNum" sz="quarter" idx="12"/>
          </p:nvPr>
        </p:nvSpPr>
        <p:spPr>
          <a:xfrm>
            <a:off x="10766796" y="6356351"/>
            <a:ext cx="609441" cy="365125"/>
          </a:xfrm>
        </p:spPr>
        <p:txBody>
          <a:bodyPr rtlCol="0"/>
          <a:lstStyle/>
          <a:p>
            <a:pPr rtl="0"/>
            <a:fld id="{7DC1BBB0-96F0-4077-A278-0F3FB5C104D3}" type="slidenum">
              <a:rPr lang="cs-CZ" noProof="0" smtClean="0"/>
              <a:t>‹#›</a:t>
            </a:fld>
            <a:endParaRPr lang="cs-CZ" noProof="0" dirty="0"/>
          </a:p>
        </p:txBody>
      </p:sp>
    </p:spTree>
    <p:extLst>
      <p:ext uri="{BB962C8B-B14F-4D97-AF65-F5344CB8AC3E}">
        <p14:creationId xmlns:p14="http://schemas.microsoft.com/office/powerpoint/2010/main" val="2973289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bwMode="white">
          <a:xfrm>
            <a:off x="1074240" y="381000"/>
            <a:ext cx="3293422" cy="1371600"/>
          </a:xfrm>
        </p:spPr>
        <p:txBody>
          <a:bodyPr rtlCol="0" anchor="b">
            <a:normAutofit/>
          </a:bodyPr>
          <a:lstStyle>
            <a:lvl1pPr algn="l" rtl="0">
              <a:defRPr sz="2800" b="0" cap="all" baseline="0">
                <a:solidFill>
                  <a:schemeClr val="tx2">
                    <a:lumMod val="75000"/>
                  </a:schemeClr>
                </a:solidFill>
              </a:defRPr>
            </a:lvl1pPr>
          </a:lstStyle>
          <a:p>
            <a:pPr rtl="0"/>
            <a:r>
              <a:rPr lang="cs-CZ" noProof="0" smtClean="0"/>
              <a:t>Kliknutím lze upravit styl.</a:t>
            </a:r>
            <a:endParaRPr lang="cs-CZ" noProof="0" dirty="0"/>
          </a:p>
        </p:txBody>
      </p:sp>
      <p:sp>
        <p:nvSpPr>
          <p:cNvPr id="3" name="Zástupný symbol pro obsah 2"/>
          <p:cNvSpPr>
            <a:spLocks noGrp="1"/>
          </p:cNvSpPr>
          <p:nvPr>
            <p:ph idx="1" hasCustomPrompt="1"/>
          </p:nvPr>
        </p:nvSpPr>
        <p:spPr>
          <a:xfrm>
            <a:off x="5180251" y="482600"/>
            <a:ext cx="6195986" cy="5689600"/>
          </a:xfrm>
        </p:spPr>
        <p:txBody>
          <a:bodyPr rtlCol="0">
            <a:normAutofit/>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baseline="0"/>
            </a:lvl8pPr>
            <a:lvl9pPr>
              <a:defRPr sz="1800" baseline="0"/>
            </a:lvl9pPr>
          </a:lstStyle>
          <a:p>
            <a:pPr lvl="0" rtl="0"/>
            <a:r>
              <a:rPr lang="cs-CZ" noProof="0" dirty="0" smtClean="0"/>
              <a:t>Kliknutím můžete upravit styl předlohy textů.</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4" name="Zástupný symbol pro text 3"/>
          <p:cNvSpPr>
            <a:spLocks noGrp="1"/>
          </p:cNvSpPr>
          <p:nvPr>
            <p:ph type="body" sz="half" idx="2"/>
          </p:nvPr>
        </p:nvSpPr>
        <p:spPr bwMode="white">
          <a:xfrm>
            <a:off x="1074240" y="1828800"/>
            <a:ext cx="3293422" cy="4343400"/>
          </a:xfrm>
        </p:spPr>
        <p:txBody>
          <a:bodyPr rtlCol="0">
            <a:normAutofit/>
          </a:bodyPr>
          <a:lstStyle>
            <a:lvl1pPr marL="0" indent="0">
              <a:buNone/>
              <a:defRPr sz="20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s-CZ" noProof="0" smtClean="0"/>
              <a:t>Kliknutím lze upravit styly předlohy textu.</a:t>
            </a:r>
          </a:p>
        </p:txBody>
      </p:sp>
      <p:sp>
        <p:nvSpPr>
          <p:cNvPr id="5" name="Zástupný symbol pro datum 4"/>
          <p:cNvSpPr>
            <a:spLocks noGrp="1"/>
          </p:cNvSpPr>
          <p:nvPr>
            <p:ph type="dt" sz="half" idx="10"/>
          </p:nvPr>
        </p:nvSpPr>
        <p:spPr/>
        <p:txBody>
          <a:bodyPr rtlCol="0"/>
          <a:lstStyle>
            <a:lvl1pPr>
              <a:defRPr>
                <a:solidFill>
                  <a:schemeClr val="tx1"/>
                </a:solidFill>
              </a:defRPr>
            </a:lvl1pPr>
          </a:lstStyle>
          <a:p>
            <a:fld id="{E65C728F-9B5F-4AD9-95B6-330DCC38B7EC}" type="datetime1">
              <a:rPr lang="cs-CZ" noProof="0" smtClean="0"/>
              <a:pPr/>
              <a:t>21.9.2020</a:t>
            </a:fld>
            <a:endParaRPr lang="cs-CZ" noProof="0" dirty="0"/>
          </a:p>
        </p:txBody>
      </p:sp>
      <p:sp>
        <p:nvSpPr>
          <p:cNvPr id="6" name="Zástupný symbol pro zápatí 5"/>
          <p:cNvSpPr>
            <a:spLocks noGrp="1"/>
          </p:cNvSpPr>
          <p:nvPr>
            <p:ph type="ftr" sz="quarter" idx="11"/>
          </p:nvPr>
        </p:nvSpPr>
        <p:spPr/>
        <p:txBody>
          <a:bodyPr rtlCol="0"/>
          <a:lstStyle>
            <a:lvl1pPr>
              <a:defRPr>
                <a:solidFill>
                  <a:schemeClr val="tx1"/>
                </a:solidFill>
              </a:defRPr>
            </a:lvl1pPr>
          </a:lstStyle>
          <a:p>
            <a:pPr rtl="0"/>
            <a:r>
              <a:rPr lang="cs-CZ" noProof="0" dirty="0" smtClean="0"/>
              <a:t>Přidejte zápatí.</a:t>
            </a:r>
            <a:endParaRPr lang="cs-CZ" noProof="0" dirty="0"/>
          </a:p>
        </p:txBody>
      </p:sp>
      <p:sp>
        <p:nvSpPr>
          <p:cNvPr id="7" name="Zástupný symbol pro číslo snímku 6"/>
          <p:cNvSpPr>
            <a:spLocks noGrp="1"/>
          </p:cNvSpPr>
          <p:nvPr>
            <p:ph type="sldNum" sz="quarter" idx="12"/>
          </p:nvPr>
        </p:nvSpPr>
        <p:spPr/>
        <p:txBody>
          <a:bodyPr rtlCol="0"/>
          <a:lstStyle>
            <a:lvl1pPr>
              <a:defRPr>
                <a:solidFill>
                  <a:schemeClr val="tx1"/>
                </a:solidFill>
              </a:defRPr>
            </a:lvl1pPr>
          </a:lstStyle>
          <a:p>
            <a:pPr rtl="0"/>
            <a:fld id="{7DC1BBB0-96F0-4077-A278-0F3FB5C104D3}" type="slidenum">
              <a:rPr lang="cs-CZ" noProof="0" smtClean="0"/>
              <a:pPr rtl="0"/>
              <a:t>‹#›</a:t>
            </a:fld>
            <a:endParaRPr lang="cs-CZ" noProof="0" dirty="0"/>
          </a:p>
        </p:txBody>
      </p:sp>
      <p:sp>
        <p:nvSpPr>
          <p:cNvPr id="9" name="Obdélník 8"/>
          <p:cNvSpPr/>
          <p:nvPr/>
        </p:nvSpPr>
        <p:spPr>
          <a:xfrm>
            <a:off x="11884104" y="0"/>
            <a:ext cx="304721"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cs-CZ" noProof="0" dirty="0"/>
          </a:p>
        </p:txBody>
      </p:sp>
    </p:spTree>
    <p:extLst>
      <p:ext uri="{BB962C8B-B14F-4D97-AF65-F5344CB8AC3E}">
        <p14:creationId xmlns:p14="http://schemas.microsoft.com/office/powerpoint/2010/main" val="3476394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074240" y="381000"/>
            <a:ext cx="3293422" cy="1371600"/>
          </a:xfrm>
        </p:spPr>
        <p:txBody>
          <a:bodyPr rtlCol="0" anchor="b">
            <a:normAutofit/>
          </a:bodyPr>
          <a:lstStyle>
            <a:lvl1pPr algn="l" rtl="0">
              <a:defRPr sz="2800" b="0" cap="all" baseline="0">
                <a:solidFill>
                  <a:schemeClr val="tx2">
                    <a:lumMod val="75000"/>
                  </a:schemeClr>
                </a:solidFill>
              </a:defRPr>
            </a:lvl1pPr>
          </a:lstStyle>
          <a:p>
            <a:pPr rtl="0"/>
            <a:r>
              <a:rPr lang="cs-CZ" noProof="0" smtClean="0"/>
              <a:t>Kliknutím lze upravit styl.</a:t>
            </a:r>
            <a:endParaRPr lang="cs-CZ" noProof="0" dirty="0"/>
          </a:p>
        </p:txBody>
      </p:sp>
      <p:sp>
        <p:nvSpPr>
          <p:cNvPr id="3" name="Zástupný symbol obrázku 2" descr="Prázdný zástupný symbol pro přidání obrázku Klikněte na zástupný symbol a vyberte obrázek, který chcete přidat."/>
          <p:cNvSpPr>
            <a:spLocks noGrp="1"/>
          </p:cNvSpPr>
          <p:nvPr>
            <p:ph type="pic" idx="1"/>
          </p:nvPr>
        </p:nvSpPr>
        <p:spPr bwMode="auto">
          <a:xfrm>
            <a:off x="5180251" y="482600"/>
            <a:ext cx="6195986" cy="5689600"/>
          </a:xfrm>
          <a:ln w="19050">
            <a:solidFill>
              <a:schemeClr val="bg1"/>
            </a:solidFill>
          </a:ln>
        </p:spPr>
        <p:txBody>
          <a:bodyPr rtlCol="0">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cs-CZ" noProof="0" smtClean="0"/>
              <a:t>Kliknutím na ikonu přidáte obrázek.</a:t>
            </a:r>
            <a:endParaRPr lang="cs-CZ" noProof="0" dirty="0"/>
          </a:p>
        </p:txBody>
      </p:sp>
      <p:sp>
        <p:nvSpPr>
          <p:cNvPr id="4" name="Zástupný symbol pro text 3"/>
          <p:cNvSpPr>
            <a:spLocks noGrp="1"/>
          </p:cNvSpPr>
          <p:nvPr>
            <p:ph type="body" sz="half" idx="2"/>
          </p:nvPr>
        </p:nvSpPr>
        <p:spPr>
          <a:xfrm>
            <a:off x="1074240" y="1828800"/>
            <a:ext cx="3293422" cy="4343400"/>
          </a:xfrm>
        </p:spPr>
        <p:txBody>
          <a:bodyPr rtlCol="0">
            <a:normAutofit/>
          </a:bodyPr>
          <a:lstStyle>
            <a:lvl1pPr marL="0" indent="0">
              <a:buNone/>
              <a:defRPr sz="20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s-CZ" noProof="0" smtClean="0"/>
              <a:t>Kliknutím lze upravit styly předlohy textu.</a:t>
            </a:r>
          </a:p>
        </p:txBody>
      </p:sp>
      <p:sp>
        <p:nvSpPr>
          <p:cNvPr id="5" name="Zástupný symbol pro datum 4"/>
          <p:cNvSpPr>
            <a:spLocks noGrp="1"/>
          </p:cNvSpPr>
          <p:nvPr>
            <p:ph type="dt" sz="half" idx="10"/>
          </p:nvPr>
        </p:nvSpPr>
        <p:spPr/>
        <p:txBody>
          <a:bodyPr rtlCol="0"/>
          <a:lstStyle>
            <a:lvl1pPr>
              <a:defRPr/>
            </a:lvl1pPr>
          </a:lstStyle>
          <a:p>
            <a:fld id="{B8AFDE19-12E3-472C-B491-C0F02D22E997}" type="datetime1">
              <a:rPr lang="cs-CZ" noProof="0" smtClean="0"/>
              <a:pPr/>
              <a:t>21.9.2020</a:t>
            </a:fld>
            <a:endParaRPr lang="cs-CZ" noProof="0" dirty="0"/>
          </a:p>
        </p:txBody>
      </p:sp>
      <p:sp>
        <p:nvSpPr>
          <p:cNvPr id="6" name="Zástupný symbol pro zápatí 5"/>
          <p:cNvSpPr>
            <a:spLocks noGrp="1"/>
          </p:cNvSpPr>
          <p:nvPr>
            <p:ph type="ftr" sz="quarter" idx="11"/>
          </p:nvPr>
        </p:nvSpPr>
        <p:spPr/>
        <p:txBody>
          <a:bodyPr rtlCol="0"/>
          <a:lstStyle/>
          <a:p>
            <a:pPr rtl="0"/>
            <a:r>
              <a:rPr lang="cs-CZ" noProof="0" dirty="0" smtClean="0"/>
              <a:t>Přidejte zápatí.</a:t>
            </a:r>
            <a:endParaRPr lang="cs-CZ" noProof="0" dirty="0"/>
          </a:p>
        </p:txBody>
      </p:sp>
      <p:sp>
        <p:nvSpPr>
          <p:cNvPr id="7" name="Zástupný symbol pro číslo snímku 6"/>
          <p:cNvSpPr>
            <a:spLocks noGrp="1"/>
          </p:cNvSpPr>
          <p:nvPr>
            <p:ph type="sldNum" sz="quarter" idx="12"/>
          </p:nvPr>
        </p:nvSpPr>
        <p:spPr/>
        <p:txBody>
          <a:bodyPr rtlCol="0"/>
          <a:lstStyle/>
          <a:p>
            <a:pPr rtl="0"/>
            <a:fld id="{7DC1BBB0-96F0-4077-A278-0F3FB5C104D3}" type="slidenum">
              <a:rPr lang="cs-CZ" noProof="0" smtClean="0"/>
              <a:t>‹#›</a:t>
            </a:fld>
            <a:endParaRPr lang="cs-CZ" noProof="0" dirty="0"/>
          </a:p>
        </p:txBody>
      </p:sp>
      <p:sp>
        <p:nvSpPr>
          <p:cNvPr id="9" name="Obdélník 8"/>
          <p:cNvSpPr/>
          <p:nvPr/>
        </p:nvSpPr>
        <p:spPr>
          <a:xfrm>
            <a:off x="11884104" y="0"/>
            <a:ext cx="304721"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cs-CZ" noProof="0" dirty="0"/>
          </a:p>
        </p:txBody>
      </p:sp>
    </p:spTree>
    <p:extLst>
      <p:ext uri="{BB962C8B-B14F-4D97-AF65-F5344CB8AC3E}">
        <p14:creationId xmlns:p14="http://schemas.microsoft.com/office/powerpoint/2010/main" val="2256456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chemeClr val="tx2">
                <a:lumMod val="20000"/>
                <a:lumOff val="80000"/>
              </a:schemeClr>
            </a:gs>
            <a:gs pos="90000">
              <a:schemeClr val="tx2">
                <a:lumMod val="60000"/>
                <a:lumOff val="4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1903413" y="177800"/>
            <a:ext cx="9472824" cy="1239837"/>
          </a:xfrm>
          <a:prstGeom prst="rect">
            <a:avLst/>
          </a:prstGeom>
        </p:spPr>
        <p:txBody>
          <a:bodyPr vert="horz" lIns="91440" tIns="45720" rIns="91440" bIns="45720" rtlCol="0" anchor="b">
            <a:normAutofit/>
          </a:bodyPr>
          <a:lstStyle/>
          <a:p>
            <a:pPr rtl="0"/>
            <a:r>
              <a:rPr lang="cs-CZ" noProof="0" dirty="0" smtClean="0"/>
              <a:t>Kliknutím lze upravit styl.</a:t>
            </a:r>
            <a:endParaRPr lang="cs-CZ" noProof="0" dirty="0"/>
          </a:p>
        </p:txBody>
      </p:sp>
      <p:sp>
        <p:nvSpPr>
          <p:cNvPr id="3" name="Zástupný symbol pro text 2"/>
          <p:cNvSpPr>
            <a:spLocks noGrp="1"/>
          </p:cNvSpPr>
          <p:nvPr>
            <p:ph type="body" idx="1"/>
          </p:nvPr>
        </p:nvSpPr>
        <p:spPr>
          <a:xfrm>
            <a:off x="1903413" y="1600200"/>
            <a:ext cx="9472824" cy="4572000"/>
          </a:xfrm>
          <a:prstGeom prst="rect">
            <a:avLst/>
          </a:prstGeom>
        </p:spPr>
        <p:txBody>
          <a:bodyPr vert="horz" lIns="91440" tIns="45720" rIns="91440" bIns="45720" rtlCol="0">
            <a:normAutofit/>
          </a:bodyPr>
          <a:lstStyle/>
          <a:p>
            <a:pPr lvl="0" rtl="0"/>
            <a:r>
              <a:rPr lang="cs-CZ" noProof="0" dirty="0" smtClean="0"/>
              <a:t>Kliknutím můžete upravit styl předlohy textů.</a:t>
            </a:r>
          </a:p>
          <a:p>
            <a:pPr lvl="1" rtl="0"/>
            <a:r>
              <a:rPr lang="cs-CZ" noProof="0" dirty="0" smtClean="0"/>
              <a:t>Druhá úroveň</a:t>
            </a:r>
          </a:p>
          <a:p>
            <a:pPr lvl="2" rtl="0"/>
            <a:r>
              <a:rPr lang="cs-CZ" noProof="0" dirty="0" smtClean="0"/>
              <a:t>Třetí úroveň</a:t>
            </a:r>
          </a:p>
          <a:p>
            <a:pPr lvl="3" rtl="0"/>
            <a:r>
              <a:rPr lang="cs-CZ" noProof="0" dirty="0" smtClean="0"/>
              <a:t>Čtvrtá úroveň</a:t>
            </a:r>
          </a:p>
          <a:p>
            <a:pPr lvl="4" rtl="0"/>
            <a:r>
              <a:rPr lang="cs-CZ" noProof="0" dirty="0" smtClean="0"/>
              <a:t>Pátá úroveň</a:t>
            </a:r>
            <a:endParaRPr lang="cs-CZ" noProof="0" dirty="0"/>
          </a:p>
        </p:txBody>
      </p:sp>
      <p:sp>
        <p:nvSpPr>
          <p:cNvPr id="4" name="Zástupný symbol pro datum 3"/>
          <p:cNvSpPr>
            <a:spLocks noGrp="1"/>
          </p:cNvSpPr>
          <p:nvPr>
            <p:ph type="dt" sz="half" idx="2"/>
          </p:nvPr>
        </p:nvSpPr>
        <p:spPr>
          <a:xfrm>
            <a:off x="5180250" y="6356351"/>
            <a:ext cx="1218883" cy="365125"/>
          </a:xfrm>
          <a:prstGeom prst="rect">
            <a:avLst/>
          </a:prstGeom>
        </p:spPr>
        <p:txBody>
          <a:bodyPr vert="horz" lIns="91440" tIns="45720" rIns="91440" bIns="45720" rtlCol="0" anchor="ctr"/>
          <a:lstStyle>
            <a:lvl1pPr algn="l">
              <a:defRPr sz="1100" cap="all" baseline="0">
                <a:solidFill>
                  <a:schemeClr val="tx1"/>
                </a:solidFill>
              </a:defRPr>
            </a:lvl1pPr>
          </a:lstStyle>
          <a:p>
            <a:fld id="{441B3416-9DAC-47FD-92AD-EB5E19D3954E}" type="datetime1">
              <a:rPr lang="cs-CZ" noProof="0" smtClean="0"/>
              <a:pPr/>
              <a:t>21.9.2020</a:t>
            </a:fld>
            <a:endParaRPr lang="cs-CZ" noProof="0" dirty="0"/>
          </a:p>
        </p:txBody>
      </p:sp>
      <p:sp>
        <p:nvSpPr>
          <p:cNvPr id="5" name="Zástupný symbol pro zápatí 4"/>
          <p:cNvSpPr>
            <a:spLocks noGrp="1"/>
          </p:cNvSpPr>
          <p:nvPr>
            <p:ph type="ftr" sz="quarter" idx="3"/>
          </p:nvPr>
        </p:nvSpPr>
        <p:spPr>
          <a:xfrm>
            <a:off x="6595933" y="6356351"/>
            <a:ext cx="3974065" cy="365125"/>
          </a:xfrm>
          <a:prstGeom prst="rect">
            <a:avLst/>
          </a:prstGeom>
        </p:spPr>
        <p:txBody>
          <a:bodyPr vert="horz" lIns="91440" tIns="45720" rIns="91440" bIns="45720" rtlCol="0" anchor="ctr"/>
          <a:lstStyle>
            <a:lvl1pPr algn="ctr">
              <a:defRPr sz="1100" cap="all" baseline="0">
                <a:solidFill>
                  <a:schemeClr val="tx1"/>
                </a:solidFill>
              </a:defRPr>
            </a:lvl1pPr>
          </a:lstStyle>
          <a:p>
            <a:pPr rtl="0"/>
            <a:r>
              <a:rPr lang="cs-CZ" noProof="0" dirty="0" smtClean="0"/>
              <a:t>Přidejte zápatí.</a:t>
            </a:r>
            <a:endParaRPr lang="cs-CZ" noProof="0" dirty="0"/>
          </a:p>
        </p:txBody>
      </p:sp>
      <p:sp>
        <p:nvSpPr>
          <p:cNvPr id="6" name="Zástupný symbol pro číslo snímku 5"/>
          <p:cNvSpPr>
            <a:spLocks noGrp="1"/>
          </p:cNvSpPr>
          <p:nvPr>
            <p:ph type="sldNum" sz="quarter" idx="4"/>
          </p:nvPr>
        </p:nvSpPr>
        <p:spPr>
          <a:xfrm>
            <a:off x="10766796" y="6356351"/>
            <a:ext cx="609441" cy="365125"/>
          </a:xfrm>
          <a:prstGeom prst="rect">
            <a:avLst/>
          </a:prstGeom>
        </p:spPr>
        <p:txBody>
          <a:bodyPr vert="horz" lIns="91440" tIns="45720" rIns="91440" bIns="45720" rtlCol="0" anchor="ctr"/>
          <a:lstStyle>
            <a:lvl1pPr algn="r">
              <a:defRPr sz="1100" cap="all" baseline="0">
                <a:solidFill>
                  <a:schemeClr val="tx1"/>
                </a:solidFill>
              </a:defRPr>
            </a:lvl1pPr>
          </a:lstStyle>
          <a:p>
            <a:pPr rtl="0"/>
            <a:fld id="{7DC1BBB0-96F0-4077-A278-0F3FB5C104D3}" type="slidenum">
              <a:rPr lang="cs-CZ" noProof="0" smtClean="0"/>
              <a:pPr rtl="0"/>
              <a:t>‹#›</a:t>
            </a:fld>
            <a:endParaRPr lang="cs-CZ" noProof="0" dirty="0"/>
          </a:p>
        </p:txBody>
      </p:sp>
      <p:sp>
        <p:nvSpPr>
          <p:cNvPr id="9" name="Obdélník 8"/>
          <p:cNvSpPr/>
          <p:nvPr/>
        </p:nvSpPr>
        <p:spPr>
          <a:xfrm>
            <a:off x="11885691" y="0"/>
            <a:ext cx="304721" cy="6858000"/>
          </a:xfrm>
          <a:prstGeom prst="rect">
            <a:avLst/>
          </a:prstGeom>
          <a:solidFill>
            <a:schemeClr val="tx2">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cs-CZ" noProof="0" dirty="0"/>
          </a:p>
        </p:txBody>
      </p:sp>
      <p:pic>
        <p:nvPicPr>
          <p:cNvPr id="46" name="Obrázek 2"/>
          <p:cNvPicPr>
            <a:picLocks noChangeArrowheads="1"/>
          </p:cNvPicPr>
          <p:nvPr/>
        </p:nvPicPr>
        <p:blipFill>
          <a:blip r:embed="rId13">
            <a:extLst>
              <a:ext uri="{28A0092B-C50C-407E-A947-70E740481C1C}">
                <a14:useLocalDpi xmlns:a14="http://schemas.microsoft.com/office/drawing/2010/main" val="0"/>
              </a:ext>
            </a:extLst>
          </a:blip>
          <a:srcRect/>
          <a:stretch>
            <a:fillRect/>
          </a:stretch>
        </p:blipFill>
        <p:spPr bwMode="ltGray">
          <a:xfrm>
            <a:off x="0" y="0"/>
            <a:ext cx="1803400" cy="6858000"/>
          </a:xfrm>
          <a:prstGeom prst="rect">
            <a:avLst/>
          </a:prstGeom>
          <a:noFill/>
          <a:ln>
            <a:noFill/>
          </a:ln>
        </p:spPr>
      </p:pic>
    </p:spTree>
    <p:extLst>
      <p:ext uri="{BB962C8B-B14F-4D97-AF65-F5344CB8AC3E}">
        <p14:creationId xmlns:p14="http://schemas.microsoft.com/office/powerpoint/2010/main" val="414151883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2">
              <a:lumMod val="75000"/>
            </a:schemeClr>
          </a:solidFill>
          <a:latin typeface="+mj-lt"/>
          <a:ea typeface="+mj-ea"/>
          <a:cs typeface="+mj-cs"/>
        </a:defRPr>
      </a:lvl1pPr>
    </p:titleStyle>
    <p:body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39" userDrawn="1">
          <p15:clr>
            <a:srgbClr val="F26B43"/>
          </p15:clr>
        </p15:guide>
        <p15:guide id="2" pos="1199" userDrawn="1">
          <p15:clr>
            <a:srgbClr val="F26B43"/>
          </p15:clr>
        </p15:guide>
        <p15:guide id="3" pos="719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rtlCol="0"/>
          <a:lstStyle/>
          <a:p>
            <a:pPr rtl="0"/>
            <a:r>
              <a:rPr lang="cs-CZ" dirty="0" smtClean="0"/>
              <a:t>Zdravotnická psychologie</a:t>
            </a:r>
            <a:endParaRPr lang="cs-CZ" dirty="0"/>
          </a:p>
        </p:txBody>
      </p:sp>
      <p:sp>
        <p:nvSpPr>
          <p:cNvPr id="3" name="Podnadpis 2"/>
          <p:cNvSpPr>
            <a:spLocks noGrp="1"/>
          </p:cNvSpPr>
          <p:nvPr>
            <p:ph type="subTitle" idx="1"/>
          </p:nvPr>
        </p:nvSpPr>
        <p:spPr/>
        <p:txBody>
          <a:bodyPr rtlCol="0"/>
          <a:lstStyle/>
          <a:p>
            <a:pPr rtl="0"/>
            <a:r>
              <a:rPr lang="cs-CZ" dirty="0" smtClean="0"/>
              <a:t>1. a 2. přednáška</a:t>
            </a:r>
          </a:p>
          <a:p>
            <a:pPr rtl="0"/>
            <a:r>
              <a:rPr lang="cs-CZ" dirty="0" smtClean="0"/>
              <a:t>PhDr. Lenka </a:t>
            </a:r>
            <a:r>
              <a:rPr lang="cs-CZ" dirty="0" err="1" smtClean="0"/>
              <a:t>Emrová</a:t>
            </a:r>
            <a:endParaRPr lang="cs-CZ" dirty="0"/>
          </a:p>
        </p:txBody>
      </p:sp>
    </p:spTree>
    <p:extLst>
      <p:ext uri="{BB962C8B-B14F-4D97-AF65-F5344CB8AC3E}">
        <p14:creationId xmlns:p14="http://schemas.microsoft.com/office/powerpoint/2010/main" val="667590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Nadpis 12"/>
          <p:cNvSpPr>
            <a:spLocks noGrp="1"/>
          </p:cNvSpPr>
          <p:nvPr>
            <p:ph type="title"/>
          </p:nvPr>
        </p:nvSpPr>
        <p:spPr/>
        <p:txBody>
          <a:bodyPr rtlCol="0"/>
          <a:lstStyle/>
          <a:p>
            <a:r>
              <a:rPr lang="cs-CZ" dirty="0" smtClean="0"/>
              <a:t>Definice zdraví</a:t>
            </a:r>
            <a:endParaRPr lang="cs-CZ" dirty="0"/>
          </a:p>
        </p:txBody>
      </p:sp>
      <p:sp>
        <p:nvSpPr>
          <p:cNvPr id="14" name="Zástupný symbol pro obsah 13"/>
          <p:cNvSpPr>
            <a:spLocks noGrp="1"/>
          </p:cNvSpPr>
          <p:nvPr>
            <p:ph idx="4294967295"/>
          </p:nvPr>
        </p:nvSpPr>
        <p:spPr>
          <a:xfrm>
            <a:off x="2061964" y="1628800"/>
            <a:ext cx="9472612" cy="4968552"/>
          </a:xfrm>
        </p:spPr>
        <p:txBody>
          <a:bodyPr rtlCol="0">
            <a:normAutofit fontScale="85000" lnSpcReduction="20000"/>
          </a:bodyPr>
          <a:lstStyle/>
          <a:p>
            <a:r>
              <a:rPr lang="cs-CZ" dirty="0" smtClean="0"/>
              <a:t>Křivohlavý (2001): </a:t>
            </a:r>
          </a:p>
          <a:p>
            <a:pPr marL="0" indent="0">
              <a:buNone/>
            </a:pPr>
            <a:r>
              <a:rPr lang="cs-CZ" dirty="0"/>
              <a:t>„Zdraví je celkový (tělesný, psychický, sociální a duchovní) stav člověka, který mu umožňuje dosahovat optimální kvality života a není překážkou obdobnému snažení druhých lidí</a:t>
            </a:r>
            <a:r>
              <a:rPr lang="cs-CZ" dirty="0" smtClean="0"/>
              <a:t>“.</a:t>
            </a:r>
          </a:p>
          <a:p>
            <a:r>
              <a:rPr lang="cs-CZ" dirty="0" smtClean="0"/>
              <a:t>Břicháček (1999):</a:t>
            </a:r>
            <a:endParaRPr lang="cs-CZ" dirty="0"/>
          </a:p>
          <a:p>
            <a:pPr marL="0" indent="0">
              <a:buNone/>
            </a:pPr>
            <a:r>
              <a:rPr lang="cs-CZ" dirty="0" smtClean="0"/>
              <a:t>„holistický přístup“ </a:t>
            </a:r>
            <a:r>
              <a:rPr lang="cs-CZ" dirty="0"/>
              <a:t>– zdůrazňuje pojetí člověka a jeho zdraví jako celek</a:t>
            </a:r>
            <a:r>
              <a:rPr lang="cs-CZ" dirty="0" smtClean="0"/>
              <a:t>; </a:t>
            </a:r>
          </a:p>
          <a:p>
            <a:pPr marL="0" indent="0">
              <a:buNone/>
            </a:pPr>
            <a:r>
              <a:rPr lang="cs-CZ" dirty="0" smtClean="0"/>
              <a:t>dynamický </a:t>
            </a:r>
            <a:r>
              <a:rPr lang="cs-CZ" dirty="0"/>
              <a:t>přístup – zdraví je pojímáno jako proměnlivý jev, který se naplňuje v celoživotní dráze člověka</a:t>
            </a:r>
            <a:r>
              <a:rPr lang="cs-CZ" dirty="0" smtClean="0"/>
              <a:t>; je to proces, v němž je možný maximální rozvoj, daný možnostmi organismu</a:t>
            </a:r>
          </a:p>
          <a:p>
            <a:pPr marL="0" indent="0">
              <a:buNone/>
            </a:pPr>
            <a:r>
              <a:rPr lang="cs-CZ" dirty="0" smtClean="0"/>
              <a:t>sociální </a:t>
            </a:r>
            <a:r>
              <a:rPr lang="cs-CZ" dirty="0"/>
              <a:t>přístup – člověk je součástí sociální skupiny se všemi jejími vztahy a zdraví je hodnoceno v souvislosti se skupinami</a:t>
            </a:r>
            <a:r>
              <a:rPr lang="cs-CZ" dirty="0" smtClean="0"/>
              <a:t>;</a:t>
            </a:r>
          </a:p>
          <a:p>
            <a:pPr marL="0" indent="0">
              <a:buNone/>
            </a:pPr>
            <a:r>
              <a:rPr lang="cs-CZ" dirty="0" smtClean="0"/>
              <a:t>interaktivní </a:t>
            </a:r>
            <a:r>
              <a:rPr lang="cs-CZ" dirty="0"/>
              <a:t>přístup – člověk je pojímán jako součást prostředí se všemi jeho proměnnými.</a:t>
            </a:r>
            <a:br>
              <a:rPr lang="cs-CZ" dirty="0"/>
            </a:br>
            <a:endParaRPr lang="cs-CZ" dirty="0" smtClean="0"/>
          </a:p>
        </p:txBody>
      </p:sp>
    </p:spTree>
    <p:extLst>
      <p:ext uri="{BB962C8B-B14F-4D97-AF65-F5344CB8AC3E}">
        <p14:creationId xmlns:p14="http://schemas.microsoft.com/office/powerpoint/2010/main" val="1027627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Nadpis 12"/>
          <p:cNvSpPr>
            <a:spLocks noGrp="1"/>
          </p:cNvSpPr>
          <p:nvPr>
            <p:ph type="title"/>
          </p:nvPr>
        </p:nvSpPr>
        <p:spPr/>
        <p:txBody>
          <a:bodyPr rtlCol="0"/>
          <a:lstStyle/>
          <a:p>
            <a:r>
              <a:rPr lang="cs-CZ" dirty="0" smtClean="0"/>
              <a:t>Definice nemoci – centrální pojem současné medicíny</a:t>
            </a:r>
            <a:endParaRPr lang="cs-CZ" dirty="0"/>
          </a:p>
        </p:txBody>
      </p:sp>
      <p:sp>
        <p:nvSpPr>
          <p:cNvPr id="14" name="Zástupný symbol pro obsah 13"/>
          <p:cNvSpPr>
            <a:spLocks noGrp="1"/>
          </p:cNvSpPr>
          <p:nvPr>
            <p:ph idx="4294967295"/>
          </p:nvPr>
        </p:nvSpPr>
        <p:spPr>
          <a:xfrm>
            <a:off x="2061964" y="1628800"/>
            <a:ext cx="9472612" cy="4968552"/>
          </a:xfrm>
        </p:spPr>
        <p:txBody>
          <a:bodyPr rtlCol="0">
            <a:normAutofit lnSpcReduction="10000"/>
          </a:bodyPr>
          <a:lstStyle/>
          <a:p>
            <a:r>
              <a:rPr lang="cs-CZ" dirty="0"/>
              <a:t>Nemoc je z </a:t>
            </a:r>
            <a:r>
              <a:rPr lang="cs-CZ" dirty="0" smtClean="0"/>
              <a:t>bio-psycho-sociálního hlediska poruchou </a:t>
            </a:r>
            <a:r>
              <a:rPr lang="cs-CZ" dirty="0"/>
              <a:t>systému člověk – prostředí. Je to potenciální vlastnost organizmu vyrovnat se v průběhu života s určitými nároky prostředí, v němž člověk žije.</a:t>
            </a:r>
          </a:p>
          <a:p>
            <a:r>
              <a:rPr lang="cs-CZ" dirty="0" smtClean="0"/>
              <a:t>Je </a:t>
            </a:r>
            <a:r>
              <a:rPr lang="cs-CZ" dirty="0"/>
              <a:t>definována jako odchylka od určité normy, jež se považuje za normál (standard</a:t>
            </a:r>
            <a:r>
              <a:rPr lang="cs-CZ" dirty="0" smtClean="0"/>
              <a:t>).</a:t>
            </a:r>
          </a:p>
          <a:p>
            <a:r>
              <a:rPr lang="cs-CZ" dirty="0" smtClean="0"/>
              <a:t>Jde </a:t>
            </a:r>
            <a:r>
              <a:rPr lang="cs-CZ" dirty="0"/>
              <a:t>přitom o objektivně zjistitelný stav – o objektivně zjistitelné příznaky (symptomy), tj. něco, co je kvantifikovatelné</a:t>
            </a:r>
            <a:r>
              <a:rPr lang="cs-CZ" dirty="0" smtClean="0"/>
              <a:t>. </a:t>
            </a:r>
          </a:p>
          <a:p>
            <a:r>
              <a:rPr lang="cs-CZ" dirty="0" smtClean="0"/>
              <a:t>Obvykle </a:t>
            </a:r>
            <a:r>
              <a:rPr lang="cs-CZ" dirty="0"/>
              <a:t>se tímto termínem označuje fyziologický údaj</a:t>
            </a:r>
            <a:r>
              <a:rPr lang="cs-CZ" dirty="0" smtClean="0"/>
              <a:t>. Kdo </a:t>
            </a:r>
            <a:r>
              <a:rPr lang="cs-CZ" dirty="0"/>
              <a:t>je nemocen, není schopen práce.</a:t>
            </a:r>
            <a:br>
              <a:rPr lang="cs-CZ" dirty="0"/>
            </a:br>
            <a:endParaRPr lang="cs-CZ" dirty="0" smtClean="0"/>
          </a:p>
        </p:txBody>
      </p:sp>
    </p:spTree>
    <p:extLst>
      <p:ext uri="{BB962C8B-B14F-4D97-AF65-F5344CB8AC3E}">
        <p14:creationId xmlns:p14="http://schemas.microsoft.com/office/powerpoint/2010/main" val="2332983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Nadpis 12"/>
          <p:cNvSpPr>
            <a:spLocks noGrp="1"/>
          </p:cNvSpPr>
          <p:nvPr>
            <p:ph type="title"/>
          </p:nvPr>
        </p:nvSpPr>
        <p:spPr/>
        <p:txBody>
          <a:bodyPr rtlCol="0"/>
          <a:lstStyle/>
          <a:p>
            <a:r>
              <a:rPr lang="cs-CZ" dirty="0" smtClean="0"/>
              <a:t>Definice nemoci</a:t>
            </a:r>
            <a:endParaRPr lang="cs-CZ" dirty="0"/>
          </a:p>
        </p:txBody>
      </p:sp>
      <p:sp>
        <p:nvSpPr>
          <p:cNvPr id="14" name="Zástupný symbol pro obsah 13"/>
          <p:cNvSpPr>
            <a:spLocks noGrp="1"/>
          </p:cNvSpPr>
          <p:nvPr>
            <p:ph idx="4294967295"/>
          </p:nvPr>
        </p:nvSpPr>
        <p:spPr>
          <a:xfrm>
            <a:off x="2061964" y="1628800"/>
            <a:ext cx="9472612" cy="4968552"/>
          </a:xfrm>
        </p:spPr>
        <p:txBody>
          <a:bodyPr rtlCol="0">
            <a:normAutofit fontScale="85000" lnSpcReduction="20000"/>
          </a:bodyPr>
          <a:lstStyle/>
          <a:p>
            <a:r>
              <a:rPr lang="cs-CZ" dirty="0"/>
              <a:t>Slovo nemoc je definováno jako porucha zdraví. Nemocný člověk je stižený nemocí. </a:t>
            </a:r>
            <a:endParaRPr lang="cs-CZ" dirty="0" smtClean="0"/>
          </a:p>
          <a:p>
            <a:r>
              <a:rPr lang="cs-CZ" dirty="0" smtClean="0"/>
              <a:t>Anglický </a:t>
            </a:r>
            <a:r>
              <a:rPr lang="cs-CZ" dirty="0"/>
              <a:t>termín pro nemocného člověka „</a:t>
            </a:r>
            <a:r>
              <a:rPr lang="cs-CZ" dirty="0" err="1"/>
              <a:t>ill</a:t>
            </a:r>
            <a:r>
              <a:rPr lang="cs-CZ" dirty="0"/>
              <a:t>“ je chápán jako stav, kdy je něco v nepořádku, kdy to není dobré, kdy to, co má něco dělat, funguje jen s obtížemi, kdy se určitá funkce vychyluje z běžných mezí. </a:t>
            </a:r>
            <a:endParaRPr lang="cs-CZ" dirty="0" smtClean="0"/>
          </a:p>
          <a:p>
            <a:r>
              <a:rPr lang="cs-CZ" dirty="0" smtClean="0"/>
              <a:t>Praktický </a:t>
            </a:r>
            <a:r>
              <a:rPr lang="cs-CZ" dirty="0"/>
              <a:t>slovník medicíny (1994, s. 229) definuje: „Nemoc je stav organizmu vznikající působením zevních či vnitřních okolností, které narušují jeho správné fungování a rovnováhu</a:t>
            </a:r>
            <a:r>
              <a:rPr lang="cs-CZ" dirty="0" smtClean="0"/>
              <a:t>“.</a:t>
            </a:r>
          </a:p>
          <a:p>
            <a:r>
              <a:rPr lang="cs-CZ" dirty="0" smtClean="0"/>
              <a:t>„</a:t>
            </a:r>
            <a:r>
              <a:rPr lang="cs-CZ" dirty="0"/>
              <a:t>Nemoc (</a:t>
            </a:r>
            <a:r>
              <a:rPr lang="cs-CZ" dirty="0" err="1"/>
              <a:t>illness</a:t>
            </a:r>
            <a:r>
              <a:rPr lang="cs-CZ" dirty="0"/>
              <a:t>) je osobní vztah, ve kterém se osoba necítí být zdráva. Může a nemusí být ve vztahu k chorobě“. (Staňková, 1997). </a:t>
            </a:r>
            <a:endParaRPr lang="cs-CZ" dirty="0" smtClean="0"/>
          </a:p>
          <a:p>
            <a:r>
              <a:rPr lang="cs-CZ" dirty="0" smtClean="0"/>
              <a:t>Bártlová </a:t>
            </a:r>
            <a:r>
              <a:rPr lang="cs-CZ" dirty="0"/>
              <a:t>(1996, s. 19) definuje nemoc jako „poruchu schopnosti individua plnit očekávané úkoly a role“. V tomto pojetí znamená tedy nemoc odchylku od normální sociální role. Hlavním důvodem tohoto chápání nemoci je společenská nežádoucnost takového stavu a odchýlení se nemocného člověka od očekávání, které vůči němu má společnost.</a:t>
            </a:r>
            <a:endParaRPr lang="cs-CZ" dirty="0" smtClean="0"/>
          </a:p>
        </p:txBody>
      </p:sp>
    </p:spTree>
    <p:extLst>
      <p:ext uri="{BB962C8B-B14F-4D97-AF65-F5344CB8AC3E}">
        <p14:creationId xmlns:p14="http://schemas.microsoft.com/office/powerpoint/2010/main" val="3085277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Pohledy na nemoc</a:t>
            </a:r>
            <a:endParaRPr lang="cs-CZ" dirty="0"/>
          </a:p>
        </p:txBody>
      </p:sp>
      <p:sp>
        <p:nvSpPr>
          <p:cNvPr id="8" name="Ovál 7"/>
          <p:cNvSpPr/>
          <p:nvPr/>
        </p:nvSpPr>
        <p:spPr>
          <a:xfrm>
            <a:off x="2560934" y="1375957"/>
            <a:ext cx="8594193" cy="4824536"/>
          </a:xfrm>
          <a:prstGeom prst="ellipse">
            <a:avLst/>
          </a:prstGeom>
          <a:solidFill>
            <a:schemeClr val="accent2">
              <a:lumMod val="60000"/>
              <a:lumOff val="40000"/>
            </a:schemeClr>
          </a:solidFill>
        </p:spPr>
        <p:style>
          <a:lnRef idx="1">
            <a:schemeClr val="accent2"/>
          </a:lnRef>
          <a:fillRef idx="3">
            <a:schemeClr val="accent2"/>
          </a:fillRef>
          <a:effectRef idx="2">
            <a:schemeClr val="accent2"/>
          </a:effectRef>
          <a:fontRef idx="minor">
            <a:schemeClr val="lt1"/>
          </a:fontRef>
        </p:style>
        <p:txBody>
          <a:bodyPr rtlCol="0" anchor="ctr"/>
          <a:lstStyle/>
          <a:p>
            <a:pPr algn="ctr"/>
            <a:endParaRPr lang="cs-CZ" dirty="0"/>
          </a:p>
        </p:txBody>
      </p:sp>
      <p:grpSp>
        <p:nvGrpSpPr>
          <p:cNvPr id="6" name="Skupina 5"/>
          <p:cNvGrpSpPr/>
          <p:nvPr/>
        </p:nvGrpSpPr>
        <p:grpSpPr>
          <a:xfrm>
            <a:off x="3039425" y="2204864"/>
            <a:ext cx="7200800" cy="3672408"/>
            <a:chOff x="2422004" y="1844824"/>
            <a:chExt cx="4752528" cy="2911463"/>
          </a:xfrm>
        </p:grpSpPr>
        <p:sp>
          <p:nvSpPr>
            <p:cNvPr id="3" name="Ovál 2"/>
            <p:cNvSpPr/>
            <p:nvPr/>
          </p:nvSpPr>
          <p:spPr>
            <a:xfrm>
              <a:off x="2422004" y="1844824"/>
              <a:ext cx="2736304" cy="165618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cs-CZ" dirty="0" smtClean="0"/>
                <a:t>Biologický</a:t>
              </a:r>
            </a:p>
            <a:p>
              <a:pPr algn="ctr"/>
              <a:r>
                <a:rPr lang="cs-CZ" dirty="0" smtClean="0"/>
                <a:t>Choroba=</a:t>
              </a:r>
              <a:r>
                <a:rPr lang="cs-CZ" dirty="0"/>
                <a:t> angl. </a:t>
              </a:r>
              <a:r>
                <a:rPr lang="cs-CZ" dirty="0" err="1"/>
                <a:t>d</a:t>
              </a:r>
              <a:r>
                <a:rPr lang="cs-CZ" dirty="0" err="1" smtClean="0"/>
                <a:t>isease</a:t>
              </a:r>
              <a:endParaRPr lang="cs-CZ" dirty="0" smtClean="0"/>
            </a:p>
            <a:p>
              <a:pPr algn="ctr"/>
              <a:r>
                <a:rPr lang="cs-CZ" dirty="0" smtClean="0"/>
                <a:t> </a:t>
              </a:r>
              <a:endParaRPr lang="cs-CZ" dirty="0"/>
            </a:p>
          </p:txBody>
        </p:sp>
        <p:sp>
          <p:nvSpPr>
            <p:cNvPr id="4" name="Ovál 3"/>
            <p:cNvSpPr/>
            <p:nvPr/>
          </p:nvSpPr>
          <p:spPr>
            <a:xfrm>
              <a:off x="4726260" y="1844824"/>
              <a:ext cx="2448272" cy="165618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cs-CZ" dirty="0" smtClean="0"/>
                <a:t>Psychologický</a:t>
              </a:r>
            </a:p>
            <a:p>
              <a:pPr algn="ctr"/>
              <a:r>
                <a:rPr lang="cs-CZ" dirty="0" smtClean="0"/>
                <a:t>Nemoc, onemocnění= angl</a:t>
              </a:r>
              <a:r>
                <a:rPr lang="cs-CZ" dirty="0"/>
                <a:t>. </a:t>
              </a:r>
              <a:r>
                <a:rPr lang="cs-CZ" dirty="0" err="1" smtClean="0"/>
                <a:t>illness</a:t>
              </a:r>
              <a:endParaRPr lang="cs-CZ" dirty="0"/>
            </a:p>
            <a:p>
              <a:pPr algn="ctr"/>
              <a:endParaRPr lang="cs-CZ" dirty="0"/>
            </a:p>
          </p:txBody>
        </p:sp>
        <p:sp>
          <p:nvSpPr>
            <p:cNvPr id="5" name="Ovál 4"/>
            <p:cNvSpPr/>
            <p:nvPr/>
          </p:nvSpPr>
          <p:spPr>
            <a:xfrm>
              <a:off x="3718148" y="3100103"/>
              <a:ext cx="2448272" cy="165618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cs-CZ" dirty="0" smtClean="0"/>
                <a:t>Sociologický</a:t>
              </a:r>
            </a:p>
            <a:p>
              <a:pPr algn="ctr"/>
              <a:r>
                <a:rPr lang="cs-CZ" dirty="0"/>
                <a:t>slabost =</a:t>
              </a:r>
              <a:r>
                <a:rPr lang="cs-CZ" dirty="0" smtClean="0"/>
                <a:t>angl</a:t>
              </a:r>
              <a:r>
                <a:rPr lang="cs-CZ" dirty="0"/>
                <a:t>. </a:t>
              </a:r>
              <a:r>
                <a:rPr lang="cs-CZ" dirty="0" err="1" smtClean="0"/>
                <a:t>sickness</a:t>
              </a:r>
              <a:endParaRPr lang="cs-CZ" dirty="0"/>
            </a:p>
            <a:p>
              <a:pPr algn="ctr"/>
              <a:endParaRPr lang="cs-CZ" dirty="0"/>
            </a:p>
          </p:txBody>
        </p:sp>
      </p:grpSp>
      <p:sp>
        <p:nvSpPr>
          <p:cNvPr id="9" name="Obdélník 8"/>
          <p:cNvSpPr/>
          <p:nvPr/>
        </p:nvSpPr>
        <p:spPr>
          <a:xfrm>
            <a:off x="5605838" y="3557037"/>
            <a:ext cx="2376264" cy="504056"/>
          </a:xfrm>
          <a:prstGeom prst="rect">
            <a:avLst/>
          </a:prstGeom>
          <a:solidFill>
            <a:schemeClr val="accent2">
              <a:lumMod val="60000"/>
              <a:lumOff val="40000"/>
            </a:schemeClr>
          </a:solidFill>
        </p:spPr>
        <p:style>
          <a:lnRef idx="1">
            <a:schemeClr val="accent2"/>
          </a:lnRef>
          <a:fillRef idx="3">
            <a:schemeClr val="accent2"/>
          </a:fillRef>
          <a:effectRef idx="2">
            <a:schemeClr val="accent2"/>
          </a:effectRef>
          <a:fontRef idx="minor">
            <a:schemeClr val="lt1"/>
          </a:fontRef>
        </p:style>
        <p:txBody>
          <a:bodyPr rtlCol="0" anchor="ctr"/>
          <a:lstStyle/>
          <a:p>
            <a:pPr algn="ctr"/>
            <a:r>
              <a:rPr lang="cs-CZ" sz="2000" b="1" dirty="0" smtClean="0"/>
              <a:t>Bio-psycho-sociální</a:t>
            </a:r>
            <a:endParaRPr lang="cs-CZ" sz="2000" b="1" dirty="0"/>
          </a:p>
        </p:txBody>
      </p:sp>
    </p:spTree>
    <p:extLst>
      <p:ext uri="{BB962C8B-B14F-4D97-AF65-F5344CB8AC3E}">
        <p14:creationId xmlns:p14="http://schemas.microsoft.com/office/powerpoint/2010/main" val="1074203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Nadpis 12"/>
          <p:cNvSpPr>
            <a:spLocks noGrp="1"/>
          </p:cNvSpPr>
          <p:nvPr>
            <p:ph type="title"/>
          </p:nvPr>
        </p:nvSpPr>
        <p:spPr/>
        <p:txBody>
          <a:bodyPr rtlCol="0"/>
          <a:lstStyle/>
          <a:p>
            <a:r>
              <a:rPr lang="cs-CZ" dirty="0" err="1" smtClean="0"/>
              <a:t>Biologizující</a:t>
            </a:r>
            <a:r>
              <a:rPr lang="cs-CZ" dirty="0" smtClean="0"/>
              <a:t> pohled na nemoc</a:t>
            </a:r>
            <a:endParaRPr lang="cs-CZ" dirty="0"/>
          </a:p>
        </p:txBody>
      </p:sp>
      <p:sp>
        <p:nvSpPr>
          <p:cNvPr id="14" name="Zástupný symbol pro obsah 13"/>
          <p:cNvSpPr>
            <a:spLocks noGrp="1"/>
          </p:cNvSpPr>
          <p:nvPr>
            <p:ph idx="4294967295"/>
          </p:nvPr>
        </p:nvSpPr>
        <p:spPr>
          <a:xfrm>
            <a:off x="2061964" y="1628800"/>
            <a:ext cx="9472612" cy="4968552"/>
          </a:xfrm>
        </p:spPr>
        <p:txBody>
          <a:bodyPr rtlCol="0">
            <a:normAutofit fontScale="85000" lnSpcReduction="20000"/>
          </a:bodyPr>
          <a:lstStyle/>
          <a:p>
            <a:r>
              <a:rPr lang="cs-CZ" i="1" dirty="0"/>
              <a:t>Biologický model nemoci</a:t>
            </a:r>
            <a:r>
              <a:rPr lang="cs-CZ" dirty="0"/>
              <a:t> se plně vyvinul v minulém století na základě prudkého rozvoje přírodovědeckého </a:t>
            </a:r>
            <a:r>
              <a:rPr lang="cs-CZ" dirty="0" smtClean="0"/>
              <a:t>poznání.</a:t>
            </a:r>
          </a:p>
          <a:p>
            <a:r>
              <a:rPr lang="cs-CZ" dirty="0" smtClean="0"/>
              <a:t>Mechanistický </a:t>
            </a:r>
            <a:r>
              <a:rPr lang="cs-CZ" dirty="0"/>
              <a:t>lineárně kauzální model nemoci odpovídal </a:t>
            </a:r>
            <a:r>
              <a:rPr lang="cs-CZ" dirty="0" smtClean="0"/>
              <a:t>tehdejší </a:t>
            </a:r>
            <a:r>
              <a:rPr lang="cs-CZ" dirty="0"/>
              <a:t>materialisticko-mechanistické koncepci přírodních věd. </a:t>
            </a:r>
            <a:endParaRPr lang="cs-CZ" dirty="0" smtClean="0"/>
          </a:p>
          <a:p>
            <a:r>
              <a:rPr lang="cs-CZ" dirty="0" smtClean="0"/>
              <a:t>Všechny </a:t>
            </a:r>
            <a:r>
              <a:rPr lang="cs-CZ" dirty="0"/>
              <a:t>děje v lidském těle byly vysvětlovány na základě biochemických, fyziologických a dalších biologicky definovaných příčin (lineární kauzalita). </a:t>
            </a:r>
            <a:endParaRPr lang="cs-CZ" dirty="0" smtClean="0"/>
          </a:p>
          <a:p>
            <a:r>
              <a:rPr lang="cs-CZ" dirty="0"/>
              <a:t>Toto</a:t>
            </a:r>
            <a:r>
              <a:rPr lang="cs-CZ" b="1" dirty="0"/>
              <a:t> </a:t>
            </a:r>
            <a:r>
              <a:rPr lang="cs-CZ" dirty="0"/>
              <a:t>paradigma bylo také silně ovlivněno karteziánským dualismem, který definoval tělo a ducha jako vzájemně oddělené substance. D. </a:t>
            </a:r>
            <a:r>
              <a:rPr lang="cs-CZ" dirty="0" err="1"/>
              <a:t>Mc</a:t>
            </a:r>
            <a:r>
              <a:rPr lang="cs-CZ" dirty="0"/>
              <a:t> </a:t>
            </a:r>
            <a:r>
              <a:rPr lang="cs-CZ" dirty="0" err="1"/>
              <a:t>Clelland</a:t>
            </a:r>
            <a:r>
              <a:rPr lang="cs-CZ" dirty="0"/>
              <a:t> (1985) jej popsal </a:t>
            </a:r>
            <a:r>
              <a:rPr lang="cs-CZ" i="1" dirty="0"/>
              <a:t>jako mechanistický model, který</a:t>
            </a:r>
            <a:r>
              <a:rPr lang="cs-CZ" dirty="0"/>
              <a:t> s</a:t>
            </a:r>
            <a:r>
              <a:rPr lang="cs-CZ" i="1" dirty="0"/>
              <a:t> tělem </a:t>
            </a:r>
            <a:r>
              <a:rPr lang="cs-CZ" i="1" dirty="0" smtClean="0"/>
              <a:t>zachází </a:t>
            </a:r>
            <a:r>
              <a:rPr lang="cs-CZ" i="1" dirty="0"/>
              <a:t>jako se strojem, který je spraven tak, že se spraví, nebo nahradí vadná součástka, nebo se zničí nějaký cizí element, který způsobuje problémy. </a:t>
            </a:r>
            <a:endParaRPr lang="cs-CZ" dirty="0" smtClean="0"/>
          </a:p>
          <a:p>
            <a:pPr marL="0" indent="0" algn="ctr">
              <a:buNone/>
            </a:pPr>
            <a:r>
              <a:rPr lang="cs-CZ" dirty="0" smtClean="0">
                <a:solidFill>
                  <a:srgbClr val="FFFF00"/>
                </a:solidFill>
              </a:rPr>
              <a:t>Názor</a:t>
            </a:r>
            <a:r>
              <a:rPr lang="cs-CZ" dirty="0">
                <a:solidFill>
                  <a:srgbClr val="FFFF00"/>
                </a:solidFill>
              </a:rPr>
              <a:t>, že „opravdová” nemoc musí mít své fyziologické nebo somatické koreláty, přetrvává v povědomí některých </a:t>
            </a:r>
            <a:r>
              <a:rPr lang="cs-CZ" dirty="0" smtClean="0">
                <a:solidFill>
                  <a:srgbClr val="FFFF00"/>
                </a:solidFill>
              </a:rPr>
              <a:t>laiků, </a:t>
            </a:r>
            <a:r>
              <a:rPr lang="cs-CZ" dirty="0">
                <a:solidFill>
                  <a:srgbClr val="FFFF00"/>
                </a:solidFill>
              </a:rPr>
              <a:t>ale i lékařů dodnes</a:t>
            </a:r>
            <a:r>
              <a:rPr lang="cs-CZ" dirty="0" smtClean="0">
                <a:solidFill>
                  <a:srgbClr val="FFFF00"/>
                </a:solidFill>
              </a:rPr>
              <a:t>.</a:t>
            </a:r>
            <a:endParaRPr lang="cs-CZ" dirty="0">
              <a:solidFill>
                <a:srgbClr val="FFFF00"/>
              </a:solidFill>
            </a:endParaRPr>
          </a:p>
        </p:txBody>
      </p:sp>
    </p:spTree>
    <p:extLst>
      <p:ext uri="{BB962C8B-B14F-4D97-AF65-F5344CB8AC3E}">
        <p14:creationId xmlns:p14="http://schemas.microsoft.com/office/powerpoint/2010/main" val="1698362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Základní </a:t>
            </a:r>
            <a:r>
              <a:rPr lang="cs-CZ" dirty="0" smtClean="0"/>
              <a:t>charakteristiky </a:t>
            </a:r>
            <a:r>
              <a:rPr lang="cs-CZ" dirty="0"/>
              <a:t>biomedicínského modelu </a:t>
            </a:r>
            <a:r>
              <a:rPr lang="cs-CZ" dirty="0" smtClean="0"/>
              <a:t>nemoci dle Křivohlavého (1999</a:t>
            </a:r>
            <a:r>
              <a:rPr lang="cs-CZ" dirty="0"/>
              <a:t>), </a:t>
            </a:r>
            <a:r>
              <a:rPr lang="cs-CZ" dirty="0" smtClean="0"/>
              <a:t>Schmidta </a:t>
            </a:r>
            <a:r>
              <a:rPr lang="cs-CZ" dirty="0"/>
              <a:t>(1984) </a:t>
            </a:r>
          </a:p>
        </p:txBody>
      </p:sp>
      <p:sp>
        <p:nvSpPr>
          <p:cNvPr id="3" name="Zástupný symbol pro obsah 2"/>
          <p:cNvSpPr>
            <a:spLocks noGrp="1"/>
          </p:cNvSpPr>
          <p:nvPr>
            <p:ph idx="1"/>
          </p:nvPr>
        </p:nvSpPr>
        <p:spPr>
          <a:xfrm>
            <a:off x="1903413" y="1600200"/>
            <a:ext cx="9472824" cy="5141168"/>
          </a:xfrm>
        </p:spPr>
        <p:txBody>
          <a:bodyPr>
            <a:normAutofit fontScale="55000" lnSpcReduction="20000"/>
          </a:bodyPr>
          <a:lstStyle/>
          <a:p>
            <a:pPr lvl="0"/>
            <a:r>
              <a:rPr lang="cs-CZ" dirty="0"/>
              <a:t>v Evropě ovlivňuje medicínské myšlení  posledních 300 let</a:t>
            </a:r>
          </a:p>
          <a:p>
            <a:pPr lvl="0"/>
            <a:r>
              <a:rPr lang="cs-CZ" dirty="0"/>
              <a:t>má velkou zásluhu na snížení úmrtnosti a na zlepšení úrovně morbidity v posledních 100 – 150 letech</a:t>
            </a:r>
          </a:p>
          <a:p>
            <a:pPr lvl="0"/>
            <a:r>
              <a:rPr lang="cs-CZ" dirty="0"/>
              <a:t>preferuje výhradně biologický – příčinný faktor při vzniku onemocnění (lineárně kauzální model zdraví )</a:t>
            </a:r>
          </a:p>
          <a:p>
            <a:pPr lvl="0"/>
            <a:r>
              <a:rPr lang="cs-CZ" dirty="0"/>
              <a:t>pojímá tělo a duši (psychiku) jako dvě oddělené a odlišné skutečnosti, pozornost přitom věnuje jen tělu (psychiku do značné míry ignoruje).</a:t>
            </a:r>
          </a:p>
          <a:p>
            <a:pPr lvl="0"/>
            <a:r>
              <a:rPr lang="cs-CZ" dirty="0"/>
              <a:t>prvořadým zájmem tohoto přístupu je nemoc, kterou vysvětluje jako poruchu normální činnosti (</a:t>
            </a:r>
            <a:r>
              <a:rPr lang="cs-CZ" dirty="0" err="1"/>
              <a:t>malfunkci</a:t>
            </a:r>
            <a:r>
              <a:rPr lang="cs-CZ" dirty="0"/>
              <a:t>), zdraví bere jako samozřejmost ve smyslu opozita nemoci </a:t>
            </a:r>
          </a:p>
          <a:p>
            <a:pPr lvl="0"/>
            <a:r>
              <a:rPr lang="cs-CZ" dirty="0"/>
              <a:t>vychází z předpokladu, že nemoc je do značné míry zcela nezávislá na psychických a sociálních faktorech</a:t>
            </a:r>
          </a:p>
          <a:p>
            <a:pPr lvl="0"/>
            <a:r>
              <a:rPr lang="cs-CZ" dirty="0"/>
              <a:t>prvořadou pozornost věnuje biochemickým procesům a somatické stránce nemoci</a:t>
            </a:r>
          </a:p>
          <a:p>
            <a:pPr lvl="0"/>
            <a:r>
              <a:rPr lang="cs-CZ" dirty="0"/>
              <a:t>jeho výchozím bodem je poznání narušené biochemické rovnováhy v organismu</a:t>
            </a:r>
          </a:p>
          <a:p>
            <a:pPr lvl="0"/>
            <a:r>
              <a:rPr lang="cs-CZ" dirty="0"/>
              <a:t>věnuje velkou pozornost neurofyziologickým abnormalitám</a:t>
            </a:r>
          </a:p>
          <a:p>
            <a:pPr lvl="0"/>
            <a:r>
              <a:rPr lang="cs-CZ" dirty="0"/>
              <a:t>snaha o popis nosologických jednotek s charakteristickou etiologií, které jsou zakotveny uvnitř organismu </a:t>
            </a:r>
          </a:p>
          <a:p>
            <a:pPr lvl="0"/>
            <a:r>
              <a:rPr lang="cs-CZ" dirty="0"/>
              <a:t>pacient není za vznik onemocnění zodpovědný a nemůže pravděpodobnost rozvoje onemocnění ovlivňovat</a:t>
            </a:r>
          </a:p>
          <a:p>
            <a:pPr lvl="0"/>
            <a:r>
              <a:rPr lang="cs-CZ" dirty="0"/>
              <a:t>má obtíže s objektivní interpretací etiologických faktorů dnes převažujících onemocnění a příčin úmrtí, s nemocemi kardiovaskulárními, rakovinou a úrazy</a:t>
            </a:r>
          </a:p>
          <a:p>
            <a:pPr lvl="0"/>
            <a:r>
              <a:rPr lang="cs-CZ" dirty="0"/>
              <a:t>nepodporuje prevenci a posilování zdraví ani individuální zodpovědnost za zdraví. </a:t>
            </a:r>
          </a:p>
          <a:p>
            <a:pPr marL="0" indent="0" algn="ctr">
              <a:buNone/>
            </a:pPr>
            <a:r>
              <a:rPr lang="cs-CZ" b="1" dirty="0" smtClean="0">
                <a:solidFill>
                  <a:srgbClr val="FFFF00"/>
                </a:solidFill>
              </a:rPr>
              <a:t>Krize ve 30. letech v souvislosti s rozvojem civilizačních a chronických onemocnění</a:t>
            </a:r>
            <a:endParaRPr lang="cs-CZ" b="1" dirty="0">
              <a:solidFill>
                <a:srgbClr val="FFFF00"/>
              </a:solidFill>
            </a:endParaRPr>
          </a:p>
        </p:txBody>
      </p:sp>
    </p:spTree>
    <p:extLst>
      <p:ext uri="{BB962C8B-B14F-4D97-AF65-F5344CB8AC3E}">
        <p14:creationId xmlns:p14="http://schemas.microsoft.com/office/powerpoint/2010/main" val="1481186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Behaviorální medicína a behaviorální zdraví</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t>Současná behaviorální medicína je </a:t>
            </a:r>
            <a:r>
              <a:rPr lang="cs-CZ" i="1" dirty="0"/>
              <a:t>multidisciplinární obor</a:t>
            </a:r>
            <a:r>
              <a:rPr lang="cs-CZ" dirty="0"/>
              <a:t>, který vytváří široký model zdraví a nemoci, jenž integruje biologické, psychologické proměnné a faktory prostředí, zvláště pro člověka nejdůležitějšího, prostředí sociálního.  V roce 1977 </a:t>
            </a:r>
            <a:r>
              <a:rPr lang="cs-CZ" dirty="0" err="1"/>
              <a:t>Yalská</a:t>
            </a:r>
            <a:r>
              <a:rPr lang="cs-CZ" dirty="0"/>
              <a:t> konference zdůraznila, že výzkum a praxe v behaviorální medicíně předpokládá interdisciplinární spolupráci lékařů a psychologů. </a:t>
            </a:r>
          </a:p>
          <a:p>
            <a:r>
              <a:rPr lang="cs-CZ" dirty="0"/>
              <a:t>D. </a:t>
            </a:r>
            <a:r>
              <a:rPr lang="cs-CZ" dirty="0" err="1"/>
              <a:t>Matarazzo</a:t>
            </a:r>
            <a:r>
              <a:rPr lang="cs-CZ" dirty="0"/>
              <a:t> (1980, </a:t>
            </a:r>
            <a:r>
              <a:rPr lang="cs-CZ" dirty="0" smtClean="0"/>
              <a:t>1982), </a:t>
            </a:r>
            <a:r>
              <a:rPr lang="cs-CZ" dirty="0" err="1" smtClean="0"/>
              <a:t>Kondáš</a:t>
            </a:r>
            <a:r>
              <a:rPr lang="cs-CZ" dirty="0" smtClean="0"/>
              <a:t> </a:t>
            </a:r>
            <a:r>
              <a:rPr lang="cs-CZ" dirty="0"/>
              <a:t>(1989)uvádí, </a:t>
            </a:r>
            <a:r>
              <a:rPr lang="cs-CZ" dirty="0" smtClean="0"/>
              <a:t>že </a:t>
            </a:r>
            <a:r>
              <a:rPr lang="cs-CZ" dirty="0"/>
              <a:t>behaviorální medicína je systematickou aplikací principů a technologie behaviorální psychologie do oblasti medicíny, zdraví a choroby, přičemž pod  pojmem behaviorální psychologie rozumí experimentální anebo empirickou psychologii a v menší míře fyziologickou psychologii. </a:t>
            </a:r>
          </a:p>
          <a:p>
            <a:r>
              <a:rPr lang="cs-CZ" i="1" dirty="0" smtClean="0"/>
              <a:t>Behaviorální </a:t>
            </a:r>
            <a:r>
              <a:rPr lang="cs-CZ" i="1" dirty="0"/>
              <a:t>zdraví je tedy oblastí behaviorální medicíny, která se zabývá</a:t>
            </a:r>
            <a:r>
              <a:rPr lang="cs-CZ" dirty="0"/>
              <a:t> </a:t>
            </a:r>
            <a:r>
              <a:rPr lang="cs-CZ" i="1" dirty="0"/>
              <a:t>zvyšováním a zachováním zdraví, prevencí nemocí a dysfunkcí</a:t>
            </a:r>
            <a:r>
              <a:rPr lang="cs-CZ" dirty="0"/>
              <a:t>. Behaviorální medicína klade důraz na interakci biologických a behaviorálních faktorů v etiologii onemocnění a při jeho </a:t>
            </a:r>
            <a:r>
              <a:rPr lang="cs-CZ" dirty="0" smtClean="0"/>
              <a:t>léčbě.</a:t>
            </a:r>
          </a:p>
          <a:p>
            <a:r>
              <a:rPr lang="cs-CZ" dirty="0" smtClean="0"/>
              <a:t>Základní </a:t>
            </a:r>
            <a:r>
              <a:rPr lang="cs-CZ" dirty="0"/>
              <a:t>metodologický postup v behaviorální medicíně je zjišťování a analýza parametrů nemoci, jež mají nějaký vztah k chování nemocného, např. kouření, abúzus alkoholu a drog, nesprávné návyky ve složení a kvantitě stravy, vyrovnávání se se stresovými situacemi, zafixované neadekvátní životní styly (schéma 1). </a:t>
            </a:r>
          </a:p>
          <a:p>
            <a:endParaRPr lang="cs-CZ" dirty="0"/>
          </a:p>
        </p:txBody>
      </p:sp>
    </p:spTree>
    <p:extLst>
      <p:ext uri="{BB962C8B-B14F-4D97-AF65-F5344CB8AC3E}">
        <p14:creationId xmlns:p14="http://schemas.microsoft.com/office/powerpoint/2010/main" val="3234732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err="1"/>
              <a:t>Kanferův</a:t>
            </a:r>
            <a:r>
              <a:rPr lang="cs-CZ" i="1" dirty="0"/>
              <a:t> a </a:t>
            </a:r>
            <a:r>
              <a:rPr lang="cs-CZ" i="1" dirty="0" err="1"/>
              <a:t>Philipsův</a:t>
            </a:r>
            <a:r>
              <a:rPr lang="cs-CZ" i="1" dirty="0"/>
              <a:t> behaviorální model </a:t>
            </a:r>
            <a:r>
              <a:rPr lang="cs-CZ" i="1" dirty="0" smtClean="0"/>
              <a:t>nemoci</a:t>
            </a:r>
            <a:endParaRPr lang="cs-CZ" dirty="0"/>
          </a:p>
        </p:txBody>
      </p:sp>
      <p:sp>
        <p:nvSpPr>
          <p:cNvPr id="3" name="Zástupný symbol pro obsah 2"/>
          <p:cNvSpPr>
            <a:spLocks noGrp="1"/>
          </p:cNvSpPr>
          <p:nvPr>
            <p:ph idx="1"/>
          </p:nvPr>
        </p:nvSpPr>
        <p:spPr/>
        <p:txBody>
          <a:bodyPr/>
          <a:lstStyle/>
          <a:p>
            <a:pPr marL="0" indent="0">
              <a:buNone/>
            </a:pPr>
            <a:endParaRPr lang="cs-CZ" dirty="0" smtClean="0"/>
          </a:p>
          <a:p>
            <a:pPr marL="0" indent="0">
              <a:buNone/>
            </a:pPr>
            <a:endParaRPr lang="cs-CZ" dirty="0"/>
          </a:p>
        </p:txBody>
      </p:sp>
      <p:sp>
        <p:nvSpPr>
          <p:cNvPr id="4" name="Text Box 2" descr="Novinový papír"/>
          <p:cNvSpPr txBox="1">
            <a:spLocks noChangeArrowheads="1"/>
          </p:cNvSpPr>
          <p:nvPr/>
        </p:nvSpPr>
        <p:spPr bwMode="auto">
          <a:xfrm>
            <a:off x="2751393" y="2348880"/>
            <a:ext cx="7776864" cy="2880320"/>
          </a:xfrm>
          <a:prstGeom prst="rect">
            <a:avLst/>
          </a:prstGeom>
          <a:blipFill dpi="0" rotWithShape="1">
            <a:blip r:embed="rId3"/>
            <a:srcRect/>
            <a:tile tx="0" ty="0" sx="100000" sy="100000" flip="none" algn="tl"/>
          </a:blipFill>
          <a:ln>
            <a:noFill/>
          </a:ln>
          <a:effectLst>
            <a:outerShdw dist="35921" dir="2700000" algn="ctr" rotWithShape="0">
              <a:srgbClr val="808080"/>
            </a:outerShdw>
          </a:effectLst>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cs-CZ" altLang="cs-CZ" b="1" i="1" u="none" strike="noStrike" cap="none" normalizeH="0" baseline="0" dirty="0" smtClean="0">
                <a:ln>
                  <a:noFill/>
                </a:ln>
                <a:solidFill>
                  <a:schemeClr val="tx1"/>
                </a:solidFill>
                <a:effectLst/>
                <a:latin typeface="Calibri" panose="020F0502020204030204" pitchFamily="34" charset="0"/>
              </a:rPr>
              <a:t>S - O  -  R  -  KP  -  K</a:t>
            </a:r>
          </a:p>
          <a:p>
            <a:pPr marL="0" marR="0" lvl="0" indent="0" algn="l" defTabSz="914400" rtl="0" eaLnBrk="0" fontAlgn="base" latinLnBrk="0" hangingPunct="0">
              <a:lnSpc>
                <a:spcPct val="100000"/>
              </a:lnSpc>
              <a:spcBef>
                <a:spcPct val="0"/>
              </a:spcBef>
              <a:spcAft>
                <a:spcPts val="600"/>
              </a:spcAft>
              <a:buClrTx/>
              <a:buSzTx/>
              <a:buFontTx/>
              <a:buNone/>
              <a:tabLst/>
            </a:pPr>
            <a:r>
              <a:rPr kumimoji="0" lang="cs-CZ" altLang="cs-CZ" b="1" i="1" u="none" strike="noStrike" cap="none" normalizeH="0" baseline="0" dirty="0" smtClean="0">
                <a:ln>
                  <a:noFill/>
                </a:ln>
                <a:solidFill>
                  <a:schemeClr val="tx1"/>
                </a:solidFill>
                <a:effectLst/>
                <a:latin typeface="Calibri" panose="020F0502020204030204" pitchFamily="34" charset="0"/>
              </a:rPr>
              <a:t>S</a:t>
            </a:r>
            <a:r>
              <a:rPr kumimoji="0" lang="cs-CZ" altLang="cs-CZ" b="0" i="1" u="none" strike="noStrike" cap="none" normalizeH="0" baseline="0" dirty="0" smtClean="0">
                <a:ln>
                  <a:noFill/>
                </a:ln>
                <a:solidFill>
                  <a:schemeClr val="tx1"/>
                </a:solidFill>
                <a:effectLst/>
                <a:latin typeface="Calibri" panose="020F0502020204030204" pitchFamily="34" charset="0"/>
              </a:rPr>
              <a:t> = PODNĚTY</a:t>
            </a:r>
          </a:p>
          <a:p>
            <a:pPr marL="0" marR="0" lvl="0" indent="0" algn="l" defTabSz="914400" rtl="0" eaLnBrk="0" fontAlgn="base" latinLnBrk="0" hangingPunct="0">
              <a:lnSpc>
                <a:spcPct val="100000"/>
              </a:lnSpc>
              <a:spcBef>
                <a:spcPct val="0"/>
              </a:spcBef>
              <a:spcAft>
                <a:spcPts val="600"/>
              </a:spcAft>
              <a:buClrTx/>
              <a:buSzTx/>
              <a:buFontTx/>
              <a:buNone/>
              <a:tabLst/>
            </a:pPr>
            <a:r>
              <a:rPr kumimoji="0" lang="cs-CZ" altLang="cs-CZ" b="1" i="1" u="none" strike="noStrike" cap="none" normalizeH="0" baseline="0" dirty="0" smtClean="0">
                <a:ln>
                  <a:noFill/>
                </a:ln>
                <a:solidFill>
                  <a:schemeClr val="tx1"/>
                </a:solidFill>
                <a:effectLst/>
                <a:latin typeface="Calibri" panose="020F0502020204030204" pitchFamily="34" charset="0"/>
              </a:rPr>
              <a:t>O</a:t>
            </a:r>
            <a:r>
              <a:rPr kumimoji="0" lang="cs-CZ" altLang="cs-CZ" b="0" i="1" u="none" strike="noStrike" cap="none" normalizeH="0" baseline="0" dirty="0" smtClean="0">
                <a:ln>
                  <a:noFill/>
                </a:ln>
                <a:solidFill>
                  <a:schemeClr val="tx1"/>
                </a:solidFill>
                <a:effectLst/>
                <a:latin typeface="Calibri" panose="020F0502020204030204" pitchFamily="34" charset="0"/>
              </a:rPr>
              <a:t> = ORGANISMUS</a:t>
            </a:r>
          </a:p>
          <a:p>
            <a:pPr marL="0" marR="0" lvl="0" indent="0" algn="l" defTabSz="914400" rtl="0" eaLnBrk="0" fontAlgn="base" latinLnBrk="0" hangingPunct="0">
              <a:lnSpc>
                <a:spcPct val="100000"/>
              </a:lnSpc>
              <a:spcBef>
                <a:spcPct val="0"/>
              </a:spcBef>
              <a:spcAft>
                <a:spcPts val="600"/>
              </a:spcAft>
              <a:buClrTx/>
              <a:buSzTx/>
              <a:buFontTx/>
              <a:buNone/>
              <a:tabLst/>
            </a:pPr>
            <a:r>
              <a:rPr kumimoji="0" lang="cs-CZ" altLang="cs-CZ" b="1" i="1" u="none" strike="noStrike" cap="none" normalizeH="0" baseline="0" dirty="0" smtClean="0">
                <a:ln>
                  <a:noFill/>
                </a:ln>
                <a:solidFill>
                  <a:schemeClr val="tx1"/>
                </a:solidFill>
                <a:effectLst/>
                <a:latin typeface="Calibri" panose="020F0502020204030204" pitchFamily="34" charset="0"/>
              </a:rPr>
              <a:t>R </a:t>
            </a:r>
            <a:r>
              <a:rPr kumimoji="0" lang="cs-CZ" altLang="cs-CZ" b="0" i="1" u="none" strike="noStrike" cap="none" normalizeH="0" baseline="0" dirty="0" smtClean="0">
                <a:ln>
                  <a:noFill/>
                </a:ln>
                <a:solidFill>
                  <a:schemeClr val="tx1"/>
                </a:solidFill>
                <a:effectLst/>
                <a:latin typeface="Calibri" panose="020F0502020204030204" pitchFamily="34" charset="0"/>
              </a:rPr>
              <a:t>= REAKCE</a:t>
            </a:r>
          </a:p>
          <a:p>
            <a:pPr marL="0" marR="0" lvl="0" indent="0" algn="just" defTabSz="914400" rtl="0" eaLnBrk="0" fontAlgn="base" latinLnBrk="0" hangingPunct="0">
              <a:lnSpc>
                <a:spcPct val="100000"/>
              </a:lnSpc>
              <a:spcBef>
                <a:spcPct val="0"/>
              </a:spcBef>
              <a:spcAft>
                <a:spcPts val="800"/>
              </a:spcAft>
              <a:buClrTx/>
              <a:buSzTx/>
              <a:buFontTx/>
              <a:buNone/>
              <a:tabLst/>
            </a:pPr>
            <a:r>
              <a:rPr kumimoji="0" lang="cs-CZ" altLang="cs-CZ" b="1" i="1" u="none" strike="noStrike" cap="none" normalizeH="0" baseline="0" dirty="0" smtClean="0">
                <a:ln>
                  <a:noFill/>
                </a:ln>
                <a:solidFill>
                  <a:schemeClr val="tx1"/>
                </a:solidFill>
                <a:effectLst/>
                <a:latin typeface="Calibri" panose="020F0502020204030204" pitchFamily="34" charset="0"/>
              </a:rPr>
              <a:t>KP</a:t>
            </a:r>
            <a:r>
              <a:rPr kumimoji="0" lang="cs-CZ" altLang="cs-CZ" b="0" i="1" u="none" strike="noStrike" cap="none" normalizeH="0" baseline="0" dirty="0" smtClean="0">
                <a:ln>
                  <a:noFill/>
                </a:ln>
                <a:solidFill>
                  <a:schemeClr val="tx1"/>
                </a:solidFill>
                <a:effectLst/>
                <a:latin typeface="Calibri" panose="020F0502020204030204" pitchFamily="34" charset="0"/>
              </a:rPr>
              <a:t> = KONTINGENČNÍ POMĚR (důsledky reakce s přihlédnutím k posílení či oslabení "zdravého" nebo "poruchového" chování)</a:t>
            </a:r>
          </a:p>
          <a:p>
            <a:pPr marL="0" marR="0" lvl="0" indent="0" algn="just" defTabSz="914400" rtl="0" eaLnBrk="0" fontAlgn="base" latinLnBrk="0" hangingPunct="0">
              <a:lnSpc>
                <a:spcPct val="100000"/>
              </a:lnSpc>
              <a:spcBef>
                <a:spcPct val="0"/>
              </a:spcBef>
              <a:spcAft>
                <a:spcPts val="800"/>
              </a:spcAft>
              <a:buClrTx/>
              <a:buSzTx/>
              <a:buFontTx/>
              <a:buNone/>
              <a:tabLst/>
            </a:pPr>
            <a:r>
              <a:rPr kumimoji="0" lang="cs-CZ" altLang="cs-CZ" b="1" i="1" u="none" strike="noStrike" cap="none" normalizeH="0" baseline="0" dirty="0" smtClean="0">
                <a:ln>
                  <a:noFill/>
                </a:ln>
                <a:solidFill>
                  <a:schemeClr val="tx1"/>
                </a:solidFill>
                <a:effectLst/>
                <a:latin typeface="Calibri" panose="020F0502020204030204" pitchFamily="34" charset="0"/>
              </a:rPr>
              <a:t>K</a:t>
            </a:r>
            <a:r>
              <a:rPr kumimoji="0" lang="cs-CZ" altLang="cs-CZ" b="0" i="1" u="none" strike="noStrike" cap="none" normalizeH="0" baseline="0" dirty="0" smtClean="0">
                <a:ln>
                  <a:noFill/>
                </a:ln>
                <a:solidFill>
                  <a:schemeClr val="tx1"/>
                </a:solidFill>
                <a:effectLst/>
                <a:latin typeface="Times New Roman" panose="02020603050405020304" pitchFamily="18" charset="0"/>
              </a:rPr>
              <a:t> </a:t>
            </a:r>
            <a:r>
              <a:rPr kumimoji="0" lang="cs-CZ" altLang="cs-CZ" b="0" i="1" u="none" strike="noStrike" cap="none" normalizeH="0" baseline="0" dirty="0" smtClean="0">
                <a:ln>
                  <a:noFill/>
                </a:ln>
                <a:solidFill>
                  <a:schemeClr val="tx1"/>
                </a:solidFill>
                <a:effectLst/>
                <a:latin typeface="Calibri" panose="020F0502020204030204" pitchFamily="34" charset="0"/>
              </a:rPr>
              <a:t>= KONSEKVENCE  (bezprostřední důsledky chování potencionálně znamenající pozitivní nebo negativní posílení)</a:t>
            </a:r>
          </a:p>
          <a:p>
            <a:pPr marL="0" marR="0" lvl="0" indent="0" algn="just" defTabSz="914400" rtl="0" eaLnBrk="0" fontAlgn="base" latinLnBrk="0" hangingPunct="0">
              <a:lnSpc>
                <a:spcPct val="100000"/>
              </a:lnSpc>
              <a:spcBef>
                <a:spcPct val="0"/>
              </a:spcBef>
              <a:spcAft>
                <a:spcPts val="800"/>
              </a:spcAft>
              <a:buClrTx/>
              <a:buSzTx/>
              <a:buFontTx/>
              <a:buNone/>
              <a:tabLst/>
            </a:pPr>
            <a:endParaRPr kumimoji="0" lang="cs-CZ" altLang="cs-CZ" b="0" i="0" u="none" strike="noStrike" cap="none" normalizeH="0" baseline="0" dirty="0" smtClean="0">
              <a:ln>
                <a:noFill/>
              </a:ln>
              <a:solidFill>
                <a:schemeClr val="tx1"/>
              </a:solidFill>
              <a:effectLst/>
              <a:latin typeface="Times New Roman" panose="02020603050405020304" pitchFamily="18" charset="0"/>
            </a:endParaRPr>
          </a:p>
          <a:p>
            <a:pPr marL="0" marR="0" lvl="0" indent="0" algn="ctr" defTabSz="914400" rtl="0" eaLnBrk="0" fontAlgn="base" latinLnBrk="0" hangingPunct="0">
              <a:lnSpc>
                <a:spcPct val="100000"/>
              </a:lnSpc>
              <a:spcBef>
                <a:spcPct val="0"/>
              </a:spcBef>
              <a:spcAft>
                <a:spcPts val="800"/>
              </a:spcAft>
              <a:buClrTx/>
              <a:buSzTx/>
              <a:buFontTx/>
              <a:buNone/>
              <a:tabLst/>
            </a:pPr>
            <a:endParaRPr kumimoji="0" lang="cs-CZ" altLang="cs-CZ" sz="1200" b="0" i="0" u="none" strike="noStrike" cap="none" normalizeH="0" baseline="0" dirty="0" smtClean="0">
              <a:ln>
                <a:noFill/>
              </a:ln>
              <a:solidFill>
                <a:schemeClr val="tx1"/>
              </a:solidFill>
              <a:effectLst/>
              <a:latin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0946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Psychosomatická medicína</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t>Psychosomatiku lze chápat jako vnitřně složité propojení biologického a psychosociálního pohledu na člověka ve zdraví a v nemoci. Shodně s </a:t>
            </a:r>
            <a:r>
              <a:rPr lang="cs-CZ" dirty="0" err="1"/>
              <a:t>Bašteckým</a:t>
            </a:r>
            <a:r>
              <a:rPr lang="cs-CZ" dirty="0"/>
              <a:t> a kol. (1993) můžeme vymezit psychosomatiku z  několika úhlů pohledu : </a:t>
            </a:r>
          </a:p>
          <a:p>
            <a:pPr lvl="0"/>
            <a:r>
              <a:rPr lang="cs-CZ" i="1" dirty="0"/>
              <a:t>nejširší pojetí</a:t>
            </a:r>
            <a:r>
              <a:rPr lang="cs-CZ" dirty="0"/>
              <a:t> psychosomatiky předpokládá, že člověk ve zdraví a v nemoci představuje jednotu psychického a somatického se svým prostředím</a:t>
            </a:r>
          </a:p>
          <a:p>
            <a:pPr lvl="0"/>
            <a:r>
              <a:rPr lang="cs-CZ" dirty="0"/>
              <a:t>v </a:t>
            </a:r>
            <a:r>
              <a:rPr lang="cs-CZ" i="1" dirty="0"/>
              <a:t>užším pojetí</a:t>
            </a:r>
            <a:r>
              <a:rPr lang="cs-CZ" dirty="0"/>
              <a:t> jsou předmětem psychosomatiky  somatické poruchy a choroby, u kterých se v etiopatogenezi, průběhu či prevenci onemocnění výrazněji uplatňují psychosociální faktory a onemocnění, která souvisí s nevhodným životním stylem a vzorci chování</a:t>
            </a:r>
          </a:p>
          <a:p>
            <a:pPr lvl="0"/>
            <a:r>
              <a:rPr lang="cs-CZ" dirty="0"/>
              <a:t>v </a:t>
            </a:r>
            <a:r>
              <a:rPr lang="cs-CZ" i="1" dirty="0"/>
              <a:t>nejužším pojetí</a:t>
            </a:r>
            <a:r>
              <a:rPr lang="cs-CZ" dirty="0"/>
              <a:t> se jedná o psychosomatické syndromy či onemocnění, u nichž psychosociální faktory mají své pevné a někdy i charakteristické místo nebo se jejich vliv předpokládá jako podstatný</a:t>
            </a:r>
            <a:r>
              <a:rPr lang="cs-CZ" dirty="0" smtClean="0"/>
              <a:t>.</a:t>
            </a:r>
          </a:p>
          <a:p>
            <a:r>
              <a:rPr lang="cs-CZ" dirty="0" err="1"/>
              <a:t>G.Danzer</a:t>
            </a:r>
            <a:r>
              <a:rPr lang="cs-CZ" dirty="0"/>
              <a:t> (2001), P.L. </a:t>
            </a:r>
            <a:r>
              <a:rPr lang="cs-CZ" dirty="0" err="1"/>
              <a:t>Entralgo</a:t>
            </a:r>
            <a:r>
              <a:rPr lang="cs-CZ" dirty="0"/>
              <a:t> (1995), R. Honzák (1993) J. </a:t>
            </a:r>
            <a:r>
              <a:rPr lang="cs-CZ" dirty="0" err="1"/>
              <a:t>Poněšický</a:t>
            </a:r>
            <a:r>
              <a:rPr lang="cs-CZ" dirty="0"/>
              <a:t> (1999), J. </a:t>
            </a:r>
            <a:r>
              <a:rPr lang="cs-CZ" dirty="0" err="1"/>
              <a:t>Špitz</a:t>
            </a:r>
            <a:r>
              <a:rPr lang="cs-CZ" dirty="0"/>
              <a:t> (1992), J.</a:t>
            </a:r>
            <a:r>
              <a:rPr lang="cs-CZ" i="1" dirty="0"/>
              <a:t> </a:t>
            </a:r>
            <a:r>
              <a:rPr lang="cs-CZ" dirty="0"/>
              <a:t>Vymětal (2003) aj</a:t>
            </a:r>
            <a:r>
              <a:rPr lang="cs-CZ" i="1" dirty="0"/>
              <a:t>. </a:t>
            </a:r>
            <a:r>
              <a:rPr lang="cs-CZ" dirty="0"/>
              <a:t>shodně</a:t>
            </a:r>
            <a:r>
              <a:rPr lang="cs-CZ" i="1" dirty="0"/>
              <a:t> </a:t>
            </a:r>
            <a:r>
              <a:rPr lang="cs-CZ" dirty="0"/>
              <a:t>zdůrazňují, že každé onemocnění je psychosomatické, protože žádné onemocnění není prosté psychických vlivů. </a:t>
            </a:r>
          </a:p>
          <a:p>
            <a:pPr lvl="0"/>
            <a:r>
              <a:rPr lang="cs-CZ" dirty="0" smtClean="0"/>
              <a:t> </a:t>
            </a:r>
            <a:endParaRPr lang="cs-CZ" dirty="0"/>
          </a:p>
          <a:p>
            <a:pPr marL="0" indent="0">
              <a:buNone/>
            </a:pPr>
            <a:endParaRPr lang="cs-CZ" dirty="0"/>
          </a:p>
        </p:txBody>
      </p:sp>
    </p:spTree>
    <p:extLst>
      <p:ext uri="{BB962C8B-B14F-4D97-AF65-F5344CB8AC3E}">
        <p14:creationId xmlns:p14="http://schemas.microsoft.com/office/powerpoint/2010/main" val="1659224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smtClean="0"/>
              <a:t>Psychosomatická medicína</a:t>
            </a:r>
            <a:endParaRPr lang="cs-CZ" dirty="0"/>
          </a:p>
        </p:txBody>
      </p:sp>
      <p:sp>
        <p:nvSpPr>
          <p:cNvPr id="4" name="Zástupný symbol pro obsah 3"/>
          <p:cNvSpPr>
            <a:spLocks noGrp="1"/>
          </p:cNvSpPr>
          <p:nvPr>
            <p:ph idx="1"/>
          </p:nvPr>
        </p:nvSpPr>
        <p:spPr/>
        <p:txBody>
          <a:bodyPr>
            <a:normAutofit/>
          </a:bodyPr>
          <a:lstStyle/>
          <a:p>
            <a:r>
              <a:rPr lang="cs-CZ" dirty="0"/>
              <a:t>Současný stav psychosomatiky shodně s </a:t>
            </a:r>
            <a:r>
              <a:rPr lang="cs-CZ" dirty="0" err="1"/>
              <a:t>Lipowským</a:t>
            </a:r>
            <a:r>
              <a:rPr lang="cs-CZ" dirty="0"/>
              <a:t> (1986) výstižně charakterizuje R. Honzák (1993). Dle uvedených autorů je </a:t>
            </a:r>
            <a:r>
              <a:rPr lang="cs-CZ" dirty="0" smtClean="0"/>
              <a:t>psychosomatika </a:t>
            </a:r>
            <a:r>
              <a:rPr lang="cs-CZ" dirty="0"/>
              <a:t>vědecká a klinická disciplína zabývající se : </a:t>
            </a:r>
          </a:p>
          <a:p>
            <a:pPr lvl="1"/>
            <a:r>
              <a:rPr lang="cs-CZ" dirty="0" smtClean="0"/>
              <a:t>studiem </a:t>
            </a:r>
            <a:r>
              <a:rPr lang="cs-CZ" dirty="0"/>
              <a:t>vztahů mezi specifickými psychosociálními faktory a normálními a abnormálními fyziologickými rekcemi</a:t>
            </a:r>
          </a:p>
          <a:p>
            <a:pPr lvl="1"/>
            <a:r>
              <a:rPr lang="cs-CZ" dirty="0"/>
              <a:t>studiem interakcí mezi psychosociálními a biologickými faktory v etiologii, symptomy, průběhem a vyústěním, a to u všech nemocí</a:t>
            </a:r>
          </a:p>
          <a:p>
            <a:pPr lvl="1"/>
            <a:r>
              <a:rPr lang="cs-CZ" dirty="0"/>
              <a:t>prosazováním celostního biopsychosociálního přístupu v péči o nemocné</a:t>
            </a:r>
          </a:p>
          <a:p>
            <a:pPr lvl="1"/>
            <a:r>
              <a:rPr lang="cs-CZ" dirty="0"/>
              <a:t>aplikací psychologických, behaviorálních a psychiatrických </a:t>
            </a:r>
            <a:r>
              <a:rPr lang="cs-CZ" dirty="0" smtClean="0"/>
              <a:t>metod </a:t>
            </a:r>
            <a:r>
              <a:rPr lang="cs-CZ" dirty="0"/>
              <a:t>v prevenci, léčbě a rehabilitaci somaticky nemocných  </a:t>
            </a:r>
          </a:p>
          <a:p>
            <a:endParaRPr lang="cs-CZ" dirty="0"/>
          </a:p>
        </p:txBody>
      </p:sp>
    </p:spTree>
    <p:extLst>
      <p:ext uri="{BB962C8B-B14F-4D97-AF65-F5344CB8AC3E}">
        <p14:creationId xmlns:p14="http://schemas.microsoft.com/office/powerpoint/2010/main" val="32204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Nadpis 12"/>
          <p:cNvSpPr>
            <a:spLocks noGrp="1"/>
          </p:cNvSpPr>
          <p:nvPr>
            <p:ph type="title"/>
          </p:nvPr>
        </p:nvSpPr>
        <p:spPr/>
        <p:txBody>
          <a:bodyPr rtlCol="0"/>
          <a:lstStyle/>
          <a:p>
            <a:pPr rtl="0"/>
            <a:r>
              <a:rPr lang="cs-CZ" dirty="0" smtClean="0"/>
              <a:t>Psychologie ve zdravotnictví</a:t>
            </a:r>
            <a:endParaRPr lang="cs-CZ" dirty="0"/>
          </a:p>
        </p:txBody>
      </p:sp>
      <p:sp>
        <p:nvSpPr>
          <p:cNvPr id="14" name="Zástupný symbol pro obsah 13"/>
          <p:cNvSpPr>
            <a:spLocks noGrp="1"/>
          </p:cNvSpPr>
          <p:nvPr>
            <p:ph idx="4294967295"/>
          </p:nvPr>
        </p:nvSpPr>
        <p:spPr>
          <a:xfrm>
            <a:off x="2061964" y="1628800"/>
            <a:ext cx="9472612" cy="4968552"/>
          </a:xfrm>
        </p:spPr>
        <p:txBody>
          <a:bodyPr rtlCol="0">
            <a:normAutofit fontScale="77500" lnSpcReduction="20000"/>
          </a:bodyPr>
          <a:lstStyle/>
          <a:p>
            <a:pPr lvl="0" rtl="0"/>
            <a:r>
              <a:rPr lang="cs-CZ" b="1" dirty="0" smtClean="0">
                <a:solidFill>
                  <a:schemeClr val="accent4"/>
                </a:solidFill>
              </a:rPr>
              <a:t>Klinická psychologie </a:t>
            </a:r>
            <a:r>
              <a:rPr lang="cs-CZ" dirty="0" smtClean="0"/>
              <a:t>– specializuje se na diagnostiku, léčení a společenské přizpůsobení osob s relativně závažnými psychickými obtížemi a poruchami. Zkoumá psychicky nemocného člověka vzhledem k potřebám diagnózy, léčby a prevence.</a:t>
            </a:r>
          </a:p>
          <a:p>
            <a:pPr lvl="0" rtl="0"/>
            <a:r>
              <a:rPr lang="cs-CZ" b="1" dirty="0" smtClean="0">
                <a:solidFill>
                  <a:schemeClr val="accent4"/>
                </a:solidFill>
              </a:rPr>
              <a:t>Zdravotnická psychologie </a:t>
            </a:r>
            <a:r>
              <a:rPr lang="cs-CZ" dirty="0" smtClean="0"/>
              <a:t>– psychologie aplikovaná na oblast zdravotnictví, zabývá se psychologií nemoci, nemocného a zdravotnické činnosti.</a:t>
            </a:r>
          </a:p>
          <a:p>
            <a:pPr lvl="0"/>
            <a:r>
              <a:rPr lang="cs-CZ" b="1" dirty="0" smtClean="0">
                <a:solidFill>
                  <a:schemeClr val="accent4"/>
                </a:solidFill>
              </a:rPr>
              <a:t>Lékařská psychologie </a:t>
            </a:r>
            <a:r>
              <a:rPr lang="cs-CZ" dirty="0" smtClean="0"/>
              <a:t>- zabývá </a:t>
            </a:r>
            <a:r>
              <a:rPr lang="cs-CZ" dirty="0"/>
              <a:t>se především psychickými aspekty interakce lékaře a pacienta, ale i vztahy k významným lidem z pacientova sociálního prostředí (příbuzní, přátelé apod.). Jejím úkolem je působit proti dehumanizaci medicíny a chránit tím </a:t>
            </a:r>
            <a:r>
              <a:rPr lang="cs-CZ" dirty="0" smtClean="0"/>
              <a:t>nejen </a:t>
            </a:r>
            <a:r>
              <a:rPr lang="cs-CZ" dirty="0"/>
              <a:t>nemocného, ale ve svém důsledku i lékaře. Snaží se péči o nemocného navrátit lidskou dimenzi.</a:t>
            </a:r>
            <a:endParaRPr lang="cs-CZ" dirty="0" smtClean="0"/>
          </a:p>
          <a:p>
            <a:pPr lvl="0" rtl="0"/>
            <a:r>
              <a:rPr lang="cs-CZ" b="1" dirty="0" smtClean="0">
                <a:solidFill>
                  <a:schemeClr val="accent4"/>
                </a:solidFill>
              </a:rPr>
              <a:t>Psychologie zdraví </a:t>
            </a:r>
            <a:r>
              <a:rPr lang="cs-CZ" dirty="0" smtClean="0"/>
              <a:t>– se zabývá rolí psychických faktorů při udržování dobrého zdravotního stavu, prevencí nemocí, zvládáním negativních zdravotních stavů, poskytováním psychologické pomoci pacientům v průběhu uzdravování a při vyrovnávání se s chronickými nemocemi. </a:t>
            </a:r>
          </a:p>
        </p:txBody>
      </p:sp>
    </p:spTree>
    <p:extLst>
      <p:ext uri="{BB962C8B-B14F-4D97-AF65-F5344CB8AC3E}">
        <p14:creationId xmlns:p14="http://schemas.microsoft.com/office/powerpoint/2010/main" val="2970739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Bio-psycho-sociální pohled </a:t>
            </a:r>
            <a:r>
              <a:rPr lang="cs-CZ" dirty="0" smtClean="0"/>
              <a:t>- </a:t>
            </a:r>
            <a:r>
              <a:rPr lang="cs-CZ" dirty="0" err="1" smtClean="0"/>
              <a:t>Engel</a:t>
            </a:r>
            <a:r>
              <a:rPr lang="cs-CZ" dirty="0" smtClean="0"/>
              <a:t> </a:t>
            </a:r>
            <a:r>
              <a:rPr lang="cs-CZ" dirty="0"/>
              <a:t>(1977,1980)</a:t>
            </a:r>
          </a:p>
        </p:txBody>
      </p:sp>
      <p:sp>
        <p:nvSpPr>
          <p:cNvPr id="3" name="Zástupný symbol pro obsah 2"/>
          <p:cNvSpPr>
            <a:spLocks noGrp="1"/>
          </p:cNvSpPr>
          <p:nvPr>
            <p:ph idx="1"/>
          </p:nvPr>
        </p:nvSpPr>
        <p:spPr/>
        <p:txBody>
          <a:bodyPr/>
          <a:lstStyle/>
          <a:p>
            <a:pPr marL="0" indent="0">
              <a:buNone/>
            </a:pPr>
            <a:r>
              <a:rPr lang="cs-CZ" dirty="0"/>
              <a:t>Pro vznik každé nemoci je podle Vašiny (2003) nezbytná </a:t>
            </a:r>
            <a:endParaRPr lang="cs-CZ" dirty="0" smtClean="0"/>
          </a:p>
          <a:p>
            <a:pPr marL="0" indent="0">
              <a:buNone/>
            </a:pPr>
            <a:r>
              <a:rPr lang="cs-CZ" b="1" dirty="0" smtClean="0">
                <a:solidFill>
                  <a:srgbClr val="FFFF00"/>
                </a:solidFill>
              </a:rPr>
              <a:t>			tzv</a:t>
            </a:r>
            <a:r>
              <a:rPr lang="cs-CZ" b="1" dirty="0">
                <a:solidFill>
                  <a:srgbClr val="FFFF00"/>
                </a:solidFill>
              </a:rPr>
              <a:t>. etiologická </a:t>
            </a:r>
            <a:r>
              <a:rPr lang="cs-CZ" b="1" dirty="0" smtClean="0">
                <a:solidFill>
                  <a:srgbClr val="FFFF00"/>
                </a:solidFill>
              </a:rPr>
              <a:t>triáda</a:t>
            </a:r>
            <a:r>
              <a:rPr lang="cs-CZ" dirty="0" smtClean="0">
                <a:solidFill>
                  <a:srgbClr val="FFFF00"/>
                </a:solidFill>
              </a:rPr>
              <a:t>:</a:t>
            </a:r>
          </a:p>
          <a:p>
            <a:pPr marL="514350" indent="-514350">
              <a:buAutoNum type="arabicPeriod"/>
            </a:pPr>
            <a:r>
              <a:rPr lang="cs-CZ" dirty="0" smtClean="0"/>
              <a:t>přítomnost </a:t>
            </a:r>
            <a:r>
              <a:rPr lang="cs-CZ" dirty="0"/>
              <a:t>nebo absence vlastního původce nemoci (agens</a:t>
            </a:r>
            <a:r>
              <a:rPr lang="cs-CZ" dirty="0" smtClean="0"/>
              <a:t>),</a:t>
            </a:r>
          </a:p>
          <a:p>
            <a:pPr marL="514350" indent="-514350">
              <a:buAutoNum type="arabicPeriod"/>
            </a:pPr>
            <a:r>
              <a:rPr lang="cs-CZ" dirty="0" smtClean="0"/>
              <a:t>osobnost </a:t>
            </a:r>
            <a:r>
              <a:rPr lang="cs-CZ" dirty="0"/>
              <a:t>jako specifický nositel nemoci (demografické, psychologické, behaviorální, fyziologické a sociální charakteristiky), </a:t>
            </a:r>
            <a:endParaRPr lang="cs-CZ" dirty="0" smtClean="0"/>
          </a:p>
          <a:p>
            <a:pPr marL="514350" indent="-514350">
              <a:buAutoNum type="arabicPeriod"/>
            </a:pPr>
            <a:r>
              <a:rPr lang="cs-CZ" dirty="0" smtClean="0"/>
              <a:t>vnější </a:t>
            </a:r>
            <a:r>
              <a:rPr lang="cs-CZ" dirty="0"/>
              <a:t>prostředí (přírodní, společenské a civilizační podmínky). </a:t>
            </a:r>
          </a:p>
        </p:txBody>
      </p:sp>
    </p:spTree>
    <p:extLst>
      <p:ext uri="{BB962C8B-B14F-4D97-AF65-F5344CB8AC3E}">
        <p14:creationId xmlns:p14="http://schemas.microsoft.com/office/powerpoint/2010/main" val="4142876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Nadpis 12"/>
          <p:cNvSpPr>
            <a:spLocks noGrp="1"/>
          </p:cNvSpPr>
          <p:nvPr>
            <p:ph type="title"/>
          </p:nvPr>
        </p:nvSpPr>
        <p:spPr/>
        <p:txBody>
          <a:bodyPr rtlCol="0"/>
          <a:lstStyle/>
          <a:p>
            <a:r>
              <a:rPr lang="cs-CZ" dirty="0" smtClean="0"/>
              <a:t>Bio-psycho-sociální pohled na nemoc</a:t>
            </a:r>
            <a:endParaRPr lang="cs-CZ" dirty="0"/>
          </a:p>
        </p:txBody>
      </p:sp>
      <p:sp>
        <p:nvSpPr>
          <p:cNvPr id="14" name="Zástupný symbol pro obsah 13"/>
          <p:cNvSpPr>
            <a:spLocks noGrp="1"/>
          </p:cNvSpPr>
          <p:nvPr>
            <p:ph idx="4294967295"/>
          </p:nvPr>
        </p:nvSpPr>
        <p:spPr>
          <a:xfrm>
            <a:off x="2061964" y="1628800"/>
            <a:ext cx="9472612" cy="4968552"/>
          </a:xfrm>
        </p:spPr>
        <p:txBody>
          <a:bodyPr rtlCol="0">
            <a:normAutofit/>
          </a:bodyPr>
          <a:lstStyle/>
          <a:p>
            <a:pPr marL="0" indent="0">
              <a:buNone/>
            </a:pPr>
            <a:r>
              <a:rPr lang="cs-CZ" dirty="0" smtClean="0"/>
              <a:t>Současné </a:t>
            </a:r>
            <a:r>
              <a:rPr lang="cs-CZ" dirty="0"/>
              <a:t>pojetí medicíny chápe zdraví a nemoc jako komplexní jev, ve kterém </a:t>
            </a:r>
            <a:r>
              <a:rPr lang="cs-CZ" dirty="0" smtClean="0"/>
              <a:t>panují </a:t>
            </a:r>
            <a:r>
              <a:rPr lang="cs-CZ" dirty="0"/>
              <a:t>složitě podmíněné vztahy mezi somatickou a psychickou sférou, mezi osobností pacienta a jeho širším sociálním prostředím. </a:t>
            </a:r>
            <a:endParaRPr lang="cs-CZ" dirty="0" smtClean="0"/>
          </a:p>
          <a:p>
            <a:pPr marL="0" indent="0">
              <a:buNone/>
            </a:pPr>
            <a:r>
              <a:rPr lang="cs-CZ" dirty="0" smtClean="0"/>
              <a:t>Pro </a:t>
            </a:r>
            <a:r>
              <a:rPr lang="cs-CZ" dirty="0"/>
              <a:t>zdravotnickou praxi </a:t>
            </a:r>
            <a:r>
              <a:rPr lang="cs-CZ" dirty="0" smtClean="0"/>
              <a:t>z </a:t>
            </a:r>
            <a:r>
              <a:rPr lang="cs-CZ" dirty="0"/>
              <a:t>komplexního přístupu vyplývá, že jedinec nemůže být posuzován izolovaně, nýbrž jako celistvá osoba a osobnost, a to navíc začleněná do určitého sociálního prostředí</a:t>
            </a:r>
            <a:r>
              <a:rPr lang="cs-CZ" dirty="0" smtClean="0"/>
              <a:t>.</a:t>
            </a:r>
          </a:p>
          <a:p>
            <a:pPr marL="0" indent="0">
              <a:buNone/>
            </a:pPr>
            <a:r>
              <a:rPr lang="cs-CZ" dirty="0" smtClean="0"/>
              <a:t>Sociální </a:t>
            </a:r>
            <a:r>
              <a:rPr lang="cs-CZ" dirty="0"/>
              <a:t>prostředí pak mnohdy podstatným způsobem, prostřednictvím psychických procesů, ovlivňuje somatické pochody, zdravý nebo poruchový vývoj </a:t>
            </a:r>
            <a:r>
              <a:rPr lang="cs-CZ" dirty="0" smtClean="0"/>
              <a:t>člověka.</a:t>
            </a:r>
          </a:p>
        </p:txBody>
      </p:sp>
    </p:spTree>
    <p:extLst>
      <p:ext uri="{BB962C8B-B14F-4D97-AF65-F5344CB8AC3E}">
        <p14:creationId xmlns:p14="http://schemas.microsoft.com/office/powerpoint/2010/main" val="2878489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Bio-psycho-sociální přístup ke zdraví a nemoci</a:t>
            </a:r>
            <a:endParaRPr lang="cs-CZ" dirty="0"/>
          </a:p>
        </p:txBody>
      </p:sp>
      <p:sp>
        <p:nvSpPr>
          <p:cNvPr id="3" name="Zástupný symbol pro obsah 2"/>
          <p:cNvSpPr>
            <a:spLocks noGrp="1"/>
          </p:cNvSpPr>
          <p:nvPr>
            <p:ph idx="1"/>
          </p:nvPr>
        </p:nvSpPr>
        <p:spPr>
          <a:xfrm>
            <a:off x="1903413" y="1600200"/>
            <a:ext cx="9472824" cy="5069160"/>
          </a:xfrm>
        </p:spPr>
        <p:txBody>
          <a:bodyPr>
            <a:normAutofit lnSpcReduction="10000"/>
          </a:bodyPr>
          <a:lstStyle/>
          <a:p>
            <a:pPr marL="0" indent="0" algn="ctr">
              <a:buNone/>
            </a:pPr>
            <a:r>
              <a:rPr lang="cs-CZ" sz="3800" b="1" dirty="0" smtClean="0">
                <a:solidFill>
                  <a:srgbClr val="FFFF00"/>
                </a:solidFill>
              </a:rPr>
              <a:t>Potenciální </a:t>
            </a:r>
            <a:r>
              <a:rPr lang="cs-CZ" sz="3800" b="1" dirty="0">
                <a:solidFill>
                  <a:srgbClr val="FFFF00"/>
                </a:solidFill>
              </a:rPr>
              <a:t>změny zdravotního stavu jsou tedy ve svém důsledku  výsledkem mnohočetných interakcí řady proměnných, mezi které patří genetická výbava, aktuální stav imunitního systému, osobnostní vlastnosti,  úroveň psychické odolnosti, kvalita sociálních interakcí, celkový životní styl jednotlivce. Významnou roli také sehrává uspořádání společenských vztahů a kvalita života  společnosti jako celku.    </a:t>
            </a:r>
          </a:p>
          <a:p>
            <a:endParaRPr lang="cs-CZ" dirty="0"/>
          </a:p>
        </p:txBody>
      </p:sp>
    </p:spTree>
    <p:extLst>
      <p:ext uri="{BB962C8B-B14F-4D97-AF65-F5344CB8AC3E}">
        <p14:creationId xmlns:p14="http://schemas.microsoft.com/office/powerpoint/2010/main" val="3438992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Biologické, psychologické a sociální systémy jsou koevolučně svázány</a:t>
            </a:r>
            <a:endParaRPr lang="cs-CZ" dirty="0"/>
          </a:p>
        </p:txBody>
      </p:sp>
      <p:grpSp>
        <p:nvGrpSpPr>
          <p:cNvPr id="13" name="Skupina 12"/>
          <p:cNvGrpSpPr/>
          <p:nvPr/>
        </p:nvGrpSpPr>
        <p:grpSpPr>
          <a:xfrm>
            <a:off x="2061964" y="2348880"/>
            <a:ext cx="9614897" cy="3091503"/>
            <a:chOff x="2205980" y="3433841"/>
            <a:chExt cx="9614897" cy="3091503"/>
          </a:xfrm>
        </p:grpSpPr>
        <p:sp>
          <p:nvSpPr>
            <p:cNvPr id="4" name="Ovál 3"/>
            <p:cNvSpPr/>
            <p:nvPr/>
          </p:nvSpPr>
          <p:spPr>
            <a:xfrm>
              <a:off x="2205980" y="5301208"/>
              <a:ext cx="6624736" cy="1224136"/>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cs-CZ" dirty="0" smtClean="0"/>
                <a:t>TĚLESNÝ SYSTÉM</a:t>
              </a:r>
              <a:endParaRPr lang="cs-CZ" dirty="0"/>
            </a:p>
          </p:txBody>
        </p:sp>
        <p:sp>
          <p:nvSpPr>
            <p:cNvPr id="5" name="Ovál 4"/>
            <p:cNvSpPr/>
            <p:nvPr/>
          </p:nvSpPr>
          <p:spPr>
            <a:xfrm>
              <a:off x="2226620" y="4365104"/>
              <a:ext cx="6624736" cy="1224136"/>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cs-CZ" dirty="0" smtClean="0"/>
                <a:t>PSYCHICKÝ SYSTÉM</a:t>
              </a:r>
              <a:endParaRPr lang="cs-CZ" dirty="0"/>
            </a:p>
          </p:txBody>
        </p:sp>
        <p:sp>
          <p:nvSpPr>
            <p:cNvPr id="6" name="Ovál 5"/>
            <p:cNvSpPr/>
            <p:nvPr/>
          </p:nvSpPr>
          <p:spPr>
            <a:xfrm>
              <a:off x="2226620" y="3433841"/>
              <a:ext cx="6624736" cy="1224136"/>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cs-CZ" dirty="0" smtClean="0"/>
                <a:t>SOCIÁLNÍ SYSTÉM</a:t>
              </a:r>
              <a:endParaRPr lang="cs-CZ" dirty="0"/>
            </a:p>
          </p:txBody>
        </p:sp>
        <p:sp>
          <p:nvSpPr>
            <p:cNvPr id="9" name="TextovéPole 8"/>
            <p:cNvSpPr txBox="1"/>
            <p:nvPr/>
          </p:nvSpPr>
          <p:spPr>
            <a:xfrm>
              <a:off x="7750596" y="5687960"/>
              <a:ext cx="3758978" cy="369332"/>
            </a:xfrm>
            <a:prstGeom prst="rect">
              <a:avLst/>
            </a:prstGeom>
            <a:noFill/>
            <a:ln>
              <a:solidFill>
                <a:schemeClr val="tx2">
                  <a:lumMod val="20000"/>
                  <a:lumOff val="80000"/>
                </a:schemeClr>
              </a:solidFill>
            </a:ln>
          </p:spPr>
          <p:txBody>
            <a:bodyPr wrap="none" rtlCol="0" anchor="ctr" anchorCtr="1">
              <a:spAutoFit/>
            </a:bodyPr>
            <a:lstStyle/>
            <a:p>
              <a:r>
                <a:rPr lang="cs-CZ" dirty="0" smtClean="0"/>
                <a:t>TĚLESNÉ SYSTÉMY PRODUKUJÍ SIGNÁL</a:t>
              </a:r>
            </a:p>
          </p:txBody>
        </p:sp>
        <p:sp>
          <p:nvSpPr>
            <p:cNvPr id="11" name="TextovéPole 10"/>
            <p:cNvSpPr txBox="1"/>
            <p:nvPr/>
          </p:nvSpPr>
          <p:spPr>
            <a:xfrm>
              <a:off x="7736652" y="4792506"/>
              <a:ext cx="3682483" cy="369332"/>
            </a:xfrm>
            <a:prstGeom prst="rect">
              <a:avLst/>
            </a:prstGeom>
            <a:noFill/>
            <a:ln>
              <a:solidFill>
                <a:schemeClr val="tx2">
                  <a:lumMod val="20000"/>
                  <a:lumOff val="80000"/>
                </a:schemeClr>
              </a:solidFill>
            </a:ln>
          </p:spPr>
          <p:txBody>
            <a:bodyPr wrap="none" rtlCol="0" anchor="ctr" anchorCtr="1">
              <a:spAutoFit/>
            </a:bodyPr>
            <a:lstStyle/>
            <a:p>
              <a:r>
                <a:rPr lang="cs-CZ" dirty="0" smtClean="0"/>
                <a:t>PSYCHICKÉ SYSTÉMY DÁVAJÍ VÝZNAM</a:t>
              </a:r>
            </a:p>
          </p:txBody>
        </p:sp>
        <p:sp>
          <p:nvSpPr>
            <p:cNvPr id="12" name="TextovéPole 11"/>
            <p:cNvSpPr txBox="1"/>
            <p:nvPr/>
          </p:nvSpPr>
          <p:spPr>
            <a:xfrm>
              <a:off x="7439293" y="3867399"/>
              <a:ext cx="4381584" cy="369332"/>
            </a:xfrm>
            <a:prstGeom prst="rect">
              <a:avLst/>
            </a:prstGeom>
            <a:noFill/>
            <a:ln>
              <a:solidFill>
                <a:schemeClr val="tx2">
                  <a:lumMod val="20000"/>
                  <a:lumOff val="80000"/>
                </a:schemeClr>
              </a:solidFill>
            </a:ln>
          </p:spPr>
          <p:txBody>
            <a:bodyPr wrap="none" rtlCol="0" anchor="ctr" anchorCtr="1">
              <a:spAutoFit/>
            </a:bodyPr>
            <a:lstStyle/>
            <a:p>
              <a:r>
                <a:rPr lang="cs-CZ" dirty="0" smtClean="0"/>
                <a:t>SOCIÁLNÍ SYSTÉMY DÁVAJÍ SDÍLENÝ VÝZNAM</a:t>
              </a:r>
            </a:p>
          </p:txBody>
        </p:sp>
      </p:grpSp>
    </p:spTree>
    <p:extLst>
      <p:ext uri="{BB962C8B-B14F-4D97-AF65-F5344CB8AC3E}">
        <p14:creationId xmlns:p14="http://schemas.microsoft.com/office/powerpoint/2010/main" val="646245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Salutogenetický</a:t>
            </a:r>
            <a:r>
              <a:rPr lang="cs-CZ" dirty="0" smtClean="0"/>
              <a:t> přístup ke zdraví a nemoci</a:t>
            </a:r>
            <a:endParaRPr lang="cs-CZ" dirty="0"/>
          </a:p>
        </p:txBody>
      </p:sp>
      <p:sp>
        <p:nvSpPr>
          <p:cNvPr id="3" name="Zástupný symbol pro obsah 2"/>
          <p:cNvSpPr>
            <a:spLocks noGrp="1"/>
          </p:cNvSpPr>
          <p:nvPr>
            <p:ph idx="1"/>
          </p:nvPr>
        </p:nvSpPr>
        <p:spPr>
          <a:xfrm>
            <a:off x="1923660" y="1916832"/>
            <a:ext cx="9472824" cy="4572000"/>
          </a:xfrm>
        </p:spPr>
        <p:txBody>
          <a:bodyPr>
            <a:normAutofit fontScale="62500" lnSpcReduction="20000"/>
          </a:bodyPr>
          <a:lstStyle/>
          <a:p>
            <a:r>
              <a:rPr lang="cs-CZ" i="1" dirty="0" err="1"/>
              <a:t>Salutogeneze</a:t>
            </a:r>
            <a:r>
              <a:rPr lang="cs-CZ" i="1" dirty="0"/>
              <a:t> se zabývá zkoumáním podmínek pevného, nezdolného zdraví</a:t>
            </a:r>
            <a:r>
              <a:rPr lang="cs-CZ" dirty="0"/>
              <a:t> </a:t>
            </a:r>
            <a:r>
              <a:rPr lang="cs-CZ" i="1" dirty="0"/>
              <a:t>vzdor nepříznivým vlivům prostředí</a:t>
            </a:r>
            <a:r>
              <a:rPr lang="cs-CZ" dirty="0"/>
              <a:t>. A. </a:t>
            </a:r>
            <a:r>
              <a:rPr lang="cs-CZ" dirty="0" err="1"/>
              <a:t>Antonovsky</a:t>
            </a:r>
            <a:r>
              <a:rPr lang="cs-CZ" dirty="0"/>
              <a:t> (1987) ve své monografii shrnul </a:t>
            </a:r>
            <a:r>
              <a:rPr lang="cs-CZ" dirty="0" err="1"/>
              <a:t>salutogenetickou</a:t>
            </a:r>
            <a:r>
              <a:rPr lang="cs-CZ" dirty="0"/>
              <a:t>  orientaci následujícím způsobem :</a:t>
            </a:r>
          </a:p>
          <a:p>
            <a:pPr lvl="0"/>
            <a:r>
              <a:rPr lang="cs-CZ" dirty="0"/>
              <a:t>vede k přehodnocení </a:t>
            </a:r>
            <a:r>
              <a:rPr lang="cs-CZ" dirty="0" err="1"/>
              <a:t>dichotomní</a:t>
            </a:r>
            <a:r>
              <a:rPr lang="cs-CZ" dirty="0"/>
              <a:t> klasifikace lidí jako zdravých nebo nemocných a dává přednost jejich umístění na více rozměrovém kontinuu od pocitu dobrého zdraví (</a:t>
            </a:r>
            <a:r>
              <a:rPr lang="cs-CZ" dirty="0" err="1"/>
              <a:t>well</a:t>
            </a:r>
            <a:r>
              <a:rPr lang="cs-CZ" dirty="0"/>
              <a:t> </a:t>
            </a:r>
            <a:r>
              <a:rPr lang="cs-CZ" dirty="0" err="1"/>
              <a:t>being</a:t>
            </a:r>
            <a:r>
              <a:rPr lang="cs-CZ" dirty="0"/>
              <a:t>) k nemoci</a:t>
            </a:r>
          </a:p>
          <a:p>
            <a:pPr lvl="0"/>
            <a:r>
              <a:rPr lang="cs-CZ" dirty="0"/>
              <a:t>oproti jednostrannému důrazu na etiologii dysfunkce nebo nemoci, klade důraz na  člověka v nemoci </a:t>
            </a:r>
          </a:p>
          <a:p>
            <a:pPr lvl="0"/>
            <a:r>
              <a:rPr lang="cs-CZ" dirty="0"/>
              <a:t>oproti orientaci na stresory, zaměřuje pozornost na zdroje zvládání (</a:t>
            </a:r>
            <a:r>
              <a:rPr lang="cs-CZ" dirty="0" err="1"/>
              <a:t>coping</a:t>
            </a:r>
            <a:r>
              <a:rPr lang="cs-CZ" dirty="0"/>
              <a:t>) </a:t>
            </a:r>
          </a:p>
          <a:p>
            <a:pPr lvl="0"/>
            <a:r>
              <a:rPr lang="cs-CZ" dirty="0"/>
              <a:t>důsledky působení stresorů nejsou pojímány jako patogeny, ale jako možný ozdravný faktor  </a:t>
            </a:r>
          </a:p>
          <a:p>
            <a:pPr lvl="0"/>
            <a:r>
              <a:rPr lang="cs-CZ" dirty="0"/>
              <a:t>hledání všech zdrojů, které mohou usnadnit aktivní adaptaci organismu na prostředí. </a:t>
            </a:r>
          </a:p>
          <a:p>
            <a:pPr marL="0" indent="0" algn="ctr">
              <a:buNone/>
            </a:pPr>
            <a:r>
              <a:rPr lang="cs-CZ" sz="4000" b="1" dirty="0">
                <a:solidFill>
                  <a:srgbClr val="FFFF00"/>
                </a:solidFill>
              </a:rPr>
              <a:t>J</a:t>
            </a:r>
            <a:r>
              <a:rPr lang="cs-CZ" sz="4000" b="1" dirty="0" smtClean="0">
                <a:solidFill>
                  <a:srgbClr val="FFFF00"/>
                </a:solidFill>
              </a:rPr>
              <a:t>de </a:t>
            </a:r>
            <a:r>
              <a:rPr lang="cs-CZ" sz="4000" b="1" dirty="0">
                <a:solidFill>
                  <a:srgbClr val="FFFF00"/>
                </a:solidFill>
              </a:rPr>
              <a:t>o </a:t>
            </a:r>
            <a:r>
              <a:rPr lang="cs-CZ" sz="4000" b="1" i="1" dirty="0">
                <a:solidFill>
                  <a:srgbClr val="FFFF00"/>
                </a:solidFill>
              </a:rPr>
              <a:t>hledání faktorů, které udržují člověka v dobrém zdravotním stavu, faktorů, které</a:t>
            </a:r>
            <a:r>
              <a:rPr lang="cs-CZ" sz="4000" b="1" dirty="0">
                <a:solidFill>
                  <a:srgbClr val="FFFF00"/>
                </a:solidFill>
              </a:rPr>
              <a:t> </a:t>
            </a:r>
            <a:r>
              <a:rPr lang="cs-CZ" sz="4000" b="1" i="1" dirty="0">
                <a:solidFill>
                  <a:srgbClr val="FFFF00"/>
                </a:solidFill>
              </a:rPr>
              <a:t>zdravotní stav zlepšují a na cestě ke zlepšení jej pozitivně ovlivňují</a:t>
            </a:r>
            <a:r>
              <a:rPr lang="cs-CZ" sz="4000" b="1" dirty="0">
                <a:solidFill>
                  <a:srgbClr val="FFFF00"/>
                </a:solidFill>
              </a:rPr>
              <a:t> </a:t>
            </a:r>
          </a:p>
          <a:p>
            <a:endParaRPr lang="cs-CZ" sz="4000" dirty="0"/>
          </a:p>
        </p:txBody>
      </p:sp>
    </p:spTree>
    <p:extLst>
      <p:ext uri="{BB962C8B-B14F-4D97-AF65-F5344CB8AC3E}">
        <p14:creationId xmlns:p14="http://schemas.microsoft.com/office/powerpoint/2010/main" val="2138652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Porovnání </a:t>
            </a:r>
            <a:r>
              <a:rPr lang="cs-CZ" dirty="0" err="1" smtClean="0"/>
              <a:t>salutoprotektivní</a:t>
            </a:r>
            <a:r>
              <a:rPr lang="cs-CZ" dirty="0" smtClean="0"/>
              <a:t> model a patogenetický model zdraví a nemoci</a:t>
            </a:r>
            <a:endParaRPr lang="cs-CZ"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3980240548"/>
              </p:ext>
            </p:extLst>
          </p:nvPr>
        </p:nvGraphicFramePr>
        <p:xfrm>
          <a:off x="2277988" y="1700807"/>
          <a:ext cx="9217024" cy="4619532"/>
        </p:xfrm>
        <a:graphic>
          <a:graphicData uri="http://schemas.openxmlformats.org/drawingml/2006/table">
            <a:tbl>
              <a:tblPr firstRow="1" firstCol="1" lastRow="1" lastCol="1" bandRow="1" bandCol="1">
                <a:tableStyleId>{FABFCF23-3B69-468F-B69F-88F6DE6A72F2}</a:tableStyleId>
              </a:tblPr>
              <a:tblGrid>
                <a:gridCol w="2840379"/>
                <a:gridCol w="3095574"/>
                <a:gridCol w="3281071"/>
              </a:tblGrid>
              <a:tr h="446180">
                <a:tc>
                  <a:txBody>
                    <a:bodyPr/>
                    <a:lstStyle/>
                    <a:p>
                      <a:pPr algn="ctr">
                        <a:lnSpc>
                          <a:spcPct val="150000"/>
                        </a:lnSpc>
                        <a:spcBef>
                          <a:spcPts val="300"/>
                        </a:spcBef>
                        <a:spcAft>
                          <a:spcPts val="0"/>
                        </a:spcAft>
                      </a:pPr>
                      <a:r>
                        <a:rPr lang="cs-CZ" sz="2000" dirty="0">
                          <a:effectLst/>
                        </a:rPr>
                        <a:t>Zaměření</a:t>
                      </a:r>
                      <a:endParaRPr lang="cs-CZ"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Bef>
                          <a:spcPts val="300"/>
                        </a:spcBef>
                        <a:spcAft>
                          <a:spcPts val="0"/>
                        </a:spcAft>
                      </a:pPr>
                      <a:r>
                        <a:rPr lang="cs-CZ" sz="2000">
                          <a:effectLst/>
                        </a:rPr>
                        <a:t>Patogenetický model</a:t>
                      </a:r>
                      <a:endParaRPr lang="cs-CZ"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Bef>
                          <a:spcPts val="300"/>
                        </a:spcBef>
                        <a:spcAft>
                          <a:spcPts val="0"/>
                        </a:spcAft>
                      </a:pPr>
                      <a:r>
                        <a:rPr lang="cs-CZ" sz="2000">
                          <a:effectLst/>
                        </a:rPr>
                        <a:t>Salutoprotektivní model</a:t>
                      </a:r>
                      <a:endParaRPr lang="cs-CZ" sz="2000">
                        <a:effectLst/>
                        <a:latin typeface="Times New Roman" panose="02020603050405020304" pitchFamily="18" charset="0"/>
                        <a:ea typeface="Times New Roman" panose="02020603050405020304" pitchFamily="18" charset="0"/>
                      </a:endParaRPr>
                    </a:p>
                  </a:txBody>
                  <a:tcPr marL="68580" marR="68580" marT="0" marB="0"/>
                </a:tc>
              </a:tr>
              <a:tr h="693722">
                <a:tc>
                  <a:txBody>
                    <a:bodyPr/>
                    <a:lstStyle/>
                    <a:p>
                      <a:pPr>
                        <a:lnSpc>
                          <a:spcPct val="150000"/>
                        </a:lnSpc>
                        <a:spcBef>
                          <a:spcPts val="300"/>
                        </a:spcBef>
                        <a:spcAft>
                          <a:spcPts val="0"/>
                        </a:spcAft>
                      </a:pPr>
                      <a:r>
                        <a:rPr lang="cs-CZ" sz="2000" dirty="0">
                          <a:effectLst/>
                        </a:rPr>
                        <a:t>pojetí zdraví /nemoc</a:t>
                      </a:r>
                      <a:endParaRPr lang="cs-CZ"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Bef>
                          <a:spcPts val="300"/>
                        </a:spcBef>
                        <a:spcAft>
                          <a:spcPts val="0"/>
                        </a:spcAft>
                      </a:pPr>
                      <a:r>
                        <a:rPr lang="cs-CZ" sz="2000">
                          <a:effectLst/>
                        </a:rPr>
                        <a:t>dichotomie</a:t>
                      </a:r>
                      <a:endParaRPr lang="cs-CZ"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Bef>
                          <a:spcPts val="300"/>
                        </a:spcBef>
                        <a:spcAft>
                          <a:spcPts val="0"/>
                        </a:spcAft>
                      </a:pPr>
                      <a:r>
                        <a:rPr lang="cs-CZ" sz="2000">
                          <a:effectLst/>
                        </a:rPr>
                        <a:t>dynamický proces</a:t>
                      </a:r>
                      <a:endParaRPr lang="cs-CZ" sz="2000">
                        <a:effectLst/>
                        <a:latin typeface="Times New Roman" panose="02020603050405020304" pitchFamily="18" charset="0"/>
                        <a:ea typeface="Times New Roman" panose="02020603050405020304" pitchFamily="18" charset="0"/>
                      </a:endParaRPr>
                    </a:p>
                  </a:txBody>
                  <a:tcPr marL="68580" marR="68580" marT="0" marB="0"/>
                </a:tc>
              </a:tr>
              <a:tr h="693722">
                <a:tc>
                  <a:txBody>
                    <a:bodyPr/>
                    <a:lstStyle/>
                    <a:p>
                      <a:pPr>
                        <a:lnSpc>
                          <a:spcPct val="150000"/>
                        </a:lnSpc>
                        <a:spcBef>
                          <a:spcPts val="300"/>
                        </a:spcBef>
                        <a:spcAft>
                          <a:spcPts val="0"/>
                        </a:spcAft>
                      </a:pPr>
                      <a:r>
                        <a:rPr lang="cs-CZ" sz="2000" dirty="0">
                          <a:effectLst/>
                        </a:rPr>
                        <a:t>sledovaná charakteristika</a:t>
                      </a:r>
                      <a:endParaRPr lang="cs-CZ"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Bef>
                          <a:spcPts val="300"/>
                        </a:spcBef>
                        <a:spcAft>
                          <a:spcPts val="0"/>
                        </a:spcAft>
                      </a:pPr>
                      <a:r>
                        <a:rPr lang="cs-CZ" sz="2000" dirty="0">
                          <a:effectLst/>
                        </a:rPr>
                        <a:t>nemoc, dysfunkce</a:t>
                      </a:r>
                      <a:endParaRPr lang="cs-CZ"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Bef>
                          <a:spcPts val="300"/>
                        </a:spcBef>
                        <a:spcAft>
                          <a:spcPts val="0"/>
                        </a:spcAft>
                      </a:pPr>
                      <a:r>
                        <a:rPr lang="cs-CZ" sz="2000">
                          <a:effectLst/>
                        </a:rPr>
                        <a:t>subjektivní zdraví</a:t>
                      </a:r>
                      <a:endParaRPr lang="cs-CZ" sz="2000">
                        <a:effectLst/>
                        <a:latin typeface="Times New Roman" panose="02020603050405020304" pitchFamily="18" charset="0"/>
                        <a:ea typeface="Times New Roman" panose="02020603050405020304" pitchFamily="18" charset="0"/>
                      </a:endParaRPr>
                    </a:p>
                  </a:txBody>
                  <a:tcPr marL="68580" marR="68580" marT="0" marB="0"/>
                </a:tc>
              </a:tr>
              <a:tr h="693722">
                <a:tc>
                  <a:txBody>
                    <a:bodyPr/>
                    <a:lstStyle/>
                    <a:p>
                      <a:pPr>
                        <a:lnSpc>
                          <a:spcPct val="150000"/>
                        </a:lnSpc>
                        <a:spcBef>
                          <a:spcPts val="300"/>
                        </a:spcBef>
                        <a:spcAft>
                          <a:spcPts val="0"/>
                        </a:spcAft>
                      </a:pPr>
                      <a:r>
                        <a:rPr lang="cs-CZ" sz="2000">
                          <a:effectLst/>
                        </a:rPr>
                        <a:t>primární otázka</a:t>
                      </a:r>
                      <a:endParaRPr lang="cs-CZ"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Bef>
                          <a:spcPts val="300"/>
                        </a:spcBef>
                        <a:spcAft>
                          <a:spcPts val="0"/>
                        </a:spcAft>
                      </a:pPr>
                      <a:r>
                        <a:rPr lang="cs-CZ" sz="2000" dirty="0">
                          <a:effectLst/>
                        </a:rPr>
                        <a:t>proč došlo k nemoci ?</a:t>
                      </a:r>
                      <a:endParaRPr lang="cs-CZ"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Bef>
                          <a:spcPts val="300"/>
                        </a:spcBef>
                        <a:spcAft>
                          <a:spcPts val="0"/>
                        </a:spcAft>
                      </a:pPr>
                      <a:r>
                        <a:rPr lang="cs-CZ" sz="2000">
                          <a:effectLst/>
                        </a:rPr>
                        <a:t>proč člověk neonemocněl ?</a:t>
                      </a:r>
                      <a:endParaRPr lang="cs-CZ" sz="2000">
                        <a:effectLst/>
                        <a:latin typeface="Times New Roman" panose="02020603050405020304" pitchFamily="18" charset="0"/>
                        <a:ea typeface="Times New Roman" panose="02020603050405020304" pitchFamily="18" charset="0"/>
                      </a:endParaRPr>
                    </a:p>
                  </a:txBody>
                  <a:tcPr marL="68580" marR="68580" marT="0" marB="0"/>
                </a:tc>
              </a:tr>
              <a:tr h="693722">
                <a:tc>
                  <a:txBody>
                    <a:bodyPr/>
                    <a:lstStyle/>
                    <a:p>
                      <a:pPr>
                        <a:lnSpc>
                          <a:spcPct val="150000"/>
                        </a:lnSpc>
                        <a:spcBef>
                          <a:spcPts val="300"/>
                        </a:spcBef>
                        <a:spcAft>
                          <a:spcPts val="0"/>
                        </a:spcAft>
                      </a:pPr>
                      <a:r>
                        <a:rPr lang="cs-CZ" sz="2000">
                          <a:effectLst/>
                        </a:rPr>
                        <a:t>úhel pohledu</a:t>
                      </a:r>
                      <a:endParaRPr lang="cs-CZ"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Bef>
                          <a:spcPts val="300"/>
                        </a:spcBef>
                        <a:spcAft>
                          <a:spcPts val="0"/>
                        </a:spcAft>
                      </a:pPr>
                      <a:r>
                        <a:rPr lang="cs-CZ" sz="2000" dirty="0">
                          <a:effectLst/>
                        </a:rPr>
                        <a:t>patogenní noxy</a:t>
                      </a:r>
                      <a:endParaRPr lang="cs-CZ"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Bef>
                          <a:spcPts val="300"/>
                        </a:spcBef>
                        <a:spcAft>
                          <a:spcPts val="0"/>
                        </a:spcAft>
                      </a:pPr>
                      <a:r>
                        <a:rPr lang="cs-CZ" sz="2000" dirty="0">
                          <a:effectLst/>
                        </a:rPr>
                        <a:t>moderátory, </a:t>
                      </a:r>
                      <a:r>
                        <a:rPr lang="cs-CZ" sz="2000" dirty="0" err="1">
                          <a:effectLst/>
                        </a:rPr>
                        <a:t>salutory</a:t>
                      </a:r>
                      <a:r>
                        <a:rPr lang="cs-CZ" sz="2000" dirty="0">
                          <a:effectLst/>
                        </a:rPr>
                        <a:t> </a:t>
                      </a:r>
                      <a:endParaRPr lang="cs-CZ" sz="2000" dirty="0">
                        <a:effectLst/>
                        <a:latin typeface="Times New Roman" panose="02020603050405020304" pitchFamily="18" charset="0"/>
                        <a:ea typeface="Times New Roman" panose="02020603050405020304" pitchFamily="18" charset="0"/>
                      </a:endParaRPr>
                    </a:p>
                  </a:txBody>
                  <a:tcPr marL="68580" marR="68580" marT="0" marB="0"/>
                </a:tc>
              </a:tr>
              <a:tr h="693722">
                <a:tc>
                  <a:txBody>
                    <a:bodyPr/>
                    <a:lstStyle/>
                    <a:p>
                      <a:pPr>
                        <a:spcBef>
                          <a:spcPts val="300"/>
                        </a:spcBef>
                        <a:spcAft>
                          <a:spcPts val="0"/>
                        </a:spcAft>
                      </a:pPr>
                      <a:r>
                        <a:rPr lang="cs-CZ" sz="2000">
                          <a:effectLst/>
                        </a:rPr>
                        <a:t>terapie, intervence</a:t>
                      </a:r>
                      <a:endParaRPr lang="cs-CZ"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300"/>
                        </a:spcBef>
                        <a:spcAft>
                          <a:spcPts val="0"/>
                        </a:spcAft>
                      </a:pPr>
                      <a:r>
                        <a:rPr lang="cs-CZ" sz="2000">
                          <a:effectLst/>
                        </a:rPr>
                        <a:t>eliminace nox, léčba symptomu</a:t>
                      </a:r>
                      <a:endParaRPr lang="cs-CZ"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spcBef>
                          <a:spcPts val="300"/>
                        </a:spcBef>
                        <a:spcAft>
                          <a:spcPts val="0"/>
                        </a:spcAft>
                      </a:pPr>
                      <a:r>
                        <a:rPr lang="cs-CZ" sz="2000" dirty="0">
                          <a:effectLst/>
                        </a:rPr>
                        <a:t>podpora zdraví</a:t>
                      </a:r>
                      <a:endParaRPr lang="cs-CZ" sz="2000" dirty="0">
                        <a:effectLst/>
                        <a:latin typeface="Times New Roman" panose="02020603050405020304" pitchFamily="18" charset="0"/>
                        <a:ea typeface="Times New Roman" panose="02020603050405020304" pitchFamily="18" charset="0"/>
                      </a:endParaRPr>
                    </a:p>
                  </a:txBody>
                  <a:tcPr marL="68580" marR="68580" marT="0" marB="0"/>
                </a:tc>
              </a:tr>
              <a:tr h="693722">
                <a:tc>
                  <a:txBody>
                    <a:bodyPr/>
                    <a:lstStyle/>
                    <a:p>
                      <a:pPr>
                        <a:lnSpc>
                          <a:spcPct val="150000"/>
                        </a:lnSpc>
                        <a:spcBef>
                          <a:spcPts val="300"/>
                        </a:spcBef>
                        <a:spcAft>
                          <a:spcPts val="0"/>
                        </a:spcAft>
                      </a:pPr>
                      <a:r>
                        <a:rPr lang="cs-CZ" sz="2000">
                          <a:effectLst/>
                        </a:rPr>
                        <a:t>zátěž, stres</a:t>
                      </a:r>
                      <a:endParaRPr lang="cs-CZ"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Bef>
                          <a:spcPts val="300"/>
                        </a:spcBef>
                        <a:spcAft>
                          <a:spcPts val="0"/>
                        </a:spcAft>
                      </a:pPr>
                      <a:r>
                        <a:rPr lang="cs-CZ" sz="2000" b="0" dirty="0">
                          <a:effectLst/>
                        </a:rPr>
                        <a:t>minimalizace, odstranění</a:t>
                      </a:r>
                      <a:endParaRPr lang="cs-CZ" sz="2000" b="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Bef>
                          <a:spcPts val="300"/>
                        </a:spcBef>
                        <a:spcAft>
                          <a:spcPts val="0"/>
                        </a:spcAft>
                      </a:pPr>
                      <a:r>
                        <a:rPr lang="cs-CZ" sz="2000" dirty="0" err="1">
                          <a:effectLst/>
                        </a:rPr>
                        <a:t>coping</a:t>
                      </a:r>
                      <a:r>
                        <a:rPr lang="cs-CZ" sz="2000" dirty="0">
                          <a:effectLst/>
                        </a:rPr>
                        <a:t>, zvládání</a:t>
                      </a:r>
                      <a:endParaRPr lang="cs-CZ" sz="20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116135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a:t>Vícedimenzionální model  zdraví a nemoci z pohledu </a:t>
            </a:r>
            <a:r>
              <a:rPr lang="cs-CZ" i="1" dirty="0" err="1"/>
              <a:t>salutogeneze</a:t>
            </a:r>
            <a:endParaRPr lang="cs-CZ" dirty="0"/>
          </a:p>
        </p:txBody>
      </p:sp>
      <p:sp>
        <p:nvSpPr>
          <p:cNvPr id="3" name="Zástupný symbol pro obsah 2"/>
          <p:cNvSpPr>
            <a:spLocks noGrp="1"/>
          </p:cNvSpPr>
          <p:nvPr>
            <p:ph idx="4294967295"/>
          </p:nvPr>
        </p:nvSpPr>
        <p:spPr>
          <a:xfrm>
            <a:off x="2716213" y="1575048"/>
            <a:ext cx="9472612" cy="4572000"/>
          </a:xfrm>
        </p:spPr>
        <p:txBody>
          <a:bodyPr/>
          <a:lstStyle/>
          <a:p>
            <a:pPr marL="2926080" lvl="8" indent="0">
              <a:buNone/>
            </a:pPr>
            <a:r>
              <a:rPr lang="cs-CZ" dirty="0" err="1" smtClean="0"/>
              <a:t>wellbeing</a:t>
            </a:r>
            <a:endParaRPr lang="cs-CZ" dirty="0"/>
          </a:p>
        </p:txBody>
      </p:sp>
      <p:cxnSp>
        <p:nvCxnSpPr>
          <p:cNvPr id="25" name="Přímá spojnice se šipkou 24"/>
          <p:cNvCxnSpPr/>
          <p:nvPr/>
        </p:nvCxnSpPr>
        <p:spPr>
          <a:xfrm>
            <a:off x="6166420" y="2312876"/>
            <a:ext cx="0" cy="3096344"/>
          </a:xfrm>
          <a:prstGeom prst="straightConnector1">
            <a:avLst/>
          </a:prstGeom>
          <a:ln w="12700">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a:off x="4366220" y="3717032"/>
            <a:ext cx="3600400" cy="0"/>
          </a:xfrm>
          <a:prstGeom prst="straightConnector1">
            <a:avLst/>
          </a:prstGeom>
          <a:ln w="12700">
            <a:solidFill>
              <a:schemeClr val="accent2"/>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9" name="TextovéPole 28"/>
          <p:cNvSpPr txBox="1"/>
          <p:nvPr/>
        </p:nvSpPr>
        <p:spPr>
          <a:xfrm>
            <a:off x="5518348" y="3053462"/>
            <a:ext cx="184731" cy="369332"/>
          </a:xfrm>
          <a:prstGeom prst="rect">
            <a:avLst/>
          </a:prstGeom>
          <a:noFill/>
          <a:ln>
            <a:solidFill>
              <a:schemeClr val="tx2">
                <a:lumMod val="20000"/>
                <a:lumOff val="80000"/>
              </a:schemeClr>
            </a:solidFill>
          </a:ln>
        </p:spPr>
        <p:txBody>
          <a:bodyPr wrap="none" rtlCol="0" anchor="ctr" anchorCtr="1">
            <a:spAutoFit/>
          </a:bodyPr>
          <a:lstStyle/>
          <a:p>
            <a:endParaRPr lang="cs-CZ" dirty="0" smtClean="0"/>
          </a:p>
        </p:txBody>
      </p:sp>
      <p:sp>
        <p:nvSpPr>
          <p:cNvPr id="30" name="TextovéPole 29"/>
          <p:cNvSpPr txBox="1"/>
          <p:nvPr/>
        </p:nvSpPr>
        <p:spPr>
          <a:xfrm>
            <a:off x="6016379" y="1894398"/>
            <a:ext cx="300082" cy="369332"/>
          </a:xfrm>
          <a:prstGeom prst="rect">
            <a:avLst/>
          </a:prstGeom>
          <a:noFill/>
          <a:ln>
            <a:solidFill>
              <a:schemeClr val="tx2">
                <a:lumMod val="20000"/>
                <a:lumOff val="80000"/>
              </a:schemeClr>
            </a:solidFill>
          </a:ln>
        </p:spPr>
        <p:txBody>
          <a:bodyPr wrap="none" rtlCol="0" anchor="ctr" anchorCtr="1">
            <a:spAutoFit/>
          </a:bodyPr>
          <a:lstStyle/>
          <a:p>
            <a:r>
              <a:rPr lang="cs-CZ" dirty="0" smtClean="0"/>
              <a:t>+</a:t>
            </a:r>
          </a:p>
        </p:txBody>
      </p:sp>
      <p:sp>
        <p:nvSpPr>
          <p:cNvPr id="31" name="TextovéPole 30"/>
          <p:cNvSpPr txBox="1"/>
          <p:nvPr/>
        </p:nvSpPr>
        <p:spPr>
          <a:xfrm>
            <a:off x="6016379" y="5464533"/>
            <a:ext cx="255198" cy="369332"/>
          </a:xfrm>
          <a:prstGeom prst="rect">
            <a:avLst/>
          </a:prstGeom>
          <a:noFill/>
          <a:ln>
            <a:solidFill>
              <a:schemeClr val="tx2">
                <a:lumMod val="20000"/>
                <a:lumOff val="80000"/>
              </a:schemeClr>
            </a:solidFill>
          </a:ln>
        </p:spPr>
        <p:txBody>
          <a:bodyPr wrap="none" rtlCol="0" anchor="ctr" anchorCtr="1">
            <a:spAutoFit/>
          </a:bodyPr>
          <a:lstStyle/>
          <a:p>
            <a:r>
              <a:rPr lang="cs-CZ" dirty="0"/>
              <a:t>-</a:t>
            </a:r>
            <a:endParaRPr lang="cs-CZ" dirty="0" smtClean="0"/>
          </a:p>
        </p:txBody>
      </p:sp>
      <p:sp>
        <p:nvSpPr>
          <p:cNvPr id="32" name="TextovéPole 31"/>
          <p:cNvSpPr txBox="1"/>
          <p:nvPr/>
        </p:nvSpPr>
        <p:spPr>
          <a:xfrm>
            <a:off x="3413618" y="3532366"/>
            <a:ext cx="731932" cy="369332"/>
          </a:xfrm>
          <a:prstGeom prst="rect">
            <a:avLst/>
          </a:prstGeom>
          <a:noFill/>
          <a:ln>
            <a:solidFill>
              <a:schemeClr val="tx2">
                <a:lumMod val="20000"/>
                <a:lumOff val="80000"/>
              </a:schemeClr>
            </a:solidFill>
          </a:ln>
        </p:spPr>
        <p:txBody>
          <a:bodyPr wrap="none" rtlCol="0" anchor="ctr" anchorCtr="1">
            <a:spAutoFit/>
          </a:bodyPr>
          <a:lstStyle/>
          <a:p>
            <a:r>
              <a:rPr lang="cs-CZ" dirty="0" smtClean="0"/>
              <a:t>zdraví</a:t>
            </a:r>
          </a:p>
        </p:txBody>
      </p:sp>
      <p:sp>
        <p:nvSpPr>
          <p:cNvPr id="33" name="TextovéPole 32"/>
          <p:cNvSpPr txBox="1"/>
          <p:nvPr/>
        </p:nvSpPr>
        <p:spPr>
          <a:xfrm>
            <a:off x="8150952" y="3491716"/>
            <a:ext cx="825867" cy="369332"/>
          </a:xfrm>
          <a:prstGeom prst="rect">
            <a:avLst/>
          </a:prstGeom>
          <a:noFill/>
          <a:ln>
            <a:solidFill>
              <a:schemeClr val="tx2">
                <a:lumMod val="20000"/>
                <a:lumOff val="80000"/>
              </a:schemeClr>
            </a:solidFill>
          </a:ln>
        </p:spPr>
        <p:txBody>
          <a:bodyPr wrap="none" rtlCol="0" anchor="ctr" anchorCtr="1">
            <a:spAutoFit/>
          </a:bodyPr>
          <a:lstStyle/>
          <a:p>
            <a:r>
              <a:rPr lang="cs-CZ" dirty="0" smtClean="0"/>
              <a:t>nemoc</a:t>
            </a:r>
          </a:p>
        </p:txBody>
      </p:sp>
      <p:sp>
        <p:nvSpPr>
          <p:cNvPr id="34" name="Obdélník 33"/>
          <p:cNvSpPr/>
          <p:nvPr/>
        </p:nvSpPr>
        <p:spPr>
          <a:xfrm>
            <a:off x="4726260" y="2420888"/>
            <a:ext cx="1080120" cy="107082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cs-CZ" dirty="0" smtClean="0"/>
              <a:t>x1</a:t>
            </a:r>
            <a:endParaRPr lang="cs-CZ" dirty="0"/>
          </a:p>
        </p:txBody>
      </p:sp>
      <p:sp>
        <p:nvSpPr>
          <p:cNvPr id="35" name="Obdélník 34"/>
          <p:cNvSpPr/>
          <p:nvPr/>
        </p:nvSpPr>
        <p:spPr>
          <a:xfrm>
            <a:off x="6582775" y="2420888"/>
            <a:ext cx="1080120" cy="107082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cs-CZ" dirty="0" smtClean="0"/>
              <a:t>x3</a:t>
            </a:r>
            <a:endParaRPr lang="cs-CZ" dirty="0"/>
          </a:p>
        </p:txBody>
      </p:sp>
      <p:sp>
        <p:nvSpPr>
          <p:cNvPr id="36" name="Obdélník 35"/>
          <p:cNvSpPr/>
          <p:nvPr/>
        </p:nvSpPr>
        <p:spPr>
          <a:xfrm>
            <a:off x="4729030" y="3961995"/>
            <a:ext cx="1080120" cy="107082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cs-CZ" dirty="0" smtClean="0"/>
              <a:t>x2</a:t>
            </a:r>
            <a:endParaRPr lang="cs-CZ" dirty="0"/>
          </a:p>
        </p:txBody>
      </p:sp>
      <p:sp>
        <p:nvSpPr>
          <p:cNvPr id="37" name="Obdélník 36"/>
          <p:cNvSpPr/>
          <p:nvPr/>
        </p:nvSpPr>
        <p:spPr>
          <a:xfrm>
            <a:off x="6606486" y="3874190"/>
            <a:ext cx="1080120" cy="1070828"/>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cs-CZ" dirty="0" smtClean="0"/>
              <a:t>x4</a:t>
            </a:r>
            <a:endParaRPr lang="cs-CZ" dirty="0"/>
          </a:p>
        </p:txBody>
      </p:sp>
      <p:sp>
        <p:nvSpPr>
          <p:cNvPr id="4" name="TextovéPole 3"/>
          <p:cNvSpPr txBox="1"/>
          <p:nvPr/>
        </p:nvSpPr>
        <p:spPr>
          <a:xfrm>
            <a:off x="2279519" y="1770506"/>
            <a:ext cx="1866031" cy="646331"/>
          </a:xfrm>
          <a:prstGeom prst="rect">
            <a:avLst/>
          </a:prstGeom>
          <a:noFill/>
          <a:ln>
            <a:solidFill>
              <a:schemeClr val="tx2">
                <a:lumMod val="20000"/>
                <a:lumOff val="80000"/>
              </a:schemeClr>
            </a:solidFill>
          </a:ln>
        </p:spPr>
        <p:txBody>
          <a:bodyPr wrap="square" rtlCol="0" anchor="ctr" anchorCtr="1">
            <a:spAutoFit/>
          </a:bodyPr>
          <a:lstStyle/>
          <a:p>
            <a:pPr algn="ctr"/>
            <a:r>
              <a:rPr lang="cs-CZ" dirty="0" smtClean="0"/>
              <a:t>Stav komplexního zdraví</a:t>
            </a:r>
          </a:p>
        </p:txBody>
      </p:sp>
      <p:sp>
        <p:nvSpPr>
          <p:cNvPr id="5" name="TextovéPole 4"/>
          <p:cNvSpPr txBox="1"/>
          <p:nvPr/>
        </p:nvSpPr>
        <p:spPr>
          <a:xfrm>
            <a:off x="2510911" y="5279867"/>
            <a:ext cx="1648785" cy="369332"/>
          </a:xfrm>
          <a:prstGeom prst="rect">
            <a:avLst/>
          </a:prstGeom>
          <a:noFill/>
          <a:ln>
            <a:solidFill>
              <a:schemeClr val="tx2">
                <a:lumMod val="20000"/>
                <a:lumOff val="80000"/>
              </a:schemeClr>
            </a:solidFill>
          </a:ln>
        </p:spPr>
        <p:txBody>
          <a:bodyPr wrap="none" rtlCol="0" anchor="ctr" anchorCtr="1">
            <a:spAutoFit/>
          </a:bodyPr>
          <a:lstStyle/>
          <a:p>
            <a:r>
              <a:rPr lang="cs-CZ" dirty="0" smtClean="0"/>
              <a:t>Obtížný pacient</a:t>
            </a:r>
          </a:p>
        </p:txBody>
      </p:sp>
      <p:sp>
        <p:nvSpPr>
          <p:cNvPr id="6" name="TextovéPole 5"/>
          <p:cNvSpPr txBox="1"/>
          <p:nvPr/>
        </p:nvSpPr>
        <p:spPr>
          <a:xfrm>
            <a:off x="8397255" y="1770506"/>
            <a:ext cx="2438745" cy="646331"/>
          </a:xfrm>
          <a:prstGeom prst="rect">
            <a:avLst/>
          </a:prstGeom>
          <a:noFill/>
          <a:ln>
            <a:solidFill>
              <a:schemeClr val="tx2">
                <a:lumMod val="20000"/>
                <a:lumOff val="80000"/>
              </a:schemeClr>
            </a:solidFill>
          </a:ln>
        </p:spPr>
        <p:txBody>
          <a:bodyPr wrap="none" rtlCol="0" anchor="ctr" anchorCtr="1">
            <a:spAutoFit/>
          </a:bodyPr>
          <a:lstStyle/>
          <a:p>
            <a:pPr algn="ctr"/>
            <a:r>
              <a:rPr lang="cs-CZ" dirty="0" smtClean="0"/>
              <a:t>Nemoc jako smysluplná </a:t>
            </a:r>
          </a:p>
          <a:p>
            <a:pPr algn="ctr"/>
            <a:r>
              <a:rPr lang="cs-CZ" dirty="0" smtClean="0"/>
              <a:t>výzva</a:t>
            </a:r>
          </a:p>
        </p:txBody>
      </p:sp>
      <p:sp>
        <p:nvSpPr>
          <p:cNvPr id="7" name="TextovéPole 6"/>
          <p:cNvSpPr txBox="1"/>
          <p:nvPr/>
        </p:nvSpPr>
        <p:spPr>
          <a:xfrm>
            <a:off x="8684064" y="5279867"/>
            <a:ext cx="2075440" cy="369332"/>
          </a:xfrm>
          <a:prstGeom prst="rect">
            <a:avLst/>
          </a:prstGeom>
          <a:noFill/>
          <a:ln>
            <a:solidFill>
              <a:schemeClr val="tx2">
                <a:lumMod val="20000"/>
                <a:lumOff val="80000"/>
              </a:schemeClr>
            </a:solidFill>
          </a:ln>
        </p:spPr>
        <p:txBody>
          <a:bodyPr wrap="none" rtlCol="0" anchor="ctr" anchorCtr="1">
            <a:spAutoFit/>
          </a:bodyPr>
          <a:lstStyle/>
          <a:p>
            <a:r>
              <a:rPr lang="cs-CZ" dirty="0" smtClean="0"/>
              <a:t>Sám se svou nemocí</a:t>
            </a:r>
          </a:p>
        </p:txBody>
      </p:sp>
    </p:spTree>
    <p:extLst>
      <p:ext uri="{BB962C8B-B14F-4D97-AF65-F5344CB8AC3E}">
        <p14:creationId xmlns:p14="http://schemas.microsoft.com/office/powerpoint/2010/main" val="3471958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Nadpis 12"/>
          <p:cNvSpPr>
            <a:spLocks noGrp="1"/>
          </p:cNvSpPr>
          <p:nvPr>
            <p:ph type="title"/>
          </p:nvPr>
        </p:nvSpPr>
        <p:spPr/>
        <p:txBody>
          <a:bodyPr rtlCol="0"/>
          <a:lstStyle/>
          <a:p>
            <a:r>
              <a:rPr lang="cs-CZ" dirty="0"/>
              <a:t>Zdravotnická psychologie</a:t>
            </a:r>
          </a:p>
        </p:txBody>
      </p:sp>
      <p:sp>
        <p:nvSpPr>
          <p:cNvPr id="14" name="Zástupný symbol pro obsah 13"/>
          <p:cNvSpPr>
            <a:spLocks noGrp="1"/>
          </p:cNvSpPr>
          <p:nvPr>
            <p:ph idx="4294967295"/>
          </p:nvPr>
        </p:nvSpPr>
        <p:spPr>
          <a:xfrm>
            <a:off x="2061964" y="1628800"/>
            <a:ext cx="9472612" cy="4968552"/>
          </a:xfrm>
        </p:spPr>
        <p:txBody>
          <a:bodyPr rtlCol="0">
            <a:normAutofit/>
          </a:bodyPr>
          <a:lstStyle/>
          <a:p>
            <a:pPr marL="0" lvl="0" indent="0" rtl="0">
              <a:buNone/>
            </a:pPr>
            <a:r>
              <a:rPr lang="cs-CZ" sz="3600" dirty="0" smtClean="0"/>
              <a:t>= </a:t>
            </a:r>
            <a:r>
              <a:rPr lang="cs-CZ" dirty="0" smtClean="0"/>
              <a:t>psychologie zdravotnické činnosti</a:t>
            </a:r>
          </a:p>
          <a:p>
            <a:r>
              <a:rPr lang="cs-CZ" dirty="0" smtClean="0"/>
              <a:t>Zabývá se psychologickými vlivy terapeutické a ošetřovatelské činnosti na nemocného</a:t>
            </a:r>
          </a:p>
          <a:p>
            <a:pPr lvl="1"/>
            <a:r>
              <a:rPr lang="cs-CZ" sz="2800" b="1" dirty="0" smtClean="0"/>
              <a:t>Vliv léčebného prostředí na nemocného</a:t>
            </a:r>
          </a:p>
          <a:p>
            <a:pPr lvl="1"/>
            <a:r>
              <a:rPr lang="cs-CZ" sz="2800" b="1" dirty="0" smtClean="0"/>
              <a:t>Vztah lékař pacient</a:t>
            </a:r>
          </a:p>
          <a:p>
            <a:pPr lvl="1"/>
            <a:r>
              <a:rPr lang="cs-CZ" sz="2800" b="1" dirty="0" smtClean="0"/>
              <a:t>Vztah zdravotní sestra pacient</a:t>
            </a:r>
          </a:p>
          <a:p>
            <a:pPr lvl="1"/>
            <a:r>
              <a:rPr lang="cs-CZ" sz="2800" b="1" dirty="0" smtClean="0"/>
              <a:t>Vztahy mezi pacienty</a:t>
            </a:r>
          </a:p>
          <a:p>
            <a:pPr lvl="1"/>
            <a:r>
              <a:rPr lang="cs-CZ" sz="2800" b="1" dirty="0" smtClean="0"/>
              <a:t>Vztahy mezi zdravotníky</a:t>
            </a:r>
          </a:p>
          <a:p>
            <a:pPr lvl="1"/>
            <a:r>
              <a:rPr lang="cs-CZ" sz="2800" b="1" dirty="0" smtClean="0"/>
              <a:t> Osobnostní a psychosociální předpoklady nemoci a léčebných zákroků</a:t>
            </a:r>
          </a:p>
          <a:p>
            <a:pPr lvl="1"/>
            <a:endParaRPr lang="cs-CZ" sz="3200" b="1" dirty="0"/>
          </a:p>
        </p:txBody>
      </p:sp>
    </p:spTree>
    <p:extLst>
      <p:ext uri="{BB962C8B-B14F-4D97-AF65-F5344CB8AC3E}">
        <p14:creationId xmlns:p14="http://schemas.microsoft.com/office/powerpoint/2010/main" val="1154839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smtClean="0"/>
              <a:t>Zdravotnická psychologie</a:t>
            </a:r>
            <a:endParaRPr lang="cs-CZ" dirty="0"/>
          </a:p>
        </p:txBody>
      </p:sp>
      <p:sp>
        <p:nvSpPr>
          <p:cNvPr id="4" name="Zástupný symbol pro text 3"/>
          <p:cNvSpPr>
            <a:spLocks noGrp="1"/>
          </p:cNvSpPr>
          <p:nvPr>
            <p:ph type="body" idx="1"/>
          </p:nvPr>
        </p:nvSpPr>
        <p:spPr/>
        <p:txBody>
          <a:bodyPr/>
          <a:lstStyle/>
          <a:p>
            <a:r>
              <a:rPr lang="cs-CZ" dirty="0" smtClean="0"/>
              <a:t>Všeobecná část</a:t>
            </a:r>
            <a:endParaRPr lang="cs-CZ" dirty="0"/>
          </a:p>
        </p:txBody>
      </p:sp>
      <p:sp>
        <p:nvSpPr>
          <p:cNvPr id="5" name="Zástupný symbol pro obsah 4"/>
          <p:cNvSpPr>
            <a:spLocks noGrp="1"/>
          </p:cNvSpPr>
          <p:nvPr>
            <p:ph sz="half" idx="2"/>
          </p:nvPr>
        </p:nvSpPr>
        <p:spPr/>
        <p:txBody>
          <a:bodyPr>
            <a:normAutofit fontScale="85000" lnSpcReduction="20000"/>
          </a:bodyPr>
          <a:lstStyle/>
          <a:p>
            <a:r>
              <a:rPr lang="cs-CZ" dirty="0" smtClean="0"/>
              <a:t>Základní pojmy zdraví a nemoci</a:t>
            </a:r>
          </a:p>
          <a:p>
            <a:r>
              <a:rPr lang="cs-CZ" dirty="0" smtClean="0"/>
              <a:t>Osobnost nemocného</a:t>
            </a:r>
          </a:p>
          <a:p>
            <a:r>
              <a:rPr lang="cs-CZ" dirty="0" smtClean="0"/>
              <a:t>Bio-psycho-sociální přístup k nemoci a nemocnému</a:t>
            </a:r>
          </a:p>
          <a:p>
            <a:r>
              <a:rPr lang="cs-CZ" dirty="0" smtClean="0"/>
              <a:t>Změny v chování a prožívání během nemoci</a:t>
            </a:r>
          </a:p>
          <a:p>
            <a:r>
              <a:rPr lang="cs-CZ" dirty="0" smtClean="0"/>
              <a:t>Reakce na nemoc, bolest</a:t>
            </a:r>
          </a:p>
          <a:p>
            <a:r>
              <a:rPr lang="cs-CZ" dirty="0" smtClean="0"/>
              <a:t>Vztahy mezi lékařem, sestrou a nemocným</a:t>
            </a:r>
          </a:p>
          <a:p>
            <a:r>
              <a:rPr lang="cs-CZ" dirty="0" smtClean="0"/>
              <a:t>Problematika svízelných životních situací</a:t>
            </a:r>
            <a:endParaRPr lang="cs-CZ" dirty="0"/>
          </a:p>
        </p:txBody>
      </p:sp>
      <p:sp>
        <p:nvSpPr>
          <p:cNvPr id="6" name="Zástupný symbol pro text 5"/>
          <p:cNvSpPr>
            <a:spLocks noGrp="1"/>
          </p:cNvSpPr>
          <p:nvPr>
            <p:ph type="body" sz="quarter" idx="3"/>
          </p:nvPr>
        </p:nvSpPr>
        <p:spPr/>
        <p:txBody>
          <a:bodyPr/>
          <a:lstStyle/>
          <a:p>
            <a:r>
              <a:rPr lang="cs-CZ" dirty="0" smtClean="0"/>
              <a:t>Speciální část</a:t>
            </a:r>
            <a:endParaRPr lang="cs-CZ" dirty="0"/>
          </a:p>
        </p:txBody>
      </p:sp>
      <p:sp>
        <p:nvSpPr>
          <p:cNvPr id="7" name="Zástupný symbol pro obsah 6"/>
          <p:cNvSpPr>
            <a:spLocks noGrp="1"/>
          </p:cNvSpPr>
          <p:nvPr>
            <p:ph sz="quarter" idx="4"/>
          </p:nvPr>
        </p:nvSpPr>
        <p:spPr/>
        <p:txBody>
          <a:bodyPr>
            <a:normAutofit fontScale="77500" lnSpcReduction="20000"/>
          </a:bodyPr>
          <a:lstStyle/>
          <a:p>
            <a:r>
              <a:rPr lang="cs-CZ" dirty="0" smtClean="0"/>
              <a:t>Různé odvětví lékařské vědy ve vztahu k psychice nemocného člověka</a:t>
            </a:r>
          </a:p>
          <a:p>
            <a:r>
              <a:rPr lang="cs-CZ" dirty="0" smtClean="0"/>
              <a:t>Objasňuje souvislosti nemoci ve vybraných oborech zdravotnické činnosti </a:t>
            </a:r>
          </a:p>
          <a:p>
            <a:pPr marL="0" indent="0">
              <a:buNone/>
            </a:pPr>
            <a:r>
              <a:rPr lang="cs-CZ" dirty="0" smtClean="0"/>
              <a:t>(psychologický přístup k dítěti, psychologické problémy v interní medicíně, traumatologii, v gynekologii a porodnictví)</a:t>
            </a:r>
          </a:p>
          <a:p>
            <a:r>
              <a:rPr lang="cs-CZ" dirty="0" smtClean="0"/>
              <a:t>Objasňuje zvláštnosti v přístupu k jedincům s mentálním, smyslovým a tělesným defektem, </a:t>
            </a:r>
          </a:p>
          <a:p>
            <a:r>
              <a:rPr lang="cs-CZ" dirty="0" smtClean="0"/>
              <a:t>Zabývá se psychologickou problematikou stáří, umírání a smrti </a:t>
            </a:r>
            <a:endParaRPr lang="cs-CZ" dirty="0"/>
          </a:p>
        </p:txBody>
      </p:sp>
    </p:spTree>
    <p:extLst>
      <p:ext uri="{BB962C8B-B14F-4D97-AF65-F5344CB8AC3E}">
        <p14:creationId xmlns:p14="http://schemas.microsoft.com/office/powerpoint/2010/main" val="1265764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Psychologie zdraví</a:t>
            </a:r>
            <a:endParaRPr lang="cs-CZ" dirty="0"/>
          </a:p>
        </p:txBody>
      </p:sp>
      <p:sp>
        <p:nvSpPr>
          <p:cNvPr id="3" name="Zástupný symbol pro text 2"/>
          <p:cNvSpPr>
            <a:spLocks noGrp="1"/>
          </p:cNvSpPr>
          <p:nvPr>
            <p:ph type="body" idx="1"/>
          </p:nvPr>
        </p:nvSpPr>
        <p:spPr/>
        <p:txBody>
          <a:bodyPr/>
          <a:lstStyle/>
          <a:p>
            <a:r>
              <a:rPr lang="cs-CZ" dirty="0" smtClean="0"/>
              <a:t>Vznik ve světě</a:t>
            </a:r>
            <a:endParaRPr lang="cs-CZ" dirty="0"/>
          </a:p>
        </p:txBody>
      </p:sp>
      <p:sp>
        <p:nvSpPr>
          <p:cNvPr id="4" name="Zástupný symbol pro obsah 3"/>
          <p:cNvSpPr>
            <a:spLocks noGrp="1"/>
          </p:cNvSpPr>
          <p:nvPr>
            <p:ph sz="half" idx="2"/>
          </p:nvPr>
        </p:nvSpPr>
        <p:spPr/>
        <p:txBody>
          <a:bodyPr>
            <a:normAutofit fontScale="92500" lnSpcReduction="10000"/>
          </a:bodyPr>
          <a:lstStyle/>
          <a:p>
            <a:r>
              <a:rPr lang="cs-CZ" dirty="0"/>
              <a:t>Psychologie zdraví byla obecně uznána jako samostatný vědní obor psychologie v roce 1978, kdy Americká psychologická společnost (APA) ustanovila novou sekci své asociace</a:t>
            </a:r>
            <a:r>
              <a:rPr lang="cs-CZ" dirty="0" smtClean="0"/>
              <a:t>.</a:t>
            </a:r>
          </a:p>
          <a:p>
            <a:r>
              <a:rPr lang="cs-CZ" dirty="0" smtClean="0"/>
              <a:t>Tak </a:t>
            </a:r>
            <a:r>
              <a:rPr lang="cs-CZ" dirty="0"/>
              <a:t>vznikla 38. divize Psychologie zdraví (</a:t>
            </a:r>
            <a:r>
              <a:rPr lang="cs-CZ" dirty="0" err="1"/>
              <a:t>Health</a:t>
            </a:r>
            <a:r>
              <a:rPr lang="cs-CZ" dirty="0"/>
              <a:t> Psychology </a:t>
            </a:r>
            <a:r>
              <a:rPr lang="cs-CZ" dirty="0" err="1"/>
              <a:t>Division</a:t>
            </a:r>
            <a:r>
              <a:rPr lang="cs-CZ" dirty="0" smtClean="0"/>
              <a:t>).</a:t>
            </a:r>
          </a:p>
          <a:p>
            <a:r>
              <a:rPr lang="cs-CZ" dirty="0" smtClean="0"/>
              <a:t>Od </a:t>
            </a:r>
            <a:r>
              <a:rPr lang="cs-CZ" dirty="0"/>
              <a:t>roku 1982 vychází také časopis této divize </a:t>
            </a:r>
            <a:r>
              <a:rPr lang="cs-CZ" dirty="0" err="1"/>
              <a:t>Health</a:t>
            </a:r>
            <a:r>
              <a:rPr lang="cs-CZ" dirty="0"/>
              <a:t> Psychology (Křivohlavý, 2001).</a:t>
            </a:r>
          </a:p>
        </p:txBody>
      </p:sp>
      <p:sp>
        <p:nvSpPr>
          <p:cNvPr id="5" name="Zástupný symbol pro text 4"/>
          <p:cNvSpPr>
            <a:spLocks noGrp="1"/>
          </p:cNvSpPr>
          <p:nvPr>
            <p:ph type="body" sz="quarter" idx="3"/>
          </p:nvPr>
        </p:nvSpPr>
        <p:spPr/>
        <p:txBody>
          <a:bodyPr/>
          <a:lstStyle/>
          <a:p>
            <a:r>
              <a:rPr lang="cs-CZ" dirty="0" smtClean="0"/>
              <a:t>Vznik v ČR</a:t>
            </a:r>
            <a:endParaRPr lang="cs-CZ" dirty="0"/>
          </a:p>
        </p:txBody>
      </p:sp>
      <p:sp>
        <p:nvSpPr>
          <p:cNvPr id="6" name="Zástupný symbol pro obsah 5"/>
          <p:cNvSpPr>
            <a:spLocks noGrp="1"/>
          </p:cNvSpPr>
          <p:nvPr>
            <p:ph sz="quarter" idx="4"/>
          </p:nvPr>
        </p:nvSpPr>
        <p:spPr>
          <a:xfrm>
            <a:off x="6824328" y="2514600"/>
            <a:ext cx="4572000" cy="3794720"/>
          </a:xfrm>
        </p:spPr>
        <p:txBody>
          <a:bodyPr>
            <a:normAutofit fontScale="92500" lnSpcReduction="20000"/>
          </a:bodyPr>
          <a:lstStyle/>
          <a:p>
            <a:r>
              <a:rPr lang="cs-CZ" dirty="0"/>
              <a:t>V České republice vznikla samostatná sekce pod Československou psychologickou společností již v roce 1988, jejími zakladateli byli J. Křivohlavý, M. Havlínová, L. Míček a další</a:t>
            </a:r>
            <a:r>
              <a:rPr lang="cs-CZ" dirty="0" smtClean="0"/>
              <a:t>.</a:t>
            </a:r>
          </a:p>
          <a:p>
            <a:r>
              <a:rPr lang="cs-CZ" dirty="0" smtClean="0"/>
              <a:t>Tato </a:t>
            </a:r>
            <a:r>
              <a:rPr lang="cs-CZ" dirty="0"/>
              <a:t>sekce byla nazvána Psychologie zdraví</a:t>
            </a:r>
            <a:r>
              <a:rPr lang="cs-CZ" dirty="0" smtClean="0"/>
              <a:t>.</a:t>
            </a:r>
          </a:p>
          <a:p>
            <a:r>
              <a:rPr lang="cs-CZ" dirty="0" smtClean="0"/>
              <a:t>Pořádá </a:t>
            </a:r>
            <a:r>
              <a:rPr lang="cs-CZ" dirty="0"/>
              <a:t>pravidelná </a:t>
            </a:r>
            <a:r>
              <a:rPr lang="cs-CZ" dirty="0" smtClean="0"/>
              <a:t>setkání, jejichž </a:t>
            </a:r>
            <a:r>
              <a:rPr lang="cs-CZ" dirty="0"/>
              <a:t>výstupem jsou vydávané sborníky</a:t>
            </a:r>
            <a:r>
              <a:rPr lang="cs-CZ" dirty="0" smtClean="0"/>
              <a:t>.</a:t>
            </a:r>
          </a:p>
          <a:p>
            <a:r>
              <a:rPr lang="cs-CZ" dirty="0" smtClean="0"/>
              <a:t>Členové </a:t>
            </a:r>
            <a:r>
              <a:rPr lang="cs-CZ" dirty="0"/>
              <a:t>této sekce publikují v časopisech s psychologickou tématikou.</a:t>
            </a:r>
          </a:p>
        </p:txBody>
      </p:sp>
    </p:spTree>
    <p:extLst>
      <p:ext uri="{BB962C8B-B14F-4D97-AF65-F5344CB8AC3E}">
        <p14:creationId xmlns:p14="http://schemas.microsoft.com/office/powerpoint/2010/main" val="3842052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Nadpis 12"/>
          <p:cNvSpPr>
            <a:spLocks noGrp="1"/>
          </p:cNvSpPr>
          <p:nvPr>
            <p:ph type="title"/>
          </p:nvPr>
        </p:nvSpPr>
        <p:spPr/>
        <p:txBody>
          <a:bodyPr rtlCol="0"/>
          <a:lstStyle/>
          <a:p>
            <a:r>
              <a:rPr lang="cs-CZ" dirty="0" smtClean="0"/>
              <a:t>Předmět Psychologie zdraví</a:t>
            </a:r>
            <a:endParaRPr lang="cs-CZ" dirty="0"/>
          </a:p>
        </p:txBody>
      </p:sp>
      <p:sp>
        <p:nvSpPr>
          <p:cNvPr id="14" name="Zástupný symbol pro obsah 13"/>
          <p:cNvSpPr>
            <a:spLocks noGrp="1"/>
          </p:cNvSpPr>
          <p:nvPr>
            <p:ph idx="4294967295"/>
          </p:nvPr>
        </p:nvSpPr>
        <p:spPr>
          <a:xfrm>
            <a:off x="2061964" y="1628800"/>
            <a:ext cx="9472612" cy="4968552"/>
          </a:xfrm>
        </p:spPr>
        <p:txBody>
          <a:bodyPr rtlCol="0">
            <a:normAutofit/>
          </a:bodyPr>
          <a:lstStyle/>
          <a:p>
            <a:pPr marL="0" indent="0">
              <a:buNone/>
            </a:pPr>
            <a:r>
              <a:rPr lang="cs-CZ" dirty="0" smtClean="0"/>
              <a:t> = systematická </a:t>
            </a:r>
            <a:r>
              <a:rPr lang="cs-CZ" dirty="0"/>
              <a:t>aplikace psychologických poznatků do oblasti zdraví, nemoci a systému zdravotní péče</a:t>
            </a:r>
            <a:r>
              <a:rPr lang="cs-CZ" dirty="0" smtClean="0"/>
              <a:t>.</a:t>
            </a:r>
          </a:p>
          <a:p>
            <a:r>
              <a:rPr lang="cs-CZ" dirty="0" smtClean="0"/>
              <a:t>Usiluje </a:t>
            </a:r>
            <a:r>
              <a:rPr lang="cs-CZ" dirty="0"/>
              <a:t>o uplatňování výsledků psychologického poznání ve vztahu ke zdraví (</a:t>
            </a:r>
            <a:r>
              <a:rPr lang="cs-CZ" dirty="0" err="1"/>
              <a:t>Kebza</a:t>
            </a:r>
            <a:r>
              <a:rPr lang="cs-CZ" dirty="0"/>
              <a:t>, Šolcová, 2000</a:t>
            </a:r>
            <a:r>
              <a:rPr lang="cs-CZ" dirty="0" smtClean="0"/>
              <a:t>).</a:t>
            </a:r>
          </a:p>
          <a:p>
            <a:r>
              <a:rPr lang="cs-CZ" dirty="0" smtClean="0"/>
              <a:t>Cílem </a:t>
            </a:r>
            <a:r>
              <a:rPr lang="cs-CZ" dirty="0"/>
              <a:t>psychologie zdraví je budovat teorii zdravého jednání a chování člověka a získávat solidní poznatky z oblasti psychologie – na jedné straně o tom, co naše zdraví posiluje, na druhé straně o tom, co našemu zdraví škodí.</a:t>
            </a:r>
            <a:br>
              <a:rPr lang="cs-CZ" dirty="0"/>
            </a:br>
            <a:r>
              <a:rPr lang="cs-CZ" dirty="0"/>
              <a:t/>
            </a:r>
            <a:br>
              <a:rPr lang="cs-CZ" dirty="0"/>
            </a:br>
            <a:endParaRPr lang="cs-CZ" sz="3200" b="1" dirty="0"/>
          </a:p>
        </p:txBody>
      </p:sp>
    </p:spTree>
    <p:extLst>
      <p:ext uri="{BB962C8B-B14F-4D97-AF65-F5344CB8AC3E}">
        <p14:creationId xmlns:p14="http://schemas.microsoft.com/office/powerpoint/2010/main" val="1795651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smtClean="0"/>
              <a:t>Různé pohledy na zdraví</a:t>
            </a:r>
            <a:endParaRPr lang="cs-CZ" dirty="0"/>
          </a:p>
        </p:txBody>
      </p:sp>
      <p:sp>
        <p:nvSpPr>
          <p:cNvPr id="4" name="Zástupný symbol pro obsah 3"/>
          <p:cNvSpPr>
            <a:spLocks noGrp="1"/>
          </p:cNvSpPr>
          <p:nvPr>
            <p:ph idx="1"/>
          </p:nvPr>
        </p:nvSpPr>
        <p:spPr/>
        <p:txBody>
          <a:bodyPr/>
          <a:lstStyle/>
          <a:p>
            <a:r>
              <a:rPr lang="cs-CZ" dirty="0"/>
              <a:t>lékař - zdraví je nepřítomnost nemoci, choroby či úrazu </a:t>
            </a:r>
            <a:endParaRPr lang="cs-CZ" dirty="0" smtClean="0"/>
          </a:p>
          <a:p>
            <a:r>
              <a:rPr lang="cs-CZ" dirty="0" smtClean="0"/>
              <a:t> </a:t>
            </a:r>
            <a:r>
              <a:rPr lang="cs-CZ" dirty="0"/>
              <a:t>sociolog - zdravý člověk je takový, který dokáže dobře fungovat ve všech jemu příslušných sociálních </a:t>
            </a:r>
            <a:r>
              <a:rPr lang="cs-CZ" dirty="0" smtClean="0"/>
              <a:t>rolích</a:t>
            </a:r>
          </a:p>
          <a:p>
            <a:r>
              <a:rPr lang="cs-CZ" dirty="0" smtClean="0"/>
              <a:t>humanista </a:t>
            </a:r>
            <a:r>
              <a:rPr lang="cs-CZ" dirty="0"/>
              <a:t>- zdravý člověk je takový, který je schopen pozitivně se vyrovnávat s životními úkoly, které se před ním </a:t>
            </a:r>
            <a:r>
              <a:rPr lang="cs-CZ" dirty="0" err="1" smtClean="0"/>
              <a:t>naskytnot</a:t>
            </a:r>
            <a:endParaRPr lang="cs-CZ" dirty="0" smtClean="0"/>
          </a:p>
          <a:p>
            <a:r>
              <a:rPr lang="cs-CZ" dirty="0" smtClean="0"/>
              <a:t>idealista </a:t>
            </a:r>
            <a:r>
              <a:rPr lang="cs-CZ" dirty="0"/>
              <a:t>-zdravý člověk je takový, kterému je dobře - tělesně, duševně, duchovně i sociálně</a:t>
            </a:r>
          </a:p>
        </p:txBody>
      </p:sp>
    </p:spTree>
    <p:extLst>
      <p:ext uri="{BB962C8B-B14F-4D97-AF65-F5344CB8AC3E}">
        <p14:creationId xmlns:p14="http://schemas.microsoft.com/office/powerpoint/2010/main" val="3587711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Nadpis 12"/>
          <p:cNvSpPr>
            <a:spLocks noGrp="1"/>
          </p:cNvSpPr>
          <p:nvPr>
            <p:ph type="title"/>
          </p:nvPr>
        </p:nvSpPr>
        <p:spPr/>
        <p:txBody>
          <a:bodyPr rtlCol="0"/>
          <a:lstStyle/>
          <a:p>
            <a:r>
              <a:rPr lang="cs-CZ" dirty="0" smtClean="0"/>
              <a:t>Definice zdraví</a:t>
            </a:r>
            <a:endParaRPr lang="cs-CZ" dirty="0"/>
          </a:p>
        </p:txBody>
      </p:sp>
      <p:sp>
        <p:nvSpPr>
          <p:cNvPr id="14" name="Zástupný symbol pro obsah 13"/>
          <p:cNvSpPr>
            <a:spLocks noGrp="1"/>
          </p:cNvSpPr>
          <p:nvPr>
            <p:ph idx="4294967295"/>
          </p:nvPr>
        </p:nvSpPr>
        <p:spPr>
          <a:xfrm>
            <a:off x="2061964" y="1628800"/>
            <a:ext cx="9472612" cy="4968552"/>
          </a:xfrm>
        </p:spPr>
        <p:txBody>
          <a:bodyPr rtlCol="0">
            <a:normAutofit lnSpcReduction="10000"/>
          </a:bodyPr>
          <a:lstStyle/>
          <a:p>
            <a:pPr marL="0" indent="0">
              <a:buNone/>
            </a:pPr>
            <a:r>
              <a:rPr lang="cs-CZ" dirty="0" smtClean="0"/>
              <a:t> </a:t>
            </a:r>
          </a:p>
          <a:p>
            <a:pPr marL="0" indent="0">
              <a:buNone/>
            </a:pPr>
            <a:r>
              <a:rPr lang="cs-CZ" dirty="0" smtClean="0"/>
              <a:t> </a:t>
            </a:r>
            <a:r>
              <a:rPr lang="cs-CZ" dirty="0"/>
              <a:t>= </a:t>
            </a:r>
            <a:r>
              <a:rPr lang="cs-CZ" dirty="0" smtClean="0"/>
              <a:t>„Stav </a:t>
            </a:r>
            <a:r>
              <a:rPr lang="cs-CZ" dirty="0"/>
              <a:t>naprosté </a:t>
            </a:r>
            <a:r>
              <a:rPr lang="cs-CZ" dirty="0">
                <a:solidFill>
                  <a:srgbClr val="FFFF00"/>
                </a:solidFill>
              </a:rPr>
              <a:t>tělesné, duševní a sociální </a:t>
            </a:r>
            <a:r>
              <a:rPr lang="cs-CZ" dirty="0"/>
              <a:t>pohody a ne pouze nepřítomnost </a:t>
            </a:r>
            <a:r>
              <a:rPr lang="cs-CZ" dirty="0" smtClean="0"/>
              <a:t>nemoci“ </a:t>
            </a:r>
            <a:r>
              <a:rPr lang="cs-CZ" dirty="0"/>
              <a:t>(Word </a:t>
            </a:r>
            <a:r>
              <a:rPr lang="cs-CZ" dirty="0" err="1"/>
              <a:t>Health</a:t>
            </a:r>
            <a:r>
              <a:rPr lang="cs-CZ" dirty="0"/>
              <a:t> </a:t>
            </a:r>
            <a:r>
              <a:rPr lang="cs-CZ" dirty="0" err="1"/>
              <a:t>Organization</a:t>
            </a:r>
            <a:r>
              <a:rPr lang="cs-CZ" dirty="0"/>
              <a:t>, 1946</a:t>
            </a:r>
            <a:r>
              <a:rPr lang="cs-CZ" dirty="0" smtClean="0"/>
              <a:t>)</a:t>
            </a:r>
          </a:p>
          <a:p>
            <a:pPr marL="0" indent="0" algn="ctr">
              <a:buNone/>
            </a:pPr>
            <a:r>
              <a:rPr lang="cs-CZ" dirty="0" smtClean="0">
                <a:solidFill>
                  <a:srgbClr val="FFFF00"/>
                </a:solidFill>
              </a:rPr>
              <a:t>Zdůrazňuje bio-psycho-sociální pohled a tím vymaňuje pojem zdraví z tradičního </a:t>
            </a:r>
            <a:r>
              <a:rPr lang="cs-CZ" dirty="0" err="1" smtClean="0">
                <a:solidFill>
                  <a:srgbClr val="FFFF00"/>
                </a:solidFill>
              </a:rPr>
              <a:t>biologizujícího</a:t>
            </a:r>
            <a:r>
              <a:rPr lang="cs-CZ" dirty="0" smtClean="0">
                <a:solidFill>
                  <a:srgbClr val="FFFF00"/>
                </a:solidFill>
              </a:rPr>
              <a:t> pojetí</a:t>
            </a:r>
          </a:p>
          <a:p>
            <a:pPr marL="0" indent="0">
              <a:buNone/>
            </a:pPr>
            <a:r>
              <a:rPr lang="cs-CZ" dirty="0"/>
              <a:t>= „Zdraví je stav, který na jedné straně umožňuje jednotlivcům i skupinám lidí poznat vlastní cíle a uspokojovat potřeby a na druhé straně reagovat na změny a vyrovnávat se se svým prostředím. Zdraví se tedy chápe jako zdroj každodenního života a ne jako cíl života. Jde o pozitivní koncepci, která zahrnuje společenské a osobní zdroje stejně jako fyzické možnosti</a:t>
            </a:r>
            <a:r>
              <a:rPr lang="cs-CZ" dirty="0" smtClean="0"/>
              <a:t>“.(WHO. 1984)</a:t>
            </a:r>
          </a:p>
        </p:txBody>
      </p:sp>
    </p:spTree>
    <p:extLst>
      <p:ext uri="{BB962C8B-B14F-4D97-AF65-F5344CB8AC3E}">
        <p14:creationId xmlns:p14="http://schemas.microsoft.com/office/powerpoint/2010/main" val="422876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r>
              <a:rPr lang="cs-CZ" dirty="0" smtClean="0"/>
              <a:t>Současná definice zdraví</a:t>
            </a:r>
            <a:endParaRPr lang="cs-CZ" dirty="0"/>
          </a:p>
        </p:txBody>
      </p:sp>
      <p:sp>
        <p:nvSpPr>
          <p:cNvPr id="4" name="Zástupný symbol pro obsah 3"/>
          <p:cNvSpPr>
            <a:spLocks noGrp="1"/>
          </p:cNvSpPr>
          <p:nvPr>
            <p:ph idx="1"/>
          </p:nvPr>
        </p:nvSpPr>
        <p:spPr/>
        <p:txBody>
          <a:bodyPr>
            <a:normAutofit fontScale="92500" lnSpcReduction="10000"/>
          </a:bodyPr>
          <a:lstStyle/>
          <a:p>
            <a:pPr lvl="0"/>
            <a:r>
              <a:rPr lang="cs-CZ" dirty="0"/>
              <a:t>překonala tradiční vymezení zdraví jako absence nemoci, slabosti nebo dysfunkce </a:t>
            </a:r>
          </a:p>
          <a:p>
            <a:pPr lvl="0"/>
            <a:r>
              <a:rPr lang="cs-CZ" dirty="0"/>
              <a:t>oproti jednostrannému zohledňování fyzických komponent zdraví, zohledňuje různé dimenze zdravotního stavu, včetně tělesných, duševních, a sociálních aspektů</a:t>
            </a:r>
          </a:p>
          <a:p>
            <a:pPr lvl="0"/>
            <a:r>
              <a:rPr lang="cs-CZ" dirty="0"/>
              <a:t>zdůraznila význam duševního zdraví a štěstí (subjektivní prožívání)</a:t>
            </a:r>
          </a:p>
          <a:p>
            <a:pPr lvl="0"/>
            <a:r>
              <a:rPr lang="cs-CZ" dirty="0"/>
              <a:t>upozornila na význam sociální pohody (schopnost zastávat sociální role, sociální opora aj.) </a:t>
            </a:r>
          </a:p>
          <a:p>
            <a:pPr lvl="0"/>
            <a:r>
              <a:rPr lang="cs-CZ" dirty="0"/>
              <a:t>definice má motivační charakter, naznačuje cíl, k němuž by měla směřovat snaha všech, kteří se zabývají problematikou zdraví a nemocí.</a:t>
            </a:r>
          </a:p>
          <a:p>
            <a:endParaRPr lang="cs-CZ" dirty="0"/>
          </a:p>
        </p:txBody>
      </p:sp>
    </p:spTree>
    <p:extLst>
      <p:ext uri="{BB962C8B-B14F-4D97-AF65-F5344CB8AC3E}">
        <p14:creationId xmlns:p14="http://schemas.microsoft.com/office/powerpoint/2010/main" val="4174557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Šablona s farmaceutickým motive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dirty="0"/>
        </a:defPPr>
      </a:lstStyle>
      <a:style>
        <a:lnRef idx="1">
          <a:schemeClr val="accent2"/>
        </a:lnRef>
        <a:fillRef idx="3">
          <a:schemeClr val="accent2"/>
        </a:fillRef>
        <a:effectRef idx="2">
          <a:schemeClr val="accent2"/>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ln>
          <a:solidFill>
            <a:schemeClr val="tx2">
              <a:lumMod val="20000"/>
              <a:lumOff val="80000"/>
            </a:schemeClr>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Office_15459215_TF03460537.potx" id="{C9C1D648-6444-48EA-8B95-3EF44A079E40}" vid="{B3C6C028-FA2D-4AE5-9B51-F5E3F2E22D11}"/>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Snímky s farmaceutickým motivem</Template>
  <TotalTime>3807</TotalTime>
  <Words>1912</Words>
  <Application>Microsoft Office PowerPoint</Application>
  <PresentationFormat>Vlastní</PresentationFormat>
  <Paragraphs>238</Paragraphs>
  <Slides>26</Slides>
  <Notes>25</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26</vt:i4>
      </vt:variant>
    </vt:vector>
  </HeadingPairs>
  <TitlesOfParts>
    <vt:vector size="32" baseType="lpstr">
      <vt:lpstr>Arial</vt:lpstr>
      <vt:lpstr>Calibri</vt:lpstr>
      <vt:lpstr>Euphemia</vt:lpstr>
      <vt:lpstr>Franklin Gothic Book</vt:lpstr>
      <vt:lpstr>Times New Roman</vt:lpstr>
      <vt:lpstr>Šablona s farmaceutickým motivem</vt:lpstr>
      <vt:lpstr>Zdravotnická psychologie</vt:lpstr>
      <vt:lpstr>Psychologie ve zdravotnictví</vt:lpstr>
      <vt:lpstr>Zdravotnická psychologie</vt:lpstr>
      <vt:lpstr>Zdravotnická psychologie</vt:lpstr>
      <vt:lpstr>Psychologie zdraví</vt:lpstr>
      <vt:lpstr>Předmět Psychologie zdraví</vt:lpstr>
      <vt:lpstr>Různé pohledy na zdraví</vt:lpstr>
      <vt:lpstr>Definice zdraví</vt:lpstr>
      <vt:lpstr>Současná definice zdraví</vt:lpstr>
      <vt:lpstr>Definice zdraví</vt:lpstr>
      <vt:lpstr>Definice nemoci – centrální pojem současné medicíny</vt:lpstr>
      <vt:lpstr>Definice nemoci</vt:lpstr>
      <vt:lpstr>Pohledy na nemoc</vt:lpstr>
      <vt:lpstr>Biologizující pohled na nemoc</vt:lpstr>
      <vt:lpstr>Základní charakteristiky biomedicínského modelu nemoci dle Křivohlavého (1999), Schmidta (1984) </vt:lpstr>
      <vt:lpstr>Behaviorální medicína a behaviorální zdraví</vt:lpstr>
      <vt:lpstr>Kanferův a Philipsův behaviorální model nemoci</vt:lpstr>
      <vt:lpstr>Psychosomatická medicína</vt:lpstr>
      <vt:lpstr>Psychosomatická medicína</vt:lpstr>
      <vt:lpstr>Bio-psycho-sociální pohled - Engel (1977,1980)</vt:lpstr>
      <vt:lpstr>Bio-psycho-sociální pohled na nemoc</vt:lpstr>
      <vt:lpstr>Bio-psycho-sociální přístup ke zdraví a nemoci</vt:lpstr>
      <vt:lpstr>Biologické, psychologické a sociální systémy jsou koevolučně svázány</vt:lpstr>
      <vt:lpstr>Salutogenetický přístup ke zdraví a nemoci</vt:lpstr>
      <vt:lpstr>Porovnání salutoprotektivní model a patogenetický model zdraví a nemoci</vt:lpstr>
      <vt:lpstr>Vícedimenzionální model  zdraví a nemoci z pohledu salutogeneze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Zdravotnická psychologie</dc:title>
  <dc:creator>Lenka Emrova</dc:creator>
  <cp:lastModifiedBy>Lenka</cp:lastModifiedBy>
  <cp:revision>108</cp:revision>
  <cp:lastPrinted>2018-09-23T11:11:01Z</cp:lastPrinted>
  <dcterms:created xsi:type="dcterms:W3CDTF">2018-08-14T08:44:56Z</dcterms:created>
  <dcterms:modified xsi:type="dcterms:W3CDTF">2020-09-21T06:09:08Z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