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46" r:id="rId2"/>
    <p:sldId id="258" r:id="rId3"/>
    <p:sldId id="263" r:id="rId4"/>
    <p:sldId id="309" r:id="rId5"/>
    <p:sldId id="260" r:id="rId6"/>
    <p:sldId id="317" r:id="rId7"/>
    <p:sldId id="315" r:id="rId8"/>
    <p:sldId id="262" r:id="rId9"/>
    <p:sldId id="256" r:id="rId10"/>
    <p:sldId id="264" r:id="rId11"/>
    <p:sldId id="305" r:id="rId1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00CC"/>
    <a:srgbClr val="000066"/>
    <a:srgbClr val="FFFF66"/>
    <a:srgbClr val="0066FF"/>
    <a:srgbClr val="FF3300"/>
    <a:srgbClr val="CC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303" autoAdjust="0"/>
    <p:restoredTop sz="63465" autoAdjust="0"/>
  </p:normalViewPr>
  <p:slideViewPr>
    <p:cSldViewPr>
      <p:cViewPr varScale="1">
        <p:scale>
          <a:sx n="69" d="100"/>
          <a:sy n="69" d="100"/>
        </p:scale>
        <p:origin x="1364" y="32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.xml"/><Relationship Id="rId2" Type="http://schemas.openxmlformats.org/officeDocument/2006/relationships/slide" Target="slides/slide4.xml"/><Relationship Id="rId1" Type="http://schemas.openxmlformats.org/officeDocument/2006/relationships/slide" Target="slides/slide2.xml"/><Relationship Id="rId5" Type="http://schemas.openxmlformats.org/officeDocument/2006/relationships/slide" Target="slides/slide11.xml"/><Relationship Id="rId4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F8603F-3997-44C8-8355-00D2ACC3D96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0F5CC1-4A58-4438-9451-C2FF25CF004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461C95-C811-48F4-B19E-BF9563DEFE4C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V místě poranění se vzájemnou interakcí všech těchto faktoru vytvoří krevní koagulum, zalepí se otvor v poškozené cévní stěně.</a:t>
            </a:r>
          </a:p>
          <a:p>
            <a:r>
              <a:rPr lang="cs-CZ" altLang="cs-CZ"/>
              <a:t>Bezprostředně po poranění se postižená céva kontrahuje a zůží . ( kromě toho lokálně zde klesá krevní tlak , krevní proud se odklání a proto v poraněné oblasti se  snižuje prokrvení). </a:t>
            </a:r>
          </a:p>
          <a:p>
            <a:r>
              <a:rPr lang="cs-CZ" altLang="cs-CZ"/>
              <a:t>Současně s kontrakcí cévy adherují trombocyty na obnažená kolagenní vlákna v otvoru cévní stěny´, shlukují se a  zalepí uzavírají  během 2-4 min. defekt.</a:t>
            </a:r>
          </a:p>
          <a:p>
            <a:r>
              <a:rPr lang="cs-CZ" altLang="cs-CZ"/>
              <a:t>Společně s agregací trombocytů se dočasná ( primární krevní zátka ) přestavuje a překrývá vlákny fibrínu, který se vytvoří činností koagulačního systému</a:t>
            </a:r>
          </a:p>
          <a:p>
            <a:r>
              <a:rPr lang="cs-CZ" altLang="cs-CZ"/>
              <a:t>Výsledkem je pevná fibrinová sraženina , která se pak stáhne a vznikne stabilní zátka.</a:t>
            </a:r>
          </a:p>
          <a:p>
            <a:r>
              <a:rPr lang="cs-CZ" altLang="cs-CZ"/>
              <a:t> Pozdější rekanalizaci cévního lumina zajistí fibrinolýza.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99BD5D-0938-419E-95AE-2A9F2A9870E5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Disseminovaná intravaskulární koagulace je jeden z nejrozšířenějších syndromů. Může se nacházet ve všech oblastech medicíny a většinou provází závažné stavy, mnohdy s ohrožením života. Existují oblasti, které jsou z hlediska DIC zvláštního zřetele hodné: jedná se o těhotenství, šestinedělí , malignity včetně leukémií, sepse , polytraumata a popáleniny- v každé oblasti existují zvláštnosti, jímž je třeba věnovat samostatnou pozornost.</a:t>
            </a:r>
          </a:p>
          <a:p>
            <a:r>
              <a:rPr lang="cs-CZ" altLang="cs-CZ"/>
              <a:t>První zmínky o tomto syndromu pocházejí již z roku 1873.</a:t>
            </a:r>
          </a:p>
          <a:p>
            <a:r>
              <a:rPr lang="cs-CZ" altLang="cs-CZ"/>
              <a:t>Již jsem říkala, že je průvodním jevem velmï závažných stavů a až v 80% je součástí systémové zánětlivé odpovědi. Hraje rovněž důležitou roli v v rozvoji syndromu multiorgánového selhání. </a:t>
            </a:r>
          </a:p>
          <a:p>
            <a:r>
              <a:rPr lang="cs-CZ" altLang="cs-CZ"/>
              <a:t>Již pojmenování samotného syndromu DIC je velmi bohaté a zahrnuje nejrozšířenější názvy…</a:t>
            </a:r>
          </a:p>
          <a:p>
            <a:r>
              <a:rPr lang="cs-CZ" altLang="cs-CZ"/>
              <a:t>Pro mnohdy nepřehlednou posloupnost příčin a následků a chaos je někdy tento stav označován jako death is coming- cpž v sobě bohužel skrývá kus pravdy…</a:t>
            </a:r>
          </a:p>
          <a:p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04B375-E6DF-437F-8DD1-4DC0F613FD1A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	</a:t>
            </a:r>
            <a:r>
              <a:rPr lang="cs-CZ" altLang="cs-CZ" b="1" u="sng"/>
              <a:t>Hemostázou rozumíme soubor reakcí integrovaných tak aby došlo v určitém místě k efektivnímu vytvoření jak destičkového agregátu, tak pevných fibrinových vláken a aby se současně aktivoval děj, který takto vytvořenou sraženinu rozpustí</a:t>
            </a:r>
            <a:r>
              <a:rPr lang="cs-CZ" altLang="cs-CZ"/>
              <a:t>.</a:t>
            </a:r>
          </a:p>
          <a:p>
            <a:r>
              <a:rPr lang="cs-CZ" altLang="cs-CZ"/>
              <a:t>Obecně můžeme hemostatickou odpověď rozdělovat na dvě reakce a sice primární hemostázu: kdy k zástavě krvácení dochází ¨bezprostřední vazokonstrikcí a v důsledku tvorby primární zátky, která je tvořená agregátem krevních destiček. Primární hemostázy se neučastní plazmatické koagulační faktory.Další reakcí hemostatické odpovědi je sekundární hemostáza což je tvorba fibrinové sítě a později její zpevnění. </a:t>
            </a:r>
          </a:p>
          <a:p>
            <a:r>
              <a:rPr lang="cs-CZ" altLang="cs-CZ"/>
              <a:t>Fibrinolýza má důležitou roli v procesech hojení, včetně rozpuštění vzniklého koagula. Systém fibrinolýzy zajišťujte uklid po opravách.</a:t>
            </a:r>
          </a:p>
          <a:p>
            <a:r>
              <a:rPr lang="cs-CZ" altLang="cs-CZ"/>
              <a:t>Proč to zmiňuji, protože  DIC což je  téma dnešní přednášky představuje závažnou poruchu primární i sekundární hemostázy: </a:t>
            </a:r>
          </a:p>
          <a:p>
            <a:r>
              <a:rPr lang="cs-CZ" altLang="cs-CZ"/>
              <a:t>DIC v sobě zahrnuje poruchu tvorby prim. Krevní zátky z konsumpčního nedostatku destiček a rovněž poruchu sek. Hemostázy v důsledku spotřeby a ztráty koagulačních a fibrinolytických faktorů.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AC5D45-3B72-4C9A-92D3-5FAF1D8156AB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	Cévní stěna se aktivně podílí na hemostatických dějích, nejdůležitější z tohoto hlediska je cévní endotel a subendotel. Úloha cév v systému krevního srážení je v podstatě dvojí a sice mechanická tj. vazokonstrikce při poranění a jako místo syntézy a uložení celé řady látek.</a:t>
            </a:r>
          </a:p>
          <a:p>
            <a:r>
              <a:rPr lang="cs-CZ" altLang="cs-CZ"/>
              <a:t>Vazokonstrikce v místě poranění je velice rychlá a na jejím vyvolání se podílí více faktorů. Jednak je to přímá odpověď cévní stěny na poškození a dále důležitou roli hraji též látky uvolňující se při ostatních hemostatických dějích jako je serotonin(uvolněný z aktivovaných destiček) a jiné vazoaktivní aminy ---adrenalin….</a:t>
            </a:r>
          </a:p>
          <a:p>
            <a:r>
              <a:rPr lang="cs-CZ" altLang="cs-CZ"/>
              <a:t>Dále pak nesmíme opomenout produkci a skladování látek podílejících se na hemostáze…</a:t>
            </a:r>
          </a:p>
          <a:p>
            <a:r>
              <a:rPr lang="cs-CZ" altLang="cs-CZ"/>
              <a:t>	Nejdůležitějším fyziologickým protisrážlivým prostředkem v organismu je neporušený, nesmáčivý endotel. Protisrážlivě zde působí elektronegativní náboj povrchu endoteliálních buněk , heparin a jemu podobné látky, přirozené inhibítory krevního srážení.Neporušený endotel a  vytváří tak  nontrombogenní bariéru, inhibuje interakci mezi složkami krve a subendoteliálními složkami,( které jsou naopak vysoce trombogenní).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0C100-D786-4F38-8762-E0FAB64BB2D8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	Navíc endotel je zdrojem NO a prostaglandinu, které jednak působí vazodilatačně a jednak inhibují agregaci trombocytů.</a:t>
            </a:r>
          </a:p>
          <a:p>
            <a:r>
              <a:rPr lang="cs-CZ" altLang="cs-CZ"/>
              <a:t>Velmi důležitou vlastností endotelu je to, že je významným zdrojem tkáňového aktivátoru plazminogenu, </a:t>
            </a:r>
          </a:p>
          <a:p>
            <a:r>
              <a:rPr lang="cs-CZ" altLang="cs-CZ"/>
              <a:t>tkáňový aktivátor plazminogenu aktivuje plazminogen,který je pak proteolytickým štěpením konvertován na účinný plazmin. </a:t>
            </a:r>
          </a:p>
          <a:p>
            <a:r>
              <a:rPr lang="cs-CZ" altLang="cs-CZ"/>
              <a:t>Plazmin je klíčový enzym fibrinolýzy. </a:t>
            </a:r>
            <a:r>
              <a:rPr lang="cs-CZ" altLang="cs-CZ">
                <a:solidFill>
                  <a:srgbClr val="CC0000"/>
                </a:solidFill>
              </a:rPr>
              <a:t> XXXX</a:t>
            </a:r>
          </a:p>
          <a:p>
            <a:r>
              <a:rPr lang="cs-CZ" altLang="cs-CZ"/>
              <a:t>Tkáňový faktor je mohutným aktivátorem koagulace. </a:t>
            </a:r>
          </a:p>
          <a:p>
            <a:r>
              <a:rPr lang="cs-CZ" altLang="cs-CZ"/>
              <a:t>Je to integrální glykoprotein membrán somatických buněk. </a:t>
            </a:r>
          </a:p>
          <a:p>
            <a:r>
              <a:rPr lang="cs-CZ" altLang="cs-CZ"/>
              <a:t>Za normálního stavu není přítomen na buňkách, které jsou ve stálém styku s plazmou tj.  endotelie, krevní elementy a necirkuluje v plazmě. Endotelové buňky však pod vlivem cytokinů, nebo endotoxinu však  mohou  TF exprimovat a tím aktivovat koagulaci. </a:t>
            </a:r>
          </a:p>
          <a:p>
            <a:endParaRPr lang="cs-CZ" altLang="cs-CZ"/>
          </a:p>
          <a:p>
            <a:r>
              <a:rPr lang="cs-CZ" altLang="cs-CZ"/>
              <a:t>Zatímco endotel je silně antitrombogenní, subendotelové struktury zejména kolagen typu IV a V patří naopak k mohutným aktivátorům koagulace. Zde je navíc již přítomen tkáňový faktor. Proto aktivace hemostázy  je možná při poranění, poškození endotelu, kdy dojde k obnažení subendotelu a k mohutné aktivaci koagulace jak přitomným TF, tak kolagenem…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25BEF8-DC14-47F3-A0EF-0176B3349AE4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cs-CZ" altLang="cs-CZ"/>
              <a:t>Krevní destičky jsou bezjaderná diskoidní tělíska a jejich membrány obsahují receptory – </a:t>
            </a:r>
            <a:r>
              <a:rPr lang="cs-CZ" altLang="cs-CZ" b="1"/>
              <a:t>glykoproteiny</a:t>
            </a:r>
            <a:r>
              <a:rPr lang="cs-CZ" altLang="cs-CZ"/>
              <a:t> tzv. integriny,</a:t>
            </a:r>
          </a:p>
          <a:p>
            <a:pPr marL="228600" indent="-228600"/>
            <a:r>
              <a:rPr lang="cs-CZ" altLang="cs-CZ"/>
              <a:t> které jsou nezbytné pro proces primární hemostázy- </a:t>
            </a:r>
          </a:p>
          <a:p>
            <a:pPr marL="228600" indent="-228600"/>
            <a:r>
              <a:rPr lang="cs-CZ" altLang="cs-CZ"/>
              <a:t>tj. pro vazbu destiček na subendotel, vzájemnou interakci destiček a vazbu různých faktorů na povrch trombocytů. </a:t>
            </a:r>
          </a:p>
          <a:p>
            <a:pPr marL="228600" indent="-228600"/>
            <a:r>
              <a:rPr lang="cs-CZ" altLang="cs-CZ" b="1"/>
              <a:t>Fosfolipidy</a:t>
            </a:r>
            <a:r>
              <a:rPr lang="cs-CZ" altLang="cs-CZ"/>
              <a:t> destičkové membrány souhrně též označované jako destičkový faktor</a:t>
            </a:r>
          </a:p>
          <a:p>
            <a:pPr marL="228600" indent="-228600"/>
            <a:r>
              <a:rPr lang="cs-CZ" altLang="cs-CZ"/>
              <a:t> jsou důležité v plazmatické koagulaci protože poskytují negativně nabité povrchy , na kterých probíhají koagulační reakce. Budeme o nich ještě mluvit. </a:t>
            </a:r>
          </a:p>
          <a:p>
            <a:pPr marL="228600" indent="-228600"/>
            <a:r>
              <a:rPr lang="cs-CZ" altLang="cs-CZ"/>
              <a:t>Ale v podstatě již teď by jsme si měli říct, že uvolnění nadměrného množství fosfolipidů může být jedním z faktorů, podílejících se na etiologii DIC. </a:t>
            </a:r>
          </a:p>
          <a:p>
            <a:pPr marL="228600" indent="-228600"/>
            <a:r>
              <a:rPr lang="cs-CZ" altLang="cs-CZ"/>
              <a:t>Činnost krevních destiček v procesu hemostázy je opět v podstatě dvojí a sice </a:t>
            </a:r>
          </a:p>
          <a:p>
            <a:pPr marL="228600" indent="-228600">
              <a:buFontTx/>
              <a:buAutoNum type="arabicPeriod"/>
            </a:pPr>
            <a:r>
              <a:rPr lang="cs-CZ" altLang="cs-CZ"/>
              <a:t>Tvorba primární krevní zátky</a:t>
            </a:r>
          </a:p>
          <a:p>
            <a:pPr marL="228600" indent="-228600"/>
            <a:r>
              <a:rPr lang="cs-CZ" altLang="cs-CZ"/>
              <a:t>2. Tzv. prokoagulační tj. poskytnutí povrchu- fosfolipidů pro řádný průběh koagulačních dějů</a:t>
            </a:r>
          </a:p>
          <a:p>
            <a:pPr marL="228600" indent="-228600"/>
            <a:r>
              <a:rPr lang="cs-CZ" altLang="cs-CZ"/>
              <a:t> a navíc uvolnění faktorů účastnících se koagulačních reakcí</a:t>
            </a:r>
          </a:p>
          <a:p>
            <a:pPr marL="228600" indent="-228600"/>
            <a:endParaRPr lang="cs-CZ" altLang="cs-CZ"/>
          </a:p>
          <a:p>
            <a:pPr marL="228600" indent="-228600"/>
            <a:r>
              <a:rPr lang="cs-CZ" altLang="cs-CZ"/>
              <a:t>	V krevních destičkách probíhá podobně jako v cévní stěně a jiných tkáních metabolismus mastných  kyselin. Pro funkci trombocytů a tedy i pro hemostázu je nedůležitejší metabolismus kys. arachidonové. ARA je rychle metabolizována dvěma cestami- enzymy lipooxygenázou za vzniku leukotrienů a cyklooxygenázou za vzniku prostaglandinu, prostacyklinua tromboxanů. Tromboxan je silný induktor agregace a uvolňovací reakce a působí vazokonstrikci , prostacyklin je mohutný antiagregační a vazodilatační působek. Blokádou cyklooxygenázy a dalších enzymů tohoto metabolismu můžeme výrazně ovlivnit  funkci krevních destiček. </a:t>
            </a:r>
          </a:p>
          <a:p>
            <a:pPr marL="228600" indent="-228600"/>
            <a:r>
              <a:rPr lang="cs-CZ" altLang="cs-CZ"/>
              <a:t>	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505555-BB02-4F71-94CC-5F218F6D43F7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cs-CZ" altLang="cs-CZ" sz="1800">
                <a:latin typeface="Impact" panose="020B0806030902050204" pitchFamily="34" charset="0"/>
              </a:rPr>
              <a:t>PAF</a:t>
            </a:r>
            <a:r>
              <a:rPr lang="cs-CZ" altLang="cs-CZ" sz="1800">
                <a:latin typeface="Arial Narrow" panose="020B0606020202030204" pitchFamily="34" charset="0"/>
              </a:rPr>
              <a:t> – (Plattelet Aktivating Faktor)- stimuluje destičky, uvolňován při infekčních a zánětlivých procesech </a:t>
            </a:r>
          </a:p>
          <a:p>
            <a:pPr>
              <a:spcBef>
                <a:spcPct val="0"/>
              </a:spcBef>
            </a:pPr>
            <a:r>
              <a:rPr lang="cs-CZ" altLang="cs-CZ" sz="1800">
                <a:latin typeface="Arial Narrow" panose="020B0606020202030204" pitchFamily="34" charset="0"/>
              </a:rPr>
              <a:t>                                                        z neutrofilů, bazofilů, makrofágů i destiček</a:t>
            </a:r>
          </a:p>
          <a:p>
            <a:r>
              <a:rPr lang="cs-CZ" altLang="cs-CZ"/>
              <a:t>agregaci.	</a:t>
            </a:r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Tvorba krevní zátky je zahájená ihned při poškození cévní stěny .</a:t>
            </a:r>
            <a:r>
              <a:rPr lang="cs-CZ" altLang="cs-CZ"/>
              <a:t> Intaktní endotel tvoří souvislou tenkou vrstvu, k níž při proudění krve destičky nepřilnou. Interakci mezi destičkami a cévní stěnou  zabraňují normální endotelové buňky tím, že produkují inhibitor adheze a agregace destiček- nestálý prostacyklin PGI 2. Jakmile však dojde k porušení kontinuity cévní stěny ,  je obnaženo subendotelové pojivo- a trombocyty adherují v místě poškození prostřednictvím svých receptorů  ke kolagenním vláknům. Pro tuto vazbu je nutná přítomnost von willebrandova faktoru, který tvoří můstky mezi glykoproteiny destiček a kolagenními vlákny. Tento proces adheze nevyžaduje na rozdíl od agregace metabolickou aktivitu destiček. Navázaní na kolagen ovšem destičky aktivuje. (aktivaci destiček může vyvolat i působení ADP a trombinu)- Aktivované destičky mění tvar, vysunují panožky, vylévají obsah svých granul a lnou k dalším destičkám- agregují.  Aktivované destičky uvolňují navíc adhezivní proteiny, které se dále účastní procesu sekundární hemostázy a  jsou rovněž  pro posílení stability destičkového agregátu. </a:t>
            </a:r>
          </a:p>
          <a:p>
            <a:pPr>
              <a:spcBef>
                <a:spcPct val="0"/>
              </a:spcBef>
            </a:pPr>
            <a:endParaRPr lang="cs-CZ" altLang="cs-CZ" sz="1800">
              <a:latin typeface="Arial Narrow" panose="020B0606020202030204" pitchFamily="34" charset="0"/>
            </a:endParaRPr>
          </a:p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326C-71F4-4248-9F90-8B2AE5562120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Volná agregace destiček v dočasné zátce se mění na definitivní sraženinu díky fibrinu. </a:t>
            </a:r>
          </a:p>
          <a:p>
            <a:r>
              <a:rPr lang="cs-CZ" altLang="cs-CZ"/>
              <a:t>Mechanismus odpovědný za tvorbu fibrinu představuje kaskádu reakcí, při kterých se neaktivní enzymy aktivují a pak aktivují další enzymy. </a:t>
            </a:r>
          </a:p>
          <a:p>
            <a:r>
              <a:rPr lang="cs-CZ" altLang="cs-CZ"/>
              <a:t>Více než 40 substancí nebo říkejme jim faktorů pocházejích z plazmy, destiček a tkání se tyto reakce účastní.</a:t>
            </a:r>
          </a:p>
          <a:p>
            <a:r>
              <a:rPr lang="cs-CZ" altLang="cs-CZ"/>
              <a:t> Základní reakcí během srážení krve je přeměna rozpustné plazmatické bílkoviny fibrinogenu na nerozpustný fibrin. </a:t>
            </a:r>
          </a:p>
          <a:p>
            <a:r>
              <a:rPr lang="cs-CZ" altLang="cs-CZ"/>
              <a:t>Tato reakce je katalyzována trombinem. </a:t>
            </a:r>
          </a:p>
          <a:p>
            <a:r>
              <a:rPr lang="cs-CZ" altLang="cs-CZ"/>
              <a:t>Trombin je proteáza vznikající z cirkulujícího prekurzoru vlivem aktivovaného faktoru X. </a:t>
            </a:r>
          </a:p>
          <a:p>
            <a:r>
              <a:rPr lang="cs-CZ" altLang="cs-CZ"/>
              <a:t>Faktor X může být aktivován jedním ze dovu systémů vnitřním nebo vnějším.</a:t>
            </a:r>
          </a:p>
          <a:p>
            <a:r>
              <a:rPr lang="cs-CZ" altLang="cs-CZ"/>
              <a:t>Spouštění vnitřního systému začíná stykem krve s negativně nabitým smáčivym povrchem ( in vitro je to např. sklo, mimotělný oběh in vivo jsou to kolagenní vlákna pod endotelem) . </a:t>
            </a:r>
          </a:p>
          <a:p>
            <a:r>
              <a:rPr lang="cs-CZ" altLang="cs-CZ"/>
              <a:t>Zevní systém je spouštěn uvolněním tkáňového tromboplastinu- což je směs proteinu a fosfolipidů která aktivuje faktor VII .  Ačkoliv jsou tyto cesty iniciovány odlišným mechanismem obě pak konvergují ve společnou výsledkem které je tvorba aktivního trombinu z neaktivního protrombinu.  </a:t>
            </a:r>
          </a:p>
          <a:p>
            <a:r>
              <a:rPr lang="cs-CZ" altLang="cs-CZ"/>
              <a:t>Tudíž postupnou aktivací jednotlivých faktorů vzniká trombín. </a:t>
            </a:r>
            <a:br>
              <a:rPr lang="cs-CZ" altLang="cs-CZ"/>
            </a:br>
            <a:endParaRPr lang="cs-CZ" altLang="cs-CZ"/>
          </a:p>
          <a:p>
            <a:r>
              <a:rPr lang="cs-CZ" altLang="cs-CZ"/>
              <a:t>Zpětnovazebnou úlohu obstarává trombin při spuštění vnitřní cesty  prostřednictvím aktivace faktoru VIII a tím tato pozitivní zpětná vazba zesiluje celý proces. </a:t>
            </a:r>
          </a:p>
          <a:p>
            <a:r>
              <a:rPr lang="cs-CZ" altLang="cs-CZ"/>
              <a:t>Trombin působí na fibrinogen tím ,že odštípne fibrinopeptid A, B, čimž vznikne fibrinmonomer, fibrindimer a nakonec fibrinpolymer. Část procesu se odehrává na fosfolipidovém povrchu za přítomnosti calcia…</a:t>
            </a:r>
          </a:p>
          <a:p>
            <a:endParaRPr lang="cs-CZ" altLang="cs-CZ"/>
          </a:p>
          <a:p>
            <a:r>
              <a:rPr lang="cs-CZ" altLang="cs-CZ"/>
              <a:t>Vnější cestou  uvolněním tkáňového faktoru se aktivuje faktor VII a dále pokračuje atkivace zkrácenou cestou stejným způsobem k polymerizaci fibrinu. </a:t>
            </a:r>
          </a:p>
          <a:p>
            <a:r>
              <a:rPr lang="cs-CZ" altLang="cs-CZ"/>
              <a:t>Konečný produkt fibrin je stabilizován faktorem XIII a je dále buď fibrinolyticky štepen nebo prěměněn na fibrozní tkáň. </a:t>
            </a:r>
          </a:p>
          <a:p>
            <a:endParaRPr lang="cs-CZ" altLang="cs-CZ"/>
          </a:p>
          <a:p>
            <a:r>
              <a:rPr lang="cs-CZ" altLang="cs-CZ"/>
              <a:t>Koagulace je modifikována řadou pozitivních a negativních zpětných vazeb  a interakcí mezi zevní a vnitřní cestou.   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EFD17D-BBF5-4150-B465-02FEDA6A5290}" type="slidenum">
              <a:rPr lang="cs-CZ" altLang="cs-CZ"/>
              <a:pPr/>
              <a:t>8</a:t>
            </a:fld>
            <a:endParaRPr lang="cs-CZ" altLang="cs-CZ"/>
          </a:p>
        </p:txBody>
      </p:sp>
      <p:sp>
        <p:nvSpPr>
          <p:cNvPr id="146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Plazmatické faktory v plazmě , které se účastní hemostázy dělíme na tři systémy.. Koagulační faktory o kterých už něco víme, přirozené inhibítory krevního srážení a fibrinolytitické faktory.</a:t>
            </a:r>
          </a:p>
          <a:p>
            <a:r>
              <a:rPr lang="cs-CZ" altLang="cs-CZ"/>
              <a:t>Tendence ke srážení je vyvažována reakcemi, které brání srážení krve uvnitř cév a  odbourávají vzniklé sraženiny.  Přirozené inhibítory patří k základním plazmatickým faktorům a tvoří důležitý regulační mechanismus v systémech krevního srážení. </a:t>
            </a:r>
          </a:p>
          <a:p>
            <a:r>
              <a:rPr lang="cs-CZ" altLang="cs-CZ"/>
              <a:t>Antitrombin III je cirkulující ihibitor aktivovaných koagulačních faktorů, na které se váže a brání jim aktivovat další faktory. </a:t>
            </a:r>
          </a:p>
          <a:p>
            <a:r>
              <a:rPr lang="cs-CZ" altLang="cs-CZ"/>
              <a:t>Tuto vazbu usnadňuje heparin, přírodní antikoagulační látka. </a:t>
            </a:r>
          </a:p>
          <a:p>
            <a:r>
              <a:rPr lang="cs-CZ" altLang="cs-CZ"/>
              <a:t>Dalším důležitým inhibičním faktorem koagulace je inhibítor zevní koagulační cesty ( TFPI), který je příitomen ve většině tkání a je uvolňována současně s TF . </a:t>
            </a:r>
          </a:p>
          <a:p>
            <a:r>
              <a:rPr lang="cs-CZ" altLang="cs-CZ"/>
              <a:t>Inhibuje působení komplexu TF s aktivovaným faktorem VIIa, což je spouštěcí moment koagulace. </a:t>
            </a:r>
          </a:p>
          <a:p>
            <a:r>
              <a:rPr lang="cs-CZ" altLang="cs-CZ"/>
              <a:t>Je to velice důležitá negativní zpětná vazba v systému koagulace, která zabraňuje její nadměrné aktivaci.</a:t>
            </a:r>
          </a:p>
          <a:p>
            <a:r>
              <a:rPr lang="cs-CZ" altLang="cs-CZ"/>
              <a:t>Další jsou pak protein S a C. protein C inaktivuje faktory V a VIII a zvyšuje tvorbu plazminu. </a:t>
            </a:r>
          </a:p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E00F1B-91A7-455C-A4D1-628920FCCD28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Při porušení endotelu dochází současně s aktivací primární hemostázy a koagulační kaskády i k aktivaci fibrinolýzy. </a:t>
            </a:r>
          </a:p>
          <a:p>
            <a:r>
              <a:rPr lang="cs-CZ" altLang="cs-CZ"/>
              <a:t>Oproti složité koagulační kaskádě rozpuštění fibrinového koagula zajišťuje jediný enzym – plazmin. </a:t>
            </a:r>
          </a:p>
          <a:p>
            <a:r>
              <a:rPr lang="cs-CZ" altLang="cs-CZ"/>
              <a:t>Také tento enzym koluje v krvi ve své neaktivní formě, která se nazývá plazminogen. </a:t>
            </a:r>
          </a:p>
          <a:p>
            <a:r>
              <a:rPr lang="cs-CZ" altLang="cs-CZ"/>
              <a:t>Jeho aktivace může probíhat jednak krevní cestou, jednak cestou tkáňových aktivátorů. </a:t>
            </a:r>
          </a:p>
          <a:p>
            <a:r>
              <a:rPr lang="cs-CZ" altLang="cs-CZ"/>
              <a:t>Plazminogen je již v prvních fázích srážení krve některými faktory, které se účastní koagulace… např. FXIIa, trombin a sám plazmin.  </a:t>
            </a:r>
          </a:p>
          <a:p>
            <a:r>
              <a:rPr lang="cs-CZ" altLang="cs-CZ"/>
              <a:t>Tkáňový aktivátor plazminogenu je proteáza která se uvolňuje z endoteliálních buněk vlivem trombinu ale také vlivem stresu a fyzické zátěže. Nalézá se v různých koncentracích ve většině tkání. Nejbohatší na tPA jsou děloha , ledviny, plíce…</a:t>
            </a:r>
          </a:p>
          <a:p>
            <a:r>
              <a:rPr lang="cs-CZ" altLang="cs-CZ"/>
              <a:t>Lidský tPa se vyrábí rekombinantní technikou a lze jej klinicky používat . Je- li podán brzy po vzniku infarktu myokardu , odbourává sraženiny v koronárních artéríích a tím dojde k jejich zprůchodnění. Podobně i  exogenní látky jako jsou streptokinása ( bakteriální enzym) a urokinasa ( z buněk ledvin ) mají fibrinolytické účinky a používají se v léčbe infarktu v časných fázích. </a:t>
            </a:r>
          </a:p>
          <a:p>
            <a:endParaRPr lang="cs-CZ" altLang="cs-CZ"/>
          </a:p>
          <a:p>
            <a:r>
              <a:rPr lang="cs-CZ" altLang="cs-CZ"/>
              <a:t>Plazmin je endopeptidáza s aktivitou, která není specifická pro molekulu fibrinu, ale může štěpit i fibrinogen a další faktory. Vlivem plazminu se fibrinogen rozpadá na produkty zvané fibrinogen degradační produkty ( FDP). Štěpení fibrinu probíhá déle než štěpení fibrinogenu a specifickým štěpným produktem fibrinu jsou tzv. D- dimery. FDP-mohou mít atnitrombogenní působení a dále jsou schopny inhibovat agregaci krevních destiček. A samozřejmě v systému fibrinolýzy existují inhibítory a </a:t>
            </a:r>
            <a:r>
              <a:rPr lang="cs-CZ" altLang="cs-CZ" b="1" u="sng"/>
              <a:t>tím je fibrinolytický systém v patřičné rovnováze a úzkých vztazích k systému koagulačnímu. Jeho aktivita musí být usměrňována nejen co do lokalizace ale i časového průběhu, neboť masivní nebo předčasná fibrinolýza může vést k obnovení krvácení.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9063C8-6637-4152-AB97-90E2C7407E4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7101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9A28B-906D-4230-A300-EABDCDB8F84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856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6366C-D783-4837-ADF6-9376D6F53C4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0067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BF08B5-A8D9-40A6-8511-0BFABBA479E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338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8F7390-D61D-464E-A6BB-F35D0AE35D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016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C28B7-3A59-4AA8-92E7-D7B21FD2772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316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351DD1-0B75-402E-8BB2-8699096D1DC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911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235D65-C481-422A-B30C-D5D9E384E7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5507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C7B2C-CE45-41D1-9655-B3D6CD3215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7837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BF3C8-4FC6-4573-8B5B-FA09021D70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848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2E321-F147-4845-B3DD-5F03BD8388F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772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8E587-625C-4BD0-A53A-BFC9CADAAB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217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CD45099-A35C-4282-8B4C-FE16FFCFBF9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0066"/>
          </a:solidFill>
        </p:spPr>
        <p:txBody>
          <a:bodyPr/>
          <a:lstStyle/>
          <a:p>
            <a:r>
              <a:rPr lang="cs-CZ" altLang="cs-CZ" sz="36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Impact" panose="020B0806030902050204" pitchFamily="34" charset="0"/>
              </a:rPr>
              <a:t>HEMOSTÁZA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latin typeface="Arial Narrow" panose="020B0606020202030204" pitchFamily="34" charset="0"/>
              </a:rPr>
              <a:t>v místě poranění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       </a:t>
            </a:r>
            <a:r>
              <a:rPr lang="cs-CZ" altLang="cs-CZ" sz="1800" b="1">
                <a:solidFill>
                  <a:srgbClr val="000066"/>
                </a:solidFill>
                <a:latin typeface="Arial Narrow" panose="020B0606020202030204" pitchFamily="34" charset="0"/>
              </a:rPr>
              <a:t>–</a:t>
            </a:r>
            <a:r>
              <a:rPr lang="cs-CZ" altLang="cs-CZ" sz="1800" b="1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 b="1">
                <a:solidFill>
                  <a:srgbClr val="000066"/>
                </a:solidFill>
                <a:latin typeface="Arial Narrow" panose="020B0606020202030204" pitchFamily="34" charset="0"/>
              </a:rPr>
              <a:t>VAZOKONSTRIKCE </a:t>
            </a:r>
          </a:p>
          <a:p>
            <a:pPr>
              <a:buFontTx/>
              <a:buNone/>
            </a:pPr>
            <a:r>
              <a:rPr lang="cs-CZ" altLang="cs-CZ" sz="1800" b="1">
                <a:solidFill>
                  <a:srgbClr val="000066"/>
                </a:solidFill>
                <a:latin typeface="Arial Narrow" panose="020B0606020202030204" pitchFamily="34" charset="0"/>
              </a:rPr>
              <a:t>                                    –  </a:t>
            </a:r>
            <a:r>
              <a:rPr lang="cs-CZ" altLang="cs-CZ" sz="1800" b="1" u="sng">
                <a:solidFill>
                  <a:srgbClr val="000066"/>
                </a:solidFill>
                <a:latin typeface="Arial Narrow" panose="020B0606020202030204" pitchFamily="34" charset="0"/>
              </a:rPr>
              <a:t>PRIMÁRNÍ  KOAGULUM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                                       (</a:t>
            </a:r>
            <a:r>
              <a:rPr lang="cs-CZ" altLang="cs-CZ" sz="1800" i="1">
                <a:solidFill>
                  <a:schemeClr val="tx2"/>
                </a:solidFill>
                <a:latin typeface="Arial Narrow" panose="020B0606020202030204" pitchFamily="34" charset="0"/>
              </a:rPr>
              <a:t>destičková zátka, 2-4 min., doba krvácivosti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)</a:t>
            </a:r>
            <a:endParaRPr lang="cs-CZ" altLang="cs-CZ"/>
          </a:p>
        </p:txBody>
      </p:sp>
      <p:sp>
        <p:nvSpPr>
          <p:cNvPr id="163844" name="AutoShape 4"/>
          <p:cNvSpPr>
            <a:spLocks/>
          </p:cNvSpPr>
          <p:nvPr/>
        </p:nvSpPr>
        <p:spPr bwMode="auto">
          <a:xfrm>
            <a:off x="6629400" y="1676400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6858000" y="1828800"/>
            <a:ext cx="2171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akutní zacelení defektu </a:t>
            </a:r>
          </a:p>
          <a:p>
            <a:r>
              <a:rPr lang="cs-CZ" altLang="cs-CZ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v cévní stěně</a:t>
            </a:r>
          </a:p>
        </p:txBody>
      </p:sp>
      <p:sp>
        <p:nvSpPr>
          <p:cNvPr id="163846" name="AutoShape 6"/>
          <p:cNvSpPr>
            <a:spLocks noChangeArrowheads="1"/>
          </p:cNvSpPr>
          <p:nvPr/>
        </p:nvSpPr>
        <p:spPr bwMode="auto">
          <a:xfrm>
            <a:off x="2133600" y="1905000"/>
            <a:ext cx="381000" cy="1214438"/>
          </a:xfrm>
          <a:prstGeom prst="curvedRightArrow">
            <a:avLst>
              <a:gd name="adj1" fmla="val 63750"/>
              <a:gd name="adj2" fmla="val 127500"/>
              <a:gd name="adj3" fmla="val 33333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47" name="Text Box 7"/>
          <p:cNvSpPr txBox="1">
            <a:spLocks noChangeArrowheads="1"/>
          </p:cNvSpPr>
          <p:nvPr/>
        </p:nvSpPr>
        <p:spPr bwMode="auto">
          <a:xfrm>
            <a:off x="365125" y="2625725"/>
            <a:ext cx="1676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přestavba zátky,</a:t>
            </a:r>
          </a:p>
          <a:p>
            <a:r>
              <a:rPr lang="cs-CZ" altLang="cs-CZ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překrytí vlákny </a:t>
            </a:r>
          </a:p>
          <a:p>
            <a:r>
              <a:rPr lang="cs-CZ" altLang="cs-CZ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fibrínu- </a:t>
            </a:r>
            <a:r>
              <a:rPr lang="cs-CZ" altLang="cs-CZ" sz="1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zpevnění</a:t>
            </a:r>
            <a:r>
              <a:rPr lang="cs-CZ" altLang="cs-CZ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63848" name="Text Box 8"/>
          <p:cNvSpPr txBox="1">
            <a:spLocks noChangeArrowheads="1"/>
          </p:cNvSpPr>
          <p:nvPr/>
        </p:nvSpPr>
        <p:spPr bwMode="auto">
          <a:xfrm>
            <a:off x="2743200" y="2819400"/>
            <a:ext cx="609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 u="sng">
                <a:solidFill>
                  <a:srgbClr val="000066"/>
                </a:solidFill>
                <a:latin typeface="Arial Narrow" panose="020B0606020202030204" pitchFamily="34" charset="0"/>
              </a:rPr>
              <a:t> SEKUDÁRNÍ ZÁTKA</a:t>
            </a:r>
            <a:r>
              <a:rPr lang="cs-CZ" altLang="cs-CZ" sz="1800" b="1">
                <a:solidFill>
                  <a:srgbClr val="000066"/>
                </a:solidFill>
                <a:latin typeface="Arial Narrow" panose="020B0606020202030204" pitchFamily="34" charset="0"/>
              </a:rPr>
              <a:t>  …. </a:t>
            </a:r>
            <a:r>
              <a:rPr lang="cs-CZ" altLang="cs-CZ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odolnost vůči narůstajícímu toku</a:t>
            </a:r>
            <a:r>
              <a:rPr lang="cs-CZ" altLang="cs-CZ" sz="1800" b="1">
                <a:solidFill>
                  <a:srgbClr val="000066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krve</a:t>
            </a:r>
          </a:p>
        </p:txBody>
      </p:sp>
      <p:sp>
        <p:nvSpPr>
          <p:cNvPr id="163849" name="AutoShape 9"/>
          <p:cNvSpPr>
            <a:spLocks noChangeArrowheads="1"/>
          </p:cNvSpPr>
          <p:nvPr/>
        </p:nvSpPr>
        <p:spPr bwMode="auto">
          <a:xfrm>
            <a:off x="3657600" y="3352800"/>
            <a:ext cx="158750" cy="685800"/>
          </a:xfrm>
          <a:prstGeom prst="downArrow">
            <a:avLst>
              <a:gd name="adj1" fmla="val 50000"/>
              <a:gd name="adj2" fmla="val 108000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50" name="Text Box 10"/>
          <p:cNvSpPr txBox="1">
            <a:spLocks noChangeArrowheads="1"/>
          </p:cNvSpPr>
          <p:nvPr/>
        </p:nvSpPr>
        <p:spPr bwMode="auto">
          <a:xfrm>
            <a:off x="2930525" y="4114800"/>
            <a:ext cx="5815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FF0000"/>
                </a:solidFill>
                <a:latin typeface="Arial Narrow" panose="020B0606020202030204" pitchFamily="34" charset="0"/>
              </a:rPr>
              <a:t> FIBRINOLÝZA         </a:t>
            </a:r>
            <a:r>
              <a:rPr lang="cs-CZ" altLang="cs-CZ" sz="2000" b="1">
                <a:solidFill>
                  <a:srgbClr val="FF3300"/>
                </a:solidFill>
                <a:latin typeface="Arial Narrow" panose="020B0606020202030204" pitchFamily="34" charset="0"/>
              </a:rPr>
              <a:t>RETRAKCE  KOAGULA,</a:t>
            </a:r>
          </a:p>
          <a:p>
            <a:r>
              <a:rPr lang="cs-CZ" altLang="cs-CZ" sz="2000" b="1">
                <a:solidFill>
                  <a:srgbClr val="FF3300"/>
                </a:solidFill>
                <a:latin typeface="Arial Narrow" panose="020B0606020202030204" pitchFamily="34" charset="0"/>
              </a:rPr>
              <a:t>                                  ORGANIZACE VAZIVA……JIZVA        </a:t>
            </a:r>
          </a:p>
        </p:txBody>
      </p:sp>
      <p:sp>
        <p:nvSpPr>
          <p:cNvPr id="163851" name="AutoShape 11"/>
          <p:cNvSpPr>
            <a:spLocks noChangeArrowheads="1"/>
          </p:cNvSpPr>
          <p:nvPr/>
        </p:nvSpPr>
        <p:spPr bwMode="auto">
          <a:xfrm>
            <a:off x="3657600" y="4648200"/>
            <a:ext cx="158750" cy="685800"/>
          </a:xfrm>
          <a:prstGeom prst="downArrow">
            <a:avLst>
              <a:gd name="adj1" fmla="val 50000"/>
              <a:gd name="adj2" fmla="val 108000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52" name="Text Box 12"/>
          <p:cNvSpPr txBox="1">
            <a:spLocks noChangeArrowheads="1"/>
          </p:cNvSpPr>
          <p:nvPr/>
        </p:nvSpPr>
        <p:spPr bwMode="auto">
          <a:xfrm>
            <a:off x="2911475" y="5638800"/>
            <a:ext cx="427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 u="sng">
                <a:solidFill>
                  <a:srgbClr val="000066"/>
                </a:solidFill>
                <a:latin typeface="Arial Narrow" panose="020B0606020202030204" pitchFamily="34" charset="0"/>
              </a:rPr>
              <a:t> REKANALIZACE</a:t>
            </a:r>
            <a:r>
              <a:rPr lang="cs-CZ" altLang="cs-CZ" sz="1800" b="1">
                <a:solidFill>
                  <a:srgbClr val="000066"/>
                </a:solidFill>
                <a:latin typeface="Arial Narrow" panose="020B0606020202030204" pitchFamily="34" charset="0"/>
              </a:rPr>
              <a:t>  </a:t>
            </a:r>
            <a:r>
              <a:rPr lang="cs-CZ" altLang="cs-CZ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( obnovení krevního průtoku )</a:t>
            </a:r>
          </a:p>
        </p:txBody>
      </p:sp>
      <p:sp>
        <p:nvSpPr>
          <p:cNvPr id="163853" name="AutoShape 13"/>
          <p:cNvSpPr>
            <a:spLocks noChangeArrowheads="1"/>
          </p:cNvSpPr>
          <p:nvPr/>
        </p:nvSpPr>
        <p:spPr bwMode="auto">
          <a:xfrm rot="-2045332">
            <a:off x="4805363" y="3371850"/>
            <a:ext cx="158750" cy="685800"/>
          </a:xfrm>
          <a:prstGeom prst="downArrow">
            <a:avLst>
              <a:gd name="adj1" fmla="val 50000"/>
              <a:gd name="adj2" fmla="val 108000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854" name="AutoShape 14"/>
          <p:cNvSpPr>
            <a:spLocks noChangeArrowheads="1"/>
          </p:cNvSpPr>
          <p:nvPr/>
        </p:nvSpPr>
        <p:spPr bwMode="auto">
          <a:xfrm rot="3345478">
            <a:off x="5424488" y="4846638"/>
            <a:ext cx="158750" cy="685800"/>
          </a:xfrm>
          <a:prstGeom prst="downArrow">
            <a:avLst>
              <a:gd name="adj1" fmla="val 50000"/>
              <a:gd name="adj2" fmla="val 108000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41"/>
    </mc:Choice>
    <mc:Fallback xmlns="">
      <p:transition spd="slow" advTm="129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  <a:solidFill>
            <a:srgbClr val="99CCFF"/>
          </a:solidFill>
        </p:spPr>
        <p:txBody>
          <a:bodyPr/>
          <a:lstStyle/>
          <a:p>
            <a:pPr algn="l"/>
            <a:r>
              <a:rPr lang="cs-CZ" altLang="cs-CZ" sz="3200" b="1">
                <a:solidFill>
                  <a:srgbClr val="CC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arrow" pitchFamily="34" charset="0"/>
              </a:rPr>
              <a:t>	</a:t>
            </a:r>
            <a:r>
              <a:rPr lang="cs-CZ" altLang="cs-CZ" sz="32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rPr>
              <a:t>DISEMINOVANÁ</a:t>
            </a:r>
            <a:br>
              <a:rPr lang="cs-CZ" altLang="cs-CZ" sz="32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rPr>
            </a:br>
            <a:r>
              <a:rPr lang="cs-CZ" altLang="cs-CZ" sz="32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rPr>
              <a:t>	 	INTRAVASKULÁRNÍ 				   		  		KOAGULACE / KOAGULOPATIE</a:t>
            </a:r>
            <a:endParaRPr lang="cs-CZ" altLang="cs-CZ" sz="3200">
              <a:solidFill>
                <a:srgbClr val="FF0066"/>
              </a:solidFill>
              <a:latin typeface="Impact" panose="020B0806030902050204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91440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nejrozšiřenější syndrom</a:t>
            </a:r>
            <a:r>
              <a:rPr lang="cs-CZ" altLang="cs-CZ" sz="240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000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(Naun,1873)</a:t>
            </a:r>
          </a:p>
          <a:p>
            <a:pPr>
              <a:lnSpc>
                <a:spcPct val="80000"/>
              </a:lnSpc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součást systémové zánětlivé odpovědi organismu </a:t>
            </a:r>
            <a:r>
              <a:rPr lang="cs-CZ" altLang="cs-CZ" sz="2400" b="1">
                <a:solidFill>
                  <a:schemeClr val="tx2"/>
                </a:solidFill>
                <a:latin typeface="Arial Narrow" panose="020B0606020202030204" pitchFamily="34" charset="0"/>
              </a:rPr>
              <a:t>/SIRS/</a:t>
            </a:r>
          </a:p>
          <a:p>
            <a:pPr>
              <a:lnSpc>
                <a:spcPct val="80000"/>
              </a:lnSpc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rozvoj syndromu multiorganové dysfunkce </a:t>
            </a:r>
            <a:r>
              <a:rPr lang="cs-CZ" altLang="cs-CZ" sz="2400" b="1">
                <a:solidFill>
                  <a:schemeClr val="tx2"/>
                </a:solidFill>
                <a:latin typeface="Arial Narrow" panose="020B0606020202030204" pitchFamily="34" charset="0"/>
              </a:rPr>
              <a:t>/MODS/</a:t>
            </a:r>
          </a:p>
          <a:p>
            <a:pPr>
              <a:lnSpc>
                <a:spcPct val="80000"/>
              </a:lnSpc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život ohrožující syndrom, obtížně definovatelný</a:t>
            </a:r>
            <a:r>
              <a:rPr lang="cs-CZ" altLang="cs-CZ" sz="2400">
                <a:solidFill>
                  <a:schemeClr val="accent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400">
                <a:solidFill>
                  <a:srgbClr val="FF0066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</a:t>
            </a:r>
            <a:r>
              <a:rPr lang="cs-CZ" altLang="cs-CZ" sz="2400">
                <a:solidFill>
                  <a:srgbClr val="FF0066"/>
                </a:solidFill>
                <a:latin typeface="Impact" panose="020B0806030902050204" pitchFamily="34" charset="0"/>
              </a:rPr>
              <a:t> </a:t>
            </a:r>
            <a:r>
              <a:rPr lang="cs-CZ" altLang="cs-CZ" sz="2000" i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rPr>
              <a:t>„ death is coming „</a:t>
            </a:r>
          </a:p>
          <a:p>
            <a:pPr>
              <a:lnSpc>
                <a:spcPct val="80000"/>
              </a:lnSpc>
            </a:pP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není samostatná jednotka </a:t>
            </a: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 </a:t>
            </a:r>
            <a:r>
              <a:rPr lang="cs-CZ" altLang="cs-CZ" sz="2400">
                <a:solidFill>
                  <a:schemeClr val="tx2"/>
                </a:solidFill>
                <a:latin typeface="Arial Narrow" panose="020B0606020202030204" pitchFamily="34" charset="0"/>
              </a:rPr>
              <a:t>doprovází </a:t>
            </a:r>
            <a:r>
              <a:rPr lang="cs-CZ" altLang="cs-CZ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druhotně jin</a:t>
            </a:r>
            <a:r>
              <a:rPr lang="cs-CZ" altLang="cs-CZ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ý</a:t>
            </a:r>
            <a:r>
              <a:rPr lang="cs-CZ" altLang="cs-CZ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závažn</a:t>
            </a:r>
            <a:r>
              <a:rPr lang="cs-CZ" altLang="cs-CZ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ý</a:t>
            </a:r>
            <a:r>
              <a:rPr lang="cs-CZ" altLang="cs-CZ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klinick</a:t>
            </a:r>
            <a:r>
              <a:rPr lang="cs-CZ" altLang="cs-CZ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ý</a:t>
            </a:r>
            <a:r>
              <a:rPr lang="cs-CZ" altLang="cs-CZ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stav </a:t>
            </a:r>
            <a:endParaRPr lang="cs-CZ" altLang="cs-CZ" sz="24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sz="24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sz="240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sz="24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sz="24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cs-CZ" altLang="cs-CZ" sz="2000">
                <a:latin typeface="Arial Narrow" panose="020B0606020202030204" pitchFamily="34" charset="0"/>
              </a:rPr>
              <a:t>1/ 3147 novorozenců                                                 nejčastější – infekce </a:t>
            </a:r>
          </a:p>
          <a:p>
            <a:pPr>
              <a:buFontTx/>
              <a:buNone/>
            </a:pPr>
            <a:r>
              <a:rPr lang="cs-CZ" altLang="cs-CZ" sz="2000">
                <a:latin typeface="Arial Narrow" panose="020B0606020202030204" pitchFamily="34" charset="0"/>
              </a:rPr>
              <a:t>       1/ 867 ostatních případů                                                               -  porodnické komplikace </a:t>
            </a:r>
          </a:p>
          <a:p>
            <a:pPr>
              <a:buFontTx/>
              <a:buNone/>
            </a:pPr>
            <a:r>
              <a:rPr lang="cs-CZ" altLang="cs-CZ" sz="2000">
                <a:latin typeface="Arial Narrow" panose="020B0606020202030204" pitchFamily="34" charset="0"/>
              </a:rPr>
              <a:t>       1/ 1000 přijatých do nemocnice 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28600" y="4405313"/>
            <a:ext cx="8610600" cy="914400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   </a:t>
            </a:r>
            <a:r>
              <a:rPr lang="cs-CZ" altLang="cs-CZ" sz="18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rPr>
              <a:t>defibrinační sy,   defibrinogenační sy,   konzumpční koagulopatie,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18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rPr>
              <a:t>      konzumční  trombohemorhagický sy,  diseminovaná intravaskulární formace fibrinu“</a:t>
            </a:r>
            <a:endParaRPr lang="cs-CZ" altLang="cs-CZ" sz="1800">
              <a:solidFill>
                <a:srgbClr val="000066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40"/>
    </mc:Choice>
    <mc:Fallback xmlns="">
      <p:transition spd="slow" advTm="59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549275"/>
            <a:ext cx="8351838" cy="5546725"/>
          </a:xfrm>
        </p:spPr>
        <p:txBody>
          <a:bodyPr/>
          <a:lstStyle/>
          <a:p>
            <a:r>
              <a:rPr lang="cs-CZ" altLang="cs-CZ" sz="1800" u="sng">
                <a:solidFill>
                  <a:srgbClr val="0000FF"/>
                </a:solidFill>
                <a:latin typeface="Arial Narrow" panose="020B0606020202030204" pitchFamily="34" charset="0"/>
              </a:rPr>
              <a:t>protrombínový čas, QUICK-</a:t>
            </a:r>
            <a:r>
              <a:rPr lang="cs-CZ" altLang="cs-CZ" sz="2400">
                <a:solidFill>
                  <a:srgbClr val="003366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aktivace cesty tkáňového faktoru</a:t>
            </a:r>
          </a:p>
          <a:p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fa VII, V, X, II, fibrinogen</a:t>
            </a:r>
          </a:p>
          <a:p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deficit vitaminu K </a:t>
            </a:r>
          </a:p>
          <a:p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úvodní – protrombotická f. DIC- normální, zkrácení</a:t>
            </a:r>
          </a:p>
          <a:p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fáze degradace a konzumpce fibrinogénu a plazmatických fa.-prodloužení </a:t>
            </a:r>
          </a:p>
          <a:p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INR (pacient/normál)  0.9-1.15</a:t>
            </a:r>
          </a:p>
          <a:p>
            <a:endParaRPr lang="cs-CZ" altLang="cs-CZ" sz="1800">
              <a:solidFill>
                <a:srgbClr val="003366"/>
              </a:solidFill>
              <a:latin typeface="Arial Narrow" panose="020B0606020202030204" pitchFamily="34" charset="0"/>
            </a:endParaRPr>
          </a:p>
          <a:p>
            <a:r>
              <a:rPr lang="cs-CZ" altLang="cs-CZ" sz="1800" u="sng">
                <a:solidFill>
                  <a:srgbClr val="0000FF"/>
                </a:solidFill>
                <a:latin typeface="Arial Narrow" panose="020B0606020202030204" pitchFamily="34" charset="0"/>
              </a:rPr>
              <a:t>APTT- aktivovaný parciální tromboplastínový čas</a:t>
            </a:r>
          </a:p>
          <a:p>
            <a:pPr>
              <a:buFontTx/>
              <a:buNone/>
            </a:pPr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    -</a:t>
            </a:r>
            <a:r>
              <a:rPr lang="cs-CZ" altLang="cs-CZ" sz="2400">
                <a:solidFill>
                  <a:srgbClr val="003366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aktivace PKS vnitřní cestou</a:t>
            </a:r>
          </a:p>
          <a:p>
            <a:pPr>
              <a:buFontTx/>
              <a:buNone/>
            </a:pPr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   - zkrácení – prokoagulační aktivita </a:t>
            </a:r>
          </a:p>
          <a:p>
            <a:pPr>
              <a:buFontTx/>
              <a:buNone/>
            </a:pPr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   - prodloužení – regulace trombínové aktivity</a:t>
            </a:r>
          </a:p>
          <a:p>
            <a:pPr>
              <a:buFontTx/>
              <a:buNone/>
            </a:pPr>
            <a:endParaRPr lang="cs-CZ" altLang="cs-CZ" sz="1800">
              <a:solidFill>
                <a:srgbClr val="003366"/>
              </a:solidFill>
              <a:latin typeface="Arial Narrow" panose="020B0606020202030204" pitchFamily="34" charset="0"/>
            </a:endParaRPr>
          </a:p>
          <a:p>
            <a:r>
              <a:rPr lang="cs-CZ" altLang="cs-CZ" sz="1800" u="sng">
                <a:solidFill>
                  <a:srgbClr val="0000FF"/>
                </a:solidFill>
                <a:latin typeface="Arial Narrow" panose="020B0606020202030204" pitchFamily="34" charset="0"/>
              </a:rPr>
              <a:t>Trombínový čas TT-</a:t>
            </a:r>
            <a:r>
              <a:rPr lang="cs-CZ" altLang="cs-CZ" sz="2400">
                <a:solidFill>
                  <a:srgbClr val="003366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proměna fibrinogenu na fibrin </a:t>
            </a:r>
          </a:p>
          <a:p>
            <a:pPr>
              <a:buFontTx/>
              <a:buNone/>
            </a:pPr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                              - prodloužení při nízké koncentraci fibrinogenu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443"/>
    </mc:Choice>
    <mc:Fallback xmlns="">
      <p:transition spd="slow" advTm="209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93725" y="269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kumimoji="1" lang="cs-CZ" altLang="cs-CZ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26035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FF0066"/>
                </a:solidFill>
                <a:latin typeface="Comic Sans MS" panose="030F0702030302020204" pitchFamily="66" charset="0"/>
              </a:rPr>
              <a:t>                                              - </a:t>
            </a:r>
            <a:r>
              <a:rPr lang="cs-CZ" altLang="cs-CZ" sz="2000">
                <a:solidFill>
                  <a:srgbClr val="FF0066"/>
                </a:solidFill>
                <a:latin typeface="Impact" panose="020B0806030902050204" pitchFamily="34" charset="0"/>
              </a:rPr>
              <a:t>VYTVOŘENÍ </a:t>
            </a:r>
            <a:r>
              <a:rPr lang="cs-CZ" altLang="cs-CZ" sz="2000" i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rPr>
              <a:t>DESTIČKOVÉHO AGREGÁTU</a:t>
            </a:r>
            <a:endParaRPr lang="cs-CZ" altLang="cs-CZ" sz="2000">
              <a:solidFill>
                <a:srgbClr val="FF0066"/>
              </a:solidFill>
              <a:latin typeface="Impact" panose="020B0806030902050204" pitchFamily="34" charset="0"/>
            </a:endParaRPr>
          </a:p>
          <a:p>
            <a:r>
              <a:rPr lang="cs-CZ" altLang="cs-CZ" sz="2000">
                <a:solidFill>
                  <a:srgbClr val="FF0066"/>
                </a:solidFill>
                <a:latin typeface="Impact" panose="020B0806030902050204" pitchFamily="34" charset="0"/>
              </a:rPr>
              <a:t>                                                                                               -  VYTVOŘENÍ </a:t>
            </a:r>
            <a:r>
              <a:rPr lang="cs-CZ" altLang="cs-CZ" sz="2000" i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rPr>
              <a:t>PEVNÝCH FIBRINOVÝCH VLÁKEN </a:t>
            </a:r>
          </a:p>
          <a:p>
            <a:r>
              <a:rPr lang="cs-CZ" altLang="cs-CZ" sz="2000" i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rPr>
              <a:t>                                                                                              -   </a:t>
            </a:r>
            <a:r>
              <a:rPr lang="cs-CZ" altLang="cs-CZ" sz="2000">
                <a:solidFill>
                  <a:srgbClr val="FF0066"/>
                </a:solidFill>
                <a:latin typeface="Impact" panose="020B0806030902050204" pitchFamily="34" charset="0"/>
              </a:rPr>
              <a:t>SOUČASNÁ </a:t>
            </a:r>
            <a:r>
              <a:rPr lang="cs-CZ" altLang="cs-CZ" sz="2000" i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</a:rPr>
              <a:t>AKTIVACE FIBRINOLÝZY</a:t>
            </a:r>
          </a:p>
        </p:txBody>
      </p:sp>
      <p:pic>
        <p:nvPicPr>
          <p:cNvPr id="4100" name="Picture 4" descr="blood-coagulation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89138"/>
            <a:ext cx="4392613" cy="311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23850" y="1844675"/>
            <a:ext cx="345598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ym typeface="Wingdings" panose="05000000000000000000" pitchFamily="2" charset="2"/>
              </a:rPr>
              <a:t></a:t>
            </a:r>
            <a:r>
              <a:rPr lang="cs-CZ" altLang="cs-CZ">
                <a:solidFill>
                  <a:srgbClr val="FF0066"/>
                </a:solidFill>
              </a:rPr>
              <a:t> </a:t>
            </a:r>
            <a:r>
              <a:rPr lang="cs-CZ" altLang="cs-CZ" sz="2000">
                <a:latin typeface="Arial Narrow" panose="020B0606020202030204" pitchFamily="34" charset="0"/>
              </a:rPr>
              <a:t>vazokonstrikce </a:t>
            </a:r>
          </a:p>
          <a:p>
            <a:r>
              <a:rPr lang="cs-CZ" altLang="cs-CZ" sz="2000">
                <a:latin typeface="Arial Narrow" panose="020B0606020202030204" pitchFamily="34" charset="0"/>
              </a:rPr>
              <a:t>                    </a:t>
            </a:r>
          </a:p>
          <a:p>
            <a:r>
              <a:rPr lang="cs-CZ" altLang="cs-CZ" sz="2000">
                <a:latin typeface="Arial Narrow" panose="020B0606020202030204" pitchFamily="34" charset="0"/>
              </a:rPr>
              <a:t> </a:t>
            </a:r>
            <a:r>
              <a:rPr lang="cs-CZ" altLang="cs-CZ" sz="2000">
                <a:latin typeface="Arial Narrow" panose="020B0606020202030204" pitchFamily="34" charset="0"/>
                <a:sym typeface="Wingdings" panose="05000000000000000000" pitchFamily="2" charset="2"/>
              </a:rPr>
              <a:t></a:t>
            </a:r>
            <a:r>
              <a:rPr lang="cs-CZ" altLang="cs-CZ" sz="2000">
                <a:latin typeface="Arial Narrow" panose="020B0606020202030204" pitchFamily="34" charset="0"/>
              </a:rPr>
              <a:t> adheze, aktivace, </a:t>
            </a:r>
          </a:p>
          <a:p>
            <a:r>
              <a:rPr lang="cs-CZ" altLang="cs-CZ" sz="2000">
                <a:latin typeface="Arial Narrow" panose="020B0606020202030204" pitchFamily="34" charset="0"/>
              </a:rPr>
              <a:t>     agregace destiček </a:t>
            </a:r>
          </a:p>
          <a:p>
            <a:r>
              <a:rPr lang="cs-CZ" altLang="cs-CZ" sz="2000">
                <a:latin typeface="Arial Narrow" panose="020B0606020202030204" pitchFamily="34" charset="0"/>
              </a:rPr>
              <a:t>     tvorba „primární zátky“ </a:t>
            </a:r>
          </a:p>
          <a:p>
            <a:r>
              <a:rPr lang="cs-CZ" altLang="cs-CZ" sz="2000">
                <a:latin typeface="Arial Narrow" panose="020B0606020202030204" pitchFamily="34" charset="0"/>
              </a:rPr>
              <a:t>    </a:t>
            </a:r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468313" y="836613"/>
            <a:ext cx="2879725" cy="83820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3399"/>
              </a:gs>
              <a:gs pos="100000">
                <a:schemeClr val="tx1"/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altLang="cs-CZ" sz="1800">
                <a:solidFill>
                  <a:srgbClr val="FF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primární hemostáza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611188" y="4940300"/>
            <a:ext cx="22733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latin typeface="Arial Narrow" panose="020B0606020202030204" pitchFamily="34" charset="0"/>
                <a:sym typeface="Wingdings" panose="05000000000000000000" pitchFamily="2" charset="2"/>
              </a:rPr>
              <a:t></a:t>
            </a:r>
            <a:r>
              <a:rPr lang="cs-CZ" altLang="cs-CZ"/>
              <a:t> </a:t>
            </a:r>
            <a:r>
              <a:rPr lang="cs-CZ" altLang="cs-CZ" sz="2000">
                <a:latin typeface="Arial Narrow" panose="020B0606020202030204" pitchFamily="34" charset="0"/>
              </a:rPr>
              <a:t>tvorba fibrinové sítě</a:t>
            </a:r>
          </a:p>
          <a:p>
            <a:r>
              <a:rPr lang="cs-CZ" altLang="cs-CZ" sz="2000">
                <a:latin typeface="Arial Narrow" panose="020B0606020202030204" pitchFamily="34" charset="0"/>
              </a:rPr>
              <a:t>     „definitivní zátky“</a:t>
            </a:r>
          </a:p>
          <a:p>
            <a:r>
              <a:rPr lang="cs-CZ" altLang="cs-CZ" sz="2000">
                <a:latin typeface="Arial Narrow" panose="020B0606020202030204" pitchFamily="34" charset="0"/>
              </a:rPr>
              <a:t> </a:t>
            </a:r>
          </a:p>
          <a:p>
            <a:r>
              <a:rPr lang="cs-CZ" altLang="cs-CZ" sz="2000">
                <a:latin typeface="Arial Narrow" panose="020B0606020202030204" pitchFamily="34" charset="0"/>
                <a:sym typeface="Wingdings" panose="05000000000000000000" pitchFamily="2" charset="2"/>
              </a:rPr>
              <a:t> </a:t>
            </a:r>
            <a:r>
              <a:rPr lang="cs-CZ" altLang="cs-CZ" sz="2000">
                <a:latin typeface="Arial Narrow" panose="020B0606020202030204" pitchFamily="34" charset="0"/>
              </a:rPr>
              <a:t> rozpuštění koagula</a:t>
            </a:r>
          </a:p>
          <a:p>
            <a:endParaRPr lang="cs-CZ" altLang="cs-CZ"/>
          </a:p>
        </p:txBody>
      </p:sp>
      <p:sp>
        <p:nvSpPr>
          <p:cNvPr id="4109" name="AutoShape 13"/>
          <p:cNvSpPr>
            <a:spLocks noChangeArrowheads="1"/>
          </p:cNvSpPr>
          <p:nvPr/>
        </p:nvSpPr>
        <p:spPr bwMode="auto">
          <a:xfrm>
            <a:off x="468313" y="4005263"/>
            <a:ext cx="2879725" cy="83820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3399"/>
              </a:gs>
              <a:gs pos="100000">
                <a:schemeClr val="tx1"/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cs-CZ" altLang="cs-CZ" sz="1800">
                <a:solidFill>
                  <a:srgbClr val="FFFF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sekundární hemostáza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4572000" y="5257800"/>
            <a:ext cx="4191000" cy="13716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/>
              <a:t>  </a:t>
            </a:r>
            <a:r>
              <a:rPr lang="cs-CZ" altLang="cs-CZ" b="1">
                <a:solidFill>
                  <a:schemeClr val="bg1"/>
                </a:solidFill>
                <a:latin typeface="Arial Narrow" panose="020B0606020202030204" pitchFamily="34" charset="0"/>
              </a:rPr>
              <a:t>DIC </a:t>
            </a:r>
          </a:p>
          <a:p>
            <a:r>
              <a:rPr lang="cs-CZ" altLang="cs-CZ">
                <a:solidFill>
                  <a:schemeClr val="bg1"/>
                </a:solidFill>
              </a:rPr>
              <a:t>- </a:t>
            </a:r>
            <a:r>
              <a:rPr lang="cs-CZ" altLang="cs-CZ" sz="2000">
                <a:solidFill>
                  <a:schemeClr val="bg1"/>
                </a:solidFill>
                <a:latin typeface="Arial Narrow" panose="020B0606020202030204" pitchFamily="34" charset="0"/>
              </a:rPr>
              <a:t>porucha  </a:t>
            </a:r>
            <a:r>
              <a:rPr lang="cs-CZ" altLang="cs-CZ" sz="2000" u="sng">
                <a:solidFill>
                  <a:schemeClr val="bg1"/>
                </a:solidFill>
                <a:latin typeface="Arial Narrow" panose="020B0606020202030204" pitchFamily="34" charset="0"/>
              </a:rPr>
              <a:t>primární</a:t>
            </a:r>
            <a:r>
              <a:rPr lang="cs-CZ" altLang="cs-CZ" sz="2000">
                <a:solidFill>
                  <a:schemeClr val="bg1"/>
                </a:solidFill>
                <a:latin typeface="Arial Narrow" panose="020B0606020202030204" pitchFamily="34" charset="0"/>
              </a:rPr>
              <a:t>   i </a:t>
            </a:r>
            <a:r>
              <a:rPr lang="cs-CZ" altLang="cs-CZ" sz="2000" u="sng">
                <a:solidFill>
                  <a:schemeClr val="bg1"/>
                </a:solidFill>
                <a:latin typeface="Arial Narrow" panose="020B0606020202030204" pitchFamily="34" charset="0"/>
              </a:rPr>
              <a:t>  sekundární</a:t>
            </a:r>
            <a:r>
              <a:rPr lang="cs-CZ" altLang="cs-CZ" sz="200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cs-CZ" altLang="cs-CZ" sz="2000">
                <a:solidFill>
                  <a:schemeClr val="bg1"/>
                </a:solidFill>
                <a:latin typeface="Arial Narrow" panose="020B0606020202030204" pitchFamily="34" charset="0"/>
              </a:rPr>
              <a:t>   hemostázy</a:t>
            </a:r>
            <a:r>
              <a:rPr lang="cs-CZ" altLang="cs-CZ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21"/>
    </mc:Choice>
    <mc:Fallback xmlns="">
      <p:transition spd="slow" advTm="53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915400" cy="6629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rgbClr val="FF3399"/>
                </a:solidFill>
                <a:latin typeface="Impact" panose="020B0806030902050204" pitchFamily="34" charset="0"/>
              </a:rPr>
              <a:t>a)</a:t>
            </a:r>
            <a:r>
              <a:rPr lang="cs-CZ" altLang="cs-CZ" sz="2400">
                <a:solidFill>
                  <a:srgbClr val="FF3399"/>
                </a:solidFill>
                <a:latin typeface="Impact" panose="020B0806030902050204" pitchFamily="34" charset="0"/>
              </a:rPr>
              <a:t> </a:t>
            </a:r>
            <a:r>
              <a:rPr lang="cs-CZ" altLang="cs-CZ" sz="2400" u="sng">
                <a:solidFill>
                  <a:srgbClr val="FF3399"/>
                </a:solidFill>
                <a:latin typeface="Impact" panose="020B0806030902050204" pitchFamily="34" charset="0"/>
              </a:rPr>
              <a:t>cévní stěna</a:t>
            </a:r>
            <a:r>
              <a:rPr lang="cs-CZ" altLang="cs-CZ" sz="2400">
                <a:solidFill>
                  <a:srgbClr val="FF3399"/>
                </a:solidFill>
                <a:latin typeface="Impact" panose="020B0806030902050204" pitchFamily="34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>
                <a:solidFill>
                  <a:srgbClr val="FF3399"/>
                </a:solidFill>
                <a:latin typeface="Comic Sans MS" panose="030F0702030302020204" pitchFamily="66" charset="0"/>
              </a:rPr>
              <a:t>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>
                <a:latin typeface="Comic Sans MS" panose="030F0702030302020204" pitchFamily="66" charset="0"/>
              </a:rPr>
              <a:t>- </a:t>
            </a:r>
            <a:r>
              <a:rPr lang="cs-CZ" altLang="cs-CZ" sz="2000">
                <a:latin typeface="Arial Narrow" panose="020B0606020202030204" pitchFamily="34" charset="0"/>
              </a:rPr>
              <a:t>aktivní podíl, hlavně </a:t>
            </a:r>
            <a:r>
              <a:rPr lang="cs-CZ" altLang="cs-CZ" sz="2000" i="1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endotel a subendotel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Arial Narrow" panose="020B0606020202030204" pitchFamily="34" charset="0"/>
              </a:rPr>
              <a:t>-  </a:t>
            </a:r>
            <a:r>
              <a:rPr lang="cs-CZ" altLang="cs-CZ" sz="2000">
                <a:solidFill>
                  <a:srgbClr val="339933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000">
                <a:solidFill>
                  <a:schemeClr val="tx2"/>
                </a:solidFill>
                <a:latin typeface="Arial Narrow" panose="020B0606020202030204" pitchFamily="34" charset="0"/>
              </a:rPr>
              <a:t>funkce</a:t>
            </a:r>
            <a:r>
              <a:rPr lang="cs-CZ" altLang="cs-CZ" sz="2000" i="1">
                <a:solidFill>
                  <a:srgbClr val="339933"/>
                </a:solidFill>
                <a:latin typeface="Arial Narrow" panose="020B0606020202030204" pitchFamily="34" charset="0"/>
              </a:rPr>
              <a:t>  </a:t>
            </a:r>
            <a:r>
              <a:rPr lang="cs-CZ" altLang="cs-CZ" sz="2000">
                <a:solidFill>
                  <a:schemeClr val="tx2"/>
                </a:solidFill>
                <a:latin typeface="Arial Narrow" panose="020B0606020202030204" pitchFamily="34" charset="0"/>
              </a:rPr>
              <a:t>„ </a:t>
            </a:r>
            <a:r>
              <a:rPr lang="cs-CZ" altLang="cs-CZ" sz="2000" i="1">
                <a:solidFill>
                  <a:schemeClr val="tx2"/>
                </a:solidFill>
                <a:latin typeface="Arial Narrow" panose="020B0606020202030204" pitchFamily="34" charset="0"/>
              </a:rPr>
              <a:t>mechanická</a:t>
            </a:r>
            <a:r>
              <a:rPr lang="cs-CZ" altLang="cs-CZ" sz="2000">
                <a:solidFill>
                  <a:schemeClr val="tx2"/>
                </a:solidFill>
                <a:latin typeface="Arial Narrow" panose="020B0606020202030204" pitchFamily="34" charset="0"/>
              </a:rPr>
              <a:t> „ </a:t>
            </a:r>
            <a:r>
              <a:rPr lang="cs-CZ" altLang="cs-CZ" sz="20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 </a:t>
            </a:r>
            <a:r>
              <a:rPr lang="cs-CZ" altLang="cs-CZ" sz="2000">
                <a:solidFill>
                  <a:srgbClr val="FF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VAZOKONSTRIKCE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                „ </a:t>
            </a:r>
            <a:r>
              <a:rPr lang="cs-CZ" altLang="cs-CZ" sz="2000" i="1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syntetická</a:t>
            </a:r>
            <a:r>
              <a:rPr lang="cs-CZ" altLang="cs-CZ" sz="20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„     tvorba a ukládání látek podílejících se na hemostáze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	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>
                <a:solidFill>
                  <a:srgbClr val="0000FF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nejdůležitější fyziologický protisrážlivý prostředek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400" b="1">
                <a:solidFill>
                  <a:srgbClr val="003366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2400" b="1">
                <a:solidFill>
                  <a:srgbClr val="FF0066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</a:t>
            </a:r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                </a:t>
            </a:r>
            <a:endParaRPr lang="cs-CZ" altLang="cs-CZ" sz="2000" i="1">
              <a:solidFill>
                <a:srgbClr val="003366"/>
              </a:solidFill>
              <a:latin typeface="Arial Narrow" panose="020B0606020202030204" pitchFamily="34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>
              <a:solidFill>
                <a:srgbClr val="003366"/>
              </a:solidFill>
              <a:latin typeface="Arial Narrow" panose="020B0606020202030204" pitchFamily="34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>
              <a:solidFill>
                <a:srgbClr val="003366"/>
              </a:solidFill>
              <a:latin typeface="Arial Narrow" panose="020B0606020202030204" pitchFamily="34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>
              <a:solidFill>
                <a:srgbClr val="003366"/>
              </a:solidFill>
              <a:latin typeface="Arial Narrow" panose="020B0606020202030204" pitchFamily="34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rgbClr val="0000FF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Endotel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- </a:t>
            </a:r>
            <a:r>
              <a:rPr lang="cs-CZ" altLang="cs-CZ" sz="2000">
                <a:solidFill>
                  <a:srgbClr val="00CC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nontrombrogenní bariéra-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rgbClr val="00CC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    </a:t>
            </a:r>
            <a:r>
              <a:rPr lang="cs-CZ" altLang="cs-CZ" sz="1800">
                <a:solidFill>
                  <a:schemeClr val="tx2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inhibuje interakci mezi složkami krve a subendotheliálnímí strukturami</a:t>
            </a:r>
            <a:endParaRPr lang="cs-CZ" altLang="cs-CZ" sz="2000">
              <a:solidFill>
                <a:srgbClr val="00CC00"/>
              </a:solidFill>
              <a:latin typeface="Impact" panose="020B0806030902050204" pitchFamily="34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-  negativní elektrický náboj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-  exprese </a:t>
            </a:r>
            <a:r>
              <a:rPr lang="cs-CZ" altLang="cs-CZ" sz="20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trombodulinu </a:t>
            </a:r>
            <a:r>
              <a:rPr lang="cs-CZ" altLang="cs-CZ" sz="2000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a </a:t>
            </a:r>
            <a:r>
              <a:rPr lang="cs-CZ" altLang="cs-CZ" sz="20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heparinu</a:t>
            </a:r>
            <a:r>
              <a:rPr lang="cs-CZ" altLang="cs-CZ" sz="20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podobných látek (přirozené innibítory srážení)</a:t>
            </a: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1908175" y="3644900"/>
            <a:ext cx="5638800" cy="5715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66"/>
              </a:gs>
              <a:gs pos="100000">
                <a:srgbClr val="000066">
                  <a:gamma/>
                  <a:shade val="46275"/>
                  <a:invGamma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cs-CZ" altLang="cs-CZ" sz="1800">
                <a:solidFill>
                  <a:srgbClr val="FF3399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  </a:t>
            </a:r>
            <a:r>
              <a:rPr lang="cs-CZ" altLang="cs-CZ" sz="1600">
                <a:solidFill>
                  <a:srgbClr val="FF3399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 u="sng">
                <a:solidFill>
                  <a:srgbClr val="FF3399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neporušený, nesmáčivý endotel</a:t>
            </a:r>
            <a:r>
              <a:rPr lang="cs-CZ" altLang="cs-CZ" sz="1800" i="1">
                <a:solidFill>
                  <a:srgbClr val="FF3399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       </a:t>
            </a:r>
            <a:endParaRPr lang="cs-CZ" altLang="cs-CZ" sz="1800">
              <a:solidFill>
                <a:srgbClr val="FF3399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24"/>
    </mc:Choice>
    <mc:Fallback xmlns="">
      <p:transition spd="slow" advTm="37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57200"/>
            <a:ext cx="8534400" cy="6248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rgbClr val="0000FF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Endotel</a:t>
            </a:r>
            <a:r>
              <a:rPr lang="cs-CZ" altLang="cs-CZ" sz="2000">
                <a:solidFill>
                  <a:srgbClr val="FF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          produkce </a:t>
            </a:r>
            <a:r>
              <a:rPr lang="cs-CZ" altLang="cs-CZ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NO a prostaglandinu I</a:t>
            </a:r>
            <a:r>
              <a:rPr lang="cs-CZ" altLang="cs-CZ" sz="1800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2</a:t>
            </a:r>
            <a:r>
              <a:rPr lang="cs-CZ" altLang="cs-CZ" sz="18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aseline="-250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      		            </a:t>
            </a:r>
            <a:r>
              <a:rPr lang="cs-CZ" altLang="cs-CZ" sz="1800" b="1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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zvýšení cévního průsvitu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		         </a:t>
            </a:r>
            <a:r>
              <a:rPr lang="cs-CZ" altLang="cs-CZ" sz="1800" b="1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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inhibice  agregace trombocytů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>
              <a:solidFill>
                <a:srgbClr val="FF0000"/>
              </a:solidFill>
              <a:latin typeface="Impact" panose="020B0806030902050204" pitchFamily="34" charset="0"/>
              <a:sym typeface="Symbol" panose="05050102010706020507" pitchFamily="18" charset="2"/>
            </a:endParaRPr>
          </a:p>
          <a:p>
            <a:pPr>
              <a:lnSpc>
                <a:spcPct val="110000"/>
              </a:lnSpc>
              <a:buFontTx/>
              <a:buChar char="-"/>
            </a:pPr>
            <a:r>
              <a:rPr lang="cs-CZ" altLang="cs-CZ" sz="1800">
                <a:solidFill>
                  <a:srgbClr val="FF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zdroj „</a:t>
            </a:r>
            <a:r>
              <a:rPr lang="cs-CZ" altLang="cs-CZ" sz="18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  <a:sym typeface="Symbol" panose="05050102010706020507" pitchFamily="18" charset="2"/>
              </a:rPr>
              <a:t>tkáňového aktivátoru plazminogenu „(tPA)</a:t>
            </a:r>
            <a:r>
              <a:rPr lang="cs-CZ" altLang="cs-CZ" sz="1800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  <a:sym typeface="Symbol" panose="05050102010706020507" pitchFamily="18" charset="2"/>
              </a:rPr>
              <a:t>  </a:t>
            </a:r>
            <a:r>
              <a:rPr lang="cs-CZ" altLang="cs-CZ" sz="1800">
                <a:solidFill>
                  <a:srgbClr val="FF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 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         </a:t>
            </a:r>
            <a:r>
              <a:rPr lang="cs-CZ" altLang="cs-CZ" sz="2000" b="1">
                <a:solidFill>
                  <a:srgbClr val="FF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</a:t>
            </a:r>
            <a:r>
              <a:rPr lang="cs-CZ" altLang="cs-CZ" sz="1800">
                <a:solidFill>
                  <a:srgbClr val="FF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>
                <a:latin typeface="Impact" panose="020B0806030902050204" pitchFamily="34" charset="0"/>
                <a:sym typeface="Symbol" panose="05050102010706020507" pitchFamily="18" charset="2"/>
              </a:rPr>
              <a:t>plazminogen   plazmin</a:t>
            </a:r>
            <a:r>
              <a:rPr lang="cs-CZ" altLang="cs-CZ" sz="1800">
                <a:solidFill>
                  <a:srgbClr val="FF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 </a:t>
            </a:r>
            <a:r>
              <a:rPr lang="cs-CZ" altLang="cs-CZ" sz="1800">
                <a:solidFill>
                  <a:srgbClr val="00CC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+++</a:t>
            </a:r>
            <a:r>
              <a:rPr lang="cs-CZ" altLang="cs-CZ" sz="1800">
                <a:solidFill>
                  <a:srgbClr val="FF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>
                <a:solidFill>
                  <a:srgbClr val="00CC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FIBRINOLÝZA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altLang="cs-CZ" sz="1800" b="1">
                <a:solidFill>
                  <a:srgbClr val="00CC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         </a:t>
            </a:r>
            <a:r>
              <a:rPr lang="cs-CZ" altLang="cs-CZ" sz="1800" b="1">
                <a:solidFill>
                  <a:srgbClr val="CC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X</a:t>
            </a:r>
            <a:r>
              <a:rPr lang="cs-CZ" altLang="cs-CZ" sz="1800">
                <a:solidFill>
                  <a:srgbClr val="CC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 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v membráně </a:t>
            </a:r>
            <a:r>
              <a:rPr lang="cs-CZ" altLang="cs-CZ" sz="1800">
                <a:solidFill>
                  <a:srgbClr val="FF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neobsahuje</a:t>
            </a:r>
            <a:r>
              <a:rPr lang="cs-CZ" altLang="cs-CZ" sz="1800">
                <a:solidFill>
                  <a:srgbClr val="FF0000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„</a:t>
            </a:r>
            <a:r>
              <a:rPr lang="cs-CZ" altLang="cs-CZ" sz="18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anose="020B0806030902050204" pitchFamily="34" charset="0"/>
                <a:sym typeface="Symbol" panose="05050102010706020507" pitchFamily="18" charset="2"/>
              </a:rPr>
              <a:t>tkáňový faktor</a:t>
            </a:r>
            <a:r>
              <a:rPr lang="cs-CZ" altLang="cs-CZ" sz="1800" i="1">
                <a:solidFill>
                  <a:srgbClr val="FF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„ (TF) </a:t>
            </a:r>
            <a:r>
              <a:rPr lang="cs-CZ" altLang="cs-CZ" sz="1800">
                <a:solidFill>
                  <a:srgbClr val="FF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 b="1">
                <a:solidFill>
                  <a:srgbClr val="FF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 </a:t>
            </a:r>
            <a:r>
              <a:rPr lang="cs-CZ" altLang="cs-CZ" sz="1800" b="1">
                <a:solidFill>
                  <a:srgbClr val="CC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X</a:t>
            </a:r>
            <a:r>
              <a:rPr lang="cs-CZ" altLang="cs-CZ" sz="1800">
                <a:solidFill>
                  <a:srgbClr val="FF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 </a:t>
            </a:r>
            <a:r>
              <a:rPr lang="cs-CZ" altLang="cs-CZ" sz="1800">
                <a:solidFill>
                  <a:srgbClr val="00CC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KOAGULACE</a:t>
            </a:r>
          </a:p>
          <a:p>
            <a:pPr>
              <a:lnSpc>
                <a:spcPct val="110000"/>
              </a:lnSpc>
              <a:buFontTx/>
              <a:buChar char="-"/>
            </a:pPr>
            <a:endParaRPr lang="cs-CZ" altLang="cs-CZ" sz="1800">
              <a:solidFill>
                <a:srgbClr val="00CC00"/>
              </a:solidFill>
              <a:latin typeface="Impact" panose="020B0806030902050204" pitchFamily="34" charset="0"/>
              <a:sym typeface="Symbol" panose="05050102010706020507" pitchFamily="18" charset="2"/>
            </a:endParaRPr>
          </a:p>
          <a:p>
            <a:pPr>
              <a:lnSpc>
                <a:spcPct val="110000"/>
              </a:lnSpc>
              <a:buFontTx/>
              <a:buNone/>
            </a:pPr>
            <a:r>
              <a:rPr lang="cs-CZ" altLang="cs-CZ" sz="1800">
                <a:solidFill>
                  <a:srgbClr val="000066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        !!!   </a:t>
            </a:r>
            <a:r>
              <a:rPr lang="cs-CZ" altLang="cs-CZ" sz="1800" u="sng">
                <a:solidFill>
                  <a:srgbClr val="000066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po expozici endotoxinu, TNF, nádorové bb ………možná exprese TF</a:t>
            </a:r>
            <a:r>
              <a:rPr lang="cs-CZ" altLang="cs-CZ" sz="1800">
                <a:solidFill>
                  <a:srgbClr val="000066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 !!!</a:t>
            </a:r>
          </a:p>
          <a:p>
            <a:pPr>
              <a:lnSpc>
                <a:spcPct val="110000"/>
              </a:lnSpc>
              <a:buFontTx/>
              <a:buChar char="-"/>
            </a:pPr>
            <a:endParaRPr lang="cs-CZ" altLang="cs-CZ" sz="2000" i="1">
              <a:solidFill>
                <a:schemeClr val="tx2"/>
              </a:solidFill>
              <a:latin typeface="Arial Narrow" panose="020B0606020202030204" pitchFamily="34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>
                <a:solidFill>
                  <a:srgbClr val="0000FF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Subendotel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          -  silně trombogenní,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                                 - kontakt s krví fyziologicky pouze při poranění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                                 - prokoagulační role: </a:t>
            </a:r>
            <a:r>
              <a:rPr lang="cs-CZ" altLang="cs-CZ" sz="1800" b="1" i="1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kolagenní vlákna ,tkáňový faktor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b="1" i="1">
              <a:solidFill>
                <a:schemeClr val="tx2"/>
              </a:solidFill>
              <a:latin typeface="Arial Narrow" panose="020B0606020202030204" pitchFamily="34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b="1" i="1">
              <a:solidFill>
                <a:schemeClr val="tx2"/>
              </a:solidFill>
              <a:latin typeface="Arial Narrow" panose="020B0606020202030204" pitchFamily="34" charset="0"/>
              <a:sym typeface="Symbol" panose="05050102010706020507" pitchFamily="18" charset="2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609600" y="5181600"/>
            <a:ext cx="7345363" cy="1379538"/>
          </a:xfrm>
          <a:prstGeom prst="rect">
            <a:avLst/>
          </a:prstGeom>
          <a:solidFill>
            <a:srgbClr val="003366"/>
          </a:solidFill>
          <a:ln w="57150" cmpd="thinThick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Re</a:t>
            </a:r>
            <a:r>
              <a:rPr lang="cs-CZ" altLang="cs-CZ" sz="18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 : - </a:t>
            </a:r>
            <a:r>
              <a:rPr lang="cs-CZ" altLang="cs-CZ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VAZOKONSTRIKCE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       - nepřítomnost tkáňového faktoru x koagulace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       -  neporušený, nesmáčivý endotel- </a:t>
            </a:r>
            <a:r>
              <a:rPr lang="cs-CZ" altLang="cs-CZ" sz="1800" b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nontrombogenní bariéra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>
                <a:solidFill>
                  <a:srgbClr val="FF0000"/>
                </a:solidFill>
                <a:sym typeface="Symbol" panose="05050102010706020507" pitchFamily="18" charset="2"/>
              </a:rPr>
              <a:t>     </a:t>
            </a:r>
            <a:r>
              <a:rPr lang="cs-CZ" altLang="cs-CZ">
                <a:solidFill>
                  <a:srgbClr val="FF3399"/>
                </a:solidFill>
                <a:sym typeface="Symbol" panose="05050102010706020507" pitchFamily="18" charset="2"/>
              </a:rPr>
              <a:t>-</a:t>
            </a:r>
            <a:r>
              <a:rPr lang="cs-CZ" altLang="cs-CZ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cs-CZ" altLang="cs-CZ" sz="1800" b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zdroj „tkáňového aktivátoru plazminogenu „(tPA)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76"/>
    </mc:Choice>
    <mc:Fallback xmlns="">
      <p:transition spd="slow" advTm="73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0"/>
            <a:ext cx="8991600" cy="67056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cs-CZ" altLang="cs-CZ" sz="2000"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u="sng">
                <a:solidFill>
                  <a:srgbClr val="FF3399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b) trombocyty </a:t>
            </a:r>
            <a:r>
              <a:rPr lang="cs-CZ" altLang="cs-CZ" sz="2000">
                <a:solidFill>
                  <a:srgbClr val="FF3399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            </a:t>
            </a:r>
            <a:r>
              <a:rPr kumimoji="1"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  </a:t>
            </a:r>
            <a:r>
              <a:rPr kumimoji="1" lang="cs-CZ" altLang="cs-CZ" sz="1800" u="sng">
                <a:solidFill>
                  <a:schemeClr val="tx2"/>
                </a:solidFill>
                <a:latin typeface="Arial Narrow" panose="020B0606020202030204" pitchFamily="34" charset="0"/>
              </a:rPr>
              <a:t>2/3</a:t>
            </a:r>
            <a:r>
              <a:rPr kumimoji="1" lang="cs-CZ" altLang="cs-CZ" sz="1800" u="sng">
                <a:solidFill>
                  <a:schemeClr val="tx2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 </a:t>
            </a:r>
            <a:r>
              <a:rPr kumimoji="1" lang="cs-CZ" altLang="cs-CZ" sz="1800" u="sng">
                <a:solidFill>
                  <a:schemeClr val="tx2"/>
                </a:solidFill>
                <a:latin typeface="Arial Narrow" panose="020B0606020202030204" pitchFamily="34" charset="0"/>
              </a:rPr>
              <a:t>krevní pool</a:t>
            </a:r>
            <a:r>
              <a:rPr kumimoji="1"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 - 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neaktivované 1,5 – 4x 10</a:t>
            </a:r>
            <a:r>
              <a:rPr lang="cs-CZ" altLang="cs-CZ" sz="1800" baseline="300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11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/l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                                       </a:t>
            </a:r>
            <a:r>
              <a:rPr kumimoji="1"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 </a:t>
            </a:r>
            <a:r>
              <a:rPr lang="cs-CZ" altLang="cs-CZ" sz="1800" u="sng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1/3 slezinný pool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– ( za patologických stavů až 90% 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u="sng">
              <a:solidFill>
                <a:srgbClr val="FF3399"/>
              </a:solidFill>
              <a:latin typeface="Impact" panose="020B0806030902050204" pitchFamily="34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600" u="sng">
                <a:solidFill>
                  <a:srgbClr val="FF3399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kumimoji="1" lang="cs-CZ" altLang="cs-CZ" sz="1800">
                <a:latin typeface="Comic Sans MS" panose="030F0702030302020204" pitchFamily="66" charset="0"/>
              </a:rPr>
              <a:t> </a:t>
            </a:r>
            <a:r>
              <a:rPr lang="cs-CZ" altLang="cs-CZ" sz="1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   - </a:t>
            </a:r>
            <a:r>
              <a:rPr lang="cs-CZ" altLang="cs-CZ" sz="1800">
                <a:solidFill>
                  <a:schemeClr val="tx2"/>
                </a:solidFill>
                <a:latin typeface="Impact" panose="020B0806030902050204" pitchFamily="34" charset="0"/>
                <a:sym typeface="Wingdings" panose="05000000000000000000" pitchFamily="2" charset="2"/>
              </a:rPr>
              <a:t>b. membrána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       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receptory  tzv. </a:t>
            </a:r>
            <a:r>
              <a:rPr lang="cs-CZ" altLang="cs-CZ" sz="1800" u="sng">
                <a:solidFill>
                  <a:srgbClr val="0000FF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glykoproteiny (GP),</a:t>
            </a:r>
            <a:r>
              <a:rPr lang="cs-CZ" altLang="cs-CZ" sz="1800">
                <a:solidFill>
                  <a:srgbClr val="0000FF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-   </a:t>
            </a:r>
            <a:r>
              <a:rPr lang="cs-CZ" altLang="cs-CZ" sz="1800">
                <a:solidFill>
                  <a:srgbClr val="FF0000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„ primární zátka “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		                                             </a:t>
            </a:r>
            <a:r>
              <a:rPr lang="cs-CZ" altLang="cs-CZ" sz="1800" i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fce</a:t>
            </a:r>
            <a:r>
              <a:rPr lang="cs-CZ" altLang="cs-CZ" sz="1800">
                <a:solidFill>
                  <a:srgbClr val="00CC00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 - </a:t>
            </a:r>
            <a:r>
              <a:rPr lang="cs-CZ" altLang="cs-CZ" sz="1800" b="1" i="1">
                <a:solidFill>
                  <a:srgbClr val="00CC00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vazba destiček na subendotel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i="1">
                <a:solidFill>
                  <a:srgbClr val="00CC00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          	                                                    - vzájemná buněčná interakce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i="1">
                <a:solidFill>
                  <a:srgbClr val="00CC00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    </a:t>
            </a:r>
            <a:r>
              <a:rPr lang="cs-CZ" altLang="cs-CZ" sz="1800" u="sng">
                <a:solidFill>
                  <a:srgbClr val="0000FF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fosfolipidy (PF3</a:t>
            </a:r>
            <a:r>
              <a:rPr lang="cs-CZ" altLang="cs-CZ" sz="1800" b="1" i="1">
                <a:solidFill>
                  <a:srgbClr val="00CC00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                                     - vazba různých faktoru na povrch trombocytů</a:t>
            </a:r>
            <a:endParaRPr lang="cs-CZ" altLang="cs-CZ" sz="1800" u="sng">
              <a:solidFill>
                <a:srgbClr val="0000FF"/>
              </a:solidFill>
              <a:latin typeface="Impact" panose="020B0806030902050204" pitchFamily="34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u="sng">
              <a:solidFill>
                <a:srgbClr val="0000FF"/>
              </a:solidFill>
              <a:latin typeface="Impact" panose="020B0806030902050204" pitchFamily="34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u="sng">
                <a:solidFill>
                  <a:srgbClr val="0000FF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u="sng">
                <a:solidFill>
                  <a:srgbClr val="0000FF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>
                <a:solidFill>
                  <a:srgbClr val="0000FF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  </a:t>
            </a:r>
            <a:r>
              <a:rPr lang="cs-CZ" altLang="cs-CZ" sz="1800">
                <a:solidFill>
                  <a:srgbClr val="FF0000"/>
                </a:solidFill>
                <a:latin typeface="Impact" panose="020B0806030902050204" pitchFamily="34" charset="0"/>
                <a:sym typeface="Wingdings 3" panose="05040102010807070707" pitchFamily="18" charset="2"/>
              </a:rPr>
              <a:t>negativně nabité povrchy</a:t>
            </a:r>
            <a:r>
              <a:rPr lang="cs-CZ" altLang="cs-CZ" sz="1800">
                <a:solidFill>
                  <a:srgbClr val="0000FF"/>
                </a:solidFill>
                <a:latin typeface="Impact" panose="020B0806030902050204" pitchFamily="34" charset="0"/>
                <a:sym typeface="Symbol" panose="05050102010706020507" pitchFamily="18" charset="2"/>
              </a:rPr>
              <a:t> 	                            	</a:t>
            </a:r>
            <a:endParaRPr lang="cs-CZ" altLang="cs-CZ" sz="1800">
              <a:solidFill>
                <a:srgbClr val="FF0000"/>
              </a:solidFill>
              <a:latin typeface="Impact" panose="020B0806030902050204" pitchFamily="34" charset="0"/>
              <a:sym typeface="Wingdings 3" panose="05040102010807070707" pitchFamily="18" charset="2"/>
            </a:endParaRPr>
          </a:p>
          <a:p>
            <a:pPr>
              <a:lnSpc>
                <a:spcPct val="70000"/>
              </a:lnSpc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Impact" panose="020B0806030902050204" pitchFamily="34" charset="0"/>
                <a:sym typeface="Wingdings 3" panose="05040102010807070707" pitchFamily="18" charset="2"/>
              </a:rPr>
              <a:t>    pro koagulační reakci</a:t>
            </a:r>
            <a:r>
              <a:rPr lang="cs-CZ" altLang="cs-CZ" sz="1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Wingdings 3" panose="05040102010807070707" pitchFamily="18" charset="2"/>
              </a:rPr>
              <a:t>                                                                                                         </a:t>
            </a:r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1981200" y="152400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1219200" y="18288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1219200" y="25908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0" y="3810000"/>
            <a:ext cx="7842250" cy="1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cs-CZ" altLang="cs-CZ" sz="1800" u="sng">
              <a:solidFill>
                <a:srgbClr val="33CC33"/>
              </a:solidFill>
              <a:latin typeface="Impact" panose="020B080603090205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cs-CZ" altLang="cs-CZ" sz="1800" u="sng">
              <a:solidFill>
                <a:srgbClr val="33CC33"/>
              </a:solidFill>
              <a:latin typeface="Impact" panose="020B080603090205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cs-CZ" altLang="cs-CZ" sz="1800" u="sng">
                <a:solidFill>
                  <a:srgbClr val="33CC33"/>
                </a:solidFill>
                <a:latin typeface="Impact" panose="020B0806030902050204" pitchFamily="34" charset="0"/>
              </a:rPr>
              <a:t>funkce  trombocytů: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cs-CZ" altLang="cs-CZ" sz="1800">
                <a:latin typeface="Arial Narrow" panose="020B0606020202030204" pitchFamily="34" charset="0"/>
              </a:rPr>
              <a:t> 1. tvorba </a:t>
            </a:r>
            <a:r>
              <a:rPr lang="cs-CZ" altLang="cs-CZ" sz="1800" b="1">
                <a:latin typeface="Arial Narrow" panose="020B0606020202030204" pitchFamily="34" charset="0"/>
              </a:rPr>
              <a:t>„primární- dočasné krevní zátky“</a:t>
            </a:r>
            <a:r>
              <a:rPr lang="cs-CZ" altLang="cs-CZ" sz="1800">
                <a:latin typeface="Arial Narrow" panose="020B0606020202030204" pitchFamily="34" charset="0"/>
              </a:rPr>
              <a:t> – účast v koagulačních reakcích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cs-CZ" altLang="cs-CZ" sz="1800">
                <a:latin typeface="Arial Narrow" panose="020B0606020202030204" pitchFamily="34" charset="0"/>
              </a:rPr>
              <a:t> 2. tzv. prokoagulační, tj. </a:t>
            </a:r>
            <a:r>
              <a:rPr lang="cs-CZ" altLang="cs-CZ" sz="1800" b="1">
                <a:latin typeface="Arial Narrow" panose="020B0606020202030204" pitchFamily="34" charset="0"/>
              </a:rPr>
              <a:t>poskytnutí povrchu</a:t>
            </a:r>
            <a:r>
              <a:rPr lang="cs-CZ" altLang="cs-CZ" sz="1800">
                <a:latin typeface="Arial Narrow" panose="020B0606020202030204" pitchFamily="34" charset="0"/>
              </a:rPr>
              <a:t> =</a:t>
            </a:r>
            <a:r>
              <a:rPr lang="cs-CZ" altLang="cs-CZ" sz="1800" b="1">
                <a:latin typeface="Arial Narrow" panose="020B0606020202030204" pitchFamily="34" charset="0"/>
              </a:rPr>
              <a:t> fosfolipidů  </a:t>
            </a:r>
            <a:r>
              <a:rPr lang="cs-CZ" altLang="cs-CZ" sz="1800">
                <a:latin typeface="Arial Narrow" panose="020B0606020202030204" pitchFamily="34" charset="0"/>
              </a:rPr>
              <a:t>pro řádny průběh koagul. dějů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cs-CZ" altLang="cs-CZ" sz="1800">
                <a:latin typeface="Arial Narrow" panose="020B0606020202030204" pitchFamily="34" charset="0"/>
              </a:rPr>
              <a:t> 3. uvolňování fa. učastních se koagul. reakcí ( po aktivaci)</a:t>
            </a:r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0"/>
    </mc:Choice>
    <mc:Fallback xmlns="">
      <p:transition spd="slow" advTm="22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6150" y="1981200"/>
            <a:ext cx="4711700" cy="4114800"/>
          </a:xfrm>
          <a:noFill/>
          <a:ln/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24000" contrast="36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1950"/>
            <a:ext cx="8305800" cy="55816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4" name="Oval 6"/>
          <p:cNvSpPr>
            <a:spLocks noChangeArrowheads="1"/>
          </p:cNvSpPr>
          <p:nvPr/>
        </p:nvSpPr>
        <p:spPr bwMode="auto">
          <a:xfrm>
            <a:off x="1219200" y="1524000"/>
            <a:ext cx="1600200" cy="533400"/>
          </a:xfrm>
          <a:prstGeom prst="ellips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58" name="Oval 10"/>
          <p:cNvSpPr>
            <a:spLocks noChangeArrowheads="1"/>
          </p:cNvSpPr>
          <p:nvPr/>
        </p:nvSpPr>
        <p:spPr bwMode="auto">
          <a:xfrm>
            <a:off x="3048000" y="4038600"/>
            <a:ext cx="2286000" cy="457200"/>
          </a:xfrm>
          <a:prstGeom prst="ellipse">
            <a:avLst/>
          </a:prstGeom>
          <a:noFill/>
          <a:ln w="76200" cmpd="tri">
            <a:solidFill>
              <a:srgbClr val="66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59" name="Oval 11"/>
          <p:cNvSpPr>
            <a:spLocks noChangeArrowheads="1"/>
          </p:cNvSpPr>
          <p:nvPr/>
        </p:nvSpPr>
        <p:spPr bwMode="auto">
          <a:xfrm>
            <a:off x="3200400" y="3124200"/>
            <a:ext cx="2057400" cy="685800"/>
          </a:xfrm>
          <a:prstGeom prst="ellipse">
            <a:avLst/>
          </a:prstGeom>
          <a:noFill/>
          <a:ln w="57150" cmpd="thinThick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60" name="Oval 12"/>
          <p:cNvSpPr>
            <a:spLocks noChangeArrowheads="1"/>
          </p:cNvSpPr>
          <p:nvPr/>
        </p:nvSpPr>
        <p:spPr bwMode="auto">
          <a:xfrm>
            <a:off x="1052513" y="2309813"/>
            <a:ext cx="3810000" cy="685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61" name="Line 13"/>
          <p:cNvSpPr>
            <a:spLocks noChangeShapeType="1"/>
          </p:cNvSpPr>
          <p:nvPr/>
        </p:nvSpPr>
        <p:spPr bwMode="auto">
          <a:xfrm>
            <a:off x="2971800" y="1524000"/>
            <a:ext cx="7620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8862" name="Line 14"/>
          <p:cNvSpPr>
            <a:spLocks noChangeShapeType="1"/>
          </p:cNvSpPr>
          <p:nvPr/>
        </p:nvSpPr>
        <p:spPr bwMode="auto">
          <a:xfrm>
            <a:off x="3429000" y="2209800"/>
            <a:ext cx="762000" cy="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8863" name="Line 15"/>
          <p:cNvSpPr>
            <a:spLocks noChangeShapeType="1"/>
          </p:cNvSpPr>
          <p:nvPr/>
        </p:nvSpPr>
        <p:spPr bwMode="auto">
          <a:xfrm>
            <a:off x="6705600" y="2514600"/>
            <a:ext cx="914400" cy="0"/>
          </a:xfrm>
          <a:prstGeom prst="line">
            <a:avLst/>
          </a:prstGeom>
          <a:noFill/>
          <a:ln w="57150" cmpd="thinThick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8864" name="Line 16"/>
          <p:cNvSpPr>
            <a:spLocks noChangeShapeType="1"/>
          </p:cNvSpPr>
          <p:nvPr/>
        </p:nvSpPr>
        <p:spPr bwMode="auto">
          <a:xfrm>
            <a:off x="5257800" y="3429000"/>
            <a:ext cx="349250" cy="0"/>
          </a:xfrm>
          <a:prstGeom prst="line">
            <a:avLst/>
          </a:prstGeom>
          <a:noFill/>
          <a:ln w="38100" cmpd="dbl">
            <a:solidFill>
              <a:srgbClr val="00CC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8866" name="Text Box 18"/>
          <p:cNvSpPr txBox="1">
            <a:spLocks noChangeArrowheads="1"/>
          </p:cNvSpPr>
          <p:nvPr/>
        </p:nvSpPr>
        <p:spPr bwMode="auto">
          <a:xfrm>
            <a:off x="5576888" y="3228975"/>
            <a:ext cx="1554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00CC00"/>
                </a:solidFill>
                <a:latin typeface="Arial Narrow" panose="020B0606020202030204" pitchFamily="34" charset="0"/>
              </a:rPr>
              <a:t>zacelení defektu</a:t>
            </a:r>
          </a:p>
        </p:txBody>
      </p:sp>
      <p:sp>
        <p:nvSpPr>
          <p:cNvPr id="78867" name="Line 19"/>
          <p:cNvSpPr>
            <a:spLocks noChangeShapeType="1"/>
          </p:cNvSpPr>
          <p:nvPr/>
        </p:nvSpPr>
        <p:spPr bwMode="auto">
          <a:xfrm flipH="1">
            <a:off x="5334000" y="2590800"/>
            <a:ext cx="1143000" cy="533400"/>
          </a:xfrm>
          <a:prstGeom prst="line">
            <a:avLst/>
          </a:prstGeom>
          <a:noFill/>
          <a:ln w="57150" cmpd="thinThick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8868" name="Text Box 20"/>
          <p:cNvSpPr txBox="1">
            <a:spLocks noChangeArrowheads="1"/>
          </p:cNvSpPr>
          <p:nvPr/>
        </p:nvSpPr>
        <p:spPr bwMode="auto">
          <a:xfrm>
            <a:off x="2819400" y="1447800"/>
            <a:ext cx="35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6600CC"/>
                </a:solidFill>
              </a:rPr>
              <a:t>+</a:t>
            </a:r>
          </a:p>
        </p:txBody>
      </p:sp>
      <p:sp>
        <p:nvSpPr>
          <p:cNvPr id="78869" name="Text Box 21"/>
          <p:cNvSpPr txBox="1">
            <a:spLocks noChangeArrowheads="1"/>
          </p:cNvSpPr>
          <p:nvPr/>
        </p:nvSpPr>
        <p:spPr bwMode="auto">
          <a:xfrm>
            <a:off x="3108325" y="1641475"/>
            <a:ext cx="357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78870" name="Text Box 22"/>
          <p:cNvSpPr txBox="1">
            <a:spLocks noChangeArrowheads="1"/>
          </p:cNvSpPr>
          <p:nvPr/>
        </p:nvSpPr>
        <p:spPr bwMode="auto">
          <a:xfrm>
            <a:off x="365125" y="60547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1800">
              <a:latin typeface="Arial Narrow" panose="020B0606020202030204" pitchFamily="34" charset="0"/>
            </a:endParaRPr>
          </a:p>
        </p:txBody>
      </p:sp>
      <p:sp>
        <p:nvSpPr>
          <p:cNvPr id="78872" name="Rectangle 24"/>
          <p:cNvSpPr>
            <a:spLocks noChangeArrowheads="1"/>
          </p:cNvSpPr>
          <p:nvPr/>
        </p:nvSpPr>
        <p:spPr bwMode="auto">
          <a:xfrm>
            <a:off x="6172200" y="4114800"/>
            <a:ext cx="2133600" cy="533400"/>
          </a:xfrm>
          <a:prstGeom prst="rect">
            <a:avLst/>
          </a:prstGeom>
          <a:noFill/>
          <a:ln w="38100" cmpd="dbl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73" name="AutoShape 25"/>
          <p:cNvSpPr>
            <a:spLocks noChangeArrowheads="1"/>
          </p:cNvSpPr>
          <p:nvPr/>
        </p:nvSpPr>
        <p:spPr bwMode="auto">
          <a:xfrm rot="1825360">
            <a:off x="4876800" y="4495800"/>
            <a:ext cx="976313" cy="311150"/>
          </a:xfrm>
          <a:prstGeom prst="rightArrow">
            <a:avLst>
              <a:gd name="adj1" fmla="val 50000"/>
              <a:gd name="adj2" fmla="val 78444"/>
            </a:avLst>
          </a:prstGeom>
          <a:noFill/>
          <a:ln w="38100" cmpd="dbl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75" name="Rectangle 27"/>
          <p:cNvSpPr>
            <a:spLocks noChangeArrowheads="1"/>
          </p:cNvSpPr>
          <p:nvPr/>
        </p:nvSpPr>
        <p:spPr bwMode="auto">
          <a:xfrm>
            <a:off x="3048000" y="4800600"/>
            <a:ext cx="2362200" cy="457200"/>
          </a:xfrm>
          <a:prstGeom prst="rect">
            <a:avLst/>
          </a:prstGeom>
          <a:noFill/>
          <a:ln w="57150" cmpd="thinThick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77" name="Text Box 29"/>
          <p:cNvSpPr txBox="1">
            <a:spLocks noChangeArrowheads="1"/>
          </p:cNvSpPr>
          <p:nvPr/>
        </p:nvSpPr>
        <p:spPr bwMode="auto">
          <a:xfrm>
            <a:off x="974725" y="6061075"/>
            <a:ext cx="2609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/>
              <a:t>Primární hemostáza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45"/>
    </mc:Choice>
    <mc:Fallback xmlns="">
      <p:transition spd="slow" advTm="22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hemosta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696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5" name="Oval 5"/>
          <p:cNvSpPr>
            <a:spLocks noChangeArrowheads="1"/>
          </p:cNvSpPr>
          <p:nvPr/>
        </p:nvSpPr>
        <p:spPr bwMode="auto">
          <a:xfrm>
            <a:off x="6248400" y="3657600"/>
            <a:ext cx="1600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06" name="Oval 6"/>
          <p:cNvSpPr>
            <a:spLocks noChangeArrowheads="1"/>
          </p:cNvSpPr>
          <p:nvPr/>
        </p:nvSpPr>
        <p:spPr bwMode="auto">
          <a:xfrm>
            <a:off x="3657600" y="2667000"/>
            <a:ext cx="1219200" cy="6858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07" name="AutoShape 7"/>
          <p:cNvSpPr>
            <a:spLocks noChangeArrowheads="1"/>
          </p:cNvSpPr>
          <p:nvPr/>
        </p:nvSpPr>
        <p:spPr bwMode="auto">
          <a:xfrm>
            <a:off x="6629400" y="4114800"/>
            <a:ext cx="165100" cy="471488"/>
          </a:xfrm>
          <a:prstGeom prst="downArrow">
            <a:avLst>
              <a:gd name="adj1" fmla="val 50000"/>
              <a:gd name="adj2" fmla="val 71394"/>
            </a:avLst>
          </a:prstGeom>
          <a:solidFill>
            <a:srgbClr val="FF0000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08" name="Line 8"/>
          <p:cNvSpPr>
            <a:spLocks noChangeShapeType="1"/>
          </p:cNvSpPr>
          <p:nvPr/>
        </p:nvSpPr>
        <p:spPr bwMode="auto">
          <a:xfrm>
            <a:off x="6858000" y="4648200"/>
            <a:ext cx="928688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10" name="AutoShape 10"/>
          <p:cNvSpPr>
            <a:spLocks noChangeArrowheads="1"/>
          </p:cNvSpPr>
          <p:nvPr/>
        </p:nvSpPr>
        <p:spPr bwMode="auto">
          <a:xfrm>
            <a:off x="3338513" y="4360863"/>
            <a:ext cx="2057400" cy="457200"/>
          </a:xfrm>
          <a:prstGeom prst="hexagon">
            <a:avLst>
              <a:gd name="adj" fmla="val 112500"/>
              <a:gd name="vf" fmla="val 115470"/>
            </a:avLst>
          </a:prstGeom>
          <a:noFill/>
          <a:ln w="25400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11" name="Oval 11"/>
          <p:cNvSpPr>
            <a:spLocks noChangeArrowheads="1"/>
          </p:cNvSpPr>
          <p:nvPr/>
        </p:nvSpPr>
        <p:spPr bwMode="auto">
          <a:xfrm>
            <a:off x="3276600" y="0"/>
            <a:ext cx="1981200" cy="4572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12" name="Oval 12"/>
          <p:cNvSpPr>
            <a:spLocks noChangeArrowheads="1"/>
          </p:cNvSpPr>
          <p:nvPr/>
        </p:nvSpPr>
        <p:spPr bwMode="auto">
          <a:xfrm>
            <a:off x="5486400" y="1676400"/>
            <a:ext cx="1828800" cy="5334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13" name="Oval 13"/>
          <p:cNvSpPr>
            <a:spLocks noChangeArrowheads="1"/>
          </p:cNvSpPr>
          <p:nvPr/>
        </p:nvSpPr>
        <p:spPr bwMode="auto">
          <a:xfrm>
            <a:off x="6705600" y="2743200"/>
            <a:ext cx="1066800" cy="381000"/>
          </a:xfrm>
          <a:prstGeom prst="ellipse">
            <a:avLst/>
          </a:prstGeom>
          <a:noFill/>
          <a:ln w="31750" cmpd="dbl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14" name="AutoShape 14"/>
          <p:cNvSpPr>
            <a:spLocks noChangeArrowheads="1"/>
          </p:cNvSpPr>
          <p:nvPr/>
        </p:nvSpPr>
        <p:spPr bwMode="auto">
          <a:xfrm>
            <a:off x="5029200" y="2667000"/>
            <a:ext cx="1676400" cy="485775"/>
          </a:xfrm>
          <a:prstGeom prst="rightArrow">
            <a:avLst>
              <a:gd name="adj1" fmla="val 50000"/>
              <a:gd name="adj2" fmla="val 86275"/>
            </a:avLst>
          </a:prstGeom>
          <a:noFill/>
          <a:ln w="25400" cmpd="dbl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683"/>
    </mc:Choice>
    <mc:Fallback xmlns="">
      <p:transition spd="slow" advTm="334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964613" cy="67325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000" u="sng">
                <a:solidFill>
                  <a:srgbClr val="FF3399"/>
                </a:solidFill>
                <a:latin typeface="Impact" panose="020B0806030902050204" pitchFamily="34" charset="0"/>
              </a:rPr>
              <a:t>c) plazmatické faktory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>
                <a:latin typeface="Arial Narrow" panose="020B0606020202030204" pitchFamily="34" charset="0"/>
              </a:rPr>
              <a:t>      </a:t>
            </a:r>
            <a:r>
              <a:rPr lang="cs-CZ" altLang="cs-CZ" sz="1800">
                <a:solidFill>
                  <a:srgbClr val="0000FF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        1</a:t>
            </a:r>
            <a:r>
              <a:rPr lang="cs-CZ" altLang="cs-CZ" sz="1800">
                <a:latin typeface="Arial Narrow" panose="020B0606020202030204" pitchFamily="34" charset="0"/>
                <a:sym typeface="Wingdings 3" panose="05040102010807070707" pitchFamily="18" charset="2"/>
              </a:rPr>
              <a:t>. </a:t>
            </a:r>
            <a:r>
              <a:rPr lang="cs-CZ" altLang="cs-CZ" sz="1800">
                <a:solidFill>
                  <a:srgbClr val="0000FF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koagulační faktory   </a:t>
            </a:r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v plazmě v neaktivní formě tzv. </a:t>
            </a:r>
            <a:r>
              <a:rPr lang="cs-CZ" altLang="cs-CZ" sz="1800">
                <a:solidFill>
                  <a:srgbClr val="339933"/>
                </a:solidFill>
                <a:latin typeface="Arial Narrow" panose="020B0606020202030204" pitchFamily="34" charset="0"/>
              </a:rPr>
              <a:t>„ zymogeny “ -  -  -  </a:t>
            </a:r>
            <a:r>
              <a:rPr lang="cs-CZ" altLang="cs-CZ" sz="1800">
                <a:solidFill>
                  <a:srgbClr val="0000FF"/>
                </a:solidFill>
                <a:latin typeface="Arial Narrow" panose="020B0606020202030204" pitchFamily="34" charset="0"/>
              </a:rPr>
              <a:t>sekundární hemostáza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         2. přirozené inhibítory krevního srážení-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>
                <a:solidFill>
                  <a:srgbClr val="0000FF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                      </a:t>
            </a:r>
            <a:r>
              <a:rPr lang="cs-CZ" altLang="cs-CZ" sz="1800">
                <a:solidFill>
                  <a:srgbClr val="00FF00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-</a:t>
            </a:r>
            <a:r>
              <a:rPr lang="cs-CZ" altLang="cs-CZ" sz="1800">
                <a:solidFill>
                  <a:srgbClr val="0000FF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 </a:t>
            </a:r>
            <a:r>
              <a:rPr lang="cs-CZ" altLang="cs-CZ" sz="1800">
                <a:solidFill>
                  <a:srgbClr val="00CC00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antitrombin III + heparin</a:t>
            </a:r>
            <a:r>
              <a:rPr lang="cs-CZ" altLang="cs-CZ" sz="1800">
                <a:latin typeface="Arial Narrow" panose="020B0606020202030204" pitchFamily="34" charset="0"/>
                <a:sym typeface="Wingdings 3" panose="05040102010807070707" pitchFamily="18" charset="2"/>
              </a:rPr>
              <a:t>--- inhibice proteáz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>
                <a:latin typeface="Arial Narrow" panose="020B0606020202030204" pitchFamily="34" charset="0"/>
                <a:sym typeface="Wingdings 3" panose="05040102010807070707" pitchFamily="18" charset="2"/>
              </a:rPr>
              <a:t>                      </a:t>
            </a:r>
            <a:r>
              <a:rPr lang="cs-CZ" altLang="cs-CZ" sz="1800">
                <a:solidFill>
                  <a:srgbClr val="00FF00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-</a:t>
            </a:r>
            <a:r>
              <a:rPr lang="cs-CZ" altLang="cs-CZ" sz="1800">
                <a:latin typeface="Arial Narrow" panose="020B0606020202030204" pitchFamily="34" charset="0"/>
                <a:sym typeface="Wingdings 3" panose="05040102010807070707" pitchFamily="18" charset="2"/>
              </a:rPr>
              <a:t>  </a:t>
            </a:r>
            <a:r>
              <a:rPr lang="cs-CZ" altLang="cs-CZ" sz="1800">
                <a:solidFill>
                  <a:srgbClr val="00CC00"/>
                </a:solidFill>
                <a:latin typeface="Arial Narrow" panose="020B0606020202030204" pitchFamily="34" charset="0"/>
              </a:rPr>
              <a:t>inhibítor zevní koagulační cesty (TFPI)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>
                <a:solidFill>
                  <a:srgbClr val="00CC00"/>
                </a:solidFill>
                <a:latin typeface="Arial Narrow" panose="020B0606020202030204" pitchFamily="34" charset="0"/>
              </a:rPr>
              <a:t>                                                            </a:t>
            </a:r>
            <a:r>
              <a:rPr lang="cs-CZ" altLang="cs-CZ" sz="180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latin typeface="Arial Narrow" panose="020B0606020202030204" pitchFamily="34" charset="0"/>
              </a:rPr>
              <a:t>- přítomen ve většině tkání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 Narrow" panose="020B0606020202030204" pitchFamily="34" charset="0"/>
              </a:rPr>
              <a:t>                                                             - uvolňován současně s TF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 Narrow" panose="020B0606020202030204" pitchFamily="34" charset="0"/>
              </a:rPr>
              <a:t>                                                             - inhibuje působení komplexu TF a VIIa  </a:t>
            </a:r>
            <a:r>
              <a:rPr lang="cs-CZ" altLang="cs-CZ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(zevní cesta)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 Narrow" panose="020B0606020202030204" pitchFamily="34" charset="0"/>
              </a:rPr>
              <a:t>                        </a:t>
            </a:r>
            <a:r>
              <a:rPr lang="cs-CZ" altLang="cs-CZ" sz="1800">
                <a:solidFill>
                  <a:srgbClr val="00FF00"/>
                </a:solidFill>
                <a:latin typeface="Arial Narrow" panose="020B0606020202030204" pitchFamily="34" charset="0"/>
              </a:rPr>
              <a:t>-</a:t>
            </a:r>
            <a:r>
              <a:rPr lang="cs-CZ" altLang="cs-CZ" sz="180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>
                <a:solidFill>
                  <a:srgbClr val="00FF00"/>
                </a:solidFill>
                <a:latin typeface="Arial Narrow" panose="020B0606020202030204" pitchFamily="34" charset="0"/>
              </a:rPr>
              <a:t>protein C </a:t>
            </a:r>
            <a:r>
              <a:rPr lang="cs-CZ" altLang="cs-CZ" sz="1800">
                <a:latin typeface="Arial Narrow" panose="020B0606020202030204" pitchFamily="34" charset="0"/>
              </a:rPr>
              <a:t>–</a:t>
            </a:r>
            <a:r>
              <a:rPr lang="cs-CZ" altLang="cs-CZ" sz="1800">
                <a:solidFill>
                  <a:srgbClr val="00FF00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inaktivuje faktory V, VIII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 			       </a:t>
            </a:r>
            <a:r>
              <a:rPr lang="cs-CZ" altLang="cs-CZ" sz="1800">
                <a:latin typeface="Arial Narrow" panose="020B0606020202030204" pitchFamily="34" charset="0"/>
              </a:rPr>
              <a:t>–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 zvyšuje tvorbu plazminu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>
                <a:solidFill>
                  <a:srgbClr val="00FF00"/>
                </a:solidFill>
                <a:latin typeface="Arial Narrow" panose="020B0606020202030204" pitchFamily="34" charset="0"/>
              </a:rPr>
              <a:t>			       </a:t>
            </a:r>
            <a:r>
              <a:rPr lang="cs-CZ" altLang="cs-CZ" sz="1800">
                <a:latin typeface="Arial Narrow" panose="020B0606020202030204" pitchFamily="34" charset="0"/>
              </a:rPr>
              <a:t>– neutralizace inhibitoru plazminogenového aktivátoru (PAI)</a:t>
            </a:r>
            <a:endParaRPr lang="cs-CZ" altLang="cs-CZ" sz="1800">
              <a:solidFill>
                <a:srgbClr val="00FF00"/>
              </a:solidFill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>
              <a:solidFill>
                <a:srgbClr val="00FF00"/>
              </a:solidFill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>
                <a:solidFill>
                  <a:srgbClr val="00FF00"/>
                </a:solidFill>
                <a:latin typeface="Arial Narrow" panose="020B0606020202030204" pitchFamily="34" charset="0"/>
              </a:rPr>
              <a:t>		      -  protein S – </a:t>
            </a:r>
            <a:r>
              <a:rPr lang="cs-CZ" altLang="cs-CZ" sz="1800">
                <a:latin typeface="Arial Narrow" panose="020B0606020202030204" pitchFamily="34" charset="0"/>
              </a:rPr>
              <a:t>kofaktor proteinu C, vazba aktivovaného proteinu C na fosfolipidy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>
                <a:solidFill>
                  <a:srgbClr val="00FF00"/>
                </a:solidFill>
                <a:latin typeface="Arial Narrow" panose="020B0606020202030204" pitchFamily="34" charset="0"/>
              </a:rPr>
              <a:t>                       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-</a:t>
            </a:r>
            <a:r>
              <a:rPr lang="cs-CZ" altLang="cs-CZ" sz="1800">
                <a:solidFill>
                  <a:srgbClr val="00FF00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nespecifické</a:t>
            </a:r>
            <a:r>
              <a:rPr lang="cs-CZ" altLang="cs-CZ" sz="1800">
                <a:solidFill>
                  <a:srgbClr val="00FF00"/>
                </a:solidFill>
                <a:latin typeface="Arial Narrow" panose="020B0606020202030204" pitchFamily="34" charset="0"/>
              </a:rPr>
              <a:t> ---- a1- antitrypsín   - </a:t>
            </a: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inhibují jakoukoliv proteázu       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>
                <a:solidFill>
                  <a:schemeClr val="tx2"/>
                </a:solidFill>
                <a:latin typeface="Arial Narrow" panose="020B0606020202030204" pitchFamily="34" charset="0"/>
              </a:rPr>
              <a:t>		     </a:t>
            </a:r>
            <a:r>
              <a:rPr lang="cs-CZ" altLang="cs-CZ" sz="1800">
                <a:solidFill>
                  <a:srgbClr val="FF0000"/>
                </a:solidFill>
                <a:latin typeface="Arial Narrow" panose="020B0606020202030204" pitchFamily="34" charset="0"/>
              </a:rPr>
              <a:t>- Význam při DIC ???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1800">
              <a:solidFill>
                <a:srgbClr val="FF0000"/>
              </a:solidFill>
              <a:latin typeface="Arial Narrow" panose="020B0606020202030204" pitchFamily="34" charset="0"/>
              <a:sym typeface="Wingdings 3" panose="05040102010807070707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        </a:t>
            </a:r>
            <a:endParaRPr lang="cs-CZ" altLang="cs-CZ" sz="2000">
              <a:solidFill>
                <a:srgbClr val="000000"/>
              </a:solidFill>
              <a:latin typeface="Arial Narrow" panose="020B0606020202030204" pitchFamily="34" charset="0"/>
              <a:sym typeface="Wingdings 3" panose="05040102010807070707" pitchFamily="18" charset="2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6"/>
    </mc:Choice>
    <mc:Fallback xmlns="">
      <p:transition spd="slow" advTm="6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" y="228600"/>
            <a:ext cx="8763000" cy="5791200"/>
          </a:xfrm>
        </p:spPr>
        <p:txBody>
          <a:bodyPr/>
          <a:lstStyle/>
          <a:p>
            <a:pPr algn="l"/>
            <a:r>
              <a:rPr lang="cs-CZ" altLang="cs-CZ" sz="2000" b="1">
                <a:solidFill>
                  <a:srgbClr val="0000FF"/>
                </a:solidFill>
                <a:latin typeface="Arial Narrow" panose="020B0606020202030204" pitchFamily="34" charset="0"/>
              </a:rPr>
              <a:t>3). </a:t>
            </a:r>
            <a:r>
              <a:rPr lang="cs-CZ" altLang="cs-CZ" sz="3200" b="1">
                <a:solidFill>
                  <a:srgbClr val="D60093"/>
                </a:solidFill>
              </a:rPr>
              <a:t> </a:t>
            </a:r>
            <a:r>
              <a:rPr lang="cs-CZ" altLang="cs-CZ" sz="2000" b="1" u="sng">
                <a:solidFill>
                  <a:srgbClr val="0000FF"/>
                </a:solidFill>
                <a:latin typeface="Arial Narrow" panose="020B0606020202030204" pitchFamily="34" charset="0"/>
              </a:rPr>
              <a:t>FIBRINOLÝZA</a:t>
            </a:r>
            <a:r>
              <a:rPr lang="cs-CZ" altLang="cs-CZ" sz="2000" u="sng">
                <a:solidFill>
                  <a:srgbClr val="D60093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000">
                <a:solidFill>
                  <a:srgbClr val="D60093"/>
                </a:solidFill>
                <a:latin typeface="Arial Narrow" panose="020B0606020202030204" pitchFamily="34" charset="0"/>
              </a:rPr>
              <a:t>- PLAZMIN</a:t>
            </a:r>
            <a:endParaRPr lang="cs-CZ" altLang="cs-CZ" sz="200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pPr algn="l"/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-</a:t>
            </a:r>
            <a:r>
              <a:rPr lang="cs-CZ" altLang="cs-CZ" sz="200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v krvi v neaktivní formě</a:t>
            </a:r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 - </a:t>
            </a:r>
            <a:r>
              <a:rPr lang="cs-CZ" altLang="cs-CZ" sz="2000">
                <a:solidFill>
                  <a:srgbClr val="0000FF"/>
                </a:solidFill>
                <a:latin typeface="Arial Narrow" panose="020B0606020202030204" pitchFamily="34" charset="0"/>
              </a:rPr>
              <a:t>plazminogen</a:t>
            </a:r>
          </a:p>
          <a:p>
            <a:pPr algn="l">
              <a:buFontTx/>
              <a:buChar char="-"/>
            </a:pPr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aktivace  : </a:t>
            </a:r>
          </a:p>
          <a:p>
            <a:pPr algn="l"/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 -   </a:t>
            </a:r>
            <a:r>
              <a:rPr lang="cs-CZ" altLang="cs-CZ" sz="1800" i="1">
                <a:solidFill>
                  <a:srgbClr val="00FF00"/>
                </a:solidFill>
                <a:latin typeface="Arial Narrow" panose="020B0606020202030204" pitchFamily="34" charset="0"/>
              </a:rPr>
              <a:t>krevní cestou</a:t>
            </a:r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 ( FXIIa, kalikrein, </a:t>
            </a:r>
            <a:r>
              <a:rPr lang="cs-CZ" altLang="cs-CZ" sz="2000" b="1">
                <a:solidFill>
                  <a:srgbClr val="0000FF"/>
                </a:solidFill>
                <a:latin typeface="Arial Narrow" panose="020B0606020202030204" pitchFamily="34" charset="0"/>
              </a:rPr>
              <a:t>trombin</a:t>
            </a:r>
            <a:r>
              <a:rPr lang="cs-CZ" altLang="cs-CZ" sz="2000" b="1">
                <a:solidFill>
                  <a:srgbClr val="003366"/>
                </a:solidFill>
                <a:latin typeface="Arial Narrow" panose="020B0606020202030204" pitchFamily="34" charset="0"/>
              </a:rPr>
              <a:t>)</a:t>
            </a:r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 </a:t>
            </a:r>
          </a:p>
          <a:p>
            <a:pPr algn="l"/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  -  </a:t>
            </a:r>
            <a:r>
              <a:rPr lang="cs-CZ" altLang="cs-CZ" sz="1800" i="1">
                <a:solidFill>
                  <a:srgbClr val="00FF00"/>
                </a:solidFill>
                <a:latin typeface="Arial Narrow" panose="020B0606020202030204" pitchFamily="34" charset="0"/>
              </a:rPr>
              <a:t>cestou tkáňových aktivátorů</a:t>
            </a:r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000">
                <a:solidFill>
                  <a:srgbClr val="000066"/>
                </a:solidFill>
                <a:latin typeface="Arial Narrow" panose="020B0606020202030204" pitchFamily="34" charset="0"/>
              </a:rPr>
              <a:t>(</a:t>
            </a:r>
            <a:r>
              <a:rPr lang="cs-CZ" altLang="cs-CZ" sz="2000" b="1">
                <a:solidFill>
                  <a:srgbClr val="000066"/>
                </a:solidFill>
                <a:latin typeface="Arial Narrow" panose="020B0606020202030204" pitchFamily="34" charset="0"/>
              </a:rPr>
              <a:t>tPA</a:t>
            </a:r>
            <a:r>
              <a:rPr lang="cs-CZ" altLang="cs-CZ" sz="2000">
                <a:solidFill>
                  <a:srgbClr val="000066"/>
                </a:solidFill>
                <a:latin typeface="Arial Narrow" panose="020B0606020202030204" pitchFamily="34" charset="0"/>
              </a:rPr>
              <a:t>)</a:t>
            </a:r>
          </a:p>
          <a:p>
            <a:pPr algn="l"/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  -  </a:t>
            </a:r>
            <a:r>
              <a:rPr lang="cs-CZ" altLang="cs-CZ" sz="1800" i="1">
                <a:solidFill>
                  <a:srgbClr val="00FF00"/>
                </a:solidFill>
                <a:latin typeface="Arial Narrow" panose="020B0606020202030204" pitchFamily="34" charset="0"/>
              </a:rPr>
              <a:t>exogenní látky</a:t>
            </a:r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 - </a:t>
            </a:r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urokináza uPA</a:t>
            </a:r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 </a:t>
            </a:r>
          </a:p>
          <a:p>
            <a:pPr algn="l"/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                              </a:t>
            </a:r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streptokináza</a:t>
            </a:r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(terapeuticky)</a:t>
            </a:r>
          </a:p>
          <a:p>
            <a:pPr algn="l">
              <a:buFontTx/>
              <a:buChar char="-"/>
            </a:pPr>
            <a:r>
              <a:rPr lang="cs-CZ" altLang="cs-CZ" sz="2000" b="1">
                <a:solidFill>
                  <a:srgbClr val="000066"/>
                </a:solidFill>
                <a:latin typeface="Arial Narrow" panose="020B0606020202030204" pitchFamily="34" charset="0"/>
              </a:rPr>
              <a:t>tPA</a:t>
            </a:r>
            <a:r>
              <a:rPr lang="cs-CZ" altLang="cs-CZ" sz="2000" b="1">
                <a:solidFill>
                  <a:srgbClr val="339933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 b="1">
                <a:solidFill>
                  <a:srgbClr val="003366"/>
                </a:solidFill>
                <a:latin typeface="Arial Narrow" panose="020B0606020202030204" pitchFamily="34" charset="0"/>
              </a:rPr>
              <a:t>-</a:t>
            </a:r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uvolňuje se z endoteliálních buněk </a:t>
            </a:r>
          </a:p>
          <a:p>
            <a:pPr algn="l"/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            - vlivem trombinu, stresem, fyzickou zátěží,</a:t>
            </a:r>
          </a:p>
          <a:p>
            <a:pPr algn="l"/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            - plíce, děloha, ledviny </a:t>
            </a:r>
          </a:p>
          <a:p>
            <a:pPr algn="l">
              <a:buFontTx/>
              <a:buChar char="-"/>
            </a:pPr>
            <a:r>
              <a:rPr lang="cs-CZ" altLang="cs-CZ" sz="1800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regulace: </a:t>
            </a:r>
          </a:p>
          <a:p>
            <a:pPr algn="l">
              <a:buFontTx/>
              <a:buChar char="-"/>
            </a:pPr>
            <a:r>
              <a:rPr lang="cs-CZ" altLang="cs-CZ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 </a:t>
            </a:r>
            <a:r>
              <a:rPr lang="cs-CZ" altLang="cs-CZ" sz="1800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afinita tPA k plazminogenu </a:t>
            </a:r>
            <a:r>
              <a:rPr lang="cs-CZ" altLang="cs-CZ" sz="1800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 přítomnost fibrinu !!!</a:t>
            </a:r>
          </a:p>
          <a:p>
            <a:pPr algn="l">
              <a:buFontTx/>
              <a:buChar char="-"/>
            </a:pPr>
            <a:r>
              <a:rPr lang="cs-CZ" altLang="cs-CZ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-  </a:t>
            </a:r>
            <a:r>
              <a:rPr lang="cs-CZ" altLang="cs-CZ" sz="1800" b="1" u="sng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t-PA</a:t>
            </a:r>
            <a:r>
              <a:rPr lang="cs-CZ" altLang="cs-CZ" sz="1800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xxxx</a:t>
            </a:r>
            <a:r>
              <a:rPr lang="cs-CZ" altLang="cs-CZ" sz="1800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 b="1" u="sng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 PAI </a:t>
            </a:r>
            <a:r>
              <a:rPr lang="cs-CZ" altLang="cs-CZ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sym typeface="Symbol" panose="05050102010706020507" pitchFamily="18" charset="2"/>
              </a:rPr>
              <a:t>( inhibitor tkáňového aktivátoru, PLT)</a:t>
            </a:r>
            <a:endParaRPr lang="cs-CZ" altLang="cs-CZ" sz="18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algn="l">
              <a:buFontTx/>
              <a:buChar char="-"/>
            </a:pPr>
            <a:endParaRPr lang="cs-CZ" altLang="cs-CZ" sz="1800" u="sng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  <a:p>
            <a:pPr algn="l"/>
            <a:r>
              <a:rPr lang="cs-CZ" altLang="cs-CZ" sz="2000" b="1">
                <a:solidFill>
                  <a:srgbClr val="FF0066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000" b="1">
                <a:solidFill>
                  <a:srgbClr val="D60093"/>
                </a:solidFill>
                <a:latin typeface="Arial Narrow" panose="020B0606020202030204" pitchFamily="34" charset="0"/>
              </a:rPr>
              <a:t>PLAZMIN</a:t>
            </a:r>
            <a:endParaRPr lang="cs-CZ" altLang="cs-CZ" sz="2000">
              <a:solidFill>
                <a:srgbClr val="FF0066"/>
              </a:solidFill>
              <a:latin typeface="Arial Narrow" panose="020B0606020202030204" pitchFamily="34" charset="0"/>
            </a:endParaRPr>
          </a:p>
          <a:p>
            <a:pPr algn="l"/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   štěpí fibrin, fibrinogen</a:t>
            </a:r>
          </a:p>
          <a:p>
            <a:pPr algn="l"/>
            <a:r>
              <a:rPr lang="cs-CZ" altLang="cs-CZ" sz="1800">
                <a:solidFill>
                  <a:srgbClr val="003366"/>
                </a:solidFill>
                <a:latin typeface="Arial Narrow" panose="020B0606020202030204" pitchFamily="34" charset="0"/>
              </a:rPr>
              <a:t>--</a:t>
            </a:r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 </a:t>
            </a:r>
            <a:r>
              <a:rPr lang="cs-CZ" altLang="cs-CZ" sz="2000" b="1">
                <a:solidFill>
                  <a:srgbClr val="003366"/>
                </a:solidFill>
                <a:latin typeface="Arial Narrow" panose="020B0606020202030204" pitchFamily="34" charset="0"/>
              </a:rPr>
              <a:t>fibrin degradační produkty </a:t>
            </a:r>
            <a:r>
              <a:rPr lang="cs-CZ" altLang="cs-CZ" sz="1600" b="1">
                <a:solidFill>
                  <a:srgbClr val="003366"/>
                </a:solidFill>
                <a:latin typeface="Arial Narrow" panose="020B0606020202030204" pitchFamily="34" charset="0"/>
              </a:rPr>
              <a:t>(FDP),  </a:t>
            </a:r>
            <a:r>
              <a:rPr lang="cs-CZ" altLang="cs-CZ" sz="1800">
                <a:latin typeface="Arial Narrow" panose="020B0606020202030204" pitchFamily="34" charset="0"/>
              </a:rPr>
              <a:t>antikoagulační  vlastnosti</a:t>
            </a:r>
          </a:p>
          <a:p>
            <a:pPr algn="l"/>
            <a:r>
              <a:rPr lang="cs-CZ" altLang="cs-CZ" sz="2000">
                <a:solidFill>
                  <a:srgbClr val="003366"/>
                </a:solidFill>
                <a:latin typeface="Arial Narrow" panose="020B0606020202030204" pitchFamily="34" charset="0"/>
              </a:rPr>
              <a:t>	</a:t>
            </a:r>
            <a:endParaRPr lang="cs-CZ" altLang="cs-CZ" sz="1800">
              <a:solidFill>
                <a:srgbClr val="003366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2" name="Picture 4" descr="fibrinolyza aj 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85800"/>
            <a:ext cx="397351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6"/>
    </mc:Choice>
    <mc:Fallback xmlns="">
      <p:transition spd="slow" advTm="19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5532</TotalTime>
  <Words>2909</Words>
  <Application>Microsoft Office PowerPoint</Application>
  <PresentationFormat>Předvádění na obrazovce (4:3)</PresentationFormat>
  <Paragraphs>250</Paragraphs>
  <Slides>11</Slides>
  <Notes>10</Notes>
  <HiddenSlides>0</HiddenSlides>
  <MMClips>11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21" baseType="lpstr">
      <vt:lpstr>Arial</vt:lpstr>
      <vt:lpstr>Arial Narrow</vt:lpstr>
      <vt:lpstr>Comic Sans MS</vt:lpstr>
      <vt:lpstr>Helvetica Narrow</vt:lpstr>
      <vt:lpstr>Impact</vt:lpstr>
      <vt:lpstr>Symbol</vt:lpstr>
      <vt:lpstr>Times New Roman</vt:lpstr>
      <vt:lpstr>Wingdings</vt:lpstr>
      <vt:lpstr>Wingdings 3</vt:lpstr>
      <vt:lpstr>Default Design</vt:lpstr>
      <vt:lpstr>HEMOSTÁZA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DISEMINOVANÁ    INTRAVASKULÁRNÍ              KOAGULACE / KOAGULOPATIE</vt:lpstr>
      <vt:lpstr>Prezentace aplikace PowerPoint</vt:lpstr>
    </vt:vector>
  </TitlesOfParts>
  <Company>2.LF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abana</dc:creator>
  <cp:lastModifiedBy>Jexová, Soňa</cp:lastModifiedBy>
  <cp:revision>159</cp:revision>
  <dcterms:created xsi:type="dcterms:W3CDTF">2005-02-28T11:32:57Z</dcterms:created>
  <dcterms:modified xsi:type="dcterms:W3CDTF">2020-11-09T19:51:05Z</dcterms:modified>
</cp:coreProperties>
</file>