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416" r:id="rId2"/>
    <p:sldId id="417" r:id="rId3"/>
    <p:sldId id="437" r:id="rId4"/>
    <p:sldId id="448" r:id="rId5"/>
    <p:sldId id="438" r:id="rId6"/>
    <p:sldId id="446" r:id="rId7"/>
    <p:sldId id="485" r:id="rId8"/>
    <p:sldId id="497" r:id="rId9"/>
    <p:sldId id="512" r:id="rId10"/>
    <p:sldId id="486" r:id="rId11"/>
    <p:sldId id="418" r:id="rId12"/>
    <p:sldId id="414" r:id="rId13"/>
    <p:sldId id="436" r:id="rId14"/>
    <p:sldId id="399" r:id="rId15"/>
    <p:sldId id="514" r:id="rId16"/>
    <p:sldId id="516" r:id="rId17"/>
    <p:sldId id="517" r:id="rId18"/>
    <p:sldId id="498" r:id="rId19"/>
    <p:sldId id="496" r:id="rId20"/>
    <p:sldId id="505" r:id="rId21"/>
    <p:sldId id="522" r:id="rId22"/>
    <p:sldId id="520" r:id="rId23"/>
    <p:sldId id="523" r:id="rId24"/>
    <p:sldId id="524" r:id="rId25"/>
    <p:sldId id="518" r:id="rId26"/>
    <p:sldId id="519" r:id="rId27"/>
    <p:sldId id="450" r:id="rId28"/>
    <p:sldId id="453" r:id="rId29"/>
    <p:sldId id="487" r:id="rId30"/>
    <p:sldId id="526" r:id="rId31"/>
    <p:sldId id="488" r:id="rId32"/>
    <p:sldId id="489" r:id="rId33"/>
    <p:sldId id="502" r:id="rId34"/>
    <p:sldId id="527" r:id="rId35"/>
    <p:sldId id="528" r:id="rId36"/>
    <p:sldId id="537" r:id="rId37"/>
    <p:sldId id="538" r:id="rId38"/>
    <p:sldId id="539" r:id="rId39"/>
    <p:sldId id="540" r:id="rId40"/>
    <p:sldId id="541" r:id="rId41"/>
    <p:sldId id="542" r:id="rId42"/>
    <p:sldId id="543" r:id="rId43"/>
    <p:sldId id="544" r:id="rId44"/>
    <p:sldId id="545" r:id="rId45"/>
    <p:sldId id="546" r:id="rId46"/>
    <p:sldId id="547" r:id="rId47"/>
    <p:sldId id="548" r:id="rId48"/>
    <p:sldId id="549" r:id="rId49"/>
    <p:sldId id="550" r:id="rId50"/>
    <p:sldId id="551" r:id="rId51"/>
  </p:sldIdLst>
  <p:sldSz cx="10287000" cy="6858000" type="35mm"/>
  <p:notesSz cx="6858000" cy="97742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28" autoAdjust="0"/>
  </p:normalViewPr>
  <p:slideViewPr>
    <p:cSldViewPr>
      <p:cViewPr varScale="1">
        <p:scale>
          <a:sx n="65" d="100"/>
          <a:sy n="65" d="100"/>
        </p:scale>
        <p:origin x="1088" y="40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1.xml"/><Relationship Id="rId2" Type="http://schemas.openxmlformats.org/officeDocument/2006/relationships/slide" Target="slides/slide25.xml"/><Relationship Id="rId1" Type="http://schemas.openxmlformats.org/officeDocument/2006/relationships/slide" Target="slides/slide21.xml"/><Relationship Id="rId4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image" Target="../media/image72.wmf"/><Relationship Id="rId7" Type="http://schemas.openxmlformats.org/officeDocument/2006/relationships/image" Target="../media/image76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fld id="{724521C4-6D34-440C-97EA-CBE4E8A3E24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/>
            <a:fld id="{5FB5FA7F-B4A1-49D4-B0CB-FF9E366F88A1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62000"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62000"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fld id="{DE974C50-0A52-4A38-901E-63015420486A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5025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Click to edit Master notes styles</a:t>
            </a:r>
          </a:p>
          <a:p>
            <a:pPr lvl="1"/>
            <a:r>
              <a:rPr lang="cs-CZ" noProof="0" smtClean="0"/>
              <a:t>Second Level</a:t>
            </a:r>
          </a:p>
          <a:p>
            <a:pPr lvl="2"/>
            <a:r>
              <a:rPr lang="cs-CZ" noProof="0" smtClean="0"/>
              <a:t>Third Level</a:t>
            </a:r>
          </a:p>
          <a:p>
            <a:pPr lvl="3"/>
            <a:r>
              <a:rPr lang="cs-CZ" noProof="0" smtClean="0"/>
              <a:t>Fourth Level</a:t>
            </a:r>
          </a:p>
          <a:p>
            <a:pPr lvl="4"/>
            <a:r>
              <a:rPr lang="cs-CZ" noProof="0" smtClean="0"/>
              <a:t>Fifth Level</a:t>
            </a:r>
          </a:p>
        </p:txBody>
      </p:sp>
      <p:sp>
        <p:nvSpPr>
          <p:cNvPr id="60423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847725"/>
            <a:ext cx="5146675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/>
            <a:fld id="{7C49DED9-C237-4EF1-913B-CB525623D0B7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2621E1-8DBB-4E06-ABE9-1DDAB21FB59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064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074EF-250B-4E4C-A110-8F05366DEB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888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9431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228600"/>
            <a:ext cx="56769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0558B-9844-4649-9928-E11FAD5B12F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144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89DF1-2B5C-4044-9482-5FAAE0B0CE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1523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9B2B6-CC47-4EC1-BE14-F5010E8BDD6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2748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59F7CE-3F28-475D-8276-27AB0ED9760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510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118E27-0A43-4746-B3DB-009F34AE0CB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4510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1F2377-A22B-482F-B668-A55DA64A03F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8155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A22C1-FE9F-40CA-98F2-131171043C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553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D67C5-9C22-4138-AC18-FE2D39E71F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0370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64E74E-DC9E-463C-8974-FF98881F186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509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182A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defTabSz="815975">
              <a:defRPr sz="1500" smtClean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815975">
              <a:defRPr sz="1500" smtClean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r" defTabSz="815975">
              <a:defRPr sz="1500">
                <a:latin typeface="Times New Roman" panose="02020603050405020304" pitchFamily="18" charset="0"/>
              </a:defRPr>
            </a:lvl1pPr>
          </a:lstStyle>
          <a:p>
            <a:fld id="{725C88C1-6AF1-4299-BE6A-C90404172F07}" type="slidenum">
              <a:rPr lang="cs-CZ" altLang="cs-CZ"/>
              <a:pPr/>
              <a:t>‹#›</a:t>
            </a:fld>
            <a:endParaRPr lang="cs-CZ" altLang="cs-CZ"/>
          </a:p>
        </p:txBody>
      </p:sp>
      <p:grpSp>
        <p:nvGrpSpPr>
          <p:cNvPr id="1029" name="Group 9"/>
          <p:cNvGrpSpPr>
            <a:grpSpLocks/>
          </p:cNvGrpSpPr>
          <p:nvPr/>
        </p:nvGrpSpPr>
        <p:grpSpPr bwMode="auto">
          <a:xfrm>
            <a:off x="0" y="0"/>
            <a:ext cx="9537700" cy="6173788"/>
            <a:chOff x="0" y="0"/>
            <a:chExt cx="6009" cy="3889"/>
          </a:xfrm>
        </p:grpSpPr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0" y="0"/>
              <a:ext cx="4346" cy="3889"/>
            </a:xfrm>
            <a:custGeom>
              <a:avLst/>
              <a:gdLst>
                <a:gd name="T0" fmla="*/ 4345 w 4346"/>
                <a:gd name="T1" fmla="*/ 3418 h 3889"/>
                <a:gd name="T2" fmla="*/ 514 w 4346"/>
                <a:gd name="T3" fmla="*/ 0 h 3889"/>
                <a:gd name="T4" fmla="*/ 0 w 4346"/>
                <a:gd name="T5" fmla="*/ 0 h 3889"/>
                <a:gd name="T6" fmla="*/ 0 w 4346"/>
                <a:gd name="T7" fmla="*/ 481 h 3889"/>
                <a:gd name="T8" fmla="*/ 3819 w 4346"/>
                <a:gd name="T9" fmla="*/ 3888 h 3889"/>
                <a:gd name="T10" fmla="*/ 4345 w 4346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46" h="3889">
                  <a:moveTo>
                    <a:pt x="4345" y="3418"/>
                  </a:moveTo>
                  <a:lnTo>
                    <a:pt x="514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819" y="3888"/>
                  </a:lnTo>
                  <a:lnTo>
                    <a:pt x="4345" y="3418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3" name="Freeform 6"/>
            <p:cNvSpPr>
              <a:spLocks/>
            </p:cNvSpPr>
            <p:nvPr/>
          </p:nvSpPr>
          <p:spPr bwMode="auto">
            <a:xfrm>
              <a:off x="968" y="0"/>
              <a:ext cx="3818" cy="3223"/>
            </a:xfrm>
            <a:custGeom>
              <a:avLst/>
              <a:gdLst>
                <a:gd name="T0" fmla="*/ 416 w 3818"/>
                <a:gd name="T1" fmla="*/ 0 h 3223"/>
                <a:gd name="T2" fmla="*/ 3817 w 3818"/>
                <a:gd name="T3" fmla="*/ 3036 h 3223"/>
                <a:gd name="T4" fmla="*/ 3609 w 3818"/>
                <a:gd name="T5" fmla="*/ 3222 h 3223"/>
                <a:gd name="T6" fmla="*/ 0 w 3818"/>
                <a:gd name="T7" fmla="*/ 0 h 3223"/>
                <a:gd name="T8" fmla="*/ 416 w 3818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18" h="3223">
                  <a:moveTo>
                    <a:pt x="416" y="0"/>
                  </a:moveTo>
                  <a:lnTo>
                    <a:pt x="3817" y="3036"/>
                  </a:lnTo>
                  <a:lnTo>
                    <a:pt x="3609" y="3222"/>
                  </a:lnTo>
                  <a:lnTo>
                    <a:pt x="0" y="0"/>
                  </a:lnTo>
                  <a:lnTo>
                    <a:pt x="416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" name="Freeform 7"/>
            <p:cNvSpPr>
              <a:spLocks/>
            </p:cNvSpPr>
            <p:nvPr/>
          </p:nvSpPr>
          <p:spPr bwMode="auto">
            <a:xfrm>
              <a:off x="2460" y="0"/>
              <a:ext cx="3217" cy="2556"/>
            </a:xfrm>
            <a:custGeom>
              <a:avLst/>
              <a:gdLst>
                <a:gd name="T0" fmla="*/ 709 w 3217"/>
                <a:gd name="T1" fmla="*/ 0 h 2556"/>
                <a:gd name="T2" fmla="*/ 3216 w 3217"/>
                <a:gd name="T3" fmla="*/ 2238 h 2556"/>
                <a:gd name="T4" fmla="*/ 2861 w 3217"/>
                <a:gd name="T5" fmla="*/ 2555 h 2556"/>
                <a:gd name="T6" fmla="*/ 0 w 3217"/>
                <a:gd name="T7" fmla="*/ 0 h 2556"/>
                <a:gd name="T8" fmla="*/ 709 w 3217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17" h="2556">
                  <a:moveTo>
                    <a:pt x="709" y="0"/>
                  </a:moveTo>
                  <a:lnTo>
                    <a:pt x="3216" y="2238"/>
                  </a:lnTo>
                  <a:lnTo>
                    <a:pt x="2861" y="2555"/>
                  </a:lnTo>
                  <a:lnTo>
                    <a:pt x="0" y="0"/>
                  </a:lnTo>
                  <a:lnTo>
                    <a:pt x="709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" name="Freeform 8"/>
            <p:cNvSpPr>
              <a:spLocks/>
            </p:cNvSpPr>
            <p:nvPr/>
          </p:nvSpPr>
          <p:spPr bwMode="auto">
            <a:xfrm>
              <a:off x="3437" y="0"/>
              <a:ext cx="2572" cy="2121"/>
            </a:xfrm>
            <a:custGeom>
              <a:avLst/>
              <a:gdLst>
                <a:gd name="T0" fmla="*/ 0 w 2572"/>
                <a:gd name="T1" fmla="*/ 0 h 2121"/>
                <a:gd name="T2" fmla="*/ 2375 w 2572"/>
                <a:gd name="T3" fmla="*/ 2120 h 2121"/>
                <a:gd name="T4" fmla="*/ 2571 w 2572"/>
                <a:gd name="T5" fmla="*/ 1945 h 2121"/>
                <a:gd name="T6" fmla="*/ 392 w 2572"/>
                <a:gd name="T7" fmla="*/ 0 h 2121"/>
                <a:gd name="T8" fmla="*/ 0 w 2572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2" h="2121">
                  <a:moveTo>
                    <a:pt x="0" y="0"/>
                  </a:moveTo>
                  <a:lnTo>
                    <a:pt x="2375" y="2120"/>
                  </a:lnTo>
                  <a:lnTo>
                    <a:pt x="2571" y="1945"/>
                  </a:lnTo>
                  <a:lnTo>
                    <a:pt x="392" y="0"/>
                  </a:lnTo>
                  <a:lnTo>
                    <a:pt x="0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96925" indent="-3079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14500" indent="-24606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2050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622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194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766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338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3.gi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58.wmf"/><Relationship Id="rId2" Type="http://schemas.microsoft.com/office/2007/relationships/media" Target="../media/media16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60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59.png"/><Relationship Id="rId10" Type="http://schemas.openxmlformats.org/officeDocument/2006/relationships/image" Target="../media/image57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11" Type="http://schemas.openxmlformats.org/officeDocument/2006/relationships/image" Target="../media/image2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audio" Target="../media/media21.m4a"/><Relationship Id="rId7" Type="http://schemas.openxmlformats.org/officeDocument/2006/relationships/oleObject" Target="../embeddings/oleObject11.bin"/><Relationship Id="rId2" Type="http://schemas.microsoft.com/office/2007/relationships/media" Target="../media/media21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73.wmf"/><Relationship Id="rId18" Type="http://schemas.openxmlformats.org/officeDocument/2006/relationships/oleObject" Target="../embeddings/oleObject18.bin"/><Relationship Id="rId3" Type="http://schemas.openxmlformats.org/officeDocument/2006/relationships/audio" Target="../media/media24.m4a"/><Relationship Id="rId21" Type="http://schemas.openxmlformats.org/officeDocument/2006/relationships/image" Target="../media/image77.wmf"/><Relationship Id="rId7" Type="http://schemas.openxmlformats.org/officeDocument/2006/relationships/image" Target="../media/image70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75.wmf"/><Relationship Id="rId2" Type="http://schemas.microsoft.com/office/2007/relationships/media" Target="../media/media24.m4a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72.wmf"/><Relationship Id="rId5" Type="http://schemas.openxmlformats.org/officeDocument/2006/relationships/image" Target="../media/image63.png"/><Relationship Id="rId15" Type="http://schemas.openxmlformats.org/officeDocument/2006/relationships/image" Target="../media/image74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76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1.wmf"/><Relationship Id="rId14" Type="http://schemas.openxmlformats.org/officeDocument/2006/relationships/oleObject" Target="../embeddings/oleObject16.bin"/><Relationship Id="rId2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80.gif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.png"/><Relationship Id="rId5" Type="http://schemas.openxmlformats.org/officeDocument/2006/relationships/image" Target="../media/image81.jpeg"/><Relationship Id="rId4" Type="http://schemas.openxmlformats.org/officeDocument/2006/relationships/image" Target="../media/image8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jpe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84.jpeg"/><Relationship Id="rId11" Type="http://schemas.openxmlformats.org/officeDocument/2006/relationships/image" Target="../media/image2.pn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7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8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97.png"/><Relationship Id="rId5" Type="http://schemas.openxmlformats.org/officeDocument/2006/relationships/image" Target="../media/image1.gif"/><Relationship Id="rId10" Type="http://schemas.openxmlformats.org/officeDocument/2006/relationships/image" Target="../media/image2.png"/><Relationship Id="rId4" Type="http://schemas.openxmlformats.org/officeDocument/2006/relationships/image" Target="../media/image96.jpeg"/><Relationship Id="rId9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audio" Target="../media/media37.m4a"/><Relationship Id="rId7" Type="http://schemas.openxmlformats.org/officeDocument/2006/relationships/oleObject" Target="../embeddings/oleObject21.bin"/><Relationship Id="rId2" Type="http://schemas.microsoft.com/office/2007/relationships/media" Target="../media/media37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5.w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8.m4a"/><Relationship Id="rId7" Type="http://schemas.openxmlformats.org/officeDocument/2006/relationships/image" Target="../media/image80.gif"/><Relationship Id="rId2" Type="http://schemas.microsoft.com/office/2007/relationships/media" Target="../media/media38.m4a"/><Relationship Id="rId1" Type="http://schemas.openxmlformats.org/officeDocument/2006/relationships/video" Target="file:///E:\MV1_15-N.MPG" TargetMode="Externa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80.gif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80.gif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gif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82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2.pn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0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10" Type="http://schemas.openxmlformats.org/officeDocument/2006/relationships/image" Target="../media/image2.pn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gif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microsoft.com/office/2007/relationships/media" Target="../media/media47.m4a"/><Relationship Id="rId7" Type="http://schemas.openxmlformats.org/officeDocument/2006/relationships/image" Target="../media/image1.gif"/><Relationship Id="rId2" Type="http://schemas.openxmlformats.org/officeDocument/2006/relationships/video" Target="../media/media46.mp4"/><Relationship Id="rId1" Type="http://schemas.microsoft.com/office/2007/relationships/media" Target="../media/media46.mp4"/><Relationship Id="rId6" Type="http://schemas.openxmlformats.org/officeDocument/2006/relationships/image" Target="../media/image126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7.m4a"/><Relationship Id="rId9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image" Target="../media/image128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2.jpe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6.jpe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7.m4a"/><Relationship Id="rId7" Type="http://schemas.openxmlformats.org/officeDocument/2006/relationships/image" Target="../media/image25.wmf"/><Relationship Id="rId2" Type="http://schemas.microsoft.com/office/2007/relationships/media" Target="../media/media7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6.bin"/><Relationship Id="rId3" Type="http://schemas.openxmlformats.org/officeDocument/2006/relationships/audio" Target="../media/media8.m4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0.wmf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.png"/><Relationship Id="rId10" Type="http://schemas.openxmlformats.org/officeDocument/2006/relationships/image" Target="../media/image29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9220200" cy="1219200"/>
          </a:xfrm>
        </p:spPr>
        <p:txBody>
          <a:bodyPr/>
          <a:lstStyle/>
          <a:p>
            <a:pPr>
              <a:defRPr/>
            </a:pPr>
            <a:r>
              <a:rPr lang="cs-CZ" sz="3600" b="1" smtClean="0"/>
              <a:t>Účinky elektrického proudu na organismus a </a:t>
            </a:r>
            <a:r>
              <a:rPr lang="cs-CZ" sz="2400" b="1" i="1" smtClean="0"/>
              <a:t>působení organismů na elektrický proud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47700" indent="-647700">
              <a:lnSpc>
                <a:spcPct val="90000"/>
              </a:lnSpc>
              <a:buFont typeface="Monotype Sorts" pitchFamily="2" charset="2"/>
              <a:buAutoNum type="arabicPeriod"/>
              <a:defRPr/>
            </a:pPr>
            <a:r>
              <a:rPr lang="cs-CZ" sz="2800" b="1" i="1" dirty="0" smtClean="0">
                <a:solidFill>
                  <a:schemeClr val="tx2"/>
                </a:solidFill>
              </a:rPr>
              <a:t>Pojmy elektřiny</a:t>
            </a:r>
          </a:p>
          <a:p>
            <a:pPr marL="647700" indent="-647700">
              <a:lnSpc>
                <a:spcPct val="90000"/>
              </a:lnSpc>
              <a:buFont typeface="Monotype Sorts" pitchFamily="2" charset="2"/>
              <a:buAutoNum type="arabicPeriod"/>
              <a:defRPr/>
            </a:pPr>
            <a:r>
              <a:rPr lang="cs-CZ" sz="2800" b="1" i="1" dirty="0" smtClean="0">
                <a:solidFill>
                  <a:schemeClr val="tx2"/>
                </a:solidFill>
              </a:rPr>
              <a:t>Vysoké napětí – ochrana, statická elektřina a blesky</a:t>
            </a:r>
          </a:p>
          <a:p>
            <a:pPr marL="647700" indent="-647700">
              <a:lnSpc>
                <a:spcPct val="90000"/>
              </a:lnSpc>
              <a:buFont typeface="Monotype Sorts" pitchFamily="2" charset="2"/>
              <a:buAutoNum type="arabicPeriod"/>
              <a:defRPr/>
            </a:pPr>
            <a:r>
              <a:rPr lang="cs-CZ" sz="2800" b="1" i="1" dirty="0" smtClean="0">
                <a:solidFill>
                  <a:schemeClr val="tx2"/>
                </a:solidFill>
              </a:rPr>
              <a:t>Elektrické projevy organismu</a:t>
            </a:r>
          </a:p>
          <a:p>
            <a:pPr marL="647700" indent="-647700">
              <a:lnSpc>
                <a:spcPct val="90000"/>
              </a:lnSpc>
              <a:buFont typeface="Monotype Sorts" pitchFamily="2" charset="2"/>
              <a:buAutoNum type="arabicPeriod"/>
              <a:defRPr/>
            </a:pPr>
            <a:r>
              <a:rPr lang="cs-CZ" sz="2800" b="1" i="1" dirty="0" smtClean="0">
                <a:solidFill>
                  <a:schemeClr val="tx2"/>
                </a:solidFill>
              </a:rPr>
              <a:t>JIP - </a:t>
            </a:r>
            <a:r>
              <a:rPr lang="cs-CZ" sz="2800" b="1" i="1" dirty="0" err="1" smtClean="0">
                <a:solidFill>
                  <a:schemeClr val="tx2"/>
                </a:solidFill>
              </a:rPr>
              <a:t>Elektrostimulace</a:t>
            </a:r>
            <a:r>
              <a:rPr lang="cs-CZ" sz="2800" b="1" i="1" dirty="0" smtClean="0">
                <a:solidFill>
                  <a:schemeClr val="tx2"/>
                </a:solidFill>
              </a:rPr>
              <a:t> </a:t>
            </a:r>
            <a:r>
              <a:rPr lang="cs-CZ" sz="2800" b="1" i="1" dirty="0" err="1" smtClean="0">
                <a:solidFill>
                  <a:schemeClr val="tx2"/>
                </a:solidFill>
              </a:rPr>
              <a:t>Elektrikoagulace</a:t>
            </a:r>
            <a:r>
              <a:rPr lang="cs-CZ" sz="2800" b="1" i="1" dirty="0" smtClean="0">
                <a:solidFill>
                  <a:schemeClr val="tx2"/>
                </a:solidFill>
              </a:rPr>
              <a:t>, </a:t>
            </a:r>
            <a:r>
              <a:rPr lang="cs-CZ" sz="2800" b="1" i="1" dirty="0" err="1" smtClean="0">
                <a:solidFill>
                  <a:schemeClr val="tx2"/>
                </a:solidFill>
              </a:rPr>
              <a:t>kardioverze</a:t>
            </a:r>
            <a:endParaRPr lang="cs-CZ" sz="2800" b="1" i="1" dirty="0" smtClean="0">
              <a:solidFill>
                <a:schemeClr val="tx2"/>
              </a:solidFill>
            </a:endParaRPr>
          </a:p>
          <a:p>
            <a:pPr marL="647700" indent="-647700">
              <a:lnSpc>
                <a:spcPct val="90000"/>
              </a:lnSpc>
              <a:buFont typeface="Monotype Sorts" pitchFamily="2" charset="2"/>
              <a:buAutoNum type="arabicPeriod"/>
              <a:defRPr/>
            </a:pPr>
            <a:r>
              <a:rPr lang="cs-CZ" sz="2800" b="1" i="1" dirty="0" smtClean="0">
                <a:solidFill>
                  <a:schemeClr val="tx2"/>
                </a:solidFill>
              </a:rPr>
              <a:t>Terapie diatermie</a:t>
            </a:r>
          </a:p>
          <a:p>
            <a:pPr marL="647700" indent="-647700">
              <a:lnSpc>
                <a:spcPct val="90000"/>
              </a:lnSpc>
              <a:buFont typeface="Monotype Sorts" pitchFamily="2" charset="2"/>
              <a:buNone/>
              <a:defRPr/>
            </a:pPr>
            <a:endParaRPr lang="cs-CZ" sz="2800" b="1" i="1" dirty="0" smtClean="0">
              <a:solidFill>
                <a:schemeClr val="tx2"/>
              </a:solidFill>
            </a:endParaRPr>
          </a:p>
          <a:p>
            <a:pPr marL="647700" indent="-647700"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cs-CZ" sz="2800" b="1" i="1" dirty="0" smtClean="0">
                <a:solidFill>
                  <a:schemeClr val="tx2"/>
                </a:solidFill>
              </a:rPr>
              <a:t>Praha 2020					Beneš J</a:t>
            </a:r>
          </a:p>
        </p:txBody>
      </p:sp>
      <p:pic>
        <p:nvPicPr>
          <p:cNvPr id="2052" name="Picture 4" descr="BEATING_HEAR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1430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19"/>
    </mc:Choice>
    <mc:Fallback>
      <p:transition spd="slow" advTm="34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050"/>
          <p:cNvSpPr>
            <a:spLocks noGrp="1" noChangeArrowheads="1"/>
          </p:cNvSpPr>
          <p:nvPr>
            <p:ph type="title"/>
          </p:nvPr>
        </p:nvSpPr>
        <p:spPr>
          <a:xfrm>
            <a:off x="5486400" y="228600"/>
            <a:ext cx="3048000" cy="1219200"/>
          </a:xfrm>
        </p:spPr>
        <p:txBody>
          <a:bodyPr/>
          <a:lstStyle/>
          <a:p>
            <a:pPr>
              <a:defRPr/>
            </a:pPr>
            <a:r>
              <a:rPr lang="cs-CZ" smtClean="0"/>
              <a:t>Blesk</a:t>
            </a:r>
            <a:br>
              <a:rPr lang="cs-CZ" smtClean="0"/>
            </a:br>
            <a:r>
              <a:rPr lang="cs-CZ" sz="2000" i="1" smtClean="0"/>
              <a:t>nejde o seriózní časopis</a:t>
            </a:r>
          </a:p>
        </p:txBody>
      </p:sp>
      <p:sp>
        <p:nvSpPr>
          <p:cNvPr id="284675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1257300" y="2362200"/>
            <a:ext cx="7772400" cy="3581400"/>
          </a:xfrm>
        </p:spPr>
        <p:txBody>
          <a:bodyPr/>
          <a:lstStyle/>
          <a:p>
            <a:pPr>
              <a:defRPr/>
            </a:pPr>
            <a:r>
              <a:rPr lang="cs-CZ" sz="2400" b="1" smtClean="0">
                <a:solidFill>
                  <a:schemeClr val="tx2"/>
                </a:solidFill>
              </a:rPr>
              <a:t>Blesk má 100000 voltů – náboj – efekt proudu, ale i expendující přehřátý vzduch</a:t>
            </a:r>
          </a:p>
          <a:p>
            <a:pPr>
              <a:defRPr/>
            </a:pPr>
            <a:r>
              <a:rPr lang="cs-CZ" sz="2400" b="1" smtClean="0">
                <a:solidFill>
                  <a:schemeClr val="tx2"/>
                </a:solidFill>
              </a:rPr>
              <a:t>Krokové napětí nohy na různém potenciálu – až 30 m od místa úderu.</a:t>
            </a:r>
          </a:p>
          <a:p>
            <a:pPr>
              <a:defRPr/>
            </a:pPr>
            <a:r>
              <a:rPr lang="cs-CZ" sz="2400" b="1" smtClean="0">
                <a:solidFill>
                  <a:schemeClr val="tx2"/>
                </a:solidFill>
              </a:rPr>
              <a:t>Není vždy smrt – 40 %, vždy je různě dlouhé bezvědomí, fraaktury  kostí sval kontrakcí zlomí</a:t>
            </a:r>
          </a:p>
        </p:txBody>
      </p:sp>
      <p:pic>
        <p:nvPicPr>
          <p:cNvPr id="12292" name="Picture 2052" descr="SHO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910138"/>
            <a:ext cx="4991100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053" descr="R_HE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5626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054" descr="dead_cow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72075"/>
            <a:ext cx="41910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055" descr="94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3"/>
          <a:stretch>
            <a:fillRect/>
          </a:stretch>
        </p:blipFill>
        <p:spPr bwMode="auto">
          <a:xfrm>
            <a:off x="8326438" y="152400"/>
            <a:ext cx="196056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04"/>
    </mc:Choice>
    <mc:Fallback>
      <p:transition spd="slow" advTm="84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982200" cy="1219200"/>
          </a:xfrm>
        </p:spPr>
        <p:txBody>
          <a:bodyPr/>
          <a:lstStyle/>
          <a:p>
            <a:pPr>
              <a:defRPr/>
            </a:pPr>
            <a:r>
              <a:rPr lang="cs-CZ" smtClean="0"/>
              <a:t>Smrt u vysokého napětí je popálením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200400"/>
            <a:ext cx="3162300" cy="2286000"/>
          </a:xfrm>
        </p:spPr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0" y="3292475"/>
            <a:ext cx="1028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altLang="cs-CZ" sz="1200">
                <a:latin typeface="Times New Roman" panose="02020603050405020304" pitchFamily="18" charset="0"/>
              </a:rPr>
              <a:t> 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13317" name="Picture 7" descr="51811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359092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8" descr="ELECMO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2"/>
          <a:stretch>
            <a:fillRect/>
          </a:stretch>
        </p:blipFill>
        <p:spPr bwMode="auto">
          <a:xfrm>
            <a:off x="0" y="2286000"/>
            <a:ext cx="36925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9" descr="CP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20415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0" descr="SPARKY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743200"/>
            <a:ext cx="2744788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32"/>
    </mc:Choice>
    <mc:Fallback>
      <p:transition spd="slow" advTm="117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Zkrat – úraz elektrickým proudem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 </a:t>
            </a:r>
          </a:p>
        </p:txBody>
      </p:sp>
      <p:pic>
        <p:nvPicPr>
          <p:cNvPr id="14340" name="Picture 9" descr="99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143000"/>
            <a:ext cx="24701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10"/>
          <p:cNvSpPr txBox="1">
            <a:spLocks noChangeArrowheads="1"/>
          </p:cNvSpPr>
          <p:nvPr/>
        </p:nvSpPr>
        <p:spPr bwMode="auto">
          <a:xfrm>
            <a:off x="669925" y="5272088"/>
            <a:ext cx="35972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/>
              <a:t>Pojem zemění, proud hledá cestu nejmenšího</a:t>
            </a:r>
          </a:p>
          <a:p>
            <a:r>
              <a:rPr lang="cs-CZ" altLang="cs-CZ"/>
              <a:t>Odporu, oddělení trasformátorem, </a:t>
            </a:r>
          </a:p>
        </p:txBody>
      </p:sp>
      <p:pic>
        <p:nvPicPr>
          <p:cNvPr id="14342" name="Picture 11" descr="000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>
            <a:fillRect/>
          </a:stretch>
        </p:blipFill>
        <p:spPr bwMode="auto">
          <a:xfrm>
            <a:off x="4765675" y="4343400"/>
            <a:ext cx="55213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 descr="electricToast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5257800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55"/>
    </mc:Choice>
    <mc:Fallback>
      <p:transition spd="slow" advTm="15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cs-CZ" smtClean="0"/>
              <a:t>Vysoké  napětí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886200"/>
            <a:ext cx="5334000" cy="25908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cs-CZ" sz="2400" b="1" smtClean="0">
                <a:solidFill>
                  <a:schemeClr val="tx2"/>
                </a:solidFill>
              </a:rPr>
              <a:t>Ztráty na vedení drátu je energie = RI</a:t>
            </a:r>
            <a:r>
              <a:rPr lang="cs-CZ" sz="2400" b="1" baseline="30000" smtClean="0">
                <a:solidFill>
                  <a:schemeClr val="tx2"/>
                </a:solidFill>
              </a:rPr>
              <a:t>2</a:t>
            </a:r>
            <a:r>
              <a:rPr lang="cs-CZ" sz="2400" b="1" smtClean="0">
                <a:solidFill>
                  <a:schemeClr val="tx2"/>
                </a:solidFill>
              </a:rPr>
              <a:t> a jde o přenesení max. výkonu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sz="2400" b="1" smtClean="0">
                <a:solidFill>
                  <a:schemeClr val="tx2"/>
                </a:solidFill>
              </a:rPr>
              <a:t>Výkon je proud x napětí.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sz="2400" b="1" smtClean="0">
                <a:solidFill>
                  <a:schemeClr val="tx2"/>
                </a:solidFill>
              </a:rPr>
              <a:t>Pevnost vzduch a vody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sz="2400" b="1" smtClean="0">
                <a:solidFill>
                  <a:schemeClr val="tx2"/>
                </a:solidFill>
              </a:rPr>
              <a:t>Nesouvisí s vodivostí - Siemens</a:t>
            </a:r>
          </a:p>
        </p:txBody>
      </p:sp>
      <p:pic>
        <p:nvPicPr>
          <p:cNvPr id="15364" name="Picture 7" descr="000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181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000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14800"/>
            <a:ext cx="47244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4497415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3144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0" descr="4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47800"/>
            <a:ext cx="3657600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99"/>
    </mc:Choice>
    <mc:Fallback>
      <p:transition spd="slow" advTm="167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 descr="ENERG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3670300"/>
            <a:ext cx="34607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5410200" cy="914400"/>
          </a:xfrm>
        </p:spPr>
        <p:txBody>
          <a:bodyPr/>
          <a:lstStyle/>
          <a:p>
            <a:pPr>
              <a:defRPr/>
            </a:pPr>
            <a:r>
              <a:rPr lang="cs-CZ" sz="2800" b="1" smtClean="0"/>
              <a:t>Nedotýkejte se ani drátů na zem spadlých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2971800" cy="4114800"/>
          </a:xfrm>
        </p:spPr>
        <p:txBody>
          <a:bodyPr/>
          <a:lstStyle/>
          <a:p>
            <a:pPr>
              <a:defRPr/>
            </a:pPr>
            <a:r>
              <a:rPr lang="cs-CZ" smtClean="0"/>
              <a:t>Oblast břicha</a:t>
            </a:r>
          </a:p>
          <a:p>
            <a:pPr>
              <a:defRPr/>
            </a:pPr>
            <a:r>
              <a:rPr lang="cs-CZ" smtClean="0"/>
              <a:t>Pohled zdola</a:t>
            </a:r>
          </a:p>
        </p:txBody>
      </p:sp>
      <p:pic>
        <p:nvPicPr>
          <p:cNvPr id="16389" name="Picture 6" descr="000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64770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7" descr="000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98875"/>
            <a:ext cx="6248400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000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2057400"/>
            <a:ext cx="428307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Xpro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8" y="0"/>
            <a:ext cx="2590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80"/>
    </mc:Choice>
    <mc:Fallback>
      <p:transition spd="slow" advTm="6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18436" name="Picture 4" descr="Charge_In_E_Fi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020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Charge_In_Mag_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4675188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LC_Circu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2000"/>
            <a:ext cx="73152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72"/>
    </mc:Choice>
    <mc:Fallback>
      <p:transition spd="slow" advTm="28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20483" name="Picture 3" descr="Resistors_In_Parallel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39036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Resistors_In_Series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"/>
            <a:ext cx="419100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485" name="Object 5"/>
          <p:cNvGraphicFramePr>
            <a:graphicFrameLocks noGrp="1" noChangeAspect="1"/>
          </p:cNvGraphicFramePr>
          <p:nvPr>
            <p:ph type="body" idx="1"/>
          </p:nvPr>
        </p:nvGraphicFramePr>
        <p:xfrm>
          <a:off x="381000" y="4267200"/>
          <a:ext cx="3048000" cy="238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name="Obrázek" r:id="rId7" imgW="2907792" imgH="2272284" progId="Word.Picture.8">
                  <p:embed/>
                </p:oleObj>
              </mc:Choice>
              <mc:Fallback>
                <p:oleObj name="Obrázek" r:id="rId7" imgW="2907792" imgH="2272284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7319"/>
                      <a:stretch>
                        <a:fillRect/>
                      </a:stretch>
                    </p:blipFill>
                    <p:spPr bwMode="auto">
                      <a:xfrm>
                        <a:off x="381000" y="4267200"/>
                        <a:ext cx="3048000" cy="23828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4648200" y="3505200"/>
          <a:ext cx="341788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4" name="Obrázek" r:id="rId9" imgW="2363724" imgH="1408176" progId="Word.Picture.8">
                  <p:embed/>
                </p:oleObj>
              </mc:Choice>
              <mc:Fallback>
                <p:oleObj name="Obrázek" r:id="rId9" imgW="2363724" imgH="1408176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7821"/>
                      <a:stretch>
                        <a:fillRect/>
                      </a:stretch>
                    </p:blipFill>
                    <p:spPr bwMode="auto">
                      <a:xfrm>
                        <a:off x="4648200" y="3505200"/>
                        <a:ext cx="3417888" cy="1676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7"/>
          <p:cNvGraphicFramePr>
            <a:graphicFrameLocks noChangeAspect="1"/>
          </p:cNvGraphicFramePr>
          <p:nvPr/>
        </p:nvGraphicFramePr>
        <p:xfrm>
          <a:off x="4800600" y="5486400"/>
          <a:ext cx="34163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5" name="Obrázek" r:id="rId11" imgW="2542032" imgH="864108" progId="Word.Picture.8">
                  <p:embed/>
                </p:oleObj>
              </mc:Choice>
              <mc:Fallback>
                <p:oleObj name="Obrázek" r:id="rId11" imgW="2542032" imgH="864108" progId="Word.Pictur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7769"/>
                      <a:stretch>
                        <a:fillRect/>
                      </a:stretch>
                    </p:blipFill>
                    <p:spPr bwMode="auto">
                      <a:xfrm>
                        <a:off x="4800600" y="5486400"/>
                        <a:ext cx="3416300" cy="838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83"/>
    </mc:Choice>
    <mc:Fallback>
      <p:transition spd="slow" advTm="27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21508" name="Picture 4" descr="RC_Circ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0825"/>
            <a:ext cx="53340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Transform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0"/>
            <a:ext cx="48196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11"/>
    </mc:Choice>
    <mc:Fallback>
      <p:transition spd="slow" advTm="71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6362700" cy="1219200"/>
          </a:xfrm>
        </p:spPr>
        <p:txBody>
          <a:bodyPr/>
          <a:lstStyle/>
          <a:p>
            <a:pPr>
              <a:defRPr/>
            </a:pPr>
            <a:r>
              <a:rPr lang="cs-CZ" smtClean="0"/>
              <a:t>Proud</a:t>
            </a:r>
          </a:p>
        </p:txBody>
      </p:sp>
      <p:sp>
        <p:nvSpPr>
          <p:cNvPr id="2979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9067800" cy="4724400"/>
          </a:xfrm>
        </p:spPr>
        <p:txBody>
          <a:bodyPr/>
          <a:lstStyle/>
          <a:p>
            <a:pPr>
              <a:defRPr/>
            </a:pPr>
            <a:r>
              <a:rPr lang="cs-CZ" sz="2800" b="1" smtClean="0">
                <a:solidFill>
                  <a:schemeClr val="tx2"/>
                </a:solidFill>
              </a:rPr>
              <a:t>Ampér je proud při průchodu dvěma nekonečně dlouhými vodiči, zanedbatelného průřezu ve vakuu od sebe jeden metr je jeden metr délky sílu 2.10</a:t>
            </a:r>
            <a:r>
              <a:rPr lang="cs-CZ" sz="2800" b="1" baseline="30000" smtClean="0">
                <a:solidFill>
                  <a:schemeClr val="tx2"/>
                </a:solidFill>
              </a:rPr>
              <a:t>-7</a:t>
            </a:r>
            <a:r>
              <a:rPr lang="cs-CZ" sz="2800" b="1" smtClean="0">
                <a:solidFill>
                  <a:schemeClr val="tx2"/>
                </a:solidFill>
              </a:rPr>
              <a:t> newtonu</a:t>
            </a:r>
          </a:p>
          <a:p>
            <a:pPr>
              <a:defRPr/>
            </a:pPr>
            <a:r>
              <a:rPr lang="cs-CZ" sz="2800" b="1" smtClean="0">
                <a:solidFill>
                  <a:schemeClr val="tx2"/>
                </a:solidFill>
              </a:rPr>
              <a:t>e = 1,602.10</a:t>
            </a:r>
            <a:r>
              <a:rPr lang="cs-CZ" sz="2800" b="1" baseline="30000" smtClean="0">
                <a:solidFill>
                  <a:schemeClr val="tx2"/>
                </a:solidFill>
              </a:rPr>
              <a:t>-19</a:t>
            </a:r>
            <a:r>
              <a:rPr lang="cs-CZ" sz="2800" b="1" smtClean="0">
                <a:solidFill>
                  <a:schemeClr val="tx2"/>
                </a:solidFill>
              </a:rPr>
              <a:t> C opačně 1 C = 6,242.10</a:t>
            </a:r>
            <a:r>
              <a:rPr lang="cs-CZ" sz="2800" b="1" baseline="30000" smtClean="0">
                <a:solidFill>
                  <a:schemeClr val="tx2"/>
                </a:solidFill>
              </a:rPr>
              <a:t>18</a:t>
            </a:r>
            <a:r>
              <a:rPr lang="cs-CZ" sz="2800" b="1" smtClean="0">
                <a:solidFill>
                  <a:schemeClr val="tx2"/>
                </a:solidFill>
              </a:rPr>
              <a:t> nábojů</a:t>
            </a:r>
          </a:p>
          <a:p>
            <a:pPr>
              <a:defRPr/>
            </a:pPr>
            <a:r>
              <a:rPr lang="cs-CZ" sz="2800" b="1" smtClean="0">
                <a:solidFill>
                  <a:schemeClr val="tx2"/>
                </a:solidFill>
              </a:rPr>
              <a:t>Volt ampérová charakteristika</a:t>
            </a:r>
          </a:p>
          <a:p>
            <a:pPr>
              <a:defRPr/>
            </a:pPr>
            <a:r>
              <a:rPr lang="cs-CZ" sz="2800" b="1" smtClean="0">
                <a:solidFill>
                  <a:schemeClr val="tx2"/>
                </a:solidFill>
              </a:rPr>
              <a:t>Odpor na teplotě</a:t>
            </a:r>
          </a:p>
          <a:p>
            <a:pPr>
              <a:defRPr/>
            </a:pPr>
            <a:r>
              <a:rPr lang="cs-CZ" sz="2800" b="1" smtClean="0">
                <a:solidFill>
                  <a:schemeClr val="tx2"/>
                </a:solidFill>
              </a:rPr>
              <a:t>Elektroměr – měří joule</a:t>
            </a:r>
          </a:p>
          <a:p>
            <a:pPr>
              <a:defRPr/>
            </a:pPr>
            <a:r>
              <a:rPr lang="cs-CZ" sz="2800" b="1" smtClean="0">
                <a:solidFill>
                  <a:schemeClr val="tx2"/>
                </a:solidFill>
              </a:rPr>
              <a:t>Změny rozsahu ampérmetr a voltmetru</a:t>
            </a:r>
          </a:p>
          <a:p>
            <a:pPr>
              <a:defRPr/>
            </a:pPr>
            <a:r>
              <a:rPr lang="cs-CZ" sz="2800" b="1" smtClean="0">
                <a:solidFill>
                  <a:schemeClr val="tx2"/>
                </a:solidFill>
              </a:rPr>
              <a:t>Vnitřní odpor zdroje</a:t>
            </a:r>
          </a:p>
          <a:p>
            <a:pPr>
              <a:defRPr/>
            </a:pPr>
            <a:endParaRPr lang="cs-CZ" sz="2800" b="1" baseline="30000" smtClean="0">
              <a:solidFill>
                <a:schemeClr val="tx2"/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200"/>
    </mc:Choice>
    <mc:Fallback>
      <p:transition spd="slow" advTm="98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Intenzita proudu</a:t>
            </a:r>
          </a:p>
        </p:txBody>
      </p:sp>
      <p:sp>
        <p:nvSpPr>
          <p:cNvPr id="295939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1257300" y="1295400"/>
            <a:ext cx="7772400" cy="5257800"/>
          </a:xfrm>
        </p:spPr>
        <p:txBody>
          <a:bodyPr/>
          <a:lstStyle/>
          <a:p>
            <a:pPr>
              <a:defRPr/>
            </a:pPr>
            <a:r>
              <a:rPr lang="cs-CZ" sz="2400" b="1" dirty="0" smtClean="0">
                <a:solidFill>
                  <a:schemeClr val="tx2"/>
                </a:solidFill>
              </a:rPr>
              <a:t>Proudy kolem 25 mA křeče, pro srdce podprahové</a:t>
            </a:r>
          </a:p>
          <a:p>
            <a:pPr>
              <a:defRPr/>
            </a:pPr>
            <a:r>
              <a:rPr lang="cs-CZ" sz="2400" b="1" dirty="0" smtClean="0">
                <a:solidFill>
                  <a:schemeClr val="tx2"/>
                </a:solidFill>
              </a:rPr>
              <a:t>80 mA až 3 A – nebezpečné – fibrilace komor </a:t>
            </a:r>
            <a:r>
              <a:rPr lang="cs-CZ" sz="2400" b="1" dirty="0" err="1" smtClean="0">
                <a:solidFill>
                  <a:schemeClr val="tx2"/>
                </a:solidFill>
              </a:rPr>
              <a:t>irreversibilní</a:t>
            </a:r>
            <a:endParaRPr lang="cs-CZ" sz="2400" b="1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cs-CZ" sz="2400" b="1" dirty="0" smtClean="0">
                <a:solidFill>
                  <a:schemeClr val="tx2"/>
                </a:solidFill>
              </a:rPr>
              <a:t>Proudy nad 3 A již nejsou pro srdce nebezpečné – způsobují popáleniny (těžké a smrtelné)</a:t>
            </a:r>
          </a:p>
          <a:p>
            <a:pPr>
              <a:defRPr/>
            </a:pPr>
            <a:r>
              <a:rPr lang="cs-CZ" sz="2400" b="1" dirty="0" smtClean="0">
                <a:solidFill>
                  <a:schemeClr val="tx2"/>
                </a:solidFill>
              </a:rPr>
              <a:t>Střídavý 4x nebezpečnější než stejnosměrný</a:t>
            </a:r>
          </a:p>
          <a:p>
            <a:pPr>
              <a:defRPr/>
            </a:pPr>
            <a:r>
              <a:rPr lang="cs-CZ" sz="2400" b="1" dirty="0" smtClean="0">
                <a:solidFill>
                  <a:schemeClr val="tx2"/>
                </a:solidFill>
              </a:rPr>
              <a:t>30 až 150 HZ nejhorší (vysokofrekvenční proud tam poškození až 500 mA !!!!</a:t>
            </a:r>
          </a:p>
          <a:p>
            <a:pPr>
              <a:defRPr/>
            </a:pPr>
            <a:r>
              <a:rPr lang="cs-CZ" sz="2400" b="1" dirty="0" smtClean="0">
                <a:solidFill>
                  <a:schemeClr val="tx2"/>
                </a:solidFill>
              </a:rPr>
              <a:t>Doba kontaktu – křeč a on se drží</a:t>
            </a:r>
          </a:p>
          <a:p>
            <a:pPr>
              <a:defRPr/>
            </a:pPr>
            <a:r>
              <a:rPr lang="cs-CZ" sz="2400" b="1" dirty="0" smtClean="0">
                <a:solidFill>
                  <a:schemeClr val="tx2"/>
                </a:solidFill>
              </a:rPr>
              <a:t>Cesta v těle</a:t>
            </a:r>
          </a:p>
          <a:p>
            <a:pPr>
              <a:defRPr/>
            </a:pPr>
            <a:r>
              <a:rPr lang="cs-CZ" sz="2400" b="1" dirty="0" smtClean="0">
                <a:solidFill>
                  <a:schemeClr val="tx2"/>
                </a:solidFill>
              </a:rPr>
              <a:t>Zocelení lidé - elektrikáři 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186"/>
    </mc:Choice>
    <mc:Fallback>
      <p:transition spd="slow" advTm="247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620000" cy="762000"/>
          </a:xfrm>
        </p:spPr>
        <p:txBody>
          <a:bodyPr/>
          <a:lstStyle/>
          <a:p>
            <a:pPr>
              <a:defRPr/>
            </a:pPr>
            <a:r>
              <a:rPr lang="cs-CZ" sz="3200" b="1" smtClean="0"/>
              <a:t>Měření elektrických parametrů v praxi </a:t>
            </a:r>
          </a:p>
        </p:txBody>
      </p:sp>
      <p:pic>
        <p:nvPicPr>
          <p:cNvPr id="4099" name="Picture 5" descr="003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12763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003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315595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 descr="003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0"/>
            <a:ext cx="38100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 descr="003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14400"/>
            <a:ext cx="306705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9" descr="0034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6"/>
          <a:stretch>
            <a:fillRect/>
          </a:stretch>
        </p:blipFill>
        <p:spPr bwMode="auto">
          <a:xfrm>
            <a:off x="8534400" y="914400"/>
            <a:ext cx="1495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0" descr="0034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57600"/>
            <a:ext cx="36576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1" descr="003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657600"/>
            <a:ext cx="33528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2438400"/>
            <a:ext cx="2590800" cy="20574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cs-CZ" smtClean="0">
                <a:solidFill>
                  <a:schemeClr val="hlink"/>
                </a:solidFill>
              </a:rPr>
              <a:t>   Napětí  V</a:t>
            </a:r>
          </a:p>
          <a:p>
            <a:pPr>
              <a:defRPr/>
            </a:pPr>
            <a:endParaRPr lang="cs-CZ" smtClean="0">
              <a:solidFill>
                <a:schemeClr val="hlink"/>
              </a:solidFill>
            </a:endParaRPr>
          </a:p>
          <a:p>
            <a:pPr>
              <a:buFont typeface="Monotype Sorts" pitchFamily="2" charset="2"/>
              <a:buNone/>
              <a:defRPr/>
            </a:pPr>
            <a:r>
              <a:rPr lang="cs-CZ" smtClean="0">
                <a:solidFill>
                  <a:schemeClr val="hlink"/>
                </a:solidFill>
              </a:rPr>
              <a:t>  Ohmy </a:t>
            </a:r>
            <a:r>
              <a:rPr lang="cs-CZ" smtClean="0">
                <a:solidFill>
                  <a:schemeClr val="hlink"/>
                </a:solidFill>
                <a:latin typeface="Symbol" pitchFamily="18" charset="2"/>
              </a:rPr>
              <a:t>W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34"/>
    </mc:Choice>
    <mc:Fallback>
      <p:transition spd="slow" advTm="24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304800"/>
            <a:ext cx="4495800" cy="1219200"/>
          </a:xfrm>
        </p:spPr>
        <p:txBody>
          <a:bodyPr/>
          <a:lstStyle/>
          <a:p>
            <a:pPr>
              <a:defRPr/>
            </a:pPr>
            <a:r>
              <a:rPr lang="cs-CZ" sz="3200" b="1" smtClean="0"/>
              <a:t>Záporné napětí-70 mV</a:t>
            </a:r>
          </a:p>
        </p:txBody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24580" name="Picture 4" descr="Membran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007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Membran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667000"/>
            <a:ext cx="56007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74"/>
    </mc:Choice>
    <mc:Fallback>
      <p:transition spd="slow" advTm="6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9296400" cy="1447800"/>
          </a:xfrm>
        </p:spPr>
        <p:txBody>
          <a:bodyPr/>
          <a:lstStyle/>
          <a:p>
            <a:pPr>
              <a:defRPr/>
            </a:pPr>
            <a:r>
              <a:rPr lang="cs-CZ" sz="2800" b="1" smtClean="0"/>
              <a:t>Rozdíl mezi myocytem a ostatní dráždivou svalovou a nervovou tkání</a:t>
            </a:r>
            <a:r>
              <a:rPr lang="cs-CZ" sz="2400" b="1" smtClean="0"/>
              <a:t/>
            </a:r>
            <a:br>
              <a:rPr lang="cs-CZ" sz="2400" b="1" smtClean="0"/>
            </a:br>
            <a:r>
              <a:rPr lang="cs-CZ" sz="2400" b="1" smtClean="0"/>
              <a:t> </a:t>
            </a:r>
            <a:r>
              <a:rPr lang="cs-CZ" sz="2000" i="1" smtClean="0"/>
              <a:t>(neplatí pro hysterické osoby)</a:t>
            </a:r>
            <a:r>
              <a:rPr lang="cs-CZ" smtClean="0"/>
              <a:t> </a:t>
            </a: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304800" y="1981200"/>
          <a:ext cx="4876800" cy="465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2" name="Obrázek" r:id="rId5" imgW="5513832" imgH="4343400" progId="Word.Picture.8">
                  <p:embed/>
                </p:oleObj>
              </mc:Choice>
              <mc:Fallback>
                <p:oleObj name="Obrázek" r:id="rId5" imgW="5513832" imgH="4343400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451"/>
                      <a:stretch>
                        <a:fillRect/>
                      </a:stretch>
                    </p:blipFill>
                    <p:spPr bwMode="auto">
                      <a:xfrm>
                        <a:off x="304800" y="1981200"/>
                        <a:ext cx="4876800" cy="46577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5181600" y="1981200"/>
          <a:ext cx="4219575" cy="465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3" name="Obrázek" r:id="rId7" imgW="5422392" imgH="4215384" progId="Word.Picture.8">
                  <p:embed/>
                </p:oleObj>
              </mc:Choice>
              <mc:Fallback>
                <p:oleObj name="Obrázek" r:id="rId7" imgW="5422392" imgH="4215384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111" r="14285"/>
                      <a:stretch>
                        <a:fillRect/>
                      </a:stretch>
                    </p:blipFill>
                    <p:spPr bwMode="auto">
                      <a:xfrm>
                        <a:off x="5181600" y="1981200"/>
                        <a:ext cx="4219575" cy="46561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99"/>
    </mc:Choice>
    <mc:Fallback>
      <p:transition spd="slow" advTm="6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cs-CZ" sz="3200" b="1" smtClean="0"/>
              <a:t>Dva pojmy mezi fyzikou a fyziologií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914400"/>
            <a:ext cx="4648200" cy="5334000"/>
          </a:xfrm>
        </p:spPr>
        <p:txBody>
          <a:bodyPr/>
          <a:lstStyle/>
          <a:p>
            <a:pPr algn="just">
              <a:lnSpc>
                <a:spcPct val="90000"/>
              </a:lnSpc>
              <a:defRPr/>
            </a:pPr>
            <a:r>
              <a:rPr lang="cs-CZ" sz="2800" b="1" smtClean="0">
                <a:cs typeface="Times New Roman" pitchFamily="18" charset="0"/>
              </a:rPr>
              <a:t>Dráždivost tkání (např</a:t>
            </a:r>
            <a:r>
              <a:rPr lang="cs-CZ" sz="2800" b="1" smtClean="0"/>
              <a:t>. </a:t>
            </a:r>
            <a:r>
              <a:rPr lang="cs-CZ" sz="2800" b="1" smtClean="0">
                <a:cs typeface="Times New Roman" pitchFamily="18" charset="0"/>
              </a:rPr>
              <a:t>svalů) vyjádřit pomocí </a:t>
            </a:r>
            <a:r>
              <a:rPr lang="cs-CZ" sz="2800" b="1" u="sng" smtClean="0">
                <a:solidFill>
                  <a:schemeClr val="tx2"/>
                </a:solidFill>
                <a:cs typeface="Times New Roman" pitchFamily="18" charset="0"/>
              </a:rPr>
              <a:t>reobáze a chronaxie</a:t>
            </a:r>
            <a:r>
              <a:rPr lang="cs-CZ" sz="2800" b="1" smtClean="0">
                <a:solidFill>
                  <a:schemeClr val="tx2"/>
                </a:solidFill>
                <a:cs typeface="Times New Roman" pitchFamily="18" charset="0"/>
              </a:rPr>
              <a:t>.</a:t>
            </a:r>
            <a:r>
              <a:rPr lang="cs-CZ" sz="2800" b="1" smtClean="0">
                <a:cs typeface="Times New Roman" pitchFamily="18" charset="0"/>
              </a:rPr>
              <a:t> proudovými impulsy, existuje určitá hodnota proudu, pod kterou nelze podráždění vyvolat. Ta se nazývá </a:t>
            </a:r>
            <a:r>
              <a:rPr lang="cs-CZ" sz="2800" b="1" u="sng" smtClean="0">
                <a:cs typeface="Times New Roman" pitchFamily="18" charset="0"/>
              </a:rPr>
              <a:t>reobáze</a:t>
            </a:r>
            <a:r>
              <a:rPr lang="cs-CZ" sz="2800" b="1" smtClean="0">
                <a:cs typeface="Times New Roman" pitchFamily="18" charset="0"/>
              </a:rPr>
              <a:t>. </a:t>
            </a:r>
            <a:r>
              <a:rPr lang="cs-CZ" sz="2800" b="1" u="sng" smtClean="0">
                <a:cs typeface="Times New Roman" pitchFamily="18" charset="0"/>
              </a:rPr>
              <a:t>Chronaxie</a:t>
            </a:r>
            <a:r>
              <a:rPr lang="cs-CZ" sz="2800" b="1" smtClean="0">
                <a:cs typeface="Times New Roman" pitchFamily="18" charset="0"/>
              </a:rPr>
              <a:t> je doba trvání impulsu nutná k podráždění svalu proudem rovným dvojnásobku reobáze.</a:t>
            </a:r>
          </a:p>
          <a:p>
            <a:pPr>
              <a:lnSpc>
                <a:spcPct val="90000"/>
              </a:lnSpc>
              <a:defRPr/>
            </a:pPr>
            <a:endParaRPr lang="cs-CZ" sz="2800" b="1" smtClean="0"/>
          </a:p>
        </p:txBody>
      </p:sp>
      <p:pic>
        <p:nvPicPr>
          <p:cNvPr id="26628" name="Picture 4" descr="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486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BEATING_HEAR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52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92"/>
    </mc:Choice>
    <mc:Fallback>
      <p:transition spd="slow" advTm="32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27652" name="Picture 4" descr="NEURO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41148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ligand-gated-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00100"/>
            <a:ext cx="54864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96"/>
    </mc:Choice>
    <mc:Fallback>
      <p:transition spd="slow" advTm="11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>
          <a:xfrm>
            <a:off x="5486400" y="0"/>
            <a:ext cx="4495800" cy="1066800"/>
          </a:xfrm>
        </p:spPr>
        <p:txBody>
          <a:bodyPr/>
          <a:lstStyle/>
          <a:p>
            <a:pPr>
              <a:defRPr/>
            </a:pPr>
            <a:r>
              <a:rPr lang="cs-CZ" sz="3200" b="1" smtClean="0"/>
              <a:t>Donnanova rovnováha napětí-70 mV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1125538"/>
            <a:ext cx="6096000" cy="54864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cs-CZ" sz="2400" b="1" dirty="0" smtClean="0">
                <a:solidFill>
                  <a:schemeClr val="tx2"/>
                </a:solidFill>
              </a:rPr>
              <a:t>	</a:t>
            </a:r>
            <a:r>
              <a:rPr lang="cs-CZ" sz="2400" b="1" dirty="0" smtClean="0">
                <a:solidFill>
                  <a:schemeClr val="tx2"/>
                </a:solidFill>
                <a:cs typeface="Times New Roman" pitchFamily="18" charset="0"/>
              </a:rPr>
              <a:t>Chemický potenciál složky  představuje</a:t>
            </a:r>
            <a:r>
              <a:rPr lang="cs-CZ" sz="2400" b="1" dirty="0" smtClean="0">
                <a:solidFill>
                  <a:schemeClr val="tx2"/>
                </a:solidFill>
              </a:rPr>
              <a:t> </a:t>
            </a:r>
            <a:r>
              <a:rPr lang="cs-CZ" sz="2400" b="1" dirty="0" smtClean="0">
                <a:solidFill>
                  <a:schemeClr val="tx2"/>
                </a:solidFill>
                <a:cs typeface="Times New Roman" pitchFamily="18" charset="0"/>
              </a:rPr>
              <a:t>změnu volné entalpie (</a:t>
            </a:r>
            <a:r>
              <a:rPr lang="cs-CZ" sz="2400" b="1" dirty="0" err="1" smtClean="0">
                <a:solidFill>
                  <a:schemeClr val="tx2"/>
                </a:solidFill>
                <a:cs typeface="Times New Roman" pitchFamily="18" charset="0"/>
              </a:rPr>
              <a:t>Gibbsovy</a:t>
            </a:r>
            <a:r>
              <a:rPr lang="cs-CZ" sz="2400" b="1" dirty="0" smtClean="0">
                <a:solidFill>
                  <a:schemeClr val="tx2"/>
                </a:solidFill>
                <a:cs typeface="Times New Roman" pitchFamily="18" charset="0"/>
              </a:rPr>
              <a:t> energie) G soustavy, při předání či odebrání 1 molu i-té složky ze soustavy při konstantním tlaku a teplotě a při nezměněných množstvích ostatních složek. Proto se též nazývá parciální molární </a:t>
            </a:r>
            <a:r>
              <a:rPr lang="cs-CZ" sz="2400" b="1" dirty="0" err="1" smtClean="0">
                <a:solidFill>
                  <a:schemeClr val="tx2"/>
                </a:solidFill>
                <a:cs typeface="Times New Roman" pitchFamily="18" charset="0"/>
              </a:rPr>
              <a:t>Gibbsova</a:t>
            </a:r>
            <a:r>
              <a:rPr lang="cs-CZ" sz="2400" b="1" dirty="0" smtClean="0">
                <a:solidFill>
                  <a:schemeClr val="tx2"/>
                </a:solidFill>
                <a:cs typeface="Times New Roman" pitchFamily="18" charset="0"/>
              </a:rPr>
              <a:t> energie.</a:t>
            </a:r>
            <a:r>
              <a:rPr lang="cs-CZ" sz="2400" b="1" dirty="0" smtClean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cs-CZ" sz="2400" b="1" dirty="0" smtClean="0">
                <a:solidFill>
                  <a:schemeClr val="tx2"/>
                </a:solidFill>
                <a:cs typeface="Times New Roman" pitchFamily="18" charset="0"/>
              </a:rPr>
              <a:t>práce potřebná k převedení 1 molu i-té složky (iontu či elektronu) do nitra uvažované fáze, daná jako součet chemické a elektrostatické složky</a:t>
            </a:r>
            <a:r>
              <a:rPr lang="cs-CZ" sz="2400" b="1" dirty="0" smtClean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endParaRPr lang="cs-CZ" sz="2400" b="1" dirty="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cs-CZ" sz="2800" b="1" dirty="0" err="1" smtClean="0">
                <a:solidFill>
                  <a:schemeClr val="tx2"/>
                </a:solidFill>
              </a:rPr>
              <a:t>Donnannův</a:t>
            </a:r>
            <a:r>
              <a:rPr lang="cs-CZ" sz="2800" b="1" dirty="0" smtClean="0">
                <a:solidFill>
                  <a:schemeClr val="tx2"/>
                </a:solidFill>
              </a:rPr>
              <a:t> potenciál (</a:t>
            </a:r>
            <a:r>
              <a:rPr lang="cs-CZ" sz="2800" b="1" dirty="0" err="1" smtClean="0">
                <a:solidFill>
                  <a:schemeClr val="tx2"/>
                </a:solidFill>
              </a:rPr>
              <a:t>Nerstnova</a:t>
            </a:r>
            <a:r>
              <a:rPr lang="cs-CZ" sz="2800" b="1" dirty="0" smtClean="0">
                <a:solidFill>
                  <a:schemeClr val="tx2"/>
                </a:solidFill>
              </a:rPr>
              <a:t> rovnice)</a:t>
            </a:r>
          </a:p>
        </p:txBody>
      </p:sp>
      <p:pic>
        <p:nvPicPr>
          <p:cNvPr id="28676" name="Picture 4" descr="Membran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533900" y="330041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28678" name="Object 6"/>
          <p:cNvGraphicFramePr>
            <a:graphicFrameLocks noChangeAspect="1"/>
          </p:cNvGraphicFramePr>
          <p:nvPr/>
        </p:nvGraphicFramePr>
        <p:xfrm>
          <a:off x="0" y="2819400"/>
          <a:ext cx="23622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8" r:id="rId6" imgW="1218671" imgH="253890" progId="Equation.3">
                  <p:embed/>
                </p:oleObj>
              </mc:Choice>
              <mc:Fallback>
                <p:oleObj r:id="rId6" imgW="1218671" imgH="25389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19400"/>
                        <a:ext cx="2362200" cy="4984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4548188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28680" name="Object 8"/>
          <p:cNvGraphicFramePr>
            <a:graphicFrameLocks noChangeAspect="1"/>
          </p:cNvGraphicFramePr>
          <p:nvPr/>
        </p:nvGraphicFramePr>
        <p:xfrm>
          <a:off x="0" y="3352800"/>
          <a:ext cx="2362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9" r:id="rId8" imgW="1193800" imgH="241300" progId="Equation.3">
                  <p:embed/>
                </p:oleObj>
              </mc:Choice>
              <mc:Fallback>
                <p:oleObj r:id="rId8" imgW="1193800" imgH="241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52800"/>
                        <a:ext cx="2362200" cy="457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4681538" y="33147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28682" name="Object 10"/>
          <p:cNvGraphicFramePr>
            <a:graphicFrameLocks noChangeAspect="1"/>
          </p:cNvGraphicFramePr>
          <p:nvPr/>
        </p:nvGraphicFramePr>
        <p:xfrm>
          <a:off x="7767638" y="5229225"/>
          <a:ext cx="20574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0" r:id="rId10" imgW="927100" imgH="228600" progId="Equation.3">
                  <p:embed/>
                </p:oleObj>
              </mc:Choice>
              <mc:Fallback>
                <p:oleObj r:id="rId10" imgW="927100" imgH="2286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7638" y="5229225"/>
                        <a:ext cx="2057400" cy="508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426720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28684" name="Object 12"/>
          <p:cNvGraphicFramePr>
            <a:graphicFrameLocks noChangeAspect="1"/>
          </p:cNvGraphicFramePr>
          <p:nvPr/>
        </p:nvGraphicFramePr>
        <p:xfrm>
          <a:off x="228600" y="4114800"/>
          <a:ext cx="342900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1" r:id="rId12" imgW="1752600" imgH="241300" progId="Equation.3">
                  <p:embed/>
                </p:oleObj>
              </mc:Choice>
              <mc:Fallback>
                <p:oleObj r:id="rId12" imgW="1752600" imgH="2413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114800"/>
                        <a:ext cx="3429000" cy="4667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4833938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28686" name="Object 14"/>
          <p:cNvGraphicFramePr>
            <a:graphicFrameLocks noChangeAspect="1"/>
          </p:cNvGraphicFramePr>
          <p:nvPr/>
        </p:nvGraphicFramePr>
        <p:xfrm>
          <a:off x="2743200" y="3505200"/>
          <a:ext cx="12954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2" r:id="rId14" imgW="622030" imgH="241195" progId="Equation.3">
                  <p:embed/>
                </p:oleObj>
              </mc:Choice>
              <mc:Fallback>
                <p:oleObj r:id="rId14" imgW="622030" imgH="241195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505200"/>
                        <a:ext cx="1295400" cy="4984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7" name="Rectangle 15"/>
          <p:cNvSpPr>
            <a:spLocks noChangeArrowheads="1"/>
          </p:cNvSpPr>
          <p:nvPr/>
        </p:nvSpPr>
        <p:spPr bwMode="auto">
          <a:xfrm>
            <a:off x="388620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28688" name="Object 16"/>
          <p:cNvGraphicFramePr>
            <a:graphicFrameLocks noChangeAspect="1"/>
          </p:cNvGraphicFramePr>
          <p:nvPr/>
        </p:nvGraphicFramePr>
        <p:xfrm>
          <a:off x="228600" y="4648200"/>
          <a:ext cx="381000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3" r:id="rId16" imgW="2514600" imgH="241300" progId="Equation.3">
                  <p:embed/>
                </p:oleObj>
              </mc:Choice>
              <mc:Fallback>
                <p:oleObj r:id="rId16" imgW="2514600" imgH="2413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648200"/>
                        <a:ext cx="3810000" cy="3603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4233863" y="32004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28690" name="Object 18"/>
          <p:cNvGraphicFramePr>
            <a:graphicFrameLocks noChangeAspect="1"/>
          </p:cNvGraphicFramePr>
          <p:nvPr/>
        </p:nvGraphicFramePr>
        <p:xfrm>
          <a:off x="228600" y="5105400"/>
          <a:ext cx="25908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4" r:id="rId18" imgW="1816100" imgH="457200" progId="Equation.3">
                  <p:embed/>
                </p:oleObj>
              </mc:Choice>
              <mc:Fallback>
                <p:oleObj r:id="rId18" imgW="1816100" imgH="4572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105400"/>
                        <a:ext cx="2590800" cy="6508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4500563" y="32004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28692" name="Object 20"/>
          <p:cNvGraphicFramePr>
            <a:graphicFrameLocks noChangeAspect="1"/>
          </p:cNvGraphicFramePr>
          <p:nvPr/>
        </p:nvGraphicFramePr>
        <p:xfrm>
          <a:off x="533400" y="5791200"/>
          <a:ext cx="2819400" cy="1001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5" r:id="rId20" imgW="1282700" imgH="457200" progId="Equation.3">
                  <p:embed/>
                </p:oleObj>
              </mc:Choice>
              <mc:Fallback>
                <p:oleObj r:id="rId20" imgW="1282700" imgH="4572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791200"/>
                        <a:ext cx="2819400" cy="1001713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85"/>
    </mc:Choice>
    <mc:Fallback>
      <p:transition spd="slow" advTm="50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5600700" cy="1219200"/>
          </a:xfrm>
        </p:spPr>
        <p:txBody>
          <a:bodyPr/>
          <a:lstStyle/>
          <a:p>
            <a:pPr>
              <a:defRPr/>
            </a:pPr>
            <a:r>
              <a:rPr lang="cs-CZ" sz="3200" b="1" smtClean="0"/>
              <a:t>Elektrický proud</a:t>
            </a:r>
            <a:br>
              <a:rPr lang="cs-CZ" sz="3200" b="1" smtClean="0"/>
            </a:br>
            <a:r>
              <a:rPr lang="cs-CZ" sz="3200" b="1" smtClean="0"/>
              <a:t>a popis EKG</a:t>
            </a:r>
          </a:p>
        </p:txBody>
      </p:sp>
      <p:pic>
        <p:nvPicPr>
          <p:cNvPr id="29699" name="Picture 3" descr="ECG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t="24968" r="11247" b="21838"/>
          <a:stretch>
            <a:fillRect/>
          </a:stretch>
        </p:blipFill>
        <p:spPr bwMode="auto">
          <a:xfrm>
            <a:off x="609600" y="2209800"/>
            <a:ext cx="51816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Electr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" b="5000"/>
          <a:stretch>
            <a:fillRect/>
          </a:stretch>
        </p:blipFill>
        <p:spPr bwMode="auto">
          <a:xfrm>
            <a:off x="6934200" y="152400"/>
            <a:ext cx="28606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heartbe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88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901"/>
    </mc:Choice>
    <mc:Fallback>
      <p:transition spd="slow" advTm="262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30724" name="Picture 4" descr="heartbe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88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11-2"/>
          <p:cNvPicPr>
            <a:picLocks noChangeAspect="1" noChangeArrowheads="1"/>
          </p:cNvPicPr>
          <p:nvPr/>
        </p:nvPicPr>
        <p:blipFill>
          <a:blip r:embed="rId5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19125"/>
            <a:ext cx="77724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1"/>
    </mc:Choice>
    <mc:Fallback>
      <p:transition spd="slow" advTm="2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57300" y="1447800"/>
            <a:ext cx="8191500" cy="44958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cs-CZ" sz="3900" b="1" smtClean="0">
                <a:solidFill>
                  <a:srgbClr val="FFFF00"/>
                </a:solidFill>
              </a:rPr>
              <a:t>EKG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cs-CZ" sz="4300" b="1" smtClean="0">
                <a:solidFill>
                  <a:srgbClr val="FFFF00"/>
                </a:solidFill>
              </a:rPr>
              <a:t>Dočasná kardiostimulace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cs-CZ" sz="4300" b="1" smtClean="0">
                <a:solidFill>
                  <a:srgbClr val="FFFF00"/>
                </a:solidFill>
              </a:rPr>
              <a:t>Elektrická kardioverze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cs-CZ" sz="4300" b="1" smtClean="0">
                <a:solidFill>
                  <a:srgbClr val="FFFF00"/>
                </a:solidFill>
              </a:rPr>
              <a:t>Defibrilace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cs-CZ" sz="4300" b="1" smtClean="0">
                <a:solidFill>
                  <a:srgbClr val="FFFF00"/>
                </a:solidFill>
              </a:rPr>
              <a:t>Trvalá stimulace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cs-CZ" sz="4300" b="1" smtClean="0">
                <a:solidFill>
                  <a:srgbClr val="FFFF00"/>
                </a:solidFill>
              </a:rPr>
              <a:t>Diatermie</a:t>
            </a:r>
          </a:p>
        </p:txBody>
      </p:sp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514350" y="0"/>
            <a:ext cx="942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14350" y="533400"/>
            <a:ext cx="90868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4800" b="1" i="1">
                <a:solidFill>
                  <a:srgbClr val="FFFF00"/>
                </a:solidFill>
                <a:latin typeface="Times New Roman" panose="02020603050405020304" pitchFamily="18" charset="0"/>
              </a:rPr>
              <a:t>Přehled tematických okruhů</a:t>
            </a:r>
          </a:p>
        </p:txBody>
      </p:sp>
      <p:pic>
        <p:nvPicPr>
          <p:cNvPr id="31749" name="Picture 5" descr="BEATING_HEAR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3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42"/>
    </mc:Choice>
    <mc:Fallback>
      <p:transition spd="slow" advTm="9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5763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6400" b="1" i="1" smtClean="0">
                <a:solidFill>
                  <a:srgbClr val="FFFF00"/>
                </a:solidFill>
              </a:rPr>
              <a:t>E K G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2362200"/>
            <a:ext cx="8743950" cy="4114800"/>
          </a:xfrm>
        </p:spPr>
        <p:txBody>
          <a:bodyPr/>
          <a:lstStyle/>
          <a:p>
            <a:pPr>
              <a:defRPr/>
            </a:pPr>
            <a:r>
              <a:rPr lang="cs-CZ" b="1" smtClean="0">
                <a:solidFill>
                  <a:srgbClr val="FFFF00"/>
                </a:solidFill>
              </a:rPr>
              <a:t>Klasické 12 svodové</a:t>
            </a:r>
          </a:p>
          <a:p>
            <a:pPr>
              <a:defRPr/>
            </a:pPr>
            <a:r>
              <a:rPr lang="cs-CZ" b="1" smtClean="0">
                <a:solidFill>
                  <a:srgbClr val="FFFF00"/>
                </a:solidFill>
              </a:rPr>
              <a:t>Kontinuální monitorování</a:t>
            </a:r>
          </a:p>
          <a:p>
            <a:pPr>
              <a:defRPr/>
            </a:pPr>
            <a:r>
              <a:rPr lang="cs-CZ" b="1" smtClean="0">
                <a:solidFill>
                  <a:srgbClr val="FFFF00"/>
                </a:solidFill>
              </a:rPr>
              <a:t>Centrála pro monitorování arytmií</a:t>
            </a:r>
          </a:p>
          <a:p>
            <a:pPr>
              <a:defRPr/>
            </a:pPr>
            <a:r>
              <a:rPr lang="cs-CZ" b="1" smtClean="0">
                <a:solidFill>
                  <a:srgbClr val="FFFF00"/>
                </a:solidFill>
              </a:rPr>
              <a:t>Monitorování ST úseků</a:t>
            </a:r>
          </a:p>
          <a:p>
            <a:pPr>
              <a:defRPr/>
            </a:pPr>
            <a:endParaRPr lang="cs-CZ" b="1" smtClean="0">
              <a:solidFill>
                <a:srgbClr val="FFFF00"/>
              </a:solidFill>
            </a:endParaRPr>
          </a:p>
        </p:txBody>
      </p:sp>
      <p:pic>
        <p:nvPicPr>
          <p:cNvPr id="32772" name="Picture 4" descr="BEATING_HEAR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3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90"/>
    </mc:Choice>
    <mc:Fallback>
      <p:transition spd="slow" advTm="2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6781800" cy="914400"/>
          </a:xfrm>
        </p:spPr>
        <p:txBody>
          <a:bodyPr/>
          <a:lstStyle/>
          <a:p>
            <a:pPr>
              <a:defRPr/>
            </a:pPr>
            <a:r>
              <a:rPr lang="cs-CZ" smtClean="0"/>
              <a:t>EKG – teorie a praxe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33796" name="Picture 4" descr="250klein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5" b="9920"/>
          <a:stretch>
            <a:fillRect/>
          </a:stretch>
        </p:blipFill>
        <p:spPr bwMode="auto">
          <a:xfrm>
            <a:off x="228600" y="1066800"/>
            <a:ext cx="411480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ECG_NurPat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1000"/>
            <a:ext cx="30178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V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r="13954"/>
          <a:stretch>
            <a:fillRect/>
          </a:stretch>
        </p:blipFill>
        <p:spPr bwMode="auto">
          <a:xfrm>
            <a:off x="228600" y="3810000"/>
            <a:ext cx="22860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V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r="13953"/>
          <a:stretch>
            <a:fillRect/>
          </a:stretch>
        </p:blipFill>
        <p:spPr bwMode="auto">
          <a:xfrm>
            <a:off x="2514600" y="3810000"/>
            <a:ext cx="2362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V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581400"/>
            <a:ext cx="2792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 descr="ECG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275113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 descr="LINES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0" r="32600"/>
          <a:stretch>
            <a:fillRect/>
          </a:stretch>
        </p:blipFill>
        <p:spPr bwMode="auto">
          <a:xfrm>
            <a:off x="4953000" y="3498850"/>
            <a:ext cx="1922463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75"/>
    </mc:Choice>
    <mc:Fallback>
      <p:transition spd="slow" advTm="75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620000" cy="762000"/>
          </a:xfrm>
        </p:spPr>
        <p:txBody>
          <a:bodyPr/>
          <a:lstStyle/>
          <a:p>
            <a:pPr>
              <a:defRPr/>
            </a:pPr>
            <a:r>
              <a:rPr lang="cs-CZ" sz="3200" b="1" smtClean="0"/>
              <a:t>Měření elektrických parametrů v praxi 2 </a:t>
            </a:r>
          </a:p>
        </p:txBody>
      </p:sp>
      <p:pic>
        <p:nvPicPr>
          <p:cNvPr id="5123" name="Picture 3" descr="003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0"/>
            <a:ext cx="12763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1" descr="003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4556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2" descr="0035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33800"/>
            <a:ext cx="35052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7696200" y="1905000"/>
            <a:ext cx="2590800" cy="20574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cs-CZ" smtClean="0">
                <a:solidFill>
                  <a:schemeClr val="hlink"/>
                </a:solidFill>
              </a:rPr>
              <a:t>   MĚŘENÍ PROUDU</a:t>
            </a:r>
            <a:endParaRPr lang="cs-CZ" smtClean="0">
              <a:solidFill>
                <a:schemeClr val="hlink"/>
              </a:solidFill>
              <a:latin typeface="Symbol" pitchFamily="18" charset="2"/>
            </a:endParaRPr>
          </a:p>
        </p:txBody>
      </p:sp>
      <p:pic>
        <p:nvPicPr>
          <p:cNvPr id="5127" name="Picture 13" descr="OHMLA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7"/>
          <a:stretch>
            <a:fillRect/>
          </a:stretch>
        </p:blipFill>
        <p:spPr bwMode="auto">
          <a:xfrm>
            <a:off x="0" y="1600200"/>
            <a:ext cx="5486400" cy="1747838"/>
          </a:xfrm>
          <a:prstGeom prst="rect">
            <a:avLst/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95"/>
    </mc:Choice>
    <mc:Fallback>
      <p:transition spd="slow" advTm="45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7772400" cy="4114800"/>
          </a:xfrm>
        </p:spPr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34820" name="Picture 4" descr="ADLT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5814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ART_VE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786313" cy="5886450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APcardiacmusclece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6501" r="5305"/>
          <a:stretch>
            <a:fillRect/>
          </a:stretch>
        </p:blipFill>
        <p:spPr bwMode="auto">
          <a:xfrm>
            <a:off x="5867400" y="3224213"/>
            <a:ext cx="3505200" cy="36337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99"/>
    </mc:Choice>
    <mc:Fallback>
      <p:transition spd="slow" advTm="7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1905000"/>
            <a:ext cx="5410200" cy="838200"/>
          </a:xfrm>
        </p:spPr>
        <p:txBody>
          <a:bodyPr/>
          <a:lstStyle/>
          <a:p>
            <a:pPr>
              <a:defRPr/>
            </a:pPr>
            <a:r>
              <a:rPr lang="cs-CZ" smtClean="0"/>
              <a:t>Normální EKG </a:t>
            </a:r>
          </a:p>
        </p:txBody>
      </p:sp>
      <p:pic>
        <p:nvPicPr>
          <p:cNvPr id="35843" name="Picture 3" descr="ECG_1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35464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ECG_101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0"/>
            <a:ext cx="30670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MULTIEC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790825"/>
            <a:ext cx="58674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ECG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55"/>
    </mc:Choice>
    <mc:Fallback>
      <p:transition spd="slow" advTm="51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Změny úseku ST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36868" name="Picture 4" descr="ECG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t="15251" r="3479" b="15425"/>
          <a:stretch>
            <a:fillRect/>
          </a:stretch>
        </p:blipFill>
        <p:spPr bwMode="auto">
          <a:xfrm>
            <a:off x="381000" y="1676400"/>
            <a:ext cx="95250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BEATING_HEAR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3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22"/>
    </mc:Choice>
    <mc:Fallback>
      <p:transition spd="slow" advTm="6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28600"/>
            <a:ext cx="6134100" cy="1219200"/>
          </a:xfrm>
        </p:spPr>
        <p:txBody>
          <a:bodyPr/>
          <a:lstStyle/>
          <a:p>
            <a:pPr>
              <a:defRPr/>
            </a:pPr>
            <a:r>
              <a:rPr lang="cs-CZ" sz="3200" b="1" smtClean="0"/>
              <a:t>Převodní systém srdeční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37892" name="Picture 4" descr="BO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1371600"/>
            <a:ext cx="2917825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BEATING_HEAR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57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CONDUC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325755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CONDI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6576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E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38" y="3657600"/>
            <a:ext cx="32686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FIG12_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47800"/>
            <a:ext cx="38862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30"/>
    </mc:Choice>
    <mc:Fallback>
      <p:transition spd="slow" advTm="31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38916" name="Picture 4" descr="11-5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7"/>
          <a:stretch>
            <a:fillRect/>
          </a:stretch>
        </p:blipFill>
        <p:spPr bwMode="auto">
          <a:xfrm>
            <a:off x="-185738" y="-52388"/>
            <a:ext cx="10472738" cy="682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61"/>
    </mc:Choice>
    <mc:Fallback>
      <p:transition spd="slow" advTm="35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39940" name="Picture 4" descr="11-7"/>
          <p:cNvPicPr>
            <a:picLocks noChangeAspect="1" noChangeArrowheads="1"/>
          </p:cNvPicPr>
          <p:nvPr/>
        </p:nvPicPr>
        <p:blipFill>
          <a:blip r:embed="rId4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2888"/>
            <a:ext cx="10287000" cy="727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88"/>
    </mc:Choice>
    <mc:Fallback>
      <p:transition spd="slow" advTm="63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40964" name="Picture 4" descr="11-8"/>
          <p:cNvPicPr>
            <a:picLocks noChangeAspect="1" noChangeArrowheads="1"/>
          </p:cNvPicPr>
          <p:nvPr/>
        </p:nvPicPr>
        <p:blipFill>
          <a:blip r:embed="rId4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" b="3371"/>
          <a:stretch>
            <a:fillRect/>
          </a:stretch>
        </p:blipFill>
        <p:spPr bwMode="auto">
          <a:xfrm>
            <a:off x="12700" y="0"/>
            <a:ext cx="5260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11-9"/>
          <p:cNvPicPr>
            <a:picLocks noChangeAspect="1" noChangeArrowheads="1"/>
          </p:cNvPicPr>
          <p:nvPr/>
        </p:nvPicPr>
        <p:blipFill>
          <a:blip r:embed="rId5">
            <a:lum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9"/>
          <a:stretch>
            <a:fillRect/>
          </a:stretch>
        </p:blipFill>
        <p:spPr bwMode="auto">
          <a:xfrm>
            <a:off x="5260975" y="0"/>
            <a:ext cx="5026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7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20"/>
    </mc:Choice>
    <mc:Fallback>
      <p:transition spd="slow" advTm="28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2"/>
          <p:cNvGraphicFramePr>
            <a:graphicFrameLocks noChangeAspect="1"/>
          </p:cNvGraphicFramePr>
          <p:nvPr/>
        </p:nvGraphicFramePr>
        <p:xfrm>
          <a:off x="228600" y="0"/>
          <a:ext cx="6781800" cy="352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Obrázek" r:id="rId5" imgW="4892040" imgH="2500884" progId="Word.Picture.8">
                  <p:embed/>
                </p:oleObj>
              </mc:Choice>
              <mc:Fallback>
                <p:oleObj name="Obrázek" r:id="rId5" imgW="4892040" imgH="2500884" progId="Word.Picture.8">
                  <p:embed/>
                  <p:pic>
                    <p:nvPicPr>
                      <p:cNvPr id="419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0"/>
                        <a:ext cx="6781800" cy="35242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4067" name="Rectangle 3"/>
          <p:cNvSpPr>
            <a:spLocks noGrp="1" noChangeArrowheads="1"/>
          </p:cNvSpPr>
          <p:nvPr>
            <p:ph type="title"/>
          </p:nvPr>
        </p:nvSpPr>
        <p:spPr>
          <a:xfrm>
            <a:off x="7162800" y="228600"/>
            <a:ext cx="1866900" cy="1219200"/>
          </a:xfrm>
        </p:spPr>
        <p:txBody>
          <a:bodyPr/>
          <a:lstStyle/>
          <a:p>
            <a:pPr>
              <a:defRPr/>
            </a:pPr>
            <a:r>
              <a:rPr lang="cs-CZ" smtClean="0"/>
              <a:t>EKG</a:t>
            </a:r>
          </a:p>
        </p:txBody>
      </p:sp>
      <p:sp>
        <p:nvSpPr>
          <p:cNvPr id="3440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629400" y="2667000"/>
            <a:ext cx="3352800" cy="3810000"/>
          </a:xfrm>
        </p:spPr>
        <p:txBody>
          <a:bodyPr/>
          <a:lstStyle/>
          <a:p>
            <a:pPr>
              <a:defRPr/>
            </a:pPr>
            <a:r>
              <a:rPr lang="cs-CZ" sz="2400" b="1" smtClean="0">
                <a:solidFill>
                  <a:schemeClr val="tx2"/>
                </a:solidFill>
              </a:rPr>
              <a:t>V1-V6</a:t>
            </a:r>
          </a:p>
          <a:p>
            <a:pPr>
              <a:defRPr/>
            </a:pPr>
            <a:r>
              <a:rPr lang="cs-CZ" sz="2400" b="1" smtClean="0">
                <a:solidFill>
                  <a:schemeClr val="tx2"/>
                </a:solidFill>
              </a:rPr>
              <a:t>aVF,a VR,aVL</a:t>
            </a:r>
          </a:p>
          <a:p>
            <a:pPr>
              <a:defRPr/>
            </a:pPr>
            <a:r>
              <a:rPr lang="cs-CZ" sz="2400" b="1" smtClean="0">
                <a:solidFill>
                  <a:schemeClr val="tx2"/>
                </a:solidFill>
                <a:cs typeface="Times New Roman" pitchFamily="18" charset="0"/>
              </a:rPr>
              <a:t>tří bipolárních svodů: svod I - RL, svod II - RF a svod III - FL </a:t>
            </a:r>
            <a:endParaRPr lang="cs-CZ" sz="2400" b="1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cs-CZ" sz="2400" b="1" smtClean="0">
                <a:solidFill>
                  <a:schemeClr val="tx2"/>
                </a:solidFill>
              </a:rPr>
              <a:t>Celkem 12 svodů</a:t>
            </a:r>
          </a:p>
        </p:txBody>
      </p:sp>
      <p:graphicFrame>
        <p:nvGraphicFramePr>
          <p:cNvPr id="41989" name="Object 5"/>
          <p:cNvGraphicFramePr>
            <a:graphicFrameLocks noChangeAspect="1"/>
          </p:cNvGraphicFramePr>
          <p:nvPr/>
        </p:nvGraphicFramePr>
        <p:xfrm>
          <a:off x="247650" y="3714750"/>
          <a:ext cx="6638925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name="Obrázek" r:id="rId7" imgW="5751576" imgH="2377440" progId="Word.Picture.8">
                  <p:embed/>
                </p:oleObj>
              </mc:Choice>
              <mc:Fallback>
                <p:oleObj name="Obrázek" r:id="rId7" imgW="5751576" imgH="2377440" progId="Word.Picture.8">
                  <p:embed/>
                  <p:pic>
                    <p:nvPicPr>
                      <p:cNvPr id="4198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" y="3714750"/>
                        <a:ext cx="6638925" cy="31432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3032125" y="1233488"/>
            <a:ext cx="436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/>
              <a:t>III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879725" y="1309688"/>
            <a:ext cx="436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>
                <a:solidFill>
                  <a:srgbClr val="000000"/>
                </a:solidFill>
              </a:rPr>
              <a:t>III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62000" y="1295400"/>
            <a:ext cx="352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>
                <a:solidFill>
                  <a:srgbClr val="000000"/>
                </a:solidFill>
              </a:rPr>
              <a:t>II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133600" y="304800"/>
            <a:ext cx="268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>
                <a:solidFill>
                  <a:srgbClr val="000000"/>
                </a:solidFill>
              </a:rPr>
              <a:t>I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33"/>
    </mc:Choice>
    <mc:Fallback>
      <p:transition spd="slow" advTm="25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346116" name="MV1_15-N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"/>
            <a:ext cx="5599113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 descr="SPIR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" t="2380" r="6654" b="2380"/>
          <a:stretch>
            <a:fillRect/>
          </a:stretch>
        </p:blipFill>
        <p:spPr bwMode="auto">
          <a:xfrm>
            <a:off x="228600" y="2057400"/>
            <a:ext cx="35401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heartbe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88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8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49"/>
    </mc:Choice>
    <mc:Fallback>
      <p:transition spd="slow" advTm="89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6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61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6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46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116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44036" name="Picture 4" descr="EC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6609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cardcycle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6934200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heartbe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88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1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8"/>
    </mc:Choice>
    <mc:Fallback>
      <p:transition spd="slow" advTm="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Odpor v obvodu</a:t>
            </a:r>
          </a:p>
        </p:txBody>
      </p:sp>
      <p:sp>
        <p:nvSpPr>
          <p:cNvPr id="24371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0"/>
            <a:ext cx="7086600" cy="27432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cs-CZ" smtClean="0"/>
              <a:t>Rezistor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smtClean="0"/>
              <a:t>Odpor ohm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smtClean="0"/>
              <a:t>Energie v odporu = ½ R I</a:t>
            </a:r>
            <a:r>
              <a:rPr lang="cs-CZ" baseline="30000" smtClean="0"/>
              <a:t>2</a:t>
            </a:r>
          </a:p>
        </p:txBody>
      </p:sp>
      <p:pic>
        <p:nvPicPr>
          <p:cNvPr id="6148" name="Picture 1033" descr="ARE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1828800" cy="213360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149" name="Picture 1034" descr="ARES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657600"/>
            <a:ext cx="2025650" cy="1174750"/>
          </a:xfrm>
          <a:prstGeom prst="rect">
            <a:avLst/>
          </a:prstGeom>
          <a:solidFill>
            <a:schemeClr val="tx1"/>
          </a:solidFill>
          <a:ln w="222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150" name="Picture 1035" descr="ARES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14463"/>
            <a:ext cx="4495800" cy="2166937"/>
          </a:xfrm>
          <a:prstGeom prst="rect">
            <a:avLst/>
          </a:prstGeom>
          <a:solidFill>
            <a:schemeClr val="tx1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151" name="Picture 1036" descr="AR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00200"/>
            <a:ext cx="1377950" cy="1600200"/>
          </a:xfrm>
          <a:prstGeom prst="rect">
            <a:avLst/>
          </a:prstGeom>
          <a:solidFill>
            <a:schemeClr val="tx1"/>
          </a:solidFill>
          <a:ln w="222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41"/>
    </mc:Choice>
    <mc:Fallback>
      <p:transition spd="slow" advTm="28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45060" name="Picture 4" descr="cardiaccycl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0"/>
            <a:ext cx="4872038" cy="5486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 descr="ecgsoun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338"/>
            <a:ext cx="6096000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6" descr="heartbe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889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53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8"/>
    </mc:Choice>
    <mc:Fallback>
      <p:transition spd="slow" advTm="1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6819900" cy="1219200"/>
          </a:xfrm>
        </p:spPr>
        <p:txBody>
          <a:bodyPr/>
          <a:lstStyle/>
          <a:p>
            <a:pPr>
              <a:defRPr/>
            </a:pPr>
            <a:r>
              <a:rPr lang="cs-CZ" smtClean="0"/>
              <a:t>Holterovské monitorování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Záznam 24 hodin,</a:t>
            </a:r>
          </a:p>
          <a:p>
            <a:pPr>
              <a:defRPr/>
            </a:pPr>
            <a:r>
              <a:rPr lang="cs-CZ" smtClean="0"/>
              <a:t>Počítač zpracuje</a:t>
            </a:r>
          </a:p>
          <a:p>
            <a:pPr>
              <a:defRPr/>
            </a:pPr>
            <a:r>
              <a:rPr lang="cs-CZ" smtClean="0"/>
              <a:t>ES –komorové a síňové</a:t>
            </a:r>
          </a:p>
        </p:txBody>
      </p:sp>
      <p:pic>
        <p:nvPicPr>
          <p:cNvPr id="46084" name="Picture 4" descr="technology_transf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066800"/>
            <a:ext cx="2286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ecg_layo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14738"/>
            <a:ext cx="4919663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250klein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9" t="5992" r="32001" b="10112"/>
          <a:stretch>
            <a:fillRect/>
          </a:stretch>
        </p:blipFill>
        <p:spPr bwMode="auto">
          <a:xfrm>
            <a:off x="1311275" y="3716338"/>
            <a:ext cx="280670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7" descr="BEATING_HEAR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304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9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20"/>
    </mc:Choice>
    <mc:Fallback>
      <p:transition spd="slow" advTm="68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609600"/>
            <a:ext cx="9429750" cy="1143000"/>
          </a:xfrm>
        </p:spPr>
        <p:txBody>
          <a:bodyPr/>
          <a:lstStyle/>
          <a:p>
            <a:pPr>
              <a:defRPr/>
            </a:pPr>
            <a:r>
              <a:rPr lang="cs-CZ" sz="6400" b="1" i="1" smtClean="0">
                <a:solidFill>
                  <a:srgbClr val="FFFF00"/>
                </a:solidFill>
              </a:rPr>
              <a:t>Kardiostimulace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9344025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sz="3800" b="1" smtClean="0">
                <a:solidFill>
                  <a:srgbClr val="FFFF00"/>
                </a:solidFill>
              </a:rPr>
              <a:t> dočasná intravasální kardiostimulace</a:t>
            </a:r>
          </a:p>
          <a:p>
            <a:pPr>
              <a:lnSpc>
                <a:spcPct val="90000"/>
              </a:lnSpc>
              <a:defRPr/>
            </a:pPr>
            <a:r>
              <a:rPr lang="cs-CZ" sz="3800" b="1" smtClean="0">
                <a:solidFill>
                  <a:srgbClr val="FFFF00"/>
                </a:solidFill>
              </a:rPr>
              <a:t> dočasná trastorakální kardiostimulace</a:t>
            </a:r>
          </a:p>
          <a:p>
            <a:pPr>
              <a:lnSpc>
                <a:spcPct val="90000"/>
              </a:lnSpc>
              <a:defRPr/>
            </a:pPr>
            <a:r>
              <a:rPr lang="cs-CZ" sz="3800" b="1" smtClean="0">
                <a:solidFill>
                  <a:srgbClr val="FFFF00"/>
                </a:solidFill>
              </a:rPr>
              <a:t> dočasní jícnová kardiostimulace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cs-CZ" sz="3800" b="1" smtClean="0">
                <a:solidFill>
                  <a:srgbClr val="FFFF00"/>
                </a:solidFill>
              </a:rPr>
              <a:t>  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cs-CZ" sz="3800" b="1" smtClean="0">
                <a:solidFill>
                  <a:srgbClr val="FFFF00"/>
                </a:solidFill>
              </a:rPr>
              <a:t> 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cs-CZ" sz="3800" b="1" smtClean="0">
                <a:solidFill>
                  <a:srgbClr val="FFFF00"/>
                </a:solidFill>
              </a:rPr>
              <a:t>	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endParaRPr lang="cs-CZ" sz="3800" b="1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endParaRPr lang="cs-CZ" sz="3800" b="1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cs-CZ" b="1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endParaRPr lang="cs-CZ" b="1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cs-CZ" b="1" smtClean="0">
              <a:solidFill>
                <a:srgbClr val="FFFF00"/>
              </a:solidFill>
            </a:endParaRPr>
          </a:p>
        </p:txBody>
      </p:sp>
      <p:pic>
        <p:nvPicPr>
          <p:cNvPr id="47108" name="Picture 4" descr="BEATING_HEAR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3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84"/>
    </mc:Choice>
    <mc:Fallback>
      <p:transition spd="slow" advTm="22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48132" name="Picture 4" descr="FIG2S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439896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hypert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447675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06"/>
    </mc:Choice>
    <mc:Fallback>
      <p:transition spd="slow" advTm="101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2438400" cy="685800"/>
          </a:xfrm>
        </p:spPr>
        <p:txBody>
          <a:bodyPr/>
          <a:lstStyle/>
          <a:p>
            <a:pPr>
              <a:defRPr/>
            </a:pPr>
            <a:r>
              <a:rPr lang="cs-CZ" smtClean="0"/>
              <a:t>Sval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49156" name="Picture 4" descr="MUSC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24876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MYOFIB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44958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myofibri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4800600"/>
            <a:ext cx="464026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 descr="muscle_fibr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5791200" cy="46402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 descr="SARC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867400"/>
            <a:ext cx="4114800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 descr="SARCOM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18025"/>
            <a:ext cx="41148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51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38"/>
    </mc:Choice>
    <mc:Fallback>
      <p:transition spd="slow" advTm="31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Kardioverze - JIP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6553200" cy="2286000"/>
          </a:xfrm>
        </p:spPr>
        <p:txBody>
          <a:bodyPr/>
          <a:lstStyle/>
          <a:p>
            <a:pPr>
              <a:defRPr/>
            </a:pPr>
            <a:r>
              <a:rPr lang="cs-CZ" smtClean="0"/>
              <a:t>Puls má energii 50 Ws až 300 Ws</a:t>
            </a:r>
          </a:p>
          <a:p>
            <a:pPr>
              <a:defRPr/>
            </a:pPr>
            <a:r>
              <a:rPr lang="cs-CZ" smtClean="0"/>
              <a:t>Synchronizace R vlnou na EKG</a:t>
            </a:r>
          </a:p>
          <a:p>
            <a:pPr>
              <a:defRPr/>
            </a:pPr>
            <a:r>
              <a:rPr lang="cs-CZ" smtClean="0"/>
              <a:t>Nedotýkat se postele ani pacienta</a:t>
            </a:r>
          </a:p>
          <a:p>
            <a:pPr>
              <a:defRPr/>
            </a:pPr>
            <a:endParaRPr lang="cs-CZ" smtClean="0"/>
          </a:p>
        </p:txBody>
      </p:sp>
      <p:pic>
        <p:nvPicPr>
          <p:cNvPr id="50180" name="Picture 4" descr="docpadd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43000"/>
            <a:ext cx="32385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SH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21574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Elect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7"/>
          <a:stretch>
            <a:fillRect/>
          </a:stretch>
        </p:blipFill>
        <p:spPr bwMode="auto">
          <a:xfrm>
            <a:off x="914400" y="3962400"/>
            <a:ext cx="5105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 descr="BEATING_HEAR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57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5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03"/>
    </mc:Choice>
    <mc:Fallback>
      <p:transition spd="slow" advTm="29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40300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2613025"/>
            <a:ext cx="6334125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51204" name="Picture 6" descr="BEATING_HEAR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3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VFshock-EC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828" y="25855"/>
            <a:ext cx="6841863" cy="5131397"/>
          </a:xfrm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1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49"/>
    </mc:Choice>
    <mc:Fallback>
      <p:transition spd="slow" advTm="40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62" objId="6"/>
        <p14:triggerEvt type="onClick" time="1862" objId="6"/>
        <p14:stopEvt time="18692" objId="6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P40300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28600"/>
            <a:ext cx="89154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942975" y="533400"/>
            <a:ext cx="78867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4400" b="1" i="1">
                <a:solidFill>
                  <a:srgbClr val="FF3300"/>
                </a:solidFill>
                <a:latin typeface="Times New Roman" panose="02020603050405020304" pitchFamily="18" charset="0"/>
              </a:rPr>
              <a:t>Defibrilace, kardioverze</a:t>
            </a:r>
          </a:p>
        </p:txBody>
      </p:sp>
      <p:pic>
        <p:nvPicPr>
          <p:cNvPr id="52228" name="Picture 4" descr="BEATING_HEAR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38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86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84"/>
    </mc:Choice>
    <mc:Fallback>
      <p:transition spd="slow" advTm="19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267200" cy="762000"/>
          </a:xfrm>
        </p:spPr>
        <p:txBody>
          <a:bodyPr/>
          <a:lstStyle/>
          <a:p>
            <a:pPr>
              <a:defRPr/>
            </a:pPr>
            <a:r>
              <a:rPr lang="cs-CZ" smtClean="0"/>
              <a:t>EEG - epilepsie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53252" name="Picture 4" descr="60009_epileps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20320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E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571500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E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2030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EEG_SC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057400"/>
            <a:ext cx="45926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16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568"/>
    </mc:Choice>
    <mc:Fallback>
      <p:transition spd="slow" advTm="73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228600"/>
            <a:ext cx="5981700" cy="1219200"/>
          </a:xfrm>
        </p:spPr>
        <p:txBody>
          <a:bodyPr/>
          <a:lstStyle/>
          <a:p>
            <a:pPr>
              <a:defRPr/>
            </a:pPr>
            <a:r>
              <a:rPr lang="cs-CZ" smtClean="0"/>
              <a:t>Sběr signálů EEG</a:t>
            </a:r>
          </a:p>
        </p:txBody>
      </p:sp>
      <p:pic>
        <p:nvPicPr>
          <p:cNvPr id="54275" name="Picture 3" descr="EEG_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2513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EE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38862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EEG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749" r="9166" b="6424"/>
          <a:stretch>
            <a:fillRect/>
          </a:stretch>
        </p:blipFill>
        <p:spPr bwMode="auto">
          <a:xfrm>
            <a:off x="0" y="0"/>
            <a:ext cx="29591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neurophysiologie_eeg_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49725"/>
            <a:ext cx="41910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 descr="neurophysiologie_eeg_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1752600"/>
            <a:ext cx="159067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2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3"/>
    </mc:Choice>
    <mc:Fallback>
      <p:transition spd="slow" advTm="1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Kondenzátor v obvodu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0"/>
            <a:ext cx="7086600" cy="27432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cs-CZ" smtClean="0"/>
              <a:t>Impedance kondenzátoru, kapacitance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smtClean="0"/>
              <a:t>Kapacita Q – Farrad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smtClean="0"/>
              <a:t>Kolik náboje nateče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smtClean="0"/>
              <a:t>Energie v kondenzátoru = ½ C U</a:t>
            </a:r>
            <a:r>
              <a:rPr lang="cs-CZ" baseline="30000" smtClean="0"/>
              <a:t>2</a:t>
            </a:r>
          </a:p>
        </p:txBody>
      </p:sp>
      <p:pic>
        <p:nvPicPr>
          <p:cNvPr id="7172" name="Picture 4" descr="ACAP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2438400" cy="2176463"/>
          </a:xfrm>
          <a:prstGeom prst="rect">
            <a:avLst/>
          </a:prstGeom>
          <a:solidFill>
            <a:schemeClr val="tx1"/>
          </a:solidFill>
          <a:ln w="222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73" name="Picture 5" descr="ACA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00200"/>
            <a:ext cx="3657600" cy="2162175"/>
          </a:xfrm>
          <a:prstGeom prst="rect">
            <a:avLst/>
          </a:prstGeom>
          <a:solidFill>
            <a:schemeClr val="tx1"/>
          </a:solidFill>
          <a:ln w="222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74" name="Picture 6" descr="AC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00200"/>
            <a:ext cx="2101850" cy="213360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75" name="Picture 7" descr="ACAP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810000"/>
            <a:ext cx="1381125" cy="1419225"/>
          </a:xfrm>
          <a:prstGeom prst="rect">
            <a:avLst/>
          </a:prstGeom>
          <a:solidFill>
            <a:schemeClr val="tx1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76" name="Picture 8" descr="ACAP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410200"/>
            <a:ext cx="1136650" cy="1219200"/>
          </a:xfrm>
          <a:prstGeom prst="rect">
            <a:avLst/>
          </a:prstGeom>
          <a:solidFill>
            <a:schemeClr val="tx1"/>
          </a:solidFill>
          <a:ln w="222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17"/>
    </mc:Choice>
    <mc:Fallback>
      <p:transition spd="slow" advTm="102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8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7"/>
    </mc:Choice>
    <mc:Fallback>
      <p:transition spd="slow" advTm="8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smtClean="0"/>
              <a:t>Cívka v obvodu</a:t>
            </a:r>
            <a:r>
              <a:rPr lang="cs-CZ" smtClean="0"/>
              <a:t> </a:t>
            </a:r>
            <a:r>
              <a:rPr lang="cs-CZ" sz="2000" i="1" smtClean="0"/>
              <a:t>(nejde o cívku na šití)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3657600"/>
            <a:ext cx="6057900" cy="3048000"/>
          </a:xfrm>
        </p:spPr>
        <p:txBody>
          <a:bodyPr/>
          <a:lstStyle/>
          <a:p>
            <a:pPr>
              <a:defRPr/>
            </a:pPr>
            <a:r>
              <a:rPr lang="cs-CZ" smtClean="0"/>
              <a:t>Impedance cívky induktance</a:t>
            </a:r>
          </a:p>
          <a:p>
            <a:pPr>
              <a:defRPr/>
            </a:pPr>
            <a:r>
              <a:rPr lang="cs-CZ" smtClean="0"/>
              <a:t>Indukčnost L – Henry</a:t>
            </a:r>
          </a:p>
          <a:p>
            <a:pPr>
              <a:defRPr/>
            </a:pPr>
            <a:r>
              <a:rPr lang="cs-CZ" smtClean="0"/>
              <a:t>Jak velké magnetické pole je v cévce pole </a:t>
            </a:r>
          </a:p>
          <a:p>
            <a:pPr>
              <a:defRPr/>
            </a:pPr>
            <a:r>
              <a:rPr lang="cs-CZ" smtClean="0"/>
              <a:t>Energie = ½ L I</a:t>
            </a:r>
            <a:r>
              <a:rPr lang="cs-CZ" baseline="30000" smtClean="0"/>
              <a:t>2</a:t>
            </a:r>
          </a:p>
        </p:txBody>
      </p:sp>
      <p:pic>
        <p:nvPicPr>
          <p:cNvPr id="8196" name="Picture 9" descr="AI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752600"/>
            <a:ext cx="1455738" cy="160020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197" name="Picture 10" descr="AIN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572000" cy="2157413"/>
          </a:xfrm>
          <a:prstGeom prst="rect">
            <a:avLst/>
          </a:prstGeom>
          <a:solidFill>
            <a:schemeClr val="tx1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198" name="Picture 13" descr="AIND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1920875" cy="2057400"/>
          </a:xfrm>
          <a:prstGeom prst="rect">
            <a:avLst/>
          </a:prstGeom>
          <a:solidFill>
            <a:schemeClr val="tx1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616"/>
    </mc:Choice>
    <mc:Fallback>
      <p:transition spd="slow" advTm="21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277100" cy="990600"/>
          </a:xfrm>
        </p:spPr>
        <p:txBody>
          <a:bodyPr/>
          <a:lstStyle/>
          <a:p>
            <a:pPr>
              <a:defRPr/>
            </a:pPr>
            <a:r>
              <a:rPr lang="cs-CZ" smtClean="0"/>
              <a:t>Impedance obvodu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dirty="0" smtClean="0"/>
          </a:p>
        </p:txBody>
      </p:sp>
      <p:pic>
        <p:nvPicPr>
          <p:cNvPr id="9220" name="Picture 4" descr="PHA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8396288" cy="3090863"/>
          </a:xfrm>
          <a:prstGeom prst="rect">
            <a:avLst/>
          </a:prstGeom>
          <a:solidFill>
            <a:schemeClr val="tx1"/>
          </a:solidFill>
          <a:ln w="254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21" name="Rectangle 1027"/>
          <p:cNvSpPr>
            <a:spLocks noChangeArrowheads="1"/>
          </p:cNvSpPr>
          <p:nvPr/>
        </p:nvSpPr>
        <p:spPr bwMode="auto">
          <a:xfrm>
            <a:off x="0" y="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9222" name="Objekt 3"/>
          <p:cNvGraphicFramePr>
            <a:graphicFrameLocks noChangeAspect="1"/>
          </p:cNvGraphicFramePr>
          <p:nvPr/>
        </p:nvGraphicFramePr>
        <p:xfrm>
          <a:off x="606425" y="4868863"/>
          <a:ext cx="4968875" cy="150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Rovnice" r:id="rId6" imgW="1473200" imgH="444500" progId="Equation.3">
                  <p:embed/>
                </p:oleObj>
              </mc:Choice>
              <mc:Fallback>
                <p:oleObj name="Rovnice" r:id="rId6" imgW="1473200" imgH="444500" progId="Equation.3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425" y="4868863"/>
                        <a:ext cx="4968875" cy="1506537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1028"/>
          <p:cNvSpPr>
            <a:spLocks noChangeArrowheads="1"/>
          </p:cNvSpPr>
          <p:nvPr/>
        </p:nvSpPr>
        <p:spPr bwMode="auto">
          <a:xfrm>
            <a:off x="0" y="447675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900">
                <a:latin typeface="Times New Roman" panose="02020603050405020304" pitchFamily="18" charset="0"/>
              </a:rPr>
              <a:t> </a:t>
            </a:r>
            <a:endParaRPr lang="cs-CZ" altLang="cs-CZ" sz="2400">
              <a:latin typeface="Times New Roman" panose="02020603050405020304" pitchFamily="18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16"/>
    </mc:Choice>
    <mc:Fallback>
      <p:transition spd="slow" advTm="52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7772400" cy="836613"/>
          </a:xfrm>
        </p:spPr>
        <p:txBody>
          <a:bodyPr/>
          <a:lstStyle/>
          <a:p>
            <a:pPr>
              <a:defRPr/>
            </a:pPr>
            <a:r>
              <a:rPr lang="cs-CZ" smtClean="0"/>
              <a:t>Zákony elektrických obvodů</a:t>
            </a:r>
          </a:p>
        </p:txBody>
      </p:sp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7162800" y="1371600"/>
          <a:ext cx="2463800" cy="155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Obrázek" r:id="rId5" imgW="2907792" imgH="2272284" progId="Word.Picture.8">
                  <p:embed/>
                </p:oleObj>
              </mc:Choice>
              <mc:Fallback>
                <p:oleObj name="Obrázek" r:id="rId5" imgW="2907792" imgH="2272284" progId="Word.Pictur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9043"/>
                      <a:stretch>
                        <a:fillRect/>
                      </a:stretch>
                    </p:blipFill>
                    <p:spPr bwMode="auto">
                      <a:xfrm>
                        <a:off x="7162800" y="1371600"/>
                        <a:ext cx="2463800" cy="15589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63550" y="836613"/>
            <a:ext cx="446405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just"/>
            <a:r>
              <a:rPr lang="cs-CZ" altLang="cs-CZ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KIRCHOFFOVY ZÁKONY</a:t>
            </a:r>
            <a:endParaRPr lang="cs-CZ" altLang="cs-CZ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altLang="cs-CZ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altLang="cs-CZ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základ pro řešení </a:t>
            </a:r>
            <a:r>
              <a:rPr lang="cs-CZ" altLang="cs-CZ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elektrických sítí</a:t>
            </a: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 - obsahují </a:t>
            </a:r>
            <a:r>
              <a:rPr lang="cs-CZ" altLang="cs-CZ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smyčky </a:t>
            </a:r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altLang="cs-CZ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uzly</a:t>
            </a:r>
            <a:endParaRPr lang="cs-CZ" altLang="cs-CZ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400">
              <a:latin typeface="Times New Roman" panose="02020603050405020304" pitchFamily="18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79450" y="2133600"/>
            <a:ext cx="3902075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just"/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Algebraický součet proudů v uzlu je roven nule:</a:t>
            </a:r>
          </a:p>
          <a:p>
            <a:pPr algn="just"/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n - počet větví v uzlu</a:t>
            </a:r>
          </a:p>
          <a:p>
            <a:pPr algn="just"/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proud vstupující do uzlu +</a:t>
            </a:r>
          </a:p>
          <a:p>
            <a:pPr algn="just"/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- proud vystupující z uzlu  -</a:t>
            </a:r>
          </a:p>
          <a:p>
            <a:endParaRPr lang="cs-CZ" altLang="cs-CZ" sz="1400">
              <a:latin typeface="Times New Roman" panose="02020603050405020304" pitchFamily="18" charset="0"/>
            </a:endParaRPr>
          </a:p>
        </p:txBody>
      </p:sp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5359400" y="1989138"/>
          <a:ext cx="15240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7" r:id="rId7" imgW="660400" imgH="419100" progId="Equation.3">
                  <p:embed/>
                </p:oleObj>
              </mc:Choice>
              <mc:Fallback>
                <p:oleObj r:id="rId7" imgW="660400" imgH="4191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400" y="1989138"/>
                        <a:ext cx="1524000" cy="9715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750888" y="3276600"/>
            <a:ext cx="65532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just"/>
            <a:r>
              <a:rPr lang="cs-CZ" altLang="cs-CZ" sz="1400">
                <a:latin typeface="Times New Roman" panose="02020603050405020304" pitchFamily="18" charset="0"/>
                <a:cs typeface="Times New Roman" panose="02020603050405020304" pitchFamily="18" charset="0"/>
              </a:rPr>
              <a:t>Součet napětí na rezistorech (R</a:t>
            </a:r>
            <a:r>
              <a:rPr lang="cs-CZ" altLang="cs-CZ" sz="1400">
                <a:latin typeface="Symbol" panose="05050102010706020507" pitchFamily="18" charset="2"/>
                <a:cs typeface="Times New Roman" panose="02020603050405020304" pitchFamily="18" charset="0"/>
              </a:rPr>
              <a:t>×</a:t>
            </a:r>
            <a:r>
              <a:rPr lang="cs-CZ" altLang="cs-CZ" sz="1400">
                <a:cs typeface="Times New Roman" panose="02020603050405020304" pitchFamily="18" charset="0"/>
              </a:rPr>
              <a:t>I) je v uzavřené smyčce roven součtu elektromotorických napětí zdrojů.</a:t>
            </a:r>
            <a:endParaRPr lang="cs-CZ" altLang="cs-CZ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1400">
              <a:latin typeface="Times New Roman" panose="02020603050405020304" pitchFamily="18" charset="0"/>
            </a:endParaRPr>
          </a:p>
        </p:txBody>
      </p:sp>
      <p:graphicFrame>
        <p:nvGraphicFramePr>
          <p:cNvPr id="10248" name="Object 8"/>
          <p:cNvGraphicFramePr>
            <a:graphicFrameLocks noChangeAspect="1"/>
          </p:cNvGraphicFramePr>
          <p:nvPr/>
        </p:nvGraphicFramePr>
        <p:xfrm>
          <a:off x="7391400" y="3581400"/>
          <a:ext cx="2895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8" r:id="rId9" imgW="1536700" imgH="457200" progId="Equation.3">
                  <p:embed/>
                </p:oleObj>
              </mc:Choice>
              <mc:Fallback>
                <p:oleObj r:id="rId9" imgW="153670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581400"/>
                        <a:ext cx="2895600" cy="8636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Rectangle 10"/>
          <p:cNvSpPr>
            <a:spLocks noChangeArrowheads="1"/>
          </p:cNvSpPr>
          <p:nvPr/>
        </p:nvSpPr>
        <p:spPr bwMode="auto">
          <a:xfrm>
            <a:off x="3795713" y="316706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10250" name="Object 11"/>
          <p:cNvGraphicFramePr>
            <a:graphicFrameLocks noChangeAspect="1"/>
          </p:cNvGraphicFramePr>
          <p:nvPr/>
        </p:nvGraphicFramePr>
        <p:xfrm>
          <a:off x="990600" y="4267200"/>
          <a:ext cx="4419600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9" r:id="rId11" imgW="2692400" imgH="520700" progId="Equation.3">
                  <p:embed/>
                </p:oleObj>
              </mc:Choice>
              <mc:Fallback>
                <p:oleObj r:id="rId11" imgW="2692400" imgH="5207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267200"/>
                        <a:ext cx="4419600" cy="8588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1" name="Rectangle 12"/>
          <p:cNvSpPr>
            <a:spLocks noChangeArrowheads="1"/>
          </p:cNvSpPr>
          <p:nvPr/>
        </p:nvSpPr>
        <p:spPr bwMode="auto">
          <a:xfrm>
            <a:off x="4462463" y="318611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10252" name="Object 13"/>
          <p:cNvGraphicFramePr>
            <a:graphicFrameLocks noChangeAspect="1"/>
          </p:cNvGraphicFramePr>
          <p:nvPr/>
        </p:nvGraphicFramePr>
        <p:xfrm>
          <a:off x="1371600" y="5562600"/>
          <a:ext cx="1828800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" r:id="rId13" imgW="1358900" imgH="482600" progId="Equation.3">
                  <p:embed/>
                </p:oleObj>
              </mc:Choice>
              <mc:Fallback>
                <p:oleObj r:id="rId13" imgW="1358900" imgH="482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5562600"/>
                        <a:ext cx="1828800" cy="6524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3" name="Text Box 14"/>
          <p:cNvSpPr txBox="1">
            <a:spLocks noChangeArrowheads="1"/>
          </p:cNvSpPr>
          <p:nvPr/>
        </p:nvSpPr>
        <p:spPr bwMode="auto">
          <a:xfrm>
            <a:off x="5699125" y="4433888"/>
            <a:ext cx="15779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/>
              <a:t>Práce je joule</a:t>
            </a:r>
          </a:p>
        </p:txBody>
      </p:sp>
      <p:sp>
        <p:nvSpPr>
          <p:cNvPr id="10254" name="Text Box 15"/>
          <p:cNvSpPr txBox="1">
            <a:spLocks noChangeArrowheads="1"/>
          </p:cNvSpPr>
          <p:nvPr/>
        </p:nvSpPr>
        <p:spPr bwMode="auto">
          <a:xfrm>
            <a:off x="3489325" y="5576888"/>
            <a:ext cx="22987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/>
              <a:t>Výkon je ve wattech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677"/>
    </mc:Choice>
    <mc:Fallback>
      <p:transition spd="slow" advTm="230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cs-CZ" smtClean="0"/>
          </a:p>
        </p:txBody>
      </p:sp>
      <p:pic>
        <p:nvPicPr>
          <p:cNvPr id="11268" name="Picture 4" descr="WATD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9829800" cy="5302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66"/>
    </mc:Choice>
    <mc:Fallback>
      <p:transition spd="slow" advTm="20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TRIK1">
  <a:themeElements>
    <a:clrScheme name="">
      <a:dk1>
        <a:srgbClr val="0D2D8A"/>
      </a:dk1>
      <a:lt1>
        <a:srgbClr val="FFFFFF"/>
      </a:lt1>
      <a:dk2>
        <a:srgbClr val="3B6AFC"/>
      </a:dk2>
      <a:lt2>
        <a:srgbClr val="FDFF37"/>
      </a:lt2>
      <a:accent1>
        <a:srgbClr val="F79268"/>
      </a:accent1>
      <a:accent2>
        <a:srgbClr val="F95AB7"/>
      </a:accent2>
      <a:accent3>
        <a:srgbClr val="AFB9FD"/>
      </a:accent3>
      <a:accent4>
        <a:srgbClr val="DADADA"/>
      </a:accent4>
      <a:accent5>
        <a:srgbClr val="FAC7B9"/>
      </a:accent5>
      <a:accent6>
        <a:srgbClr val="E251A6"/>
      </a:accent6>
      <a:hlink>
        <a:srgbClr val="FC0128"/>
      </a:hlink>
      <a:folHlink>
        <a:srgbClr val="89ABFE"/>
      </a:folHlink>
    </a:clrScheme>
    <a:fontScheme name="PETRIK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charset="-1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charset="-18"/>
          </a:defRPr>
        </a:defPPr>
      </a:lstStyle>
    </a:lnDef>
  </a:objectDefaults>
  <a:extraClrSchemeLst>
    <a:extraClrScheme>
      <a:clrScheme name="PETRIK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TRIK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L:\1\SKLAD95\OBR\WMF\PETRIK1.PPT</Template>
  <TotalTime>157</TotalTime>
  <Pages>25</Pages>
  <Words>619</Words>
  <Application>Microsoft Office PowerPoint</Application>
  <PresentationFormat>Diapozitivy</PresentationFormat>
  <Paragraphs>133</Paragraphs>
  <Slides>50</Slides>
  <Notes>0</Notes>
  <HiddenSlides>0</HiddenSlides>
  <MMClips>52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50</vt:i4>
      </vt:variant>
    </vt:vector>
  </HeadingPairs>
  <TitlesOfParts>
    <vt:vector size="58" baseType="lpstr">
      <vt:lpstr>Monotype Sorts</vt:lpstr>
      <vt:lpstr>Symbol</vt:lpstr>
      <vt:lpstr>Times New Roman</vt:lpstr>
      <vt:lpstr>Times New Roman CE</vt:lpstr>
      <vt:lpstr>PETRIK1</vt:lpstr>
      <vt:lpstr>Rovnice</vt:lpstr>
      <vt:lpstr>Obrázek</vt:lpstr>
      <vt:lpstr>Editor rovnic 3.0</vt:lpstr>
      <vt:lpstr>Účinky elektrického proudu na organismus a působení organismů na elektrický proud</vt:lpstr>
      <vt:lpstr>Měření elektrických parametrů v praxi </vt:lpstr>
      <vt:lpstr>Měření elektrických parametrů v praxi 2 </vt:lpstr>
      <vt:lpstr>Odpor v obvodu</vt:lpstr>
      <vt:lpstr>Kondenzátor v obvodu</vt:lpstr>
      <vt:lpstr>Cívka v obvodu (nejde o cívku na šití)</vt:lpstr>
      <vt:lpstr>Impedance obvodu</vt:lpstr>
      <vt:lpstr>Zákony elektrických obvodů</vt:lpstr>
      <vt:lpstr>Prezentace aplikace PowerPoint</vt:lpstr>
      <vt:lpstr>Blesk nejde o seriózní časopis</vt:lpstr>
      <vt:lpstr>Smrt u vysokého napětí je popálením</vt:lpstr>
      <vt:lpstr>Zkrat – úraz elektrickým proudem</vt:lpstr>
      <vt:lpstr>Vysoké  napětí</vt:lpstr>
      <vt:lpstr>Nedotýkejte se ani drátů na zem spadlých</vt:lpstr>
      <vt:lpstr>Prezentace aplikace PowerPoint</vt:lpstr>
      <vt:lpstr>Prezentace aplikace PowerPoint</vt:lpstr>
      <vt:lpstr>Prezentace aplikace PowerPoint</vt:lpstr>
      <vt:lpstr>Proud</vt:lpstr>
      <vt:lpstr>Intenzita proudu</vt:lpstr>
      <vt:lpstr>Záporné napětí-70 mV</vt:lpstr>
      <vt:lpstr>Rozdíl mezi myocytem a ostatní dráždivou svalovou a nervovou tkání  (neplatí pro hysterické osoby) </vt:lpstr>
      <vt:lpstr>Dva pojmy mezi fyzikou a fyziologií</vt:lpstr>
      <vt:lpstr>Prezentace aplikace PowerPoint</vt:lpstr>
      <vt:lpstr>Donnanova rovnováha napětí-70 mV</vt:lpstr>
      <vt:lpstr>Elektrický proud a popis EKG</vt:lpstr>
      <vt:lpstr>Prezentace aplikace PowerPoint</vt:lpstr>
      <vt:lpstr>Prezentace aplikace PowerPoint</vt:lpstr>
      <vt:lpstr>E K G</vt:lpstr>
      <vt:lpstr>EKG – teorie a praxe</vt:lpstr>
      <vt:lpstr>Prezentace aplikace PowerPoint</vt:lpstr>
      <vt:lpstr>Normální EKG </vt:lpstr>
      <vt:lpstr>Změny úseku ST</vt:lpstr>
      <vt:lpstr>Převodní systém srdeční</vt:lpstr>
      <vt:lpstr>Prezentace aplikace PowerPoint</vt:lpstr>
      <vt:lpstr>Prezentace aplikace PowerPoint</vt:lpstr>
      <vt:lpstr>Prezentace aplikace PowerPoint</vt:lpstr>
      <vt:lpstr>EKG</vt:lpstr>
      <vt:lpstr>Prezentace aplikace PowerPoint</vt:lpstr>
      <vt:lpstr>Prezentace aplikace PowerPoint</vt:lpstr>
      <vt:lpstr>Prezentace aplikace PowerPoint</vt:lpstr>
      <vt:lpstr>Holterovské monitorování</vt:lpstr>
      <vt:lpstr>Kardiostimulace</vt:lpstr>
      <vt:lpstr>Prezentace aplikace PowerPoint</vt:lpstr>
      <vt:lpstr>Sval</vt:lpstr>
      <vt:lpstr>Kardioverze - JIP</vt:lpstr>
      <vt:lpstr>Prezentace aplikace PowerPoint</vt:lpstr>
      <vt:lpstr>Prezentace aplikace PowerPoint</vt:lpstr>
      <vt:lpstr>EEG - epilepsie</vt:lpstr>
      <vt:lpstr>Sběr signálů EEG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size Average stone size 8.7 mm</dc:title>
  <dc:subject/>
  <dc:creator>MUDr. Aleš Petřík</dc:creator>
  <cp:keywords/>
  <dc:description/>
  <cp:lastModifiedBy>Hewlett-Packard Company</cp:lastModifiedBy>
  <cp:revision>117</cp:revision>
  <cp:lastPrinted>1999-09-06T05:45:56Z</cp:lastPrinted>
  <dcterms:created xsi:type="dcterms:W3CDTF">1995-11-27T14:36:08Z</dcterms:created>
  <dcterms:modified xsi:type="dcterms:W3CDTF">2020-10-29T15:23:11Z</dcterms:modified>
</cp:coreProperties>
</file>