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69" r:id="rId12"/>
    <p:sldId id="271" r:id="rId13"/>
    <p:sldId id="272" r:id="rId14"/>
    <p:sldId id="275" r:id="rId15"/>
    <p:sldId id="277" r:id="rId16"/>
    <p:sldId id="278" r:id="rId17"/>
    <p:sldId id="280" r:id="rId18"/>
    <p:sldId id="281" r:id="rId19"/>
    <p:sldId id="282" r:id="rId20"/>
    <p:sldId id="283" r:id="rId21"/>
    <p:sldId id="284" r:id="rId22"/>
    <p:sldId id="286" r:id="rId23"/>
    <p:sldId id="287" r:id="rId24"/>
    <p:sldId id="288" r:id="rId25"/>
    <p:sldId id="289" r:id="rId26"/>
    <p:sldId id="293" r:id="rId27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71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1pPr>
    <a:lvl2pPr marL="425450" indent="-215900" algn="l" defTabSz="449263" rtl="0" fontAlgn="base" hangingPunct="0">
      <a:lnSpc>
        <a:spcPct val="71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2pPr>
    <a:lvl3pPr marL="641350" indent="-211138" algn="l" defTabSz="449263" rtl="0" fontAlgn="base" hangingPunct="0">
      <a:lnSpc>
        <a:spcPct val="71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3pPr>
    <a:lvl4pPr marL="857250" indent="-212725" algn="l" defTabSz="449263" rtl="0" fontAlgn="base" hangingPunct="0">
      <a:lnSpc>
        <a:spcPct val="71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4pPr>
    <a:lvl5pPr marL="1073150" indent="-212725" algn="l" defTabSz="449263" rtl="0" fontAlgn="base" hangingPunct="0">
      <a:lnSpc>
        <a:spcPct val="71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328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3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37175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smtClean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34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cs-CZ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34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cs-CZ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34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cs-CZ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34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05E92D9E-9112-4CBC-8635-851A4C8DCF6F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0DE6D2-51DE-40A6-BDC1-4763B55AF57F}" type="slidenum">
              <a:rPr lang="en-GB" altLang="cs-CZ"/>
              <a:pPr/>
              <a:t>1</a:t>
            </a:fld>
            <a:endParaRPr lang="en-GB" altLang="cs-CZ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CF1283-A5D3-499B-AFF0-022ABF195F29}" type="slidenum">
              <a:rPr lang="en-GB" altLang="cs-CZ"/>
              <a:pPr/>
              <a:t>10</a:t>
            </a:fld>
            <a:endParaRPr lang="en-GB" altLang="cs-CZ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42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2AD6CD-7C09-4469-827F-5BAE7B7841C9}" type="slidenum">
              <a:rPr lang="en-GB" altLang="cs-CZ"/>
              <a:pPr/>
              <a:t>11</a:t>
            </a:fld>
            <a:endParaRPr lang="en-GB" altLang="cs-CZ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29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38778B-7EA5-48EC-8A1F-8039E4CFE03E}" type="slidenum">
              <a:rPr lang="en-GB" altLang="cs-CZ"/>
              <a:pPr/>
              <a:t>12</a:t>
            </a:fld>
            <a:endParaRPr lang="en-GB" altLang="cs-CZ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812800"/>
            <a:ext cx="5341938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716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924C02-0CBB-4E0C-8D2B-8979AA20E729}" type="slidenum">
              <a:rPr lang="en-GB" altLang="cs-CZ"/>
              <a:pPr/>
              <a:t>13</a:t>
            </a:fld>
            <a:endParaRPr lang="en-GB" altLang="cs-CZ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C22D98-97BA-4C29-B84E-5E219D6D65DE}" type="slidenum">
              <a:rPr lang="en-GB" altLang="cs-CZ"/>
              <a:pPr/>
              <a:t>14</a:t>
            </a:fld>
            <a:endParaRPr lang="en-GB" altLang="cs-CZ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17B61C-3380-4CF0-A9C3-6DCD0904351F}" type="slidenum">
              <a:rPr lang="en-GB" altLang="cs-CZ"/>
              <a:pPr/>
              <a:t>15</a:t>
            </a:fld>
            <a:endParaRPr lang="en-GB" altLang="cs-CZ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4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6E2B2F-E0DB-4449-A106-A3E6F22D9DFE}" type="slidenum">
              <a:rPr lang="en-GB" altLang="cs-CZ"/>
              <a:pPr/>
              <a:t>16</a:t>
            </a:fld>
            <a:endParaRPr lang="en-GB" altLang="cs-CZ"/>
          </a:p>
        </p:txBody>
      </p:sp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3690BB-5846-4345-957C-0CA1D26E1BC2}" type="slidenum">
              <a:rPr lang="en-GB" altLang="cs-CZ"/>
              <a:pPr/>
              <a:t>17</a:t>
            </a:fld>
            <a:endParaRPr lang="en-GB" altLang="cs-CZ"/>
          </a:p>
        </p:txBody>
      </p:sp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65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1BA809-BB07-4583-9123-2D1A02981B33}" type="slidenum">
              <a:rPr lang="en-GB" altLang="cs-CZ"/>
              <a:pPr/>
              <a:t>18</a:t>
            </a:fld>
            <a:endParaRPr lang="en-GB" altLang="cs-CZ"/>
          </a:p>
        </p:txBody>
      </p:sp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944D6E-B01B-4294-8D3C-CE051B3B2F07}" type="slidenum">
              <a:rPr lang="en-GB" altLang="cs-CZ"/>
              <a:pPr/>
              <a:t>19</a:t>
            </a:fld>
            <a:endParaRPr lang="en-GB" altLang="cs-CZ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812800"/>
            <a:ext cx="5341938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716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89857E-5F2E-4E5C-B666-ECD5FDF20775}" type="slidenum">
              <a:rPr lang="en-GB" altLang="cs-CZ"/>
              <a:pPr/>
              <a:t>2</a:t>
            </a:fld>
            <a:endParaRPr lang="en-GB" altLang="cs-CZ"/>
          </a:p>
        </p:txBody>
      </p:sp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3C321F-D998-4209-B94C-B592F2FBBD28}" type="slidenum">
              <a:rPr lang="en-GB" altLang="cs-CZ"/>
              <a:pPr/>
              <a:t>20</a:t>
            </a:fld>
            <a:endParaRPr lang="en-GB" altLang="cs-CZ"/>
          </a:p>
        </p:txBody>
      </p:sp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96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27B0CA-0D67-4710-AEF2-426EBC439B05}" type="slidenum">
              <a:rPr lang="en-GB" altLang="cs-CZ"/>
              <a:pPr/>
              <a:t>21</a:t>
            </a:fld>
            <a:endParaRPr lang="en-GB" altLang="cs-CZ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812800"/>
            <a:ext cx="5341938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716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0FC683-B611-4586-A6FE-CA787EB0C558}" type="slidenum">
              <a:rPr lang="en-GB" altLang="cs-CZ"/>
              <a:pPr/>
              <a:t>22</a:t>
            </a:fld>
            <a:endParaRPr lang="en-GB" altLang="cs-CZ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812800"/>
            <a:ext cx="5341938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716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D142FA-5D58-413A-9ACB-69050033E385}" type="slidenum">
              <a:rPr lang="en-GB" altLang="cs-CZ"/>
              <a:pPr/>
              <a:t>23</a:t>
            </a:fld>
            <a:endParaRPr lang="en-GB" altLang="cs-CZ"/>
          </a:p>
        </p:txBody>
      </p:sp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37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E43125-B2F6-4D0D-BD40-91BA38CDA0AF}" type="slidenum">
              <a:rPr lang="en-GB" altLang="cs-CZ"/>
              <a:pPr/>
              <a:t>24</a:t>
            </a:fld>
            <a:endParaRPr lang="en-GB" altLang="cs-CZ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812800"/>
            <a:ext cx="5341938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716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F240EB-ED06-4DF0-97EC-DAE6E2F29052}" type="slidenum">
              <a:rPr lang="en-GB" altLang="cs-CZ"/>
              <a:pPr/>
              <a:t>25</a:t>
            </a:fld>
            <a:endParaRPr lang="en-GB" altLang="cs-CZ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577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382A4E-7BF6-4C25-89E2-D37AD8D675B6}" type="slidenum">
              <a:rPr lang="en-GB" altLang="cs-CZ"/>
              <a:pPr/>
              <a:t>26</a:t>
            </a:fld>
            <a:endParaRPr lang="en-GB" altLang="cs-CZ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812800"/>
            <a:ext cx="5341938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716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99DA93-FF51-49B3-9FC9-8281416C2B97}" type="slidenum">
              <a:rPr lang="en-GB" altLang="cs-CZ"/>
              <a:pPr/>
              <a:t>3</a:t>
            </a:fld>
            <a:endParaRPr lang="en-GB" altLang="cs-CZ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BEE54-D5D1-44C7-B3F7-6C02868BBA43}" type="slidenum">
              <a:rPr lang="en-GB" altLang="cs-CZ"/>
              <a:pPr/>
              <a:t>4</a:t>
            </a:fld>
            <a:endParaRPr lang="en-GB" altLang="cs-CZ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193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0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A5029A-F8C1-46EC-B9C6-02AF774913AA}" type="slidenum">
              <a:rPr lang="en-GB" altLang="cs-CZ"/>
              <a:pPr/>
              <a:t>5</a:t>
            </a:fld>
            <a:endParaRPr lang="en-GB" altLang="cs-CZ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1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5D278-9A03-47C6-AC23-7F699333B989}" type="slidenum">
              <a:rPr lang="en-GB" altLang="cs-CZ"/>
              <a:pPr/>
              <a:t>6</a:t>
            </a:fld>
            <a:endParaRPr lang="en-GB" altLang="cs-CZ"/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1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7237A2-1E2E-47F9-A85D-7F7ED6CDE827}" type="slidenum">
              <a:rPr lang="en-GB" altLang="cs-CZ"/>
              <a:pPr/>
              <a:t>7</a:t>
            </a:fld>
            <a:endParaRPr lang="en-GB" altLang="cs-CZ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1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1E20F5-79A3-4277-9F02-A3182AFE34E2}" type="slidenum">
              <a:rPr lang="en-GB" altLang="cs-CZ"/>
              <a:pPr/>
              <a:t>8</a:t>
            </a:fld>
            <a:endParaRPr lang="en-GB" altLang="cs-CZ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C19C1A-41DF-46C3-9A1D-77352813CF38}" type="slidenum">
              <a:rPr lang="en-GB" altLang="cs-CZ"/>
              <a:pPr/>
              <a:t>9</a:t>
            </a:fld>
            <a:endParaRPr lang="en-GB" altLang="cs-CZ"/>
          </a:p>
        </p:txBody>
      </p:sp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22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E29F7B-2998-41DE-89CB-8DB4BC7BB27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4578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5956FD-8E6F-4E3A-99A0-F130AE6C119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9832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2500" y="301625"/>
            <a:ext cx="2265363" cy="64547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6862" cy="645477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95C38A-7E3F-4590-800D-4F1C6991D57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2251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A80C10F-9E9B-425F-808A-2426363E05E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92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4743100-03F5-4C05-9F74-77974CEF315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500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9879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9879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459C82-E3E5-4B2D-9464-C2992B8C47B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8683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25DC5EA-5A40-4F57-B695-50E559B0AA5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9289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50407B-4737-4C29-8919-D75CAA3CB4E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33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AF30E4-0718-49CF-B6B0-87E730F3C45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6709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713CF1E-A609-4FA7-836B-14A28FC3A3E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7416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6115662-360F-4A28-BDA7-BE1610E2C14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9080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4625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titulního textu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textu osnovy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 osnovy</a:t>
            </a:r>
          </a:p>
          <a:p>
            <a:pPr lvl="4"/>
            <a:r>
              <a:rPr lang="en-GB" altLang="cs-CZ" smtClean="0"/>
              <a:t>Pátá úroveň osnovy</a:t>
            </a:r>
          </a:p>
          <a:p>
            <a:pPr lvl="4"/>
            <a:r>
              <a:rPr lang="en-GB" altLang="cs-CZ" smtClean="0"/>
              <a:t>Šestá úroveň</a:t>
            </a:r>
          </a:p>
          <a:p>
            <a:pPr lvl="4"/>
            <a:r>
              <a:rPr lang="en-GB" altLang="cs-CZ" smtClean="0"/>
              <a:t>Sedmá úroveň</a:t>
            </a:r>
          </a:p>
          <a:p>
            <a:pPr lvl="4"/>
            <a:r>
              <a:rPr lang="en-GB" altLang="cs-CZ" smtClean="0"/>
              <a:t>Osmá úroveň textu</a:t>
            </a:r>
          </a:p>
          <a:p>
            <a:pPr lvl="4"/>
            <a:r>
              <a:rPr lang="en-GB" altLang="cs-CZ" smtClean="0"/>
              <a:t>Devátá úroveň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39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87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9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BA648B4-BF9C-4546-8200-06B531A3E53C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algn="ctr" defTabSz="449263" rtl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algn="ctr" defTabSz="449263" rtl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algn="ctr" defTabSz="449263" rtl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457200" algn="ctr" defTabSz="449263" rtl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914400" algn="ctr" defTabSz="449263" rtl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1371600" algn="ctr" defTabSz="449263" rtl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1828800" algn="ctr" defTabSz="449263" rtl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425450" indent="-320675" algn="l" defTabSz="449263" rtl="0" fontAlgn="base" hangingPunct="0">
        <a:lnSpc>
          <a:spcPct val="71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857250" indent="-285750" algn="l" defTabSz="449263" rtl="0" fontAlgn="base" hangingPunct="0">
        <a:lnSpc>
          <a:spcPct val="71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289050" indent="-212725" algn="l" defTabSz="449263" rtl="0" fontAlgn="base" hangingPunct="0">
        <a:lnSpc>
          <a:spcPct val="71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720850" indent="-209550" algn="l" defTabSz="449263" rtl="0" fontAlgn="base" hangingPunct="0">
        <a:lnSpc>
          <a:spcPct val="71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152650" indent="-211138" algn="l" defTabSz="449263" rtl="0" fontAlgn="base" hangingPunct="0">
        <a:lnSpc>
          <a:spcPct val="71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1727200" y="720725"/>
            <a:ext cx="9072563" cy="1263650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Srdeční vady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6119813"/>
            <a:ext cx="9072562" cy="552450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765300"/>
            <a:ext cx="3514725" cy="507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6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2562" cy="117792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200"/>
              <a:t>Získane chlopenní vady:</a:t>
            </a:r>
            <a:br>
              <a:rPr lang="en-GB" altLang="cs-CZ" sz="2200"/>
            </a:br>
            <a:r>
              <a:rPr lang="en-GB" altLang="cs-CZ"/>
              <a:t>mitrální insuficience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2562" cy="4900613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Etiologie:</a:t>
            </a:r>
            <a:r>
              <a:rPr lang="en-GB" altLang="cs-CZ" sz="2800" b="1"/>
              <a:t> </a:t>
            </a:r>
            <a:r>
              <a:rPr lang="en-GB" altLang="cs-CZ" sz="2400" b="1"/>
              <a:t>následek streptokokové infekce (angíny!),prolaps mitrální chlopně, infekční endokarditida, dilatace levé komory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Klinický obraz: systolický šelest v 5. mezižebří v medioklavikulární čáře, únava,námahová dušnost, palpitace při fibrilaci síní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Diagnostika: EKG – hypertrofie levé komory nebo P mitrale, fibrilace síní, RTG S+P – dilatace stínu srdce,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Komplikace: fibrilace síní, srdeční selhání, plicní edém, infekční endokarditida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Terapie: náhrada chlopně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6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  <a:ln/>
        </p:spPr>
        <p:txBody>
          <a:bodyPr/>
          <a:lstStyle/>
          <a:p>
            <a:pPr>
              <a:lnSpc>
                <a:spcPct val="7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Mitrální insuficience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00613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1839913"/>
            <a:ext cx="4433888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6212" cy="11668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RTG známky hypertrofie levé komory u mitrální insuficience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6212" cy="4899025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1635125"/>
            <a:ext cx="5757862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790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2562" cy="117792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200"/>
              <a:t>Získane chlopenní vady:</a:t>
            </a:r>
            <a:br>
              <a:rPr lang="en-GB" altLang="cs-CZ" sz="2200"/>
            </a:br>
            <a:r>
              <a:rPr lang="en-GB" altLang="cs-CZ"/>
              <a:t>aortální stenóza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2562" cy="4900613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Etiologie: degenerativní, porevmatická, vrozená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Klinický obraz: námahová dušnost, synkopy při námaze, angina pectoris, systolický šelest ve 2.mezižebří vpravo parasternálně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Diagnostika: EKG hypertrofi levé komory, RTG hrudníku, ECHO, srdeční katetrizace (ventrikulografie)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Komplikace: infekční endokarditida, srdeční selhání,náhlá smrt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Terapie: náhrada chlopně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2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2562" cy="117792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200"/>
              <a:t>Získane chlopenní vady:</a:t>
            </a:r>
            <a:br>
              <a:rPr lang="en-GB" altLang="cs-CZ" sz="2200"/>
            </a:br>
            <a:r>
              <a:rPr lang="en-GB" altLang="cs-CZ"/>
              <a:t>aortální insuficience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2562" cy="4900613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Etiologie: nejčastěji následkem streptokokových infekcí (angíny!), Bechtěrevova nemoc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Klinický obraz: srdeční selhání – námahová dušnost, únava, diastolický šelest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Diagnostika: EKG, echo,srdeční katetrizace (ventrikulografie)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Terapie: náhrada chlopně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5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2562" cy="117792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200"/>
              <a:t>Získane chlopenní vady:</a:t>
            </a:r>
            <a:br>
              <a:rPr lang="en-GB" altLang="cs-CZ" sz="2200"/>
            </a:br>
            <a:r>
              <a:rPr lang="en-GB" altLang="cs-CZ"/>
              <a:t>trikuspidální stenóza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2562" cy="4900613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Etiologie: následek streptokokové infekce, jako komplikace pravostranného selhávání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Klinický obraz: rozšířené krční žíly, hepatomegalie, periferní otoky, ascites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Diagnostika: EKG vlna vyskoá vlna P, fibrilace síní, RTG S+P, ECHO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Komplikace: pravostranné srdeční selhání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Terapie: katetrizační balonková valvuloplastika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2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6338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200"/>
              <a:t>Získane chlopenní vady:</a:t>
            </a:r>
            <a:br>
              <a:rPr lang="en-GB" altLang="cs-CZ" sz="2200"/>
            </a:br>
            <a:r>
              <a:rPr lang="en-GB" altLang="cs-CZ"/>
              <a:t>trikuspidální insuficience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900613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Etiologie: následek pravostranného srdečního selhávání při plicní hypertenzi (dilatace pravé komory), infekční endokarditida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Klinický obraz: zvýšená náplň krčních žil,hepatomegalie, otoky, ascites, systolický šelest nad dolním okrajem sterna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Diagnsotika: EKG – hypertrofie pravékomory,fibrilace síní, RTG S+P, ECHO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Terapie: terapie srdečního selhávání, event. Chirurgická léčba při primárním postižení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5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2562" cy="117792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Vrozené srdeční vady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2562" cy="4900613"/>
          </a:xfrm>
          <a:ln/>
        </p:spPr>
        <p:txBody>
          <a:bodyPr/>
          <a:lstStyle/>
          <a:p>
            <a:pPr algn="ctr">
              <a:lnSpc>
                <a:spcPct val="93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/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Zkratové vady</a:t>
            </a:r>
          </a:p>
          <a:p>
            <a:pPr>
              <a:lnSpc>
                <a:spcPct val="93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000"/>
              <a:t>     - defekt septa síní / komor, perzistující ductus arteriosus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Obstrukční vady </a:t>
            </a:r>
            <a:r>
              <a:rPr lang="en-GB" altLang="cs-CZ" sz="2000"/>
              <a:t>- koarktace aorty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Kombinované obstrukční a zkratové vady –</a:t>
            </a:r>
            <a:r>
              <a:rPr lang="en-GB" altLang="cs-CZ" sz="2000"/>
              <a:t> Fallotova tetralogie, Eisenmengerův syndrom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Dislokační vady –</a:t>
            </a:r>
            <a:r>
              <a:rPr lang="en-GB" altLang="cs-CZ" sz="2000"/>
              <a:t> Transpozive velikých cév, Ebsteinova anomálie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6338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200"/>
              <a:t>Vrozené srdeční vady - zkratové:</a:t>
            </a:r>
            <a:br>
              <a:rPr lang="en-GB" altLang="cs-CZ" sz="2200"/>
            </a:br>
            <a:r>
              <a:rPr lang="en-GB" altLang="cs-CZ"/>
              <a:t>Defekt síňového septa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900613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Neuzavřené foramen ovale / defekt septa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Okysličená krev z levé předsíně do pravé předsíně 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Menší defekt - dg. až kolem 30.-40. roku – dušnost,únava, arytmie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Rozsáhlejší defekt – dg.krátce po narození, srdeční selhání, neprospívá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Diagnostika: EKG, RTG S+P, ECHO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Terapie: katetrizační terapie nebo kardiochirurgická léčba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5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6212" cy="11668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Defekt síňového septa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6212" cy="4899025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409700"/>
            <a:ext cx="5618162" cy="578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556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2562" cy="117792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Získané chlopenní vady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2562" cy="4900613"/>
          </a:xfrm>
          <a:ln/>
        </p:spPr>
        <p:txBody>
          <a:bodyPr/>
          <a:lstStyle/>
          <a:p>
            <a:pPr algn="ctr">
              <a:lnSpc>
                <a:spcPct val="93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/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Mitrální stenóza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Mitrální insuficience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Aortální stenóza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Aortální insuficience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600"/>
              <a:t>Vady trikuspidální a pulmonální chlopně (méně časté)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4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6338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200"/>
              <a:t>Vrozené srdeční vady - zkratové:</a:t>
            </a:r>
            <a:br>
              <a:rPr lang="en-GB" altLang="cs-CZ" sz="2200"/>
            </a:br>
            <a:r>
              <a:rPr lang="en-GB" altLang="cs-CZ"/>
              <a:t>Defekt komorového septa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900613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Nedostatečně uzavřená přepážka mezi levou a pravou komorou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Proud krve z levé komory do pravé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Malé defekty: asymptomatické, hlučný systolický šelest nalevo od dolního okraje sterna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Velké defekty: srdeční selhání po narození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Diagnostika: EKG, RTG S+P, ECHO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Terapie: kardiochirurgická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3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6212" cy="11668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Defekt komorového septa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6212" cy="4899025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260475"/>
            <a:ext cx="6264275" cy="625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6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6212" cy="11668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Perzistující ductus arteriosus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6212" cy="4899025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624013"/>
            <a:ext cx="6430963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174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6338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200"/>
              <a:t>Vrozené srdeční vady - obstrukční:</a:t>
            </a:r>
            <a:br>
              <a:rPr lang="en-GB" altLang="cs-CZ" sz="2200"/>
            </a:br>
            <a:r>
              <a:rPr lang="en-GB" altLang="cs-CZ"/>
              <a:t>Koarktace aorty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900613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Zúžení aorty za odstupem levé podklíčkové tepny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Vzestup TK v horní polovině těla, pod místem zúžení pokles TK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Tlaková zátěž levé komory – hypertrofie levé komory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Systolický šelest mezi lopatkami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Diagnostika: jícnové echo (TEE), angiografie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Komplikace: srdeční selhání, infekční endokarditida, aneuryzmata mozkových tepen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Terapie: chirurgická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5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6212" cy="11668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Koarktace aorty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6212" cy="4899025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452563"/>
            <a:ext cx="7229475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242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6338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200"/>
              <a:t>Vrozené srdeční vady – kombinované obstrukční a zkratové vady:</a:t>
            </a:r>
            <a:br>
              <a:rPr lang="en-GB" altLang="cs-CZ" sz="2200"/>
            </a:br>
            <a:r>
              <a:rPr lang="en-GB" altLang="cs-CZ"/>
              <a:t>Fallotova tetralogie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943475"/>
          </a:xfrm>
          <a:ln/>
        </p:spPr>
        <p:txBody>
          <a:bodyPr/>
          <a:lstStyle/>
          <a:p>
            <a:pPr>
              <a:lnSpc>
                <a:spcPct val="87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1) pulmonální stenóza</a:t>
            </a:r>
          </a:p>
          <a:p>
            <a:pPr>
              <a:lnSpc>
                <a:spcPct val="87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2) defekt komorového septa – subaortální</a:t>
            </a:r>
          </a:p>
          <a:p>
            <a:pPr>
              <a:lnSpc>
                <a:spcPct val="87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3) nasedající aorta (na defekt septa)</a:t>
            </a:r>
          </a:p>
          <a:p>
            <a:pPr>
              <a:lnSpc>
                <a:spcPct val="87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4) hypertrofie pravé komory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Proud krve z pravé komory do levé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Cyanóza, dušnost – brzy po narození,systolický šelest ve 2. mezičebří vlevo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V KO polycytemie, EKG, RTG S+P, ECHO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Komplikace: hypoxemie, CMP u dětí, infekční endokarditida, bez chirurgické léčby – úmrtí v dětském věku</a:t>
            </a:r>
          </a:p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/>
              <a:t>Terapie: chirurgická korekce vady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6212" cy="11668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Transpozice velkých cév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6212" cy="4899025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39863"/>
            <a:ext cx="828040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0785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2562" cy="117792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Vrozené srdeční vady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2562" cy="4900613"/>
          </a:xfrm>
          <a:ln/>
        </p:spPr>
        <p:txBody>
          <a:bodyPr/>
          <a:lstStyle/>
          <a:p>
            <a:pPr algn="ctr">
              <a:lnSpc>
                <a:spcPct val="93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/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Zkratové vady</a:t>
            </a:r>
          </a:p>
          <a:p>
            <a:pPr>
              <a:lnSpc>
                <a:spcPct val="93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000"/>
              <a:t>     - defekt septa síní / komor, perzistující ductus arteriosus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Obstrukční vady </a:t>
            </a:r>
            <a:r>
              <a:rPr lang="en-GB" altLang="cs-CZ" sz="2000"/>
              <a:t>- koarktace aorty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Kombinované obstrukční a zkratové vady –</a:t>
            </a:r>
            <a:r>
              <a:rPr lang="en-GB" altLang="cs-CZ" sz="2000"/>
              <a:t> Fallotova tetralogie, Eisenmengerův syndrom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Dislokační vady –</a:t>
            </a:r>
            <a:r>
              <a:rPr lang="en-GB" altLang="cs-CZ" sz="2000"/>
              <a:t> Transpozive velikých cév, Ebsteinova anomálie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2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Chlopenní vady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900613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/>
              <a:t>Insuficience – nedomykavost, nedostatečně se                                                      zavírá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990850"/>
            <a:ext cx="33147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2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  <a:ln/>
        </p:spPr>
        <p:txBody>
          <a:bodyPr/>
          <a:lstStyle/>
          <a:p>
            <a:pPr>
              <a:lnSpc>
                <a:spcPct val="7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Poslechová místa jednotlivých chlopní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00613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619250"/>
            <a:ext cx="7213600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34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2562" cy="117792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200"/>
              <a:t>Získane chlopenní vady:</a:t>
            </a:r>
            <a:br>
              <a:rPr lang="en-GB" altLang="cs-CZ" sz="2200"/>
            </a:br>
            <a:r>
              <a:rPr lang="en-GB" altLang="cs-CZ"/>
              <a:t>mitrální stenóza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2562" cy="4900613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Etiologie:</a:t>
            </a:r>
            <a:r>
              <a:rPr lang="en-GB" altLang="cs-CZ" sz="2400"/>
              <a:t> po revmatické horečce (následek streptokokové infekce např. Angíny!), často kombinace s aortální insuficiencí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Klinický obraz: facies mitralis – začervenalé tváře, často s drobnými venektaziemi, kontrastují s bledým okolím, cyanóza rtů, dušnost, suchý kašel, palpitace při fibrilaci síní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Diagnostika: na EKG P mitrale – rozšířená a dvojvrcholová vlna P, často fibrilace síní, RTG S+P – dilatace levé předsíně, ECHO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Komplikace: fibrilace síní, embolie,infekční endokarditida, opakované bronchitidy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/>
              <a:t>Terapie: chirurgická terapie, katetrizace (balonková valvuloplastika),náhrada mitrální chlopně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2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  <a:ln/>
        </p:spPr>
        <p:txBody>
          <a:bodyPr/>
          <a:lstStyle/>
          <a:p>
            <a:pPr>
              <a:lnSpc>
                <a:spcPct val="7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Mitrální stenóza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00613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979613"/>
            <a:ext cx="4364038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  <a:ln/>
        </p:spPr>
        <p:txBody>
          <a:bodyPr/>
          <a:lstStyle/>
          <a:p>
            <a:pPr>
              <a:lnSpc>
                <a:spcPct val="7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Facies mitralis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00613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00225"/>
            <a:ext cx="33401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800225"/>
            <a:ext cx="33401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1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  <a:ln/>
        </p:spPr>
        <p:txBody>
          <a:bodyPr/>
          <a:lstStyle/>
          <a:p>
            <a:pPr>
              <a:lnSpc>
                <a:spcPct val="7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RTG nález dilatace levé síně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00613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323975"/>
            <a:ext cx="568642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9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7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Lucida Sans Unicode" panose="020B06020305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7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Lucida Sans Unicode" panose="020B0602030504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834</Words>
  <Application>Microsoft Office PowerPoint</Application>
  <PresentationFormat>Vlastní</PresentationFormat>
  <Paragraphs>127</Paragraphs>
  <Slides>26</Slides>
  <Notes>26</Notes>
  <HiddenSlides>0</HiddenSlides>
  <MMClips>26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Lucida Sans Unicode</vt:lpstr>
      <vt:lpstr>StarSymbol</vt:lpstr>
      <vt:lpstr>Symbol</vt:lpstr>
      <vt:lpstr>Times New Roman</vt:lpstr>
      <vt:lpstr>Výchozí návrh</vt:lpstr>
      <vt:lpstr>Srdeční vady</vt:lpstr>
      <vt:lpstr>Získané chlopenní vady</vt:lpstr>
      <vt:lpstr>Vrozené srdeční vady</vt:lpstr>
      <vt:lpstr>Chlopenní vady</vt:lpstr>
      <vt:lpstr>Poslechová místa jednotlivých chlopní</vt:lpstr>
      <vt:lpstr>Získane chlopenní vady: mitrální stenóza</vt:lpstr>
      <vt:lpstr>Mitrální stenóza</vt:lpstr>
      <vt:lpstr>Facies mitralis</vt:lpstr>
      <vt:lpstr>RTG nález dilatace levé síně</vt:lpstr>
      <vt:lpstr>Získane chlopenní vady: mitrální insuficience</vt:lpstr>
      <vt:lpstr>Mitrální insuficience</vt:lpstr>
      <vt:lpstr>RTG známky hypertrofie levé komory u mitrální insuficience</vt:lpstr>
      <vt:lpstr>Získane chlopenní vady: aortální stenóza</vt:lpstr>
      <vt:lpstr>Získane chlopenní vady: aortální insuficience</vt:lpstr>
      <vt:lpstr>Získane chlopenní vady: trikuspidální stenóza</vt:lpstr>
      <vt:lpstr>Získane chlopenní vady: trikuspidální insuficience</vt:lpstr>
      <vt:lpstr>Vrozené srdeční vady</vt:lpstr>
      <vt:lpstr>Vrozené srdeční vady - zkratové: Defekt síňového septa</vt:lpstr>
      <vt:lpstr>Defekt síňového septa</vt:lpstr>
      <vt:lpstr>Vrozené srdeční vady - zkratové: Defekt komorového septa</vt:lpstr>
      <vt:lpstr>Defekt komorového septa</vt:lpstr>
      <vt:lpstr>Perzistující ductus arteriosus</vt:lpstr>
      <vt:lpstr>Vrozené srdeční vady - obstrukční: Koarktace aorty</vt:lpstr>
      <vt:lpstr>Koarktace aorty</vt:lpstr>
      <vt:lpstr>Vrozené srdeční vady – kombinované obstrukční a zkratové vady: Fallotova tetralogie</vt:lpstr>
      <vt:lpstr>Transpozice velkých cév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Srdeční vady</dc:title>
  <dc:creator>Jiří Beneš</dc:creator>
  <cp:lastModifiedBy>Hewlett-Packard Company</cp:lastModifiedBy>
  <cp:revision>3</cp:revision>
  <dcterms:modified xsi:type="dcterms:W3CDTF">2020-11-08T21:49:08Z</dcterms:modified>
</cp:coreProperties>
</file>