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6" r:id="rId10"/>
    <p:sldId id="268" r:id="rId11"/>
    <p:sldId id="269" r:id="rId12"/>
    <p:sldId id="271" r:id="rId13"/>
    <p:sldId id="272" r:id="rId14"/>
    <p:sldId id="275" r:id="rId15"/>
    <p:sldId id="277" r:id="rId16"/>
    <p:sldId id="278" r:id="rId17"/>
    <p:sldId id="280" r:id="rId18"/>
    <p:sldId id="281" r:id="rId19"/>
    <p:sldId id="282" r:id="rId20"/>
    <p:sldId id="283" r:id="rId21"/>
    <p:sldId id="284" r:id="rId22"/>
    <p:sldId id="286" r:id="rId23"/>
    <p:sldId id="287" r:id="rId24"/>
    <p:sldId id="288" r:id="rId25"/>
    <p:sldId id="289" r:id="rId26"/>
    <p:sldId id="293" r:id="rId27"/>
  </p:sldIdLst>
  <p:sldSz cx="10080625" cy="7559675"/>
  <p:notesSz cx="7559675" cy="10691813"/>
  <p:defaultTextStyle>
    <a:defPPr>
      <a:defRPr lang="en-GB"/>
    </a:defPPr>
    <a:lvl1pPr algn="l" defTabSz="449263" rtl="0" fontAlgn="base" hangingPunct="0">
      <a:lnSpc>
        <a:spcPct val="71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kern="1200">
        <a:solidFill>
          <a:schemeClr val="bg1"/>
        </a:solidFill>
        <a:latin typeface="Arial" panose="020B0604020202020204" pitchFamily="34" charset="0"/>
        <a:ea typeface="+mn-ea"/>
        <a:cs typeface="Lucida Sans Unicode" panose="020B0602030504020204" pitchFamily="34" charset="0"/>
      </a:defRPr>
    </a:lvl1pPr>
    <a:lvl2pPr marL="425450" indent="-215900" algn="l" defTabSz="449263" rtl="0" fontAlgn="base" hangingPunct="0">
      <a:lnSpc>
        <a:spcPct val="71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kern="1200">
        <a:solidFill>
          <a:schemeClr val="bg1"/>
        </a:solidFill>
        <a:latin typeface="Arial" panose="020B0604020202020204" pitchFamily="34" charset="0"/>
        <a:ea typeface="+mn-ea"/>
        <a:cs typeface="Lucida Sans Unicode" panose="020B0602030504020204" pitchFamily="34" charset="0"/>
      </a:defRPr>
    </a:lvl2pPr>
    <a:lvl3pPr marL="641350" indent="-211138" algn="l" defTabSz="449263" rtl="0" fontAlgn="base" hangingPunct="0">
      <a:lnSpc>
        <a:spcPct val="71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kern="1200">
        <a:solidFill>
          <a:schemeClr val="bg1"/>
        </a:solidFill>
        <a:latin typeface="Arial" panose="020B0604020202020204" pitchFamily="34" charset="0"/>
        <a:ea typeface="+mn-ea"/>
        <a:cs typeface="Lucida Sans Unicode" panose="020B0602030504020204" pitchFamily="34" charset="0"/>
      </a:defRPr>
    </a:lvl3pPr>
    <a:lvl4pPr marL="857250" indent="-212725" algn="l" defTabSz="449263" rtl="0" fontAlgn="base" hangingPunct="0">
      <a:lnSpc>
        <a:spcPct val="71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kern="1200">
        <a:solidFill>
          <a:schemeClr val="bg1"/>
        </a:solidFill>
        <a:latin typeface="Arial" panose="020B0604020202020204" pitchFamily="34" charset="0"/>
        <a:ea typeface="+mn-ea"/>
        <a:cs typeface="Lucida Sans Unicode" panose="020B0602030504020204" pitchFamily="34" charset="0"/>
      </a:defRPr>
    </a:lvl4pPr>
    <a:lvl5pPr marL="1073150" indent="-212725" algn="l" defTabSz="449263" rtl="0" fontAlgn="base" hangingPunct="0">
      <a:lnSpc>
        <a:spcPct val="71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kern="1200">
        <a:solidFill>
          <a:schemeClr val="bg1"/>
        </a:solidFill>
        <a:latin typeface="Arial" panose="020B0604020202020204" pitchFamily="34" charset="0"/>
        <a:ea typeface="+mn-ea"/>
        <a:cs typeface="Lucida Sans Unicode" panose="020B0602030504020204" pitchFamily="34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Lucida Sans Unicode" panose="020B0602030504020204" pitchFamily="34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Lucida Sans Unicode" panose="020B0602030504020204" pitchFamily="34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Lucida Sans Unicode" panose="020B0602030504020204" pitchFamily="34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Lucida Sans Unicode" panose="020B0602030504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328" y="4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436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053" name="Rectangle 5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37175" cy="400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4" name="Rectangle 6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0438" cy="480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cs-CZ" altLang="cs-CZ" smtClean="0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34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endParaRPr lang="en-GB" altLang="cs-CZ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34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endParaRPr lang="en-GB" altLang="cs-CZ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34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endParaRPr lang="en-GB" altLang="cs-CZ"/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34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05E92D9E-9112-4CBC-8635-851A4C8DCF6F}" type="slidenum">
              <a:rPr lang="en-GB" altLang="cs-CZ"/>
              <a:pPr/>
              <a:t>‹#›</a:t>
            </a:fld>
            <a:endParaRPr lang="en-GB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60DE6D2-51DE-40A6-BDC1-4763B55AF57F}" type="slidenum">
              <a:rPr lang="en-GB" altLang="cs-CZ"/>
              <a:pPr/>
              <a:t>1</a:t>
            </a:fld>
            <a:endParaRPr lang="en-GB" altLang="cs-CZ"/>
          </a:p>
        </p:txBody>
      </p:sp>
      <p:sp>
        <p:nvSpPr>
          <p:cNvPr id="41985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5112" cy="40100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41986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2025" cy="48069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2CF1283-A5D3-499B-AFF0-022ABF195F29}" type="slidenum">
              <a:rPr lang="en-GB" altLang="cs-CZ"/>
              <a:pPr/>
              <a:t>10</a:t>
            </a:fld>
            <a:endParaRPr lang="en-GB" altLang="cs-CZ"/>
          </a:p>
        </p:txBody>
      </p:sp>
      <p:sp>
        <p:nvSpPr>
          <p:cNvPr id="54273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5112" cy="40100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54274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2025" cy="48069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62AD6CD-7C09-4469-827F-5BAE7B7841C9}" type="slidenum">
              <a:rPr lang="en-GB" altLang="cs-CZ"/>
              <a:pPr/>
              <a:t>11</a:t>
            </a:fld>
            <a:endParaRPr lang="en-GB" altLang="cs-CZ"/>
          </a:p>
        </p:txBody>
      </p:sp>
      <p:sp>
        <p:nvSpPr>
          <p:cNvPr id="55297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0350" cy="40068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55298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2025" cy="48069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A38778B-7EA5-48EC-8A1F-8039E4CFE03E}" type="slidenum">
              <a:rPr lang="en-GB" altLang="cs-CZ"/>
              <a:pPr/>
              <a:t>12</a:t>
            </a:fld>
            <a:endParaRPr lang="en-GB" altLang="cs-CZ"/>
          </a:p>
        </p:txBody>
      </p:sp>
      <p:sp>
        <p:nvSpPr>
          <p:cNvPr id="5734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4900" y="812800"/>
            <a:ext cx="5341938" cy="40068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734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2025" cy="47164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0924C02-0CBB-4E0C-8D2B-8979AA20E729}" type="slidenum">
              <a:rPr lang="en-GB" altLang="cs-CZ"/>
              <a:pPr/>
              <a:t>13</a:t>
            </a:fld>
            <a:endParaRPr lang="en-GB" altLang="cs-CZ"/>
          </a:p>
        </p:txBody>
      </p:sp>
      <p:sp>
        <p:nvSpPr>
          <p:cNvPr id="58369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5112" cy="40100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5837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2025" cy="48069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4C22D98-97BA-4C29-B84E-5E219D6D65DE}" type="slidenum">
              <a:rPr lang="en-GB" altLang="cs-CZ"/>
              <a:pPr/>
              <a:t>14</a:t>
            </a:fld>
            <a:endParaRPr lang="en-GB" altLang="cs-CZ"/>
          </a:p>
        </p:txBody>
      </p:sp>
      <p:sp>
        <p:nvSpPr>
          <p:cNvPr id="61441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5112" cy="40100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1442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2025" cy="48069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617B61C-3380-4CF0-A9C3-6DCD0904351F}" type="slidenum">
              <a:rPr lang="en-GB" altLang="cs-CZ"/>
              <a:pPr/>
              <a:t>15</a:t>
            </a:fld>
            <a:endParaRPr lang="en-GB" altLang="cs-CZ"/>
          </a:p>
        </p:txBody>
      </p:sp>
      <p:sp>
        <p:nvSpPr>
          <p:cNvPr id="63489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5112" cy="40100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349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2025" cy="48069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E6E2B2F-E0DB-4449-A106-A3E6F22D9DFE}" type="slidenum">
              <a:rPr lang="en-GB" altLang="cs-CZ"/>
              <a:pPr/>
              <a:t>16</a:t>
            </a:fld>
            <a:endParaRPr lang="en-GB" altLang="cs-CZ"/>
          </a:p>
        </p:txBody>
      </p:sp>
      <p:sp>
        <p:nvSpPr>
          <p:cNvPr id="64513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3525" cy="400843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4514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2025" cy="48069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73690BB-5846-4345-957C-0CA1D26E1BC2}" type="slidenum">
              <a:rPr lang="en-GB" altLang="cs-CZ"/>
              <a:pPr/>
              <a:t>17</a:t>
            </a:fld>
            <a:endParaRPr lang="en-GB" altLang="cs-CZ"/>
          </a:p>
        </p:txBody>
      </p:sp>
      <p:sp>
        <p:nvSpPr>
          <p:cNvPr id="66561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5112" cy="40100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6562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2025" cy="48069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A1BA809-BB07-4583-9123-2D1A02981B33}" type="slidenum">
              <a:rPr lang="en-GB" altLang="cs-CZ"/>
              <a:pPr/>
              <a:t>18</a:t>
            </a:fld>
            <a:endParaRPr lang="en-GB" altLang="cs-CZ"/>
          </a:p>
        </p:txBody>
      </p:sp>
      <p:sp>
        <p:nvSpPr>
          <p:cNvPr id="67585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3525" cy="400843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7586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2025" cy="48069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A944D6E-B01B-4294-8D3C-CE051B3B2F07}" type="slidenum">
              <a:rPr lang="en-GB" altLang="cs-CZ"/>
              <a:pPr/>
              <a:t>19</a:t>
            </a:fld>
            <a:endParaRPr lang="en-GB" altLang="cs-CZ"/>
          </a:p>
        </p:txBody>
      </p:sp>
      <p:sp>
        <p:nvSpPr>
          <p:cNvPr id="6860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4900" y="812800"/>
            <a:ext cx="5341938" cy="40068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861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2025" cy="47164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F89857E-5F2E-4E5C-B666-ECD5FDF20775}" type="slidenum">
              <a:rPr lang="en-GB" altLang="cs-CZ"/>
              <a:pPr/>
              <a:t>2</a:t>
            </a:fld>
            <a:endParaRPr lang="en-GB" altLang="cs-CZ"/>
          </a:p>
        </p:txBody>
      </p:sp>
      <p:sp>
        <p:nvSpPr>
          <p:cNvPr id="43009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5112" cy="40100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4301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2025" cy="48069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A3C321F-D998-4209-B94C-B592F2FBBD28}" type="slidenum">
              <a:rPr lang="en-GB" altLang="cs-CZ"/>
              <a:pPr/>
              <a:t>20</a:t>
            </a:fld>
            <a:endParaRPr lang="en-GB" altLang="cs-CZ"/>
          </a:p>
        </p:txBody>
      </p:sp>
      <p:sp>
        <p:nvSpPr>
          <p:cNvPr id="69633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3525" cy="400843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9634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2025" cy="48069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527B0CA-0D67-4710-AEF2-426EBC439B05}" type="slidenum">
              <a:rPr lang="en-GB" altLang="cs-CZ"/>
              <a:pPr/>
              <a:t>21</a:t>
            </a:fld>
            <a:endParaRPr lang="en-GB" altLang="cs-CZ"/>
          </a:p>
        </p:txBody>
      </p:sp>
      <p:sp>
        <p:nvSpPr>
          <p:cNvPr id="706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4900" y="812800"/>
            <a:ext cx="5341938" cy="40068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06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2025" cy="47164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50FC683-B611-4586-A6FE-CA787EB0C558}" type="slidenum">
              <a:rPr lang="en-GB" altLang="cs-CZ"/>
              <a:pPr/>
              <a:t>22</a:t>
            </a:fld>
            <a:endParaRPr lang="en-GB" altLang="cs-CZ"/>
          </a:p>
        </p:txBody>
      </p:sp>
      <p:sp>
        <p:nvSpPr>
          <p:cNvPr id="7270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4900" y="812800"/>
            <a:ext cx="5341938" cy="40068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270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2025" cy="47164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5D142FA-5D58-413A-9ACB-69050033E385}" type="slidenum">
              <a:rPr lang="en-GB" altLang="cs-CZ"/>
              <a:pPr/>
              <a:t>23</a:t>
            </a:fld>
            <a:endParaRPr lang="en-GB" altLang="cs-CZ"/>
          </a:p>
        </p:txBody>
      </p:sp>
      <p:sp>
        <p:nvSpPr>
          <p:cNvPr id="73729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3525" cy="400843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7373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2025" cy="48069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2E43125-B2F6-4D0D-BD40-91BA38CDA0AF}" type="slidenum">
              <a:rPr lang="en-GB" altLang="cs-CZ"/>
              <a:pPr/>
              <a:t>24</a:t>
            </a:fld>
            <a:endParaRPr lang="en-GB" altLang="cs-CZ"/>
          </a:p>
        </p:txBody>
      </p:sp>
      <p:sp>
        <p:nvSpPr>
          <p:cNvPr id="747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4900" y="812800"/>
            <a:ext cx="5341938" cy="40068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475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2025" cy="47164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DF240EB-ED06-4DF0-97EC-DAE6E2F29052}" type="slidenum">
              <a:rPr lang="en-GB" altLang="cs-CZ"/>
              <a:pPr/>
              <a:t>25</a:t>
            </a:fld>
            <a:endParaRPr lang="en-GB" altLang="cs-CZ"/>
          </a:p>
        </p:txBody>
      </p:sp>
      <p:sp>
        <p:nvSpPr>
          <p:cNvPr id="75777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3525" cy="400843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75778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2025" cy="48069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E382A4E-7BF6-4C25-89E2-D37AD8D675B6}" type="slidenum">
              <a:rPr lang="en-GB" altLang="cs-CZ"/>
              <a:pPr/>
              <a:t>26</a:t>
            </a:fld>
            <a:endParaRPr lang="en-GB" altLang="cs-CZ"/>
          </a:p>
        </p:txBody>
      </p:sp>
      <p:sp>
        <p:nvSpPr>
          <p:cNvPr id="7987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4900" y="812800"/>
            <a:ext cx="5341938" cy="40068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987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2025" cy="47164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D99DA93-FF51-49B3-9FC9-8281416C2B97}" type="slidenum">
              <a:rPr lang="en-GB" altLang="cs-CZ"/>
              <a:pPr/>
              <a:t>3</a:t>
            </a:fld>
            <a:endParaRPr lang="en-GB" altLang="cs-CZ"/>
          </a:p>
        </p:txBody>
      </p:sp>
      <p:sp>
        <p:nvSpPr>
          <p:cNvPr id="44033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5112" cy="40100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44034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2025" cy="48069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55BEE54-D5D1-44C7-B3F7-6C02868BBA43}" type="slidenum">
              <a:rPr lang="en-GB" altLang="cs-CZ"/>
              <a:pPr/>
              <a:t>4</a:t>
            </a:fld>
            <a:endParaRPr lang="en-GB" altLang="cs-CZ"/>
          </a:p>
        </p:txBody>
      </p:sp>
      <p:sp>
        <p:nvSpPr>
          <p:cNvPr id="46081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1937" cy="40068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46082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2025" cy="48069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FA5029A-F8C1-46EC-B9C6-02AF774913AA}" type="slidenum">
              <a:rPr lang="en-GB" altLang="cs-CZ"/>
              <a:pPr/>
              <a:t>5</a:t>
            </a:fld>
            <a:endParaRPr lang="en-GB" altLang="cs-CZ"/>
          </a:p>
        </p:txBody>
      </p:sp>
      <p:sp>
        <p:nvSpPr>
          <p:cNvPr id="47105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0350" cy="40068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47106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2025" cy="48069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935D278-9A03-47C6-AC23-7F699333B989}" type="slidenum">
              <a:rPr lang="en-GB" altLang="cs-CZ"/>
              <a:pPr/>
              <a:t>6</a:t>
            </a:fld>
            <a:endParaRPr lang="en-GB" altLang="cs-CZ"/>
          </a:p>
        </p:txBody>
      </p:sp>
      <p:sp>
        <p:nvSpPr>
          <p:cNvPr id="48129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5112" cy="40100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4813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2025" cy="48069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D7237A2-1E2E-47F9-A85D-7F7ED6CDE827}" type="slidenum">
              <a:rPr lang="en-GB" altLang="cs-CZ"/>
              <a:pPr/>
              <a:t>7</a:t>
            </a:fld>
            <a:endParaRPr lang="en-GB" altLang="cs-CZ"/>
          </a:p>
        </p:txBody>
      </p:sp>
      <p:sp>
        <p:nvSpPr>
          <p:cNvPr id="49153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0350" cy="40068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49154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2025" cy="48069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B1E20F5-79A3-4277-9F02-A3182AFE34E2}" type="slidenum">
              <a:rPr lang="en-GB" altLang="cs-CZ"/>
              <a:pPr/>
              <a:t>8</a:t>
            </a:fld>
            <a:endParaRPr lang="en-GB" altLang="cs-CZ"/>
          </a:p>
        </p:txBody>
      </p:sp>
      <p:sp>
        <p:nvSpPr>
          <p:cNvPr id="50177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0350" cy="40068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50178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2025" cy="48069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7C19C1A-41DF-46C3-9A1D-77352813CF38}" type="slidenum">
              <a:rPr lang="en-GB" altLang="cs-CZ"/>
              <a:pPr/>
              <a:t>9</a:t>
            </a:fld>
            <a:endParaRPr lang="en-GB" altLang="cs-CZ"/>
          </a:p>
        </p:txBody>
      </p:sp>
      <p:sp>
        <p:nvSpPr>
          <p:cNvPr id="52225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0350" cy="40068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52226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2025" cy="48069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DE29F7B-2998-41DE-89CB-8DB4BC7BB27F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3645784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45956FD-8E6F-4E3A-99A0-F130AE6C119E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1098320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02500" y="301625"/>
            <a:ext cx="2265363" cy="645477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46862" cy="6454775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695C38A-7E3F-4590-800D-4F1C6991D571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1122518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A80C10F-9E9B-425F-808A-2426363E05E6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34928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4743100-03F5-4C05-9F74-77974CEF3153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235009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6112" cy="4987925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111750" y="1768475"/>
            <a:ext cx="4456113" cy="4987925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B459C82-E3E5-4B2D-9464-C2992B8C47BF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2786839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25DC5EA-5A40-4F57-B695-50E559B0AA58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4092890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050407B-4737-4C29-8919-D75CAA3CB4EC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10335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DAF30E4-0718-49CF-B6B0-87E730F3C45A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1967090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713CF1E-A609-4FA7-836B-14A28FC3A3E4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3274165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6115662-360F-4A28-BDA7-BE1610E2C149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2990804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4625" cy="125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cs-CZ" smtClean="0"/>
              <a:t>Klepněte pro úpravu formátu titulního textu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4625" cy="498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cs-CZ" smtClean="0"/>
              <a:t>Klepněte pro úpravu formátu textu osnovy</a:t>
            </a:r>
          </a:p>
          <a:p>
            <a:pPr lvl="1"/>
            <a:r>
              <a:rPr lang="en-GB" altLang="cs-CZ" smtClean="0"/>
              <a:t>Druhá úroveň</a:t>
            </a:r>
          </a:p>
          <a:p>
            <a:pPr lvl="2"/>
            <a:r>
              <a:rPr lang="en-GB" altLang="cs-CZ" smtClean="0"/>
              <a:t>Třetí úroveň</a:t>
            </a:r>
          </a:p>
          <a:p>
            <a:pPr lvl="3"/>
            <a:r>
              <a:rPr lang="en-GB" altLang="cs-CZ" smtClean="0"/>
              <a:t>Čtvrtá úroveň osnovy</a:t>
            </a:r>
          </a:p>
          <a:p>
            <a:pPr lvl="4"/>
            <a:r>
              <a:rPr lang="en-GB" altLang="cs-CZ" smtClean="0"/>
              <a:t>Pátá úroveň osnovy</a:t>
            </a:r>
          </a:p>
          <a:p>
            <a:pPr lvl="4"/>
            <a:r>
              <a:rPr lang="en-GB" altLang="cs-CZ" smtClean="0"/>
              <a:t>Šestá úroveň</a:t>
            </a:r>
          </a:p>
          <a:p>
            <a:pPr lvl="4"/>
            <a:r>
              <a:rPr lang="en-GB" altLang="cs-CZ" smtClean="0"/>
              <a:t>Sedmá úroveň</a:t>
            </a:r>
          </a:p>
          <a:p>
            <a:pPr lvl="4"/>
            <a:r>
              <a:rPr lang="en-GB" altLang="cs-CZ" smtClean="0"/>
              <a:t>Osmá úroveň textu</a:t>
            </a:r>
          </a:p>
          <a:p>
            <a:pPr lvl="4"/>
            <a:r>
              <a:rPr lang="en-GB" altLang="cs-CZ" smtClean="0"/>
              <a:t>Devátá úroveň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39975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endParaRPr lang="en-GB" altLang="cs-CZ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87700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endParaRPr lang="en-GB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39975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5BA648B4-BF9C-4546-8200-06B531A3E53C}" type="slidenum">
              <a:rPr lang="en-GB" altLang="cs-CZ"/>
              <a:pPr/>
              <a:t>‹#›</a:t>
            </a:fld>
            <a:endParaRPr lang="en-GB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fontAlgn="base" hangingPunct="0">
        <a:lnSpc>
          <a:spcPct val="71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fontAlgn="base" hangingPunct="0">
        <a:lnSpc>
          <a:spcPct val="71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Arial" panose="020B0604020202020204" pitchFamily="34" charset="0"/>
          <a:cs typeface="Lucida Sans Unicode" panose="020B0602030504020204" pitchFamily="34" charset="0"/>
        </a:defRPr>
      </a:lvl2pPr>
      <a:lvl3pPr algn="ctr" defTabSz="449263" rtl="0" fontAlgn="base" hangingPunct="0">
        <a:lnSpc>
          <a:spcPct val="71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Arial" panose="020B0604020202020204" pitchFamily="34" charset="0"/>
          <a:cs typeface="Lucida Sans Unicode" panose="020B0602030504020204" pitchFamily="34" charset="0"/>
        </a:defRPr>
      </a:lvl3pPr>
      <a:lvl4pPr algn="ctr" defTabSz="449263" rtl="0" fontAlgn="base" hangingPunct="0">
        <a:lnSpc>
          <a:spcPct val="71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Arial" panose="020B0604020202020204" pitchFamily="34" charset="0"/>
          <a:cs typeface="Lucida Sans Unicode" panose="020B0602030504020204" pitchFamily="34" charset="0"/>
        </a:defRPr>
      </a:lvl4pPr>
      <a:lvl5pPr algn="ctr" defTabSz="449263" rtl="0" fontAlgn="base" hangingPunct="0">
        <a:lnSpc>
          <a:spcPct val="71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Arial" panose="020B0604020202020204" pitchFamily="34" charset="0"/>
          <a:cs typeface="Lucida Sans Unicode" panose="020B0602030504020204" pitchFamily="34" charset="0"/>
        </a:defRPr>
      </a:lvl5pPr>
      <a:lvl6pPr marL="457200" algn="ctr" defTabSz="449263" rtl="0" fontAlgn="base" hangingPunct="0">
        <a:lnSpc>
          <a:spcPct val="71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Arial" panose="020B0604020202020204" pitchFamily="34" charset="0"/>
          <a:cs typeface="Lucida Sans Unicode" panose="020B0602030504020204" pitchFamily="34" charset="0"/>
        </a:defRPr>
      </a:lvl6pPr>
      <a:lvl7pPr marL="914400" algn="ctr" defTabSz="449263" rtl="0" fontAlgn="base" hangingPunct="0">
        <a:lnSpc>
          <a:spcPct val="71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Arial" panose="020B0604020202020204" pitchFamily="34" charset="0"/>
          <a:cs typeface="Lucida Sans Unicode" panose="020B0602030504020204" pitchFamily="34" charset="0"/>
        </a:defRPr>
      </a:lvl7pPr>
      <a:lvl8pPr marL="1371600" algn="ctr" defTabSz="449263" rtl="0" fontAlgn="base" hangingPunct="0">
        <a:lnSpc>
          <a:spcPct val="71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Arial" panose="020B0604020202020204" pitchFamily="34" charset="0"/>
          <a:cs typeface="Lucida Sans Unicode" panose="020B0602030504020204" pitchFamily="34" charset="0"/>
        </a:defRPr>
      </a:lvl8pPr>
      <a:lvl9pPr marL="1828800" algn="ctr" defTabSz="449263" rtl="0" fontAlgn="base" hangingPunct="0">
        <a:lnSpc>
          <a:spcPct val="71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Arial" panose="020B0604020202020204" pitchFamily="34" charset="0"/>
          <a:cs typeface="Lucida Sans Unicode" panose="020B0602030504020204" pitchFamily="34" charset="0"/>
        </a:defRPr>
      </a:lvl9pPr>
    </p:titleStyle>
    <p:bodyStyle>
      <a:lvl1pPr marL="425450" indent="-320675" algn="l" defTabSz="449263" rtl="0" fontAlgn="base" hangingPunct="0">
        <a:lnSpc>
          <a:spcPct val="71000"/>
        </a:lnSpc>
        <a:spcBef>
          <a:spcPct val="0"/>
        </a:spcBef>
        <a:spcAft>
          <a:spcPts val="1425"/>
        </a:spcAft>
        <a:buClr>
          <a:srgbClr val="000000"/>
        </a:buClr>
        <a:buSzPct val="45000"/>
        <a:buFont typeface="StarSymbol" charset="0"/>
        <a:buChar char="●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857250" indent="-285750" algn="l" defTabSz="449263" rtl="0" fontAlgn="base" hangingPunct="0">
        <a:lnSpc>
          <a:spcPct val="71000"/>
        </a:lnSpc>
        <a:spcBef>
          <a:spcPct val="0"/>
        </a:spcBef>
        <a:spcAft>
          <a:spcPts val="1138"/>
        </a:spcAft>
        <a:buClr>
          <a:srgbClr val="000000"/>
        </a:buClr>
        <a:buSzPct val="75000"/>
        <a:buFont typeface="Symbol" panose="05050102010706020507" pitchFamily="18" charset="2"/>
        <a:buChar char="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289050" indent="-212725" algn="l" defTabSz="449263" rtl="0" fontAlgn="base" hangingPunct="0">
        <a:lnSpc>
          <a:spcPct val="71000"/>
        </a:lnSpc>
        <a:spcBef>
          <a:spcPct val="0"/>
        </a:spcBef>
        <a:spcAft>
          <a:spcPts val="850"/>
        </a:spcAft>
        <a:buClr>
          <a:srgbClr val="000000"/>
        </a:buClr>
        <a:buSzPct val="45000"/>
        <a:buFont typeface="StarSymbol" charset="0"/>
        <a:buChar char="●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720850" indent="-209550" algn="l" defTabSz="449263" rtl="0" fontAlgn="base" hangingPunct="0">
        <a:lnSpc>
          <a:spcPct val="71000"/>
        </a:lnSpc>
        <a:spcBef>
          <a:spcPct val="0"/>
        </a:spcBef>
        <a:spcAft>
          <a:spcPts val="575"/>
        </a:spcAft>
        <a:buClr>
          <a:srgbClr val="000000"/>
        </a:buClr>
        <a:buSzPct val="75000"/>
        <a:buFont typeface="Symbol" panose="05050102010706020507" pitchFamily="18" charset="2"/>
        <a:buChar char="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152650" indent="-211138" algn="l" defTabSz="449263" rtl="0" fontAlgn="base" hangingPunct="0">
        <a:lnSpc>
          <a:spcPct val="71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2.png"/><Relationship Id="rId5" Type="http://schemas.openxmlformats.org/officeDocument/2006/relationships/image" Target="../media/image10.jpe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2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2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2.png"/><Relationship Id="rId5" Type="http://schemas.openxmlformats.org/officeDocument/2006/relationships/image" Target="../media/image14.jpeg"/><Relationship Id="rId4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2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2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2.png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>
          <a:xfrm>
            <a:off x="1727200" y="720725"/>
            <a:ext cx="9072563" cy="1263650"/>
          </a:xfrm>
          <a:ln/>
        </p:spPr>
        <p:txBody>
          <a:bodyPr/>
          <a:lstStyle/>
          <a:p>
            <a:pPr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/>
              <a:t>Srdeční vady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6119813"/>
            <a:ext cx="9072562" cy="552450"/>
          </a:xfrm>
          <a:ln/>
        </p:spPr>
        <p:txBody>
          <a:bodyPr/>
          <a:lstStyle/>
          <a:p>
            <a:endParaRPr lang="cs-CZ" altLang="cs-CZ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475" y="1765300"/>
            <a:ext cx="3514725" cy="5075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58325" y="6937375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1634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72562" cy="1177925"/>
          </a:xfrm>
          <a:ln/>
        </p:spPr>
        <p:txBody>
          <a:bodyPr/>
          <a:lstStyle/>
          <a:p>
            <a:pPr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sz="2200"/>
              <a:t>Získane chlopenní vady:</a:t>
            </a:r>
            <a:br>
              <a:rPr lang="en-GB" altLang="cs-CZ" sz="2200"/>
            </a:br>
            <a:r>
              <a:rPr lang="en-GB" altLang="cs-CZ"/>
              <a:t>mitrální insuficience</a:t>
            </a: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2562" cy="4900613"/>
          </a:xfrm>
          <a:ln/>
        </p:spPr>
        <p:txBody>
          <a:bodyPr/>
          <a:lstStyle/>
          <a:p>
            <a:pPr>
              <a:lnSpc>
                <a:spcPct val="93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 b="1"/>
              <a:t>Etiologie:</a:t>
            </a:r>
            <a:r>
              <a:rPr lang="en-GB" altLang="cs-CZ" sz="2800" b="1"/>
              <a:t> </a:t>
            </a:r>
            <a:r>
              <a:rPr lang="en-GB" altLang="cs-CZ" sz="2400" b="1"/>
              <a:t>následek streptokokové infekce (angíny!),prolaps mitrální chlopně, infekční endokarditida, dilatace levé komory</a:t>
            </a:r>
          </a:p>
          <a:p>
            <a:pPr>
              <a:lnSpc>
                <a:spcPct val="93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 b="1"/>
              <a:t>Klinický obraz: systolický šelest v 5. mezižebří v medioklavikulární čáře, únava,námahová dušnost, palpitace při fibrilaci síní</a:t>
            </a:r>
          </a:p>
          <a:p>
            <a:pPr>
              <a:lnSpc>
                <a:spcPct val="93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 b="1"/>
              <a:t>Diagnostika: EKG – hypertrofie levé komory nebo P mitrale, fibrilace síní, RTG S+P – dilatace stínu srdce,</a:t>
            </a:r>
          </a:p>
          <a:p>
            <a:pPr>
              <a:lnSpc>
                <a:spcPct val="93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 b="1"/>
              <a:t>Komplikace: fibrilace síní, srdeční selhání, plicní edém, infekční endokarditida</a:t>
            </a:r>
          </a:p>
          <a:p>
            <a:pPr>
              <a:lnSpc>
                <a:spcPct val="93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 b="1"/>
              <a:t>Terapie: náhrada chlopně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58325" y="6937375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6609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67800" cy="1169988"/>
          </a:xfrm>
          <a:ln/>
        </p:spPr>
        <p:txBody>
          <a:bodyPr/>
          <a:lstStyle/>
          <a:p>
            <a:pPr>
              <a:lnSpc>
                <a:spcPct val="76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/>
              <a:t>Mitrální insuficience</a:t>
            </a: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67800" cy="4900613"/>
          </a:xfrm>
          <a:ln/>
        </p:spPr>
        <p:txBody>
          <a:bodyPr/>
          <a:lstStyle/>
          <a:p>
            <a:endParaRPr lang="cs-CZ" altLang="cs-CZ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425" y="1839913"/>
            <a:ext cx="4433888" cy="481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58325" y="6937375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286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66212" cy="1166813"/>
          </a:xfrm>
          <a:ln/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/>
              <a:t>RTG známky hypertrofie levé komory u mitrální insuficience</a:t>
            </a:r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66212" cy="4899025"/>
          </a:xfrm>
          <a:ln/>
        </p:spPr>
        <p:txBody>
          <a:bodyPr/>
          <a:lstStyle/>
          <a:p>
            <a:endParaRPr lang="cs-CZ" altLang="cs-CZ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788" y="1635125"/>
            <a:ext cx="5757862" cy="538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58325" y="6937375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17906"/>
  <p:timing>
    <p:tnLst>
      <p:par>
        <p:cTn id="1" dur="indefinite" restart="never" nodeType="tmRoot">
          <p:childTnLst>
            <p:seq concurrent="1" nextAc="seek">
              <p:cTn id="2" dur="0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72562" cy="1177925"/>
          </a:xfrm>
          <a:ln/>
        </p:spPr>
        <p:txBody>
          <a:bodyPr/>
          <a:lstStyle/>
          <a:p>
            <a:pPr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sz="2200"/>
              <a:t>Získane chlopenní vady:</a:t>
            </a:r>
            <a:br>
              <a:rPr lang="en-GB" altLang="cs-CZ" sz="2200"/>
            </a:br>
            <a:r>
              <a:rPr lang="en-GB" altLang="cs-CZ"/>
              <a:t>aortální stenóza</a:t>
            </a: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2562" cy="4900613"/>
          </a:xfrm>
          <a:ln/>
        </p:spPr>
        <p:txBody>
          <a:bodyPr/>
          <a:lstStyle/>
          <a:p>
            <a:pPr>
              <a:lnSpc>
                <a:spcPct val="93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 b="1"/>
              <a:t>Etiologie: degenerativní, porevmatická, vrozená</a:t>
            </a:r>
          </a:p>
          <a:p>
            <a:pPr>
              <a:lnSpc>
                <a:spcPct val="93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 b="1"/>
              <a:t>Klinický obraz: námahová dušnost, synkopy při námaze, angina pectoris, systolický šelest ve 2.mezižebří vpravo parasternálně</a:t>
            </a:r>
          </a:p>
          <a:p>
            <a:pPr>
              <a:lnSpc>
                <a:spcPct val="93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 b="1"/>
              <a:t>Diagnostika: EKG hypertrofi levé komory, RTG hrudníku, ECHO, srdeční katetrizace (ventrikulografie)</a:t>
            </a:r>
          </a:p>
          <a:p>
            <a:pPr>
              <a:lnSpc>
                <a:spcPct val="93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 b="1"/>
              <a:t>Komplikace: infekční endokarditida, srdeční selhání,náhlá smrt</a:t>
            </a:r>
          </a:p>
          <a:p>
            <a:pPr>
              <a:lnSpc>
                <a:spcPct val="93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 b="1"/>
              <a:t>Terapie: náhrada chlopně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58325" y="6937375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4238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72562" cy="1177925"/>
          </a:xfrm>
          <a:ln/>
        </p:spPr>
        <p:txBody>
          <a:bodyPr/>
          <a:lstStyle/>
          <a:p>
            <a:pPr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sz="2200"/>
              <a:t>Získane chlopenní vady:</a:t>
            </a:r>
            <a:br>
              <a:rPr lang="en-GB" altLang="cs-CZ" sz="2200"/>
            </a:br>
            <a:r>
              <a:rPr lang="en-GB" altLang="cs-CZ"/>
              <a:t>aortální insuficience</a:t>
            </a: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2562" cy="4900613"/>
          </a:xfrm>
          <a:ln/>
        </p:spPr>
        <p:txBody>
          <a:bodyPr/>
          <a:lstStyle/>
          <a:p>
            <a:pPr>
              <a:lnSpc>
                <a:spcPct val="93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 b="1"/>
              <a:t>Etiologie: nejčastěji následkem streptokokových infekcí (angíny!), Bechtěrevova nemoc</a:t>
            </a:r>
          </a:p>
          <a:p>
            <a:pPr>
              <a:lnSpc>
                <a:spcPct val="93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 b="1"/>
              <a:t>Klinický obraz: srdeční selhání – námahová dušnost, únava, diastolický šelest</a:t>
            </a:r>
          </a:p>
          <a:p>
            <a:pPr>
              <a:lnSpc>
                <a:spcPct val="93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 b="1"/>
              <a:t>Diagnostika: EKG, echo,srdeční katetrizace (ventrikulografie)</a:t>
            </a:r>
          </a:p>
          <a:p>
            <a:pPr>
              <a:lnSpc>
                <a:spcPct val="93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 b="1"/>
              <a:t>Terapie: náhrada chlopně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58325" y="6937375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255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72562" cy="1177925"/>
          </a:xfrm>
          <a:ln/>
        </p:spPr>
        <p:txBody>
          <a:bodyPr/>
          <a:lstStyle/>
          <a:p>
            <a:pPr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sz="2200"/>
              <a:t>Získane chlopenní vady:</a:t>
            </a:r>
            <a:br>
              <a:rPr lang="en-GB" altLang="cs-CZ" sz="2200"/>
            </a:br>
            <a:r>
              <a:rPr lang="en-GB" altLang="cs-CZ"/>
              <a:t>trikuspidální stenóza</a:t>
            </a:r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2562" cy="4900613"/>
          </a:xfrm>
          <a:ln/>
        </p:spPr>
        <p:txBody>
          <a:bodyPr/>
          <a:lstStyle/>
          <a:p>
            <a:pPr>
              <a:lnSpc>
                <a:spcPct val="93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 b="1"/>
              <a:t>Etiologie: následek streptokokové infekce, jako komplikace pravostranného selhávání</a:t>
            </a:r>
          </a:p>
          <a:p>
            <a:pPr>
              <a:lnSpc>
                <a:spcPct val="93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 b="1"/>
              <a:t>Klinický obraz: rozšířené krční žíly, hepatomegalie, periferní otoky, ascites</a:t>
            </a:r>
          </a:p>
          <a:p>
            <a:pPr>
              <a:lnSpc>
                <a:spcPct val="93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 b="1"/>
              <a:t>Diagnostika: EKG vlna vyskoá vlna P, fibrilace síní, RTG S+P, ECHO</a:t>
            </a:r>
          </a:p>
          <a:p>
            <a:pPr>
              <a:lnSpc>
                <a:spcPct val="93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 b="1"/>
              <a:t>Komplikace: pravostranné srdeční selhání</a:t>
            </a:r>
          </a:p>
          <a:p>
            <a:pPr>
              <a:lnSpc>
                <a:spcPct val="93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 b="1"/>
              <a:t>Terapie: katetrizační balonková valvuloplastika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58325" y="6937375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2227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70975" cy="1176338"/>
          </a:xfrm>
          <a:ln/>
        </p:spPr>
        <p:txBody>
          <a:bodyPr/>
          <a:lstStyle/>
          <a:p>
            <a:pPr>
              <a:lnSpc>
                <a:spcPct val="87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sz="2200"/>
              <a:t>Získane chlopenní vady:</a:t>
            </a:r>
            <a:br>
              <a:rPr lang="en-GB" altLang="cs-CZ" sz="2200"/>
            </a:br>
            <a:r>
              <a:rPr lang="en-GB" altLang="cs-CZ"/>
              <a:t>trikuspidální insuficience</a:t>
            </a:r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0975" cy="4900613"/>
          </a:xfrm>
          <a:ln/>
        </p:spPr>
        <p:txBody>
          <a:bodyPr/>
          <a:lstStyle/>
          <a:p>
            <a:pPr>
              <a:lnSpc>
                <a:spcPct val="87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 b="1"/>
              <a:t>Etiologie: následek pravostranného srdečního selhávání při plicní hypertenzi (dilatace pravé komory), infekční endokarditida</a:t>
            </a:r>
          </a:p>
          <a:p>
            <a:pPr>
              <a:lnSpc>
                <a:spcPct val="87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 b="1"/>
              <a:t>Klinický obraz: zvýšená náplň krčních žil,hepatomegalie, otoky, ascites, systolický šelest nad dolním okrajem sterna</a:t>
            </a:r>
          </a:p>
          <a:p>
            <a:pPr>
              <a:lnSpc>
                <a:spcPct val="87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 b="1"/>
              <a:t>Diagnsotika: EKG – hypertrofie pravékomory,fibrilace síní, RTG S+P, ECHO</a:t>
            </a:r>
          </a:p>
          <a:p>
            <a:pPr>
              <a:lnSpc>
                <a:spcPct val="87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 b="1"/>
              <a:t>Terapie: terapie srdečního selhávání, event. Chirurgická léčba při primárním postižení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58325" y="6937375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1540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72562" cy="1177925"/>
          </a:xfrm>
          <a:ln/>
        </p:spPr>
        <p:txBody>
          <a:bodyPr/>
          <a:lstStyle/>
          <a:p>
            <a:pPr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/>
              <a:t>Vrozené srdeční vady</a:t>
            </a:r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2562" cy="4900613"/>
          </a:xfrm>
          <a:ln/>
        </p:spPr>
        <p:txBody>
          <a:bodyPr/>
          <a:lstStyle/>
          <a:p>
            <a:pPr algn="ctr">
              <a:lnSpc>
                <a:spcPct val="93000"/>
              </a:lnSpc>
              <a:buFont typeface="StarSymbo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altLang="cs-CZ"/>
          </a:p>
          <a:p>
            <a:pPr>
              <a:lnSpc>
                <a:spcPct val="93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/>
              <a:t>Zkratové vady</a:t>
            </a:r>
          </a:p>
          <a:p>
            <a:pPr>
              <a:lnSpc>
                <a:spcPct val="93000"/>
              </a:lnSpc>
              <a:buFont typeface="StarSymbo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000"/>
              <a:t>     - defekt septa síní / komor, perzistující ductus arteriosus</a:t>
            </a:r>
          </a:p>
          <a:p>
            <a:pPr>
              <a:lnSpc>
                <a:spcPct val="93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/>
              <a:t>Obstrukční vady </a:t>
            </a:r>
            <a:r>
              <a:rPr lang="en-GB" altLang="cs-CZ" sz="2000"/>
              <a:t>- koarktace aorty</a:t>
            </a:r>
          </a:p>
          <a:p>
            <a:pPr>
              <a:lnSpc>
                <a:spcPct val="93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/>
              <a:t>Kombinované obstrukční a zkratové vady –</a:t>
            </a:r>
            <a:r>
              <a:rPr lang="en-GB" altLang="cs-CZ" sz="2000"/>
              <a:t> Fallotova tetralogie, Eisenmengerův syndrom</a:t>
            </a:r>
          </a:p>
          <a:p>
            <a:pPr>
              <a:lnSpc>
                <a:spcPct val="93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/>
              <a:t>Dislokační vady –</a:t>
            </a:r>
            <a:r>
              <a:rPr lang="en-GB" altLang="cs-CZ" sz="2000"/>
              <a:t> Transpozive velikých cév, Ebsteinova anomálie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58325" y="6937375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717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70975" cy="1176338"/>
          </a:xfrm>
          <a:ln/>
        </p:spPr>
        <p:txBody>
          <a:bodyPr/>
          <a:lstStyle/>
          <a:p>
            <a:pPr>
              <a:lnSpc>
                <a:spcPct val="87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sz="2200"/>
              <a:t>Vrozené srdeční vady - zkratové:</a:t>
            </a:r>
            <a:br>
              <a:rPr lang="en-GB" altLang="cs-CZ" sz="2200"/>
            </a:br>
            <a:r>
              <a:rPr lang="en-GB" altLang="cs-CZ"/>
              <a:t>Defekt síňového septa</a:t>
            </a:r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0975" cy="4900613"/>
          </a:xfrm>
          <a:ln/>
        </p:spPr>
        <p:txBody>
          <a:bodyPr/>
          <a:lstStyle/>
          <a:p>
            <a:pPr>
              <a:lnSpc>
                <a:spcPct val="87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/>
              <a:t>Neuzavřené foramen ovale / defekt septa</a:t>
            </a:r>
          </a:p>
          <a:p>
            <a:pPr>
              <a:lnSpc>
                <a:spcPct val="87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/>
              <a:t>Okysličená krev z levé předsíně do pravé předsíně </a:t>
            </a:r>
          </a:p>
          <a:p>
            <a:pPr>
              <a:lnSpc>
                <a:spcPct val="87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/>
              <a:t>Menší defekt - dg. až kolem 30.-40. roku – dušnost,únava, arytmie</a:t>
            </a:r>
          </a:p>
          <a:p>
            <a:pPr>
              <a:lnSpc>
                <a:spcPct val="87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/>
              <a:t>Rozsáhlejší defekt – dg.krátce po narození, srdeční selhání, neprospívá</a:t>
            </a:r>
          </a:p>
          <a:p>
            <a:pPr>
              <a:lnSpc>
                <a:spcPct val="87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/>
              <a:t>Diagnostika: EKG, RTG S+P, ECHO</a:t>
            </a:r>
          </a:p>
          <a:p>
            <a:pPr>
              <a:lnSpc>
                <a:spcPct val="87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/>
              <a:t>Terapie: katetrizační terapie nebo kardiochirurgická léčba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58325" y="6937375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3513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66212" cy="1166813"/>
          </a:xfrm>
          <a:ln/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/>
              <a:t>Defekt síňového septa</a:t>
            </a:r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66212" cy="4899025"/>
          </a:xfrm>
          <a:ln/>
        </p:spPr>
        <p:txBody>
          <a:bodyPr/>
          <a:lstStyle/>
          <a:p>
            <a:endParaRPr lang="cs-CZ" altLang="cs-CZ"/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588" y="1409700"/>
            <a:ext cx="5618162" cy="5789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58325" y="6937375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15564"/>
  <p:timing>
    <p:tnLst>
      <p:par>
        <p:cTn id="1" dur="indefinite" restart="never" nodeType="tmRoot">
          <p:childTnLst>
            <p:seq concurrent="1" nextAc="seek">
              <p:cTn id="2" dur="0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72562" cy="1177925"/>
          </a:xfrm>
          <a:ln/>
        </p:spPr>
        <p:txBody>
          <a:bodyPr/>
          <a:lstStyle/>
          <a:p>
            <a:pPr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/>
              <a:t>Získané chlopenní vady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2562" cy="4900613"/>
          </a:xfrm>
          <a:ln/>
        </p:spPr>
        <p:txBody>
          <a:bodyPr/>
          <a:lstStyle/>
          <a:p>
            <a:pPr algn="ctr">
              <a:lnSpc>
                <a:spcPct val="93000"/>
              </a:lnSpc>
              <a:buFont typeface="StarSymbo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altLang="cs-CZ"/>
          </a:p>
          <a:p>
            <a:pPr>
              <a:lnSpc>
                <a:spcPct val="93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/>
              <a:t>Mitrální stenóza</a:t>
            </a:r>
          </a:p>
          <a:p>
            <a:pPr>
              <a:lnSpc>
                <a:spcPct val="93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/>
              <a:t>Mitrální insuficience</a:t>
            </a:r>
          </a:p>
          <a:p>
            <a:pPr>
              <a:lnSpc>
                <a:spcPct val="93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/>
              <a:t>Aortální stenóza</a:t>
            </a:r>
          </a:p>
          <a:p>
            <a:pPr>
              <a:lnSpc>
                <a:spcPct val="93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/>
              <a:t>Aortální insuficience</a:t>
            </a:r>
          </a:p>
          <a:p>
            <a:pPr>
              <a:lnSpc>
                <a:spcPct val="93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600"/>
              <a:t>Vady trikuspidální a pulmonální chlopně (méně časté)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58325" y="6937375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3445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70975" cy="1176338"/>
          </a:xfrm>
          <a:ln/>
        </p:spPr>
        <p:txBody>
          <a:bodyPr/>
          <a:lstStyle/>
          <a:p>
            <a:pPr>
              <a:lnSpc>
                <a:spcPct val="87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sz="2200"/>
              <a:t>Vrozené srdeční vady - zkratové:</a:t>
            </a:r>
            <a:br>
              <a:rPr lang="en-GB" altLang="cs-CZ" sz="2200"/>
            </a:br>
            <a:r>
              <a:rPr lang="en-GB" altLang="cs-CZ"/>
              <a:t>Defekt komorového septa</a:t>
            </a:r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0975" cy="4900613"/>
          </a:xfrm>
          <a:ln/>
        </p:spPr>
        <p:txBody>
          <a:bodyPr/>
          <a:lstStyle/>
          <a:p>
            <a:pPr>
              <a:lnSpc>
                <a:spcPct val="87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/>
              <a:t>Nedostatečně uzavřená přepážka mezi levou a pravou komorou</a:t>
            </a:r>
          </a:p>
          <a:p>
            <a:pPr>
              <a:lnSpc>
                <a:spcPct val="87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/>
              <a:t>Proud krve z levé komory do pravé</a:t>
            </a:r>
          </a:p>
          <a:p>
            <a:pPr>
              <a:lnSpc>
                <a:spcPct val="87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/>
              <a:t>Malé defekty: asymptomatické, hlučný systolický šelest nalevo od dolního okraje sterna</a:t>
            </a:r>
          </a:p>
          <a:p>
            <a:pPr>
              <a:lnSpc>
                <a:spcPct val="87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/>
              <a:t>Velké defekty: srdeční selhání po narození</a:t>
            </a:r>
          </a:p>
          <a:p>
            <a:pPr>
              <a:lnSpc>
                <a:spcPct val="87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/>
              <a:t>Diagnostika: EKG, RTG S+P, ECHO</a:t>
            </a:r>
          </a:p>
          <a:p>
            <a:pPr>
              <a:lnSpc>
                <a:spcPct val="87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/>
              <a:t>Terapie: kardiochirurgická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58325" y="6937375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4369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66212" cy="1166813"/>
          </a:xfrm>
          <a:ln/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/>
              <a:t>Defekt komorového septa</a:t>
            </a:r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66212" cy="4899025"/>
          </a:xfrm>
          <a:ln/>
        </p:spPr>
        <p:txBody>
          <a:bodyPr/>
          <a:lstStyle/>
          <a:p>
            <a:endParaRPr lang="cs-CZ" altLang="cs-CZ"/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38" y="1260475"/>
            <a:ext cx="6264275" cy="6256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58325" y="6937375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5600"/>
  <p:timing>
    <p:tnLst>
      <p:par>
        <p:cTn id="1" dur="indefinite" restart="never" nodeType="tmRoot">
          <p:childTnLst>
            <p:seq concurrent="1" nextAc="seek">
              <p:cTn id="2" dur="0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66212" cy="1166813"/>
          </a:xfrm>
          <a:ln/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/>
              <a:t>Perzistující ductus arteriosus</a:t>
            </a:r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66212" cy="4899025"/>
          </a:xfrm>
          <a:ln/>
        </p:spPr>
        <p:txBody>
          <a:bodyPr/>
          <a:lstStyle/>
          <a:p>
            <a:endParaRPr lang="cs-CZ" altLang="cs-CZ"/>
          </a:p>
        </p:txBody>
      </p:sp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050" y="1624013"/>
            <a:ext cx="6430963" cy="575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58325" y="6937375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11743"/>
  <p:timing>
    <p:tnLst>
      <p:par>
        <p:cTn id="1" dur="indefinite" restart="never" nodeType="tmRoot">
          <p:childTnLst>
            <p:seq concurrent="1" nextAc="seek">
              <p:cTn id="2" dur="0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70975" cy="1176338"/>
          </a:xfrm>
          <a:ln/>
        </p:spPr>
        <p:txBody>
          <a:bodyPr/>
          <a:lstStyle/>
          <a:p>
            <a:pPr>
              <a:lnSpc>
                <a:spcPct val="87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sz="2200"/>
              <a:t>Vrozené srdeční vady - obstrukční:</a:t>
            </a:r>
            <a:br>
              <a:rPr lang="en-GB" altLang="cs-CZ" sz="2200"/>
            </a:br>
            <a:r>
              <a:rPr lang="en-GB" altLang="cs-CZ"/>
              <a:t>Koarktace aorty</a:t>
            </a:r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0975" cy="4900613"/>
          </a:xfrm>
          <a:ln/>
        </p:spPr>
        <p:txBody>
          <a:bodyPr/>
          <a:lstStyle/>
          <a:p>
            <a:pPr>
              <a:lnSpc>
                <a:spcPct val="87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/>
              <a:t>Zúžení aorty za odstupem levé podklíčkové tepny</a:t>
            </a:r>
          </a:p>
          <a:p>
            <a:pPr>
              <a:lnSpc>
                <a:spcPct val="87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/>
              <a:t>Vzestup TK v horní polovině těla, pod místem zúžení pokles TK</a:t>
            </a:r>
          </a:p>
          <a:p>
            <a:pPr>
              <a:lnSpc>
                <a:spcPct val="87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/>
              <a:t>Tlaková zátěž levé komory – hypertrofie levé komory</a:t>
            </a:r>
          </a:p>
          <a:p>
            <a:pPr>
              <a:lnSpc>
                <a:spcPct val="87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/>
              <a:t>Systolický šelest mezi lopatkami</a:t>
            </a:r>
          </a:p>
          <a:p>
            <a:pPr>
              <a:lnSpc>
                <a:spcPct val="87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/>
              <a:t>Diagnostika: jícnové echo (TEE), angiografie</a:t>
            </a:r>
          </a:p>
          <a:p>
            <a:pPr>
              <a:lnSpc>
                <a:spcPct val="87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/>
              <a:t>Komplikace: srdeční selhání, infekční endokarditida, aneuryzmata mozkových tepen</a:t>
            </a:r>
          </a:p>
          <a:p>
            <a:pPr>
              <a:lnSpc>
                <a:spcPct val="87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/>
              <a:t>Terapie: chirurgická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58325" y="6937375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1590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66212" cy="1166813"/>
          </a:xfrm>
          <a:ln/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/>
              <a:t>Koarktace aorty</a:t>
            </a:r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66212" cy="4899025"/>
          </a:xfrm>
          <a:ln/>
        </p:spPr>
        <p:txBody>
          <a:bodyPr/>
          <a:lstStyle/>
          <a:p>
            <a:endParaRPr lang="cs-CZ" altLang="cs-CZ"/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313" y="1452563"/>
            <a:ext cx="7229475" cy="592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58325" y="6937375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12424"/>
  <p:timing>
    <p:tnLst>
      <p:par>
        <p:cTn id="1" dur="indefinite" restart="never" nodeType="tmRoot">
          <p:childTnLst>
            <p:seq concurrent="1" nextAc="seek">
              <p:cTn id="2" dur="0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70975" cy="1176338"/>
          </a:xfrm>
          <a:ln/>
        </p:spPr>
        <p:txBody>
          <a:bodyPr/>
          <a:lstStyle/>
          <a:p>
            <a:pPr>
              <a:lnSpc>
                <a:spcPct val="87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sz="2200"/>
              <a:t>Vrozené srdeční vady – kombinované obstrukční a zkratové vady:</a:t>
            </a:r>
            <a:br>
              <a:rPr lang="en-GB" altLang="cs-CZ" sz="2200"/>
            </a:br>
            <a:r>
              <a:rPr lang="en-GB" altLang="cs-CZ"/>
              <a:t>Fallotova tetralogie</a:t>
            </a:r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0975" cy="4943475"/>
          </a:xfrm>
          <a:ln/>
        </p:spPr>
        <p:txBody>
          <a:bodyPr/>
          <a:lstStyle/>
          <a:p>
            <a:pPr>
              <a:lnSpc>
                <a:spcPct val="87000"/>
              </a:lnSpc>
              <a:buFont typeface="StarSymbo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/>
              <a:t>1) pulmonální stenóza</a:t>
            </a:r>
          </a:p>
          <a:p>
            <a:pPr>
              <a:lnSpc>
                <a:spcPct val="87000"/>
              </a:lnSpc>
              <a:buFont typeface="StarSymbo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/>
              <a:t>2) defekt komorového septa – subaortální</a:t>
            </a:r>
          </a:p>
          <a:p>
            <a:pPr>
              <a:lnSpc>
                <a:spcPct val="87000"/>
              </a:lnSpc>
              <a:buFont typeface="StarSymbo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/>
              <a:t>3) nasedající aorta (na defekt septa)</a:t>
            </a:r>
          </a:p>
          <a:p>
            <a:pPr>
              <a:lnSpc>
                <a:spcPct val="87000"/>
              </a:lnSpc>
              <a:buFont typeface="StarSymbo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/>
              <a:t>4) hypertrofie pravé komory</a:t>
            </a:r>
          </a:p>
          <a:p>
            <a:pPr>
              <a:lnSpc>
                <a:spcPct val="87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/>
              <a:t>Proud krve z pravé komory do levé</a:t>
            </a:r>
          </a:p>
          <a:p>
            <a:pPr>
              <a:lnSpc>
                <a:spcPct val="87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/>
              <a:t>Cyanóza, dušnost – brzy po narození,systolický šelest ve 2. mezičebří vlevo</a:t>
            </a:r>
          </a:p>
          <a:p>
            <a:pPr>
              <a:lnSpc>
                <a:spcPct val="87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/>
              <a:t>V KO polycytemie, EKG, RTG S+P, ECHO</a:t>
            </a:r>
          </a:p>
          <a:p>
            <a:pPr>
              <a:lnSpc>
                <a:spcPct val="87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/>
              <a:t>Komplikace: hypoxemie, CMP u dětí, infekční endokarditida, bez chirurgické léčby – úmrtí v dětském věku</a:t>
            </a:r>
          </a:p>
          <a:p>
            <a:pPr>
              <a:lnSpc>
                <a:spcPct val="87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/>
              <a:t>Terapie: chirurgická korekce vady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58325" y="6937375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628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66212" cy="1166813"/>
          </a:xfrm>
          <a:ln/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/>
              <a:t>Transpozice velkých cév</a:t>
            </a:r>
          </a:p>
        </p:txBody>
      </p:sp>
      <p:sp>
        <p:nvSpPr>
          <p:cNvPr id="409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66212" cy="4899025"/>
          </a:xfrm>
          <a:ln/>
        </p:spPr>
        <p:txBody>
          <a:bodyPr/>
          <a:lstStyle/>
          <a:p>
            <a:endParaRPr lang="cs-CZ" altLang="cs-CZ"/>
          </a:p>
        </p:txBody>
      </p:sp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439863"/>
            <a:ext cx="8280400" cy="5761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58325" y="6937375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10785"/>
  <p:timing>
    <p:tnLst>
      <p:par>
        <p:cTn id="1" dur="indefinite" restart="never" nodeType="tmRoot">
          <p:childTnLst>
            <p:seq concurrent="1" nextAc="seek">
              <p:cTn id="2" dur="0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72562" cy="1177925"/>
          </a:xfrm>
          <a:ln/>
        </p:spPr>
        <p:txBody>
          <a:bodyPr/>
          <a:lstStyle/>
          <a:p>
            <a:pPr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/>
              <a:t>Vrozené srdeční vady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2562" cy="4900613"/>
          </a:xfrm>
          <a:ln/>
        </p:spPr>
        <p:txBody>
          <a:bodyPr/>
          <a:lstStyle/>
          <a:p>
            <a:pPr algn="ctr">
              <a:lnSpc>
                <a:spcPct val="93000"/>
              </a:lnSpc>
              <a:buFont typeface="StarSymbo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altLang="cs-CZ"/>
          </a:p>
          <a:p>
            <a:pPr>
              <a:lnSpc>
                <a:spcPct val="93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/>
              <a:t>Zkratové vady</a:t>
            </a:r>
          </a:p>
          <a:p>
            <a:pPr>
              <a:lnSpc>
                <a:spcPct val="93000"/>
              </a:lnSpc>
              <a:buFont typeface="StarSymbo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000"/>
              <a:t>     - defekt septa síní / komor, perzistující ductus arteriosus</a:t>
            </a:r>
          </a:p>
          <a:p>
            <a:pPr>
              <a:lnSpc>
                <a:spcPct val="93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/>
              <a:t>Obstrukční vady </a:t>
            </a:r>
            <a:r>
              <a:rPr lang="en-GB" altLang="cs-CZ" sz="2000"/>
              <a:t>- koarktace aorty</a:t>
            </a:r>
          </a:p>
          <a:p>
            <a:pPr>
              <a:lnSpc>
                <a:spcPct val="93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/>
              <a:t>Kombinované obstrukční a zkratové vady –</a:t>
            </a:r>
            <a:r>
              <a:rPr lang="en-GB" altLang="cs-CZ" sz="2000"/>
              <a:t> Fallotova tetralogie, Eisenmengerův syndrom</a:t>
            </a:r>
          </a:p>
          <a:p>
            <a:pPr>
              <a:lnSpc>
                <a:spcPct val="93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/>
              <a:t>Dislokační vady –</a:t>
            </a:r>
            <a:r>
              <a:rPr lang="en-GB" altLang="cs-CZ" sz="2000"/>
              <a:t> Transpozive velikých cév, Ebsteinova anomálie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58325" y="6937375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222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69387" cy="1169988"/>
          </a:xfrm>
          <a:ln/>
        </p:spPr>
        <p:txBody>
          <a:bodyPr/>
          <a:lstStyle/>
          <a:p>
            <a:pPr>
              <a:lnSpc>
                <a:spcPct val="87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/>
              <a:t>Chlopenní vady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69387" cy="4900613"/>
          </a:xfrm>
          <a:ln/>
        </p:spPr>
        <p:txBody>
          <a:bodyPr/>
          <a:lstStyle/>
          <a:p>
            <a:pPr>
              <a:lnSpc>
                <a:spcPct val="87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/>
              <a:t>Insuficience – nedomykavost, nedostatečně se                                                      zavírá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2990850"/>
            <a:ext cx="3314700" cy="402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58325" y="6937375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1272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67800" cy="1169988"/>
          </a:xfrm>
          <a:ln/>
        </p:spPr>
        <p:txBody>
          <a:bodyPr/>
          <a:lstStyle/>
          <a:p>
            <a:pPr>
              <a:lnSpc>
                <a:spcPct val="76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/>
              <a:t>Poslechová místa jednotlivých chlopní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67800" cy="4900613"/>
          </a:xfrm>
          <a:ln/>
        </p:spPr>
        <p:txBody>
          <a:bodyPr/>
          <a:lstStyle/>
          <a:p>
            <a:endParaRPr lang="cs-CZ" altLang="cs-CZ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188" y="1619250"/>
            <a:ext cx="7213600" cy="5761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58325" y="6937375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3347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72562" cy="1177925"/>
          </a:xfrm>
          <a:ln/>
        </p:spPr>
        <p:txBody>
          <a:bodyPr/>
          <a:lstStyle/>
          <a:p>
            <a:pPr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sz="2200"/>
              <a:t>Získane chlopenní vady:</a:t>
            </a:r>
            <a:br>
              <a:rPr lang="en-GB" altLang="cs-CZ" sz="2200"/>
            </a:br>
            <a:r>
              <a:rPr lang="en-GB" altLang="cs-CZ"/>
              <a:t>mitrální stenóza</a:t>
            </a: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2562" cy="4900613"/>
          </a:xfrm>
          <a:ln/>
        </p:spPr>
        <p:txBody>
          <a:bodyPr/>
          <a:lstStyle/>
          <a:p>
            <a:pPr>
              <a:lnSpc>
                <a:spcPct val="93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 b="1"/>
              <a:t>Etiologie:</a:t>
            </a:r>
            <a:r>
              <a:rPr lang="en-GB" altLang="cs-CZ" sz="2400"/>
              <a:t> po revmatické horečce (následek streptokokové infekce např. Angíny!), často kombinace s aortální insuficiencí</a:t>
            </a:r>
          </a:p>
          <a:p>
            <a:pPr>
              <a:lnSpc>
                <a:spcPct val="93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 b="1"/>
              <a:t>Klinický obraz: facies mitralis – začervenalé tváře, často s drobnými venektaziemi, kontrastují s bledým okolím, cyanóza rtů, dušnost, suchý kašel, palpitace při fibrilaci síní</a:t>
            </a:r>
          </a:p>
          <a:p>
            <a:pPr>
              <a:lnSpc>
                <a:spcPct val="93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 b="1"/>
              <a:t>Diagnostika: na EKG P mitrale – rozšířená a dvojvrcholová vlna P, často fibrilace síní, RTG S+P – dilatace levé předsíně, ECHO</a:t>
            </a:r>
          </a:p>
          <a:p>
            <a:pPr>
              <a:lnSpc>
                <a:spcPct val="93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 b="1"/>
              <a:t>Komplikace: fibrilace síní, embolie,infekční endokarditida, opakované bronchitidy</a:t>
            </a:r>
          </a:p>
          <a:p>
            <a:pPr>
              <a:lnSpc>
                <a:spcPct val="93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cs-CZ" sz="2400" b="1"/>
              <a:t>Terapie: chirurgická terapie, katetrizace (balonková valvuloplastika),náhrada mitrální chlopně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58325" y="6937375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6236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67800" cy="1169988"/>
          </a:xfrm>
          <a:ln/>
        </p:spPr>
        <p:txBody>
          <a:bodyPr/>
          <a:lstStyle/>
          <a:p>
            <a:pPr>
              <a:lnSpc>
                <a:spcPct val="76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/>
              <a:t>Mitrální stenóza</a:t>
            </a: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67800" cy="4900613"/>
          </a:xfrm>
          <a:ln/>
        </p:spPr>
        <p:txBody>
          <a:bodyPr/>
          <a:lstStyle/>
          <a:p>
            <a:endParaRPr lang="cs-CZ" altLang="cs-CZ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700" y="1979613"/>
            <a:ext cx="4364038" cy="413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58325" y="6937375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738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67800" cy="1169988"/>
          </a:xfrm>
          <a:ln/>
        </p:spPr>
        <p:txBody>
          <a:bodyPr/>
          <a:lstStyle/>
          <a:p>
            <a:pPr>
              <a:lnSpc>
                <a:spcPct val="76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/>
              <a:t>Facies mitralis</a:t>
            </a: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67800" cy="4900613"/>
          </a:xfrm>
          <a:ln/>
        </p:spPr>
        <p:txBody>
          <a:bodyPr/>
          <a:lstStyle/>
          <a:p>
            <a:endParaRPr lang="cs-CZ" altLang="cs-CZ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1800225"/>
            <a:ext cx="3340100" cy="488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475" y="1800225"/>
            <a:ext cx="3340100" cy="488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458325" y="6937375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1170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67800" cy="1169988"/>
          </a:xfrm>
          <a:ln/>
        </p:spPr>
        <p:txBody>
          <a:bodyPr/>
          <a:lstStyle/>
          <a:p>
            <a:pPr>
              <a:lnSpc>
                <a:spcPct val="76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/>
              <a:t>RTG nález dilatace levé síně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67800" cy="4900613"/>
          </a:xfrm>
          <a:ln/>
        </p:spPr>
        <p:txBody>
          <a:bodyPr/>
          <a:lstStyle/>
          <a:p>
            <a:endParaRPr lang="cs-CZ" altLang="cs-CZ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1323975"/>
            <a:ext cx="5686425" cy="587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58325" y="6937375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988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Výchozí návrh">
      <a:majorFont>
        <a:latin typeface="Arial"/>
        <a:ea typeface=""/>
        <a:cs typeface="Lucida Sans Unicode"/>
      </a:majorFont>
      <a:minorFont>
        <a:latin typeface="Arial"/>
        <a:ea typeface=""/>
        <a:cs typeface="Lucida Sans Unicode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71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charset="0"/>
          <a:buNone/>
          <a:tabLst/>
          <a:defRPr kumimoji="0" lang="en-GB" altLang="cs-CZ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Lucida Sans Unicode" panose="020B0602030504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71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charset="0"/>
          <a:buNone/>
          <a:tabLst/>
          <a:defRPr kumimoji="0" lang="en-GB" altLang="cs-CZ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Lucida Sans Unicode" panose="020B0602030504020204" pitchFamily="34" charset="0"/>
          </a:defRPr>
        </a:defPPr>
      </a:lstStyle>
    </a:lnDef>
  </a:objectDefaults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834</Words>
  <Application>Microsoft Office PowerPoint</Application>
  <PresentationFormat>Vlastní</PresentationFormat>
  <Paragraphs>127</Paragraphs>
  <Slides>26</Slides>
  <Notes>26</Notes>
  <HiddenSlides>0</HiddenSlides>
  <MMClips>26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2" baseType="lpstr">
      <vt:lpstr>Arial</vt:lpstr>
      <vt:lpstr>Lucida Sans Unicode</vt:lpstr>
      <vt:lpstr>StarSymbol</vt:lpstr>
      <vt:lpstr>Symbol</vt:lpstr>
      <vt:lpstr>Times New Roman</vt:lpstr>
      <vt:lpstr>Výchozí návrh</vt:lpstr>
      <vt:lpstr>Srdeční vady</vt:lpstr>
      <vt:lpstr>Získané chlopenní vady</vt:lpstr>
      <vt:lpstr>Vrozené srdeční vady</vt:lpstr>
      <vt:lpstr>Chlopenní vady</vt:lpstr>
      <vt:lpstr>Poslechová místa jednotlivých chlopní</vt:lpstr>
      <vt:lpstr>Získane chlopenní vady: mitrální stenóza</vt:lpstr>
      <vt:lpstr>Mitrální stenóza</vt:lpstr>
      <vt:lpstr>Facies mitralis</vt:lpstr>
      <vt:lpstr>RTG nález dilatace levé síně</vt:lpstr>
      <vt:lpstr>Získane chlopenní vady: mitrální insuficience</vt:lpstr>
      <vt:lpstr>Mitrální insuficience</vt:lpstr>
      <vt:lpstr>RTG známky hypertrofie levé komory u mitrální insuficience</vt:lpstr>
      <vt:lpstr>Získane chlopenní vady: aortální stenóza</vt:lpstr>
      <vt:lpstr>Získane chlopenní vady: aortální insuficience</vt:lpstr>
      <vt:lpstr>Získane chlopenní vady: trikuspidální stenóza</vt:lpstr>
      <vt:lpstr>Získane chlopenní vady: trikuspidální insuficience</vt:lpstr>
      <vt:lpstr>Vrozené srdeční vady</vt:lpstr>
      <vt:lpstr>Vrozené srdeční vady - zkratové: Defekt síňového septa</vt:lpstr>
      <vt:lpstr>Defekt síňového septa</vt:lpstr>
      <vt:lpstr>Vrozené srdeční vady - zkratové: Defekt komorového septa</vt:lpstr>
      <vt:lpstr>Defekt komorového septa</vt:lpstr>
      <vt:lpstr>Perzistující ductus arteriosus</vt:lpstr>
      <vt:lpstr>Vrozené srdeční vady - obstrukční: Koarktace aorty</vt:lpstr>
      <vt:lpstr>Koarktace aorty</vt:lpstr>
      <vt:lpstr>Vrozené srdeční vady – kombinované obstrukční a zkratové vady: Fallotova tetralogie</vt:lpstr>
      <vt:lpstr>Transpozice velkých cév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Srdeční vady</dc:title>
  <dc:creator>Jiří Beneš</dc:creator>
  <cp:lastModifiedBy>Hewlett-Packard Company</cp:lastModifiedBy>
  <cp:revision>3</cp:revision>
  <dcterms:modified xsi:type="dcterms:W3CDTF">2020-11-08T21:49:08Z</dcterms:modified>
</cp:coreProperties>
</file>