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400" r:id="rId2"/>
    <p:sldId id="399" r:id="rId3"/>
    <p:sldId id="386" r:id="rId4"/>
    <p:sldId id="387" r:id="rId5"/>
    <p:sldId id="388" r:id="rId6"/>
    <p:sldId id="389" r:id="rId7"/>
    <p:sldId id="390" r:id="rId8"/>
    <p:sldId id="391" r:id="rId9"/>
    <p:sldId id="392" r:id="rId10"/>
    <p:sldId id="393" r:id="rId11"/>
    <p:sldId id="394" r:id="rId12"/>
    <p:sldId id="395" r:id="rId13"/>
    <p:sldId id="396" r:id="rId14"/>
    <p:sldId id="397" r:id="rId15"/>
    <p:sldId id="398" r:id="rId16"/>
    <p:sldId id="358" r:id="rId17"/>
    <p:sldId id="359" r:id="rId18"/>
    <p:sldId id="361" r:id="rId19"/>
    <p:sldId id="362" r:id="rId20"/>
    <p:sldId id="363" r:id="rId21"/>
    <p:sldId id="371" r:id="rId22"/>
    <p:sldId id="364" r:id="rId23"/>
    <p:sldId id="365" r:id="rId24"/>
    <p:sldId id="366" r:id="rId25"/>
    <p:sldId id="374" r:id="rId26"/>
    <p:sldId id="385" r:id="rId27"/>
    <p:sldId id="378" r:id="rId28"/>
    <p:sldId id="384" r:id="rId29"/>
    <p:sldId id="383" r:id="rId30"/>
    <p:sldId id="376" r:id="rId31"/>
  </p:sldIdLst>
  <p:sldSz cx="10287000" cy="6858000" type="35mm"/>
  <p:notesSz cx="6858000" cy="9774238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5F5F5F"/>
    <a:srgbClr val="FFFF6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9" autoAdjust="0"/>
    <p:restoredTop sz="94670" autoAdjust="0"/>
  </p:normalViewPr>
  <p:slideViewPr>
    <p:cSldViewPr>
      <p:cViewPr varScale="1">
        <p:scale>
          <a:sx n="49" d="100"/>
          <a:sy n="49" d="100"/>
        </p:scale>
        <p:origin x="36" y="200"/>
      </p:cViewPr>
      <p:guideLst>
        <p:guide orient="horz" pos="2160"/>
        <p:guide pos="3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95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>
              <a:defRPr sz="1000" 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95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>
              <a:defRPr sz="1000" 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059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>
              <a:defRPr sz="1000" 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3059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>
              <a:defRPr sz="1000" 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A57E693-992A-45B4-AF12-31C328C68DB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6397625" y="9371013"/>
            <a:ext cx="3921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 algn="r">
              <a:defRPr/>
            </a:pPr>
            <a:fld id="{13FB8166-36BF-410D-B250-9443B0857D89}" type="slidenum">
              <a:rPr lang="cs-CZ" altLang="cs-CZ" sz="1400" smtClean="0">
                <a:latin typeface="Times New Roman" panose="02020603050405020304" pitchFamily="18" charset="0"/>
              </a:rPr>
              <a:pPr algn="r">
                <a:defRPr/>
              </a:pPr>
              <a:t>‹#›</a:t>
            </a:fld>
            <a:endParaRPr lang="cs-CZ" altLang="cs-CZ" sz="140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868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95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defTabSz="762000">
              <a:defRPr sz="1000" 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95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 defTabSz="762000">
              <a:defRPr sz="1000" 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059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defTabSz="762000">
              <a:defRPr sz="1000" 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3059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 defTabSz="762000">
              <a:defRPr sz="1000" 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C227F37-5DA6-4348-BD70-70FDCFA1D3C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645025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 smtClean="0"/>
              <a:t>Click to edit Master notes styles</a:t>
            </a:r>
          </a:p>
          <a:p>
            <a:pPr lvl="1"/>
            <a:r>
              <a:rPr lang="cs-CZ" altLang="cs-CZ" noProof="0" smtClean="0"/>
              <a:t>Second Level</a:t>
            </a:r>
          </a:p>
          <a:p>
            <a:pPr lvl="2"/>
            <a:r>
              <a:rPr lang="cs-CZ" altLang="cs-CZ" noProof="0" smtClean="0"/>
              <a:t>Third Level</a:t>
            </a:r>
          </a:p>
          <a:p>
            <a:pPr lvl="3"/>
            <a:r>
              <a:rPr lang="cs-CZ" altLang="cs-CZ" noProof="0" smtClean="0"/>
              <a:t>Fourth Level</a:t>
            </a:r>
          </a:p>
          <a:p>
            <a:pPr lvl="4"/>
            <a:r>
              <a:rPr lang="cs-CZ" altLang="cs-CZ" noProof="0" smtClean="0"/>
              <a:t>Fifth Level</a:t>
            </a:r>
          </a:p>
        </p:txBody>
      </p:sp>
      <p:sp>
        <p:nvSpPr>
          <p:cNvPr id="2055" name="Rectangle 7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5663" y="847725"/>
            <a:ext cx="5146675" cy="3432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6397625" y="9371013"/>
            <a:ext cx="3921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 algn="r">
              <a:defRPr/>
            </a:pPr>
            <a:fld id="{87AE8FB9-C383-4CAC-AFDA-4EE10087112C}" type="slidenum">
              <a:rPr lang="cs-CZ" altLang="cs-CZ" sz="1400" smtClean="0">
                <a:latin typeface="Times New Roman" panose="02020603050405020304" pitchFamily="18" charset="0"/>
              </a:rPr>
              <a:pPr algn="r">
                <a:defRPr/>
              </a:pPr>
              <a:t>‹#›</a:t>
            </a:fld>
            <a:endParaRPr lang="cs-CZ" altLang="cs-CZ" sz="140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1112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fld id="{D4AA16E3-F6E6-4E04-9747-04058CC9B0C4}" type="slidenum">
              <a:rPr lang="cs-CZ" altLang="cs-CZ" sz="1000" smtClean="0">
                <a:latin typeface="Times New Roman" panose="02020603050405020304" pitchFamily="18" charset="0"/>
              </a:rPr>
              <a:pPr/>
              <a:t>2</a:t>
            </a:fld>
            <a:endParaRPr lang="cs-CZ" altLang="cs-CZ" sz="1000" smtClean="0">
              <a:latin typeface="Times New Roman" panose="02020603050405020304" pitchFamily="18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1038" y="733425"/>
            <a:ext cx="5495925" cy="3665538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643438"/>
            <a:ext cx="5029200" cy="4397375"/>
          </a:xfrm>
          <a:noFill/>
        </p:spPr>
        <p:txBody>
          <a:bodyPr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258349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fld id="{E65648F7-B04E-4F28-9D2A-71DB628C8EC4}" type="slidenum">
              <a:rPr lang="cs-CZ" altLang="cs-CZ" sz="1000" smtClean="0">
                <a:latin typeface="Times New Roman" panose="02020603050405020304" pitchFamily="18" charset="0"/>
              </a:rPr>
              <a:pPr/>
              <a:t>11</a:t>
            </a:fld>
            <a:endParaRPr lang="cs-CZ" altLang="cs-CZ" sz="1000" smtClean="0">
              <a:latin typeface="Times New Roman" panose="02020603050405020304" pitchFamily="18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1038" y="733425"/>
            <a:ext cx="5495925" cy="3665538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643438"/>
            <a:ext cx="5486400" cy="4397375"/>
          </a:xfrm>
          <a:noFill/>
        </p:spPr>
        <p:txBody>
          <a:bodyPr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0815209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fld id="{146E60C6-C624-4AC4-8E74-F7C31FEC93D1}" type="slidenum">
              <a:rPr lang="cs-CZ" altLang="cs-CZ" sz="1000" smtClean="0">
                <a:latin typeface="Times New Roman" panose="02020603050405020304" pitchFamily="18" charset="0"/>
              </a:rPr>
              <a:pPr/>
              <a:t>12</a:t>
            </a:fld>
            <a:endParaRPr lang="cs-CZ" altLang="cs-CZ" sz="1000" smtClean="0">
              <a:latin typeface="Times New Roman" panose="02020603050405020304" pitchFamily="18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1038" y="733425"/>
            <a:ext cx="5495925" cy="3665538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643438"/>
            <a:ext cx="5029200" cy="4397375"/>
          </a:xfrm>
          <a:noFill/>
        </p:spPr>
        <p:txBody>
          <a:bodyPr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8896032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fld id="{3877CB66-B1A7-42C8-8AF4-AB1F1417ACB9}" type="slidenum">
              <a:rPr lang="cs-CZ" altLang="cs-CZ" sz="1000" smtClean="0">
                <a:latin typeface="Times New Roman" panose="02020603050405020304" pitchFamily="18" charset="0"/>
              </a:rPr>
              <a:pPr/>
              <a:t>13</a:t>
            </a:fld>
            <a:endParaRPr lang="cs-CZ" altLang="cs-CZ" sz="1000" smtClean="0">
              <a:latin typeface="Times New Roman" panose="02020603050405020304" pitchFamily="18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1038" y="733425"/>
            <a:ext cx="5495925" cy="3665538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643438"/>
            <a:ext cx="5029200" cy="4397375"/>
          </a:xfrm>
          <a:noFill/>
        </p:spPr>
        <p:txBody>
          <a:bodyPr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7370574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fld id="{DDE8CD89-B216-4149-8C31-35A59B6A1285}" type="slidenum">
              <a:rPr lang="cs-CZ" altLang="cs-CZ" sz="1000" smtClean="0">
                <a:latin typeface="Times New Roman" panose="02020603050405020304" pitchFamily="18" charset="0"/>
              </a:rPr>
              <a:pPr/>
              <a:t>14</a:t>
            </a:fld>
            <a:endParaRPr lang="cs-CZ" altLang="cs-CZ" sz="1000" smtClean="0">
              <a:latin typeface="Times New Roman" panose="02020603050405020304" pitchFamily="18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1038" y="733425"/>
            <a:ext cx="5495925" cy="3665538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643438"/>
            <a:ext cx="5029200" cy="4397375"/>
          </a:xfrm>
          <a:noFill/>
        </p:spPr>
        <p:txBody>
          <a:bodyPr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3778236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fld id="{AF9DB47D-D25D-4BBC-8B5A-34ED1D05B426}" type="slidenum">
              <a:rPr lang="cs-CZ" altLang="cs-CZ" sz="1000" smtClean="0">
                <a:latin typeface="Times New Roman" panose="02020603050405020304" pitchFamily="18" charset="0"/>
              </a:rPr>
              <a:pPr/>
              <a:t>15</a:t>
            </a:fld>
            <a:endParaRPr lang="cs-CZ" altLang="cs-CZ" sz="1000" smtClean="0">
              <a:latin typeface="Times New Roman" panose="02020603050405020304" pitchFamily="18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1038" y="733425"/>
            <a:ext cx="5495925" cy="3665538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643438"/>
            <a:ext cx="5029200" cy="4397375"/>
          </a:xfrm>
          <a:noFill/>
        </p:spPr>
        <p:txBody>
          <a:bodyPr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0115713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fld id="{ED70A63D-3EB7-4385-A7B0-86051654E7B7}" type="slidenum">
              <a:rPr lang="cs-CZ" altLang="cs-CZ" sz="1000" smtClean="0">
                <a:latin typeface="Times New Roman" panose="02020603050405020304" pitchFamily="18" charset="0"/>
              </a:rPr>
              <a:pPr/>
              <a:t>26</a:t>
            </a:fld>
            <a:endParaRPr lang="cs-CZ" altLang="cs-CZ" sz="1000" smtClean="0">
              <a:latin typeface="Times New Roman" panose="02020603050405020304" pitchFamily="18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1038" y="733425"/>
            <a:ext cx="5495925" cy="3665538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643438"/>
            <a:ext cx="5486400" cy="4397375"/>
          </a:xfrm>
          <a:noFill/>
        </p:spPr>
        <p:txBody>
          <a:bodyPr/>
          <a:lstStyle/>
          <a:p>
            <a:endParaRPr lang="sk-SK" altLang="cs-CZ" smtClean="0"/>
          </a:p>
        </p:txBody>
      </p:sp>
    </p:spTree>
    <p:extLst>
      <p:ext uri="{BB962C8B-B14F-4D97-AF65-F5344CB8AC3E}">
        <p14:creationId xmlns:p14="http://schemas.microsoft.com/office/powerpoint/2010/main" val="2239395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fld id="{BDCDEE9D-533B-4D2C-8829-0C0888551AB5}" type="slidenum">
              <a:rPr lang="cs-CZ" altLang="cs-CZ" sz="1000" smtClean="0">
                <a:latin typeface="Times New Roman" panose="02020603050405020304" pitchFamily="18" charset="0"/>
              </a:rPr>
              <a:pPr/>
              <a:t>3</a:t>
            </a:fld>
            <a:endParaRPr lang="cs-CZ" altLang="cs-CZ" sz="1000" smtClean="0">
              <a:latin typeface="Times New Roman" panose="02020603050405020304" pitchFamily="18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1038" y="733425"/>
            <a:ext cx="5495925" cy="3665538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643438"/>
            <a:ext cx="5029200" cy="4397375"/>
          </a:xfrm>
          <a:noFill/>
        </p:spPr>
        <p:txBody>
          <a:bodyPr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681868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fld id="{6DD6FABA-E348-4ABA-9E39-1AB31ED508DF}" type="slidenum">
              <a:rPr lang="cs-CZ" altLang="cs-CZ" sz="1000" smtClean="0">
                <a:latin typeface="Times New Roman" panose="02020603050405020304" pitchFamily="18" charset="0"/>
              </a:rPr>
              <a:pPr/>
              <a:t>4</a:t>
            </a:fld>
            <a:endParaRPr lang="cs-CZ" altLang="cs-CZ" sz="1000" smtClean="0">
              <a:latin typeface="Times New Roman" panose="02020603050405020304" pitchFamily="18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1038" y="733425"/>
            <a:ext cx="5495925" cy="3665538"/>
          </a:xfrm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643438"/>
            <a:ext cx="5029200" cy="4397375"/>
          </a:xfrm>
          <a:noFill/>
        </p:spPr>
        <p:txBody>
          <a:bodyPr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4653389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fld id="{B84CD929-9818-4A9D-BF8D-C38D5F57F0E9}" type="slidenum">
              <a:rPr lang="cs-CZ" altLang="cs-CZ" sz="1000" smtClean="0">
                <a:latin typeface="Times New Roman" panose="02020603050405020304" pitchFamily="18" charset="0"/>
              </a:rPr>
              <a:pPr/>
              <a:t>5</a:t>
            </a:fld>
            <a:endParaRPr lang="cs-CZ" altLang="cs-CZ" sz="1000" smtClean="0">
              <a:latin typeface="Times New Roman" panose="02020603050405020304" pitchFamily="18" charset="0"/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1038" y="733425"/>
            <a:ext cx="5495925" cy="3665538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643438"/>
            <a:ext cx="5029200" cy="4397375"/>
          </a:xfrm>
          <a:noFill/>
        </p:spPr>
        <p:txBody>
          <a:bodyPr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577850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fld id="{2DC75BD5-B14A-41DF-9247-5213E6F7462F}" type="slidenum">
              <a:rPr lang="cs-CZ" altLang="cs-CZ" sz="1000" smtClean="0">
                <a:latin typeface="Times New Roman" panose="02020603050405020304" pitchFamily="18" charset="0"/>
              </a:rPr>
              <a:pPr/>
              <a:t>6</a:t>
            </a:fld>
            <a:endParaRPr lang="cs-CZ" altLang="cs-CZ" sz="1000" smtClean="0">
              <a:latin typeface="Times New Roman" panose="02020603050405020304" pitchFamily="18" charset="0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1038" y="733425"/>
            <a:ext cx="5495925" cy="3665538"/>
          </a:xfrm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643438"/>
            <a:ext cx="5029200" cy="4397375"/>
          </a:xfrm>
          <a:noFill/>
        </p:spPr>
        <p:txBody>
          <a:bodyPr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840461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fld id="{9634B8C4-5455-48AE-A1D6-AA4476868694}" type="slidenum">
              <a:rPr lang="cs-CZ" altLang="cs-CZ" sz="1000" smtClean="0">
                <a:latin typeface="Times New Roman" panose="02020603050405020304" pitchFamily="18" charset="0"/>
              </a:rPr>
              <a:pPr/>
              <a:t>7</a:t>
            </a:fld>
            <a:endParaRPr lang="cs-CZ" altLang="cs-CZ" sz="1000" smtClean="0">
              <a:latin typeface="Times New Roman" panose="02020603050405020304" pitchFamily="18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1038" y="733425"/>
            <a:ext cx="5495925" cy="3665538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643438"/>
            <a:ext cx="5029200" cy="4397375"/>
          </a:xfrm>
          <a:noFill/>
        </p:spPr>
        <p:txBody>
          <a:bodyPr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767398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fld id="{F3E13EBC-A417-4E60-8C09-397B56B883C9}" type="slidenum">
              <a:rPr lang="cs-CZ" altLang="cs-CZ" sz="1000" smtClean="0">
                <a:latin typeface="Times New Roman" panose="02020603050405020304" pitchFamily="18" charset="0"/>
              </a:rPr>
              <a:pPr/>
              <a:t>8</a:t>
            </a:fld>
            <a:endParaRPr lang="cs-CZ" altLang="cs-CZ" sz="1000" smtClean="0">
              <a:latin typeface="Times New Roman" panose="02020603050405020304" pitchFamily="18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1038" y="733425"/>
            <a:ext cx="5495925" cy="3665538"/>
          </a:xfrm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643438"/>
            <a:ext cx="5029200" cy="4397375"/>
          </a:xfrm>
          <a:noFill/>
        </p:spPr>
        <p:txBody>
          <a:bodyPr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918142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fld id="{ECA62144-B4D0-4052-A768-E029B9FCBA48}" type="slidenum">
              <a:rPr lang="cs-CZ" altLang="cs-CZ" sz="1000" smtClean="0">
                <a:latin typeface="Times New Roman" panose="02020603050405020304" pitchFamily="18" charset="0"/>
              </a:rPr>
              <a:pPr/>
              <a:t>9</a:t>
            </a:fld>
            <a:endParaRPr lang="cs-CZ" altLang="cs-CZ" sz="1000" smtClean="0">
              <a:latin typeface="Times New Roman" panose="02020603050405020304" pitchFamily="18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1038" y="733425"/>
            <a:ext cx="5495925" cy="36655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643438"/>
            <a:ext cx="5029200" cy="4397375"/>
          </a:xfrm>
          <a:noFill/>
        </p:spPr>
        <p:txBody>
          <a:bodyPr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1255676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 defTabSz="7620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fld id="{5EEF34B4-88D6-45D3-A20A-3DC68E4E0BCA}" type="slidenum">
              <a:rPr lang="cs-CZ" altLang="cs-CZ" sz="1000" smtClean="0">
                <a:latin typeface="Times New Roman" panose="02020603050405020304" pitchFamily="18" charset="0"/>
              </a:rPr>
              <a:pPr/>
              <a:t>10</a:t>
            </a:fld>
            <a:endParaRPr lang="cs-CZ" altLang="cs-CZ" sz="1000" smtClean="0">
              <a:latin typeface="Times New Roman" panose="02020603050405020304" pitchFamily="18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1038" y="733425"/>
            <a:ext cx="5495925" cy="3665538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643438"/>
            <a:ext cx="5029200" cy="4397375"/>
          </a:xfrm>
          <a:noFill/>
        </p:spPr>
        <p:txBody>
          <a:bodyPr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189083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85875" y="1122363"/>
            <a:ext cx="771525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85875" y="3602038"/>
            <a:ext cx="771525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FF1CC2-DD44-45BB-BE0F-20E046ABDC5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00459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011079-104A-40A8-AE83-3205FE32C03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23357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6600" y="228600"/>
            <a:ext cx="1943100" cy="57150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7300" y="228600"/>
            <a:ext cx="5676900" cy="5715000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A6FCF-00D1-497B-BD73-C9422033258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46556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7300" y="228600"/>
            <a:ext cx="7772400" cy="12192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7300" y="18288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9700" y="18288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2EF305-65F7-4538-B228-61F79A66DC8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29136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A8574C-428E-4388-8276-C5364BAA137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5877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1675" y="1709738"/>
            <a:ext cx="88725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01675" y="4589463"/>
            <a:ext cx="8872538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BFB0E2-59CF-425C-90B7-54E8AF3DEEF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36131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7300" y="18288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9700" y="18288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55CAF9-5C23-4EDA-9C9E-047DDF327B4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81395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8025" y="365125"/>
            <a:ext cx="8872538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08025" y="1681163"/>
            <a:ext cx="43529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708025" y="2505075"/>
            <a:ext cx="4352925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208588" y="1681163"/>
            <a:ext cx="43719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208588" y="2505075"/>
            <a:ext cx="4371975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FAB485-317B-45BF-9804-9FCE321A4D2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16618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B2037-5F05-4A68-BCD6-F3E135A501F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41889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5904FA-1F53-4D48-966F-363B3D73B81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99877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8025" y="457200"/>
            <a:ext cx="33178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73563" y="987425"/>
            <a:ext cx="52070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08025" y="2057400"/>
            <a:ext cx="33178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044D3-E3F7-48FC-92D3-119D401AD02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34596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8025" y="457200"/>
            <a:ext cx="33178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373563" y="987425"/>
            <a:ext cx="52070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08025" y="2057400"/>
            <a:ext cx="33178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7AC1E-8110-4232-927D-670E30BE0AF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97571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182A6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8644" tIns="49323" rIns="98644" bIns="49323" numCol="1" anchor="ctr" anchorCtr="0" compatLnSpc="1">
            <a:prstTxWarp prst="textNoShape">
              <a:avLst/>
            </a:prstTxWarp>
          </a:bodyPr>
          <a:lstStyle>
            <a:lvl1pPr defTabSz="815975">
              <a:defRPr sz="1500">
                <a:latin typeface="+mn-lt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8644" tIns="49323" rIns="98644" bIns="49323" numCol="1" anchor="ctr" anchorCtr="0" compatLnSpc="1">
            <a:prstTxWarp prst="textNoShape">
              <a:avLst/>
            </a:prstTxWarp>
          </a:bodyPr>
          <a:lstStyle>
            <a:lvl1pPr algn="ctr" defTabSz="815975">
              <a:defRPr sz="1500">
                <a:latin typeface="+mn-lt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533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8644" tIns="49323" rIns="98644" bIns="49323" numCol="1" anchor="ctr" anchorCtr="0" compatLnSpc="1">
            <a:prstTxWarp prst="textNoShape">
              <a:avLst/>
            </a:prstTxWarp>
          </a:bodyPr>
          <a:lstStyle>
            <a:lvl1pPr algn="r" defTabSz="815975">
              <a:defRPr sz="1500">
                <a:latin typeface="+mn-lt"/>
              </a:defRPr>
            </a:lvl1pPr>
          </a:lstStyle>
          <a:p>
            <a:pPr>
              <a:defRPr/>
            </a:pPr>
            <a:fld id="{FF18C475-4B5B-4412-8348-63D38EE23AF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grpSp>
        <p:nvGrpSpPr>
          <p:cNvPr id="1029" name="Group 9"/>
          <p:cNvGrpSpPr>
            <a:grpSpLocks/>
          </p:cNvGrpSpPr>
          <p:nvPr/>
        </p:nvGrpSpPr>
        <p:grpSpPr bwMode="auto">
          <a:xfrm>
            <a:off x="0" y="0"/>
            <a:ext cx="9537700" cy="6173788"/>
            <a:chOff x="0" y="0"/>
            <a:chExt cx="6009" cy="3889"/>
          </a:xfrm>
        </p:grpSpPr>
        <p:sp>
          <p:nvSpPr>
            <p:cNvPr id="1032" name="Freeform 5"/>
            <p:cNvSpPr>
              <a:spLocks/>
            </p:cNvSpPr>
            <p:nvPr/>
          </p:nvSpPr>
          <p:spPr bwMode="auto">
            <a:xfrm>
              <a:off x="0" y="0"/>
              <a:ext cx="4346" cy="3889"/>
            </a:xfrm>
            <a:custGeom>
              <a:avLst/>
              <a:gdLst>
                <a:gd name="T0" fmla="*/ 4345 w 4346"/>
                <a:gd name="T1" fmla="*/ 3418 h 3889"/>
                <a:gd name="T2" fmla="*/ 514 w 4346"/>
                <a:gd name="T3" fmla="*/ 0 h 3889"/>
                <a:gd name="T4" fmla="*/ 0 w 4346"/>
                <a:gd name="T5" fmla="*/ 0 h 3889"/>
                <a:gd name="T6" fmla="*/ 0 w 4346"/>
                <a:gd name="T7" fmla="*/ 481 h 3889"/>
                <a:gd name="T8" fmla="*/ 3819 w 4346"/>
                <a:gd name="T9" fmla="*/ 3888 h 3889"/>
                <a:gd name="T10" fmla="*/ 4345 w 4346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346" h="3889">
                  <a:moveTo>
                    <a:pt x="4345" y="3418"/>
                  </a:moveTo>
                  <a:lnTo>
                    <a:pt x="514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819" y="3888"/>
                  </a:lnTo>
                  <a:lnTo>
                    <a:pt x="4345" y="3418"/>
                  </a:lnTo>
                </a:path>
              </a:pathLst>
            </a:custGeom>
            <a:solidFill>
              <a:srgbClr val="264C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33" name="Freeform 6"/>
            <p:cNvSpPr>
              <a:spLocks/>
            </p:cNvSpPr>
            <p:nvPr/>
          </p:nvSpPr>
          <p:spPr bwMode="auto">
            <a:xfrm>
              <a:off x="968" y="0"/>
              <a:ext cx="3818" cy="3223"/>
            </a:xfrm>
            <a:custGeom>
              <a:avLst/>
              <a:gdLst>
                <a:gd name="T0" fmla="*/ 416 w 3818"/>
                <a:gd name="T1" fmla="*/ 0 h 3223"/>
                <a:gd name="T2" fmla="*/ 3817 w 3818"/>
                <a:gd name="T3" fmla="*/ 3036 h 3223"/>
                <a:gd name="T4" fmla="*/ 3609 w 3818"/>
                <a:gd name="T5" fmla="*/ 3222 h 3223"/>
                <a:gd name="T6" fmla="*/ 0 w 3818"/>
                <a:gd name="T7" fmla="*/ 0 h 3223"/>
                <a:gd name="T8" fmla="*/ 416 w 3818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18" h="3223">
                  <a:moveTo>
                    <a:pt x="416" y="0"/>
                  </a:moveTo>
                  <a:lnTo>
                    <a:pt x="3817" y="3036"/>
                  </a:lnTo>
                  <a:lnTo>
                    <a:pt x="3609" y="3222"/>
                  </a:lnTo>
                  <a:lnTo>
                    <a:pt x="0" y="0"/>
                  </a:lnTo>
                  <a:lnTo>
                    <a:pt x="416" y="0"/>
                  </a:lnTo>
                </a:path>
              </a:pathLst>
            </a:custGeom>
            <a:solidFill>
              <a:srgbClr val="264C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" name="Freeform 7"/>
            <p:cNvSpPr>
              <a:spLocks/>
            </p:cNvSpPr>
            <p:nvPr/>
          </p:nvSpPr>
          <p:spPr bwMode="auto">
            <a:xfrm>
              <a:off x="2460" y="0"/>
              <a:ext cx="3217" cy="2556"/>
            </a:xfrm>
            <a:custGeom>
              <a:avLst/>
              <a:gdLst>
                <a:gd name="T0" fmla="*/ 709 w 3217"/>
                <a:gd name="T1" fmla="*/ 0 h 2556"/>
                <a:gd name="T2" fmla="*/ 3216 w 3217"/>
                <a:gd name="T3" fmla="*/ 2238 h 2556"/>
                <a:gd name="T4" fmla="*/ 2861 w 3217"/>
                <a:gd name="T5" fmla="*/ 2555 h 2556"/>
                <a:gd name="T6" fmla="*/ 0 w 3217"/>
                <a:gd name="T7" fmla="*/ 0 h 2556"/>
                <a:gd name="T8" fmla="*/ 709 w 3217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17" h="2556">
                  <a:moveTo>
                    <a:pt x="709" y="0"/>
                  </a:moveTo>
                  <a:lnTo>
                    <a:pt x="3216" y="2238"/>
                  </a:lnTo>
                  <a:lnTo>
                    <a:pt x="2861" y="2555"/>
                  </a:lnTo>
                  <a:lnTo>
                    <a:pt x="0" y="0"/>
                  </a:lnTo>
                  <a:lnTo>
                    <a:pt x="709" y="0"/>
                  </a:lnTo>
                </a:path>
              </a:pathLst>
            </a:custGeom>
            <a:solidFill>
              <a:srgbClr val="264C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" name="Freeform 8"/>
            <p:cNvSpPr>
              <a:spLocks/>
            </p:cNvSpPr>
            <p:nvPr/>
          </p:nvSpPr>
          <p:spPr bwMode="auto">
            <a:xfrm>
              <a:off x="3437" y="0"/>
              <a:ext cx="2572" cy="2121"/>
            </a:xfrm>
            <a:custGeom>
              <a:avLst/>
              <a:gdLst>
                <a:gd name="T0" fmla="*/ 0 w 2572"/>
                <a:gd name="T1" fmla="*/ 0 h 2121"/>
                <a:gd name="T2" fmla="*/ 2375 w 2572"/>
                <a:gd name="T3" fmla="*/ 2120 h 2121"/>
                <a:gd name="T4" fmla="*/ 2571 w 2572"/>
                <a:gd name="T5" fmla="*/ 1945 h 2121"/>
                <a:gd name="T6" fmla="*/ 392 w 2572"/>
                <a:gd name="T7" fmla="*/ 0 h 2121"/>
                <a:gd name="T8" fmla="*/ 0 w 2572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72" h="2121">
                  <a:moveTo>
                    <a:pt x="0" y="0"/>
                  </a:moveTo>
                  <a:lnTo>
                    <a:pt x="2375" y="2120"/>
                  </a:lnTo>
                  <a:lnTo>
                    <a:pt x="2571" y="1945"/>
                  </a:lnTo>
                  <a:lnTo>
                    <a:pt x="392" y="0"/>
                  </a:lnTo>
                  <a:lnTo>
                    <a:pt x="0" y="0"/>
                  </a:lnTo>
                </a:path>
              </a:pathLst>
            </a:custGeom>
            <a:solidFill>
              <a:srgbClr val="264C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03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1257300" y="228600"/>
            <a:ext cx="77724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644" tIns="49323" rIns="98644" bIns="4932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Click to edit Master title style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57300" y="18288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644" tIns="49323" rIns="98644" bIns="493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Click to edit Master text styles</a:t>
            </a:r>
          </a:p>
          <a:p>
            <a:pPr lvl="1"/>
            <a:r>
              <a:rPr lang="cs-CZ" altLang="cs-CZ" smtClean="0"/>
              <a:t>Second Level</a:t>
            </a:r>
          </a:p>
          <a:p>
            <a:pPr lvl="2"/>
            <a:r>
              <a:rPr lang="cs-CZ" altLang="cs-CZ" smtClean="0"/>
              <a:t>Third Level</a:t>
            </a:r>
          </a:p>
          <a:p>
            <a:pPr lvl="3"/>
            <a:r>
              <a:rPr lang="cs-CZ" altLang="cs-CZ" smtClean="0"/>
              <a:t>Fourth Level</a:t>
            </a:r>
          </a:p>
          <a:p>
            <a:pPr lvl="4"/>
            <a:r>
              <a:rPr lang="cs-CZ" altLang="cs-CZ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79488" rtl="0" eaLnBrk="0" fontAlgn="base" hangingPunct="0">
        <a:spcBef>
          <a:spcPct val="0"/>
        </a:spcBef>
        <a:spcAft>
          <a:spcPct val="0"/>
        </a:spcAft>
        <a:defRPr sz="47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2pPr>
      <a:lvl3pPr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3pPr>
      <a:lvl4pPr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4pPr>
      <a:lvl5pPr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5pPr>
      <a:lvl6pPr marL="457200"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6pPr>
      <a:lvl7pPr marL="914400"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7pPr>
      <a:lvl8pPr marL="1371600"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8pPr>
      <a:lvl9pPr marL="1828800"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9pPr>
    </p:titleStyle>
    <p:bodyStyle>
      <a:lvl1pPr marL="366713" indent="-366713" algn="l" defTabSz="979488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charset="0"/>
        <a:buChar char="n"/>
        <a:defRPr sz="3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96925" indent="-307975" algn="l" defTabSz="979488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223963" indent="-244475" algn="l" defTabSz="979488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5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714500" indent="-246063" algn="l" defTabSz="979488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charset="0"/>
        <a:buChar char="n"/>
        <a:defRPr sz="21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205038" indent="-244475" algn="l" defTabSz="979488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1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2.png"/><Relationship Id="rId2" Type="http://schemas.microsoft.com/office/2007/relationships/media" Target="../media/media17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7" Type="http://schemas.openxmlformats.org/officeDocument/2006/relationships/image" Target="../media/image2.png"/><Relationship Id="rId2" Type="http://schemas.microsoft.com/office/2007/relationships/media" Target="../media/media18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audio" Target="../media/media20.m4a"/><Relationship Id="rId7" Type="http://schemas.openxmlformats.org/officeDocument/2006/relationships/oleObject" Target="../embeddings/oleObject4.bin"/><Relationship Id="rId2" Type="http://schemas.microsoft.com/office/2007/relationships/media" Target="../media/media20.m4a"/><Relationship Id="rId1" Type="http://schemas.openxmlformats.org/officeDocument/2006/relationships/vmlDrawing" Target="../drawings/vmlDrawing3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audio" Target="../media/media21.m4a"/><Relationship Id="rId7" Type="http://schemas.openxmlformats.org/officeDocument/2006/relationships/image" Target="../media/image11.emf"/><Relationship Id="rId2" Type="http://schemas.microsoft.com/office/2007/relationships/media" Target="../media/media21.m4a"/><Relationship Id="rId1" Type="http://schemas.openxmlformats.org/officeDocument/2006/relationships/vmlDrawing" Target="../drawings/vmlDrawing4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5.bin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5.m4a"/><Relationship Id="rId7" Type="http://schemas.openxmlformats.org/officeDocument/2006/relationships/image" Target="../media/image16.wmf"/><Relationship Id="rId2" Type="http://schemas.microsoft.com/office/2007/relationships/media" Target="../media/media25.m4a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audio" Target="../media/media26.m4a"/><Relationship Id="rId7" Type="http://schemas.openxmlformats.org/officeDocument/2006/relationships/oleObject" Target="../embeddings/oleObject7.bin"/><Relationship Id="rId2" Type="http://schemas.microsoft.com/office/2007/relationships/media" Target="../media/media26.m4a"/><Relationship Id="rId1" Type="http://schemas.openxmlformats.org/officeDocument/2006/relationships/vmlDrawing" Target="../drawings/vmlDrawing6.v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1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cs.wikipedia.org/wiki/New_Jersey" TargetMode="External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cs.wikipedia.org/w/index.php?title=Princeton,_New_Jersey&amp;action=edit" TargetMode="Externa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hyperlink" Target="http://cs.wikipedia.org/wiki/W%C3%BCrttemberg" TargetMode="External"/><Relationship Id="rId5" Type="http://schemas.openxmlformats.org/officeDocument/2006/relationships/hyperlink" Target="http://cs.wikipedia.org/wiki/Ulm" TargetMode="External"/><Relationship Id="rId4" Type="http://schemas.openxmlformats.org/officeDocument/2006/relationships/image" Target="../media/image20.jpeg"/><Relationship Id="rId9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257300" y="228600"/>
            <a:ext cx="7772400" cy="823913"/>
          </a:xfrm>
        </p:spPr>
        <p:txBody>
          <a:bodyPr/>
          <a:lstStyle/>
          <a:p>
            <a:pPr>
              <a:defRPr/>
            </a:pPr>
            <a:r>
              <a:rPr lang="cs-CZ" altLang="cs-CZ" smtClean="0"/>
              <a:t>Léto skončilo</a:t>
            </a:r>
          </a:p>
        </p:txBody>
      </p:sp>
      <p:sp>
        <p:nvSpPr>
          <p:cNvPr id="306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cs-CZ" altLang="cs-CZ" smtClean="0"/>
          </a:p>
        </p:txBody>
      </p:sp>
      <p:pic>
        <p:nvPicPr>
          <p:cNvPr id="4100" name="Picture 4" descr="1-cedu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0" y="1268413"/>
            <a:ext cx="7704138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61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Předpony </a:t>
            </a:r>
            <a:r>
              <a:rPr lang="cs-CZ" altLang="cs-CZ">
                <a:solidFill>
                  <a:srgbClr val="00CCFF"/>
                </a:solidFill>
              </a:rPr>
              <a:t>násobných</a:t>
            </a:r>
            <a:r>
              <a:rPr lang="cs-CZ" altLang="cs-CZ"/>
              <a:t> jednotek II</a:t>
            </a:r>
          </a:p>
        </p:txBody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1525" y="1916113"/>
            <a:ext cx="8743950" cy="4114800"/>
          </a:xfrm>
        </p:spPr>
        <p:txBody>
          <a:bodyPr/>
          <a:lstStyle/>
          <a:p>
            <a:pPr lvl="1">
              <a:defRPr/>
            </a:pPr>
            <a:r>
              <a:rPr lang="cs-CZ" altLang="cs-CZ">
                <a:solidFill>
                  <a:srgbClr val="00CCFF"/>
                </a:solidFill>
                <a:sym typeface="Symbol" panose="05050102010706020507" pitchFamily="18" charset="2"/>
              </a:rPr>
              <a:t>mili</a:t>
            </a:r>
            <a:r>
              <a:rPr lang="cs-CZ" altLang="cs-CZ">
                <a:sym typeface="Symbol" panose="05050102010706020507" pitchFamily="18" charset="2"/>
              </a:rPr>
              <a:t>		10</a:t>
            </a:r>
            <a:r>
              <a:rPr lang="en-US" altLang="cs-CZ" baseline="30000">
                <a:sym typeface="Symbol" panose="05050102010706020507" pitchFamily="18" charset="2"/>
              </a:rPr>
              <a:t>-</a:t>
            </a:r>
            <a:r>
              <a:rPr lang="cs-CZ" altLang="cs-CZ" baseline="30000">
                <a:sym typeface="Symbol" panose="05050102010706020507" pitchFamily="18" charset="2"/>
              </a:rPr>
              <a:t>3</a:t>
            </a:r>
            <a:r>
              <a:rPr lang="cs-CZ" altLang="cs-CZ">
                <a:sym typeface="Symbol" panose="05050102010706020507" pitchFamily="18" charset="2"/>
              </a:rPr>
              <a:t>		m</a:t>
            </a:r>
          </a:p>
          <a:p>
            <a:pPr lvl="1">
              <a:defRPr/>
            </a:pPr>
            <a:r>
              <a:rPr lang="cs-CZ" altLang="cs-CZ">
                <a:solidFill>
                  <a:srgbClr val="00CCFF"/>
                </a:solidFill>
                <a:sym typeface="Symbol" panose="05050102010706020507" pitchFamily="18" charset="2"/>
              </a:rPr>
              <a:t>mikro</a:t>
            </a:r>
            <a:r>
              <a:rPr lang="cs-CZ" altLang="cs-CZ">
                <a:sym typeface="Symbol" panose="05050102010706020507" pitchFamily="18" charset="2"/>
              </a:rPr>
              <a:t>		10</a:t>
            </a:r>
            <a:r>
              <a:rPr lang="en-US" altLang="cs-CZ" baseline="30000">
                <a:sym typeface="Symbol" panose="05050102010706020507" pitchFamily="18" charset="2"/>
              </a:rPr>
              <a:t>-</a:t>
            </a:r>
            <a:r>
              <a:rPr lang="cs-CZ" altLang="cs-CZ" baseline="30000">
                <a:sym typeface="Symbol" panose="05050102010706020507" pitchFamily="18" charset="2"/>
              </a:rPr>
              <a:t>6</a:t>
            </a:r>
            <a:r>
              <a:rPr lang="cs-CZ" altLang="cs-CZ">
                <a:sym typeface="Symbol" panose="05050102010706020507" pitchFamily="18" charset="2"/>
              </a:rPr>
              <a:t>		</a:t>
            </a:r>
          </a:p>
          <a:p>
            <a:pPr lvl="1">
              <a:defRPr/>
            </a:pPr>
            <a:r>
              <a:rPr lang="cs-CZ" altLang="cs-CZ">
                <a:solidFill>
                  <a:srgbClr val="00CCFF"/>
                </a:solidFill>
                <a:sym typeface="Symbol" panose="05050102010706020507" pitchFamily="18" charset="2"/>
              </a:rPr>
              <a:t>nano</a:t>
            </a:r>
            <a:r>
              <a:rPr lang="cs-CZ" altLang="cs-CZ">
                <a:sym typeface="Symbol" panose="05050102010706020507" pitchFamily="18" charset="2"/>
              </a:rPr>
              <a:t>		10</a:t>
            </a:r>
            <a:r>
              <a:rPr lang="en-US" altLang="cs-CZ" baseline="30000">
                <a:sym typeface="Symbol" panose="05050102010706020507" pitchFamily="18" charset="2"/>
              </a:rPr>
              <a:t>-</a:t>
            </a:r>
            <a:r>
              <a:rPr lang="cs-CZ" altLang="cs-CZ" baseline="30000">
                <a:sym typeface="Symbol" panose="05050102010706020507" pitchFamily="18" charset="2"/>
              </a:rPr>
              <a:t>9</a:t>
            </a:r>
            <a:r>
              <a:rPr lang="cs-CZ" altLang="cs-CZ">
                <a:sym typeface="Symbol" panose="05050102010706020507" pitchFamily="18" charset="2"/>
              </a:rPr>
              <a:t>		n		</a:t>
            </a:r>
          </a:p>
          <a:p>
            <a:pPr lvl="1">
              <a:defRPr/>
            </a:pPr>
            <a:r>
              <a:rPr lang="cs-CZ" altLang="cs-CZ">
                <a:solidFill>
                  <a:srgbClr val="00CCFF"/>
                </a:solidFill>
                <a:sym typeface="Symbol" panose="05050102010706020507" pitchFamily="18" charset="2"/>
              </a:rPr>
              <a:t>piko</a:t>
            </a:r>
            <a:r>
              <a:rPr lang="cs-CZ" altLang="cs-CZ">
                <a:sym typeface="Symbol" panose="05050102010706020507" pitchFamily="18" charset="2"/>
              </a:rPr>
              <a:t>		10</a:t>
            </a:r>
            <a:r>
              <a:rPr lang="en-US" altLang="cs-CZ" baseline="30000">
                <a:sym typeface="Symbol" panose="05050102010706020507" pitchFamily="18" charset="2"/>
              </a:rPr>
              <a:t>-</a:t>
            </a:r>
            <a:r>
              <a:rPr lang="cs-CZ" altLang="cs-CZ" baseline="30000">
                <a:sym typeface="Symbol" panose="05050102010706020507" pitchFamily="18" charset="2"/>
              </a:rPr>
              <a:t>12</a:t>
            </a:r>
            <a:r>
              <a:rPr lang="cs-CZ" altLang="cs-CZ">
                <a:sym typeface="Symbol" panose="05050102010706020507" pitchFamily="18" charset="2"/>
              </a:rPr>
              <a:t>		p</a:t>
            </a:r>
          </a:p>
          <a:p>
            <a:pPr lvl="1">
              <a:defRPr/>
            </a:pPr>
            <a:r>
              <a:rPr lang="cs-CZ" altLang="cs-CZ">
                <a:solidFill>
                  <a:srgbClr val="00CCFF"/>
                </a:solidFill>
                <a:sym typeface="Symbol" panose="05050102010706020507" pitchFamily="18" charset="2"/>
              </a:rPr>
              <a:t>femto</a:t>
            </a:r>
            <a:r>
              <a:rPr lang="cs-CZ" altLang="cs-CZ">
                <a:sym typeface="Symbol" panose="05050102010706020507" pitchFamily="18" charset="2"/>
              </a:rPr>
              <a:t>		10</a:t>
            </a:r>
            <a:r>
              <a:rPr lang="en-US" altLang="cs-CZ" baseline="30000">
                <a:sym typeface="Symbol" panose="05050102010706020507" pitchFamily="18" charset="2"/>
              </a:rPr>
              <a:t>-</a:t>
            </a:r>
            <a:r>
              <a:rPr lang="cs-CZ" altLang="cs-CZ" baseline="30000">
                <a:sym typeface="Symbol" panose="05050102010706020507" pitchFamily="18" charset="2"/>
              </a:rPr>
              <a:t>15</a:t>
            </a:r>
            <a:r>
              <a:rPr lang="cs-CZ" altLang="cs-CZ">
                <a:sym typeface="Symbol" panose="05050102010706020507" pitchFamily="18" charset="2"/>
              </a:rPr>
              <a:t>		f</a:t>
            </a:r>
          </a:p>
          <a:p>
            <a:pPr lvl="1">
              <a:defRPr/>
            </a:pPr>
            <a:r>
              <a:rPr lang="cs-CZ" altLang="cs-CZ">
                <a:sym typeface="Symbol" panose="05050102010706020507" pitchFamily="18" charset="2"/>
              </a:rPr>
              <a:t>atto		10</a:t>
            </a:r>
            <a:r>
              <a:rPr lang="en-US" altLang="cs-CZ" baseline="30000">
                <a:sym typeface="Symbol" panose="05050102010706020507" pitchFamily="18" charset="2"/>
              </a:rPr>
              <a:t>-</a:t>
            </a:r>
            <a:r>
              <a:rPr lang="cs-CZ" altLang="cs-CZ" baseline="30000">
                <a:sym typeface="Symbol" panose="05050102010706020507" pitchFamily="18" charset="2"/>
              </a:rPr>
              <a:t>18</a:t>
            </a:r>
            <a:r>
              <a:rPr lang="cs-CZ" altLang="cs-CZ">
                <a:sym typeface="Symbol" panose="05050102010706020507" pitchFamily="18" charset="2"/>
              </a:rPr>
              <a:t>		a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98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5549" name="Group 93"/>
          <p:cNvGraphicFramePr>
            <a:graphicFrameLocks noGrp="1"/>
          </p:cNvGraphicFramePr>
          <p:nvPr/>
        </p:nvGraphicFramePr>
        <p:xfrm>
          <a:off x="444500" y="0"/>
          <a:ext cx="9842500" cy="8561390"/>
        </p:xfrm>
        <a:graphic>
          <a:graphicData uri="http://schemas.openxmlformats.org/drawingml/2006/table">
            <a:tbl>
              <a:tblPr/>
              <a:tblGrid>
                <a:gridCol w="5105400">
                  <a:extLst>
                    <a:ext uri="{9D8B030D-6E8A-4147-A177-3AD203B41FA5}">
                      <a16:colId xmlns:a16="http://schemas.microsoft.com/office/drawing/2014/main" val="2905339657"/>
                    </a:ext>
                  </a:extLst>
                </a:gridCol>
                <a:gridCol w="1766888">
                  <a:extLst>
                    <a:ext uri="{9D8B030D-6E8A-4147-A177-3AD203B41FA5}">
                      <a16:colId xmlns:a16="http://schemas.microsoft.com/office/drawing/2014/main" val="2555382151"/>
                    </a:ext>
                  </a:extLst>
                </a:gridCol>
                <a:gridCol w="1695450">
                  <a:extLst>
                    <a:ext uri="{9D8B030D-6E8A-4147-A177-3AD203B41FA5}">
                      <a16:colId xmlns:a16="http://schemas.microsoft.com/office/drawing/2014/main" val="552042017"/>
                    </a:ext>
                  </a:extLst>
                </a:gridCol>
                <a:gridCol w="1274762">
                  <a:extLst>
                    <a:ext uri="{9D8B030D-6E8A-4147-A177-3AD203B41FA5}">
                      <a16:colId xmlns:a16="http://schemas.microsoft.com/office/drawing/2014/main" val="3519132152"/>
                    </a:ext>
                  </a:extLst>
                </a:gridCol>
              </a:tblGrid>
              <a:tr h="88391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0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cs-CZ" altLang="cs-CZ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Odvozené jednotky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cs-CZ" altLang="cs-CZ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Název veličiny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marT="45716" marB="45716"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0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cs-CZ" altLang="cs-CZ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Rozměr jednotky</a:t>
                      </a:r>
                      <a:endParaRPr kumimoji="0" lang="cs-CZ" altLang="cs-CZ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marT="45716" marB="45716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0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cs-CZ" altLang="cs-CZ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Název j.</a:t>
                      </a:r>
                      <a:endParaRPr kumimoji="0" lang="cs-CZ" altLang="cs-CZ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marT="45716" marB="45716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0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cs-CZ" altLang="cs-CZ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Značka j.</a:t>
                      </a:r>
                      <a:endParaRPr kumimoji="0" lang="cs-CZ" altLang="cs-CZ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marT="45716" marB="45716"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9581144"/>
                  </a:ext>
                </a:extLst>
              </a:tr>
              <a:tr h="38414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0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cs-CZ" altLang="cs-CZ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rovinný úhel</a:t>
                      </a:r>
                    </a:p>
                  </a:txBody>
                  <a:tcPr marT="45716" marB="45716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0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T="45716" marB="4571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0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  radián</a:t>
                      </a:r>
                    </a:p>
                  </a:txBody>
                  <a:tcPr marT="45716" marB="4571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0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rad</a:t>
                      </a:r>
                    </a:p>
                  </a:txBody>
                  <a:tcPr marT="45716" marB="45716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6643801"/>
                  </a:ext>
                </a:extLst>
              </a:tr>
              <a:tr h="382554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0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cs-CZ" altLang="cs-CZ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prostorový úhel</a:t>
                      </a:r>
                    </a:p>
                  </a:txBody>
                  <a:tcPr marT="45716" marB="45716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0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T="45716" marB="4571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0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  steradián</a:t>
                      </a:r>
                    </a:p>
                  </a:txBody>
                  <a:tcPr marT="45716" marB="4571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0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sr</a:t>
                      </a:r>
                    </a:p>
                  </a:txBody>
                  <a:tcPr marT="45716" marB="45716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6740045"/>
                  </a:ext>
                </a:extLst>
              </a:tr>
              <a:tr h="38414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0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cs-CZ" altLang="cs-CZ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kmitočet</a:t>
                      </a:r>
                    </a:p>
                  </a:txBody>
                  <a:tcPr marT="45716" marB="45716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0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s</a:t>
                      </a:r>
                      <a:r>
                        <a:rPr kumimoji="0" lang="cs-CZ" altLang="cs-CZ" sz="1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-1</a:t>
                      </a:r>
                      <a:endParaRPr kumimoji="0" lang="cs-CZ" altLang="cs-CZ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marT="45716" marB="4571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0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  hertz</a:t>
                      </a:r>
                    </a:p>
                  </a:txBody>
                  <a:tcPr marT="45716" marB="4571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0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Hz</a:t>
                      </a:r>
                    </a:p>
                  </a:txBody>
                  <a:tcPr marT="45716" marB="45716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8065683"/>
                  </a:ext>
                </a:extLst>
              </a:tr>
              <a:tr h="38414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0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cs-CZ" altLang="cs-CZ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síla</a:t>
                      </a:r>
                    </a:p>
                  </a:txBody>
                  <a:tcPr marT="45716" marB="45716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0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m.kg.s</a:t>
                      </a:r>
                      <a:r>
                        <a:rPr kumimoji="0" lang="cs-CZ" altLang="cs-CZ" sz="1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-2       </a:t>
                      </a:r>
                      <a:endParaRPr kumimoji="0" lang="cs-CZ" altLang="cs-CZ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marT="45716" marB="4571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0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  newton</a:t>
                      </a:r>
                    </a:p>
                  </a:txBody>
                  <a:tcPr marT="45716" marB="4571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0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N</a:t>
                      </a:r>
                    </a:p>
                  </a:txBody>
                  <a:tcPr marT="45716" marB="45716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0368171"/>
                  </a:ext>
                </a:extLst>
              </a:tr>
              <a:tr h="38414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0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cs-CZ" altLang="cs-CZ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tlak,  mechanické napětí</a:t>
                      </a:r>
                    </a:p>
                  </a:txBody>
                  <a:tcPr marT="45716" marB="45716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0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m</a:t>
                      </a:r>
                      <a:r>
                        <a:rPr kumimoji="0" lang="cs-CZ" altLang="cs-CZ" sz="1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-1</a:t>
                      </a:r>
                      <a:r>
                        <a:rPr kumimoji="0" lang="cs-CZ" altLang="cs-CZ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.kg.s</a:t>
                      </a:r>
                      <a:r>
                        <a:rPr kumimoji="0" lang="cs-CZ" altLang="cs-CZ" sz="1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-2</a:t>
                      </a:r>
                      <a:endParaRPr kumimoji="0" lang="cs-CZ" altLang="cs-CZ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marT="45716" marB="4571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0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  pascal</a:t>
                      </a:r>
                    </a:p>
                  </a:txBody>
                  <a:tcPr marT="45716" marB="4571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0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Pa</a:t>
                      </a:r>
                    </a:p>
                  </a:txBody>
                  <a:tcPr marT="45716" marB="45716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6954551"/>
                  </a:ext>
                </a:extLst>
              </a:tr>
              <a:tr h="382554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0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cs-CZ" altLang="cs-CZ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energie, práce, teplo</a:t>
                      </a:r>
                    </a:p>
                  </a:txBody>
                  <a:tcPr marT="45716" marB="45716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0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m</a:t>
                      </a:r>
                      <a:r>
                        <a:rPr kumimoji="0" lang="cs-CZ" altLang="cs-CZ" sz="1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2</a:t>
                      </a:r>
                      <a:r>
                        <a:rPr kumimoji="0" lang="cs-CZ" altLang="cs-CZ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.kg.s</a:t>
                      </a:r>
                      <a:r>
                        <a:rPr kumimoji="0" lang="cs-CZ" altLang="cs-CZ" sz="1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-2</a:t>
                      </a:r>
                      <a:endParaRPr kumimoji="0" lang="cs-CZ" altLang="cs-CZ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marT="45716" marB="4571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0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  joule</a:t>
                      </a:r>
                    </a:p>
                  </a:txBody>
                  <a:tcPr marT="45716" marB="4571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0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J</a:t>
                      </a:r>
                    </a:p>
                  </a:txBody>
                  <a:tcPr marT="45716" marB="45716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7118674"/>
                  </a:ext>
                </a:extLst>
              </a:tr>
              <a:tr h="38414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0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cs-CZ" altLang="cs-CZ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výkon</a:t>
                      </a:r>
                    </a:p>
                  </a:txBody>
                  <a:tcPr marT="45716" marB="45716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0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m</a:t>
                      </a:r>
                      <a:r>
                        <a:rPr kumimoji="0" lang="cs-CZ" altLang="cs-CZ" sz="1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2</a:t>
                      </a:r>
                      <a:r>
                        <a:rPr kumimoji="0" lang="cs-CZ" altLang="cs-CZ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.kg.s</a:t>
                      </a:r>
                      <a:r>
                        <a:rPr kumimoji="0" lang="cs-CZ" altLang="cs-CZ" sz="1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-3</a:t>
                      </a:r>
                      <a:endParaRPr kumimoji="0" lang="cs-CZ" altLang="cs-CZ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marT="45716" marB="4571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0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  watt</a:t>
                      </a:r>
                    </a:p>
                  </a:txBody>
                  <a:tcPr marT="45716" marB="4571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0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W</a:t>
                      </a:r>
                    </a:p>
                  </a:txBody>
                  <a:tcPr marT="45716" marB="45716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0695039"/>
                  </a:ext>
                </a:extLst>
              </a:tr>
              <a:tr h="38414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0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cs-CZ" altLang="cs-CZ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elektrický náboj</a:t>
                      </a:r>
                    </a:p>
                  </a:txBody>
                  <a:tcPr marT="45716" marB="45716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0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s.A</a:t>
                      </a:r>
                    </a:p>
                  </a:txBody>
                  <a:tcPr marT="45716" marB="4571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0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  coulomb</a:t>
                      </a:r>
                    </a:p>
                  </a:txBody>
                  <a:tcPr marT="45716" marB="4571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0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T="45716" marB="45716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4295265"/>
                  </a:ext>
                </a:extLst>
              </a:tr>
              <a:tr h="67145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0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cs-CZ" altLang="cs-CZ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elektrické napětí, el. potenciál, elektromotorické napětí</a:t>
                      </a:r>
                    </a:p>
                  </a:txBody>
                  <a:tcPr marT="45716" marB="45716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0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m</a:t>
                      </a:r>
                      <a:r>
                        <a:rPr kumimoji="0" lang="cs-CZ" altLang="cs-CZ" sz="1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2</a:t>
                      </a:r>
                      <a:r>
                        <a:rPr kumimoji="0" lang="cs-CZ" altLang="cs-CZ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.kg.s</a:t>
                      </a:r>
                      <a:r>
                        <a:rPr kumimoji="0" lang="cs-CZ" altLang="cs-CZ" sz="1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-3</a:t>
                      </a:r>
                      <a:r>
                        <a:rPr kumimoji="0" lang="cs-CZ" altLang="cs-CZ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.A</a:t>
                      </a:r>
                      <a:r>
                        <a:rPr kumimoji="0" lang="cs-CZ" altLang="cs-CZ" sz="1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-1</a:t>
                      </a:r>
                      <a:endParaRPr kumimoji="0" lang="cs-CZ" altLang="cs-CZ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marT="45716" marB="4571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0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  volt</a:t>
                      </a:r>
                    </a:p>
                  </a:txBody>
                  <a:tcPr marT="45716" marB="4571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0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V</a:t>
                      </a:r>
                    </a:p>
                  </a:txBody>
                  <a:tcPr marT="45716" marB="45716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30852"/>
                  </a:ext>
                </a:extLst>
              </a:tr>
              <a:tr h="38099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0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cs-CZ" altLang="cs-CZ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elektrická kapacita</a:t>
                      </a:r>
                    </a:p>
                  </a:txBody>
                  <a:tcPr marT="45716" marB="45716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0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m</a:t>
                      </a:r>
                      <a:r>
                        <a:rPr kumimoji="0" lang="cs-CZ" altLang="cs-CZ" sz="1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-2</a:t>
                      </a:r>
                      <a:r>
                        <a:rPr kumimoji="0" lang="cs-CZ" altLang="cs-CZ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kg</a:t>
                      </a:r>
                      <a:r>
                        <a:rPr kumimoji="0" lang="cs-CZ" altLang="cs-CZ" sz="1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-1</a:t>
                      </a:r>
                      <a:r>
                        <a:rPr kumimoji="0" lang="cs-CZ" altLang="cs-CZ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.s</a:t>
                      </a:r>
                      <a:r>
                        <a:rPr kumimoji="0" lang="cs-CZ" altLang="cs-CZ" sz="1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4</a:t>
                      </a:r>
                      <a:r>
                        <a:rPr kumimoji="0" lang="cs-CZ" altLang="cs-CZ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.A</a:t>
                      </a:r>
                      <a:r>
                        <a:rPr kumimoji="0" lang="cs-CZ" altLang="cs-CZ" sz="1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2</a:t>
                      </a:r>
                      <a:endParaRPr kumimoji="0" lang="cs-CZ" altLang="cs-CZ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marT="45716" marB="4571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0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  farad</a:t>
                      </a:r>
                    </a:p>
                  </a:txBody>
                  <a:tcPr marT="45716" marB="4571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0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F</a:t>
                      </a:r>
                    </a:p>
                  </a:txBody>
                  <a:tcPr marT="45716" marB="45716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2683634"/>
                  </a:ext>
                </a:extLst>
              </a:tr>
              <a:tr h="38414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0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cs-CZ" altLang="cs-CZ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elektrický odpor</a:t>
                      </a:r>
                    </a:p>
                  </a:txBody>
                  <a:tcPr marT="45716" marB="45716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0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m</a:t>
                      </a:r>
                      <a:r>
                        <a:rPr kumimoji="0" lang="cs-CZ" altLang="cs-CZ" sz="1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2</a:t>
                      </a:r>
                      <a:r>
                        <a:rPr kumimoji="0" lang="cs-CZ" altLang="cs-CZ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.kg.s</a:t>
                      </a:r>
                      <a:r>
                        <a:rPr kumimoji="0" lang="cs-CZ" altLang="cs-CZ" sz="1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-3</a:t>
                      </a:r>
                      <a:r>
                        <a:rPr kumimoji="0" lang="cs-CZ" altLang="cs-CZ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.A</a:t>
                      </a:r>
                      <a:r>
                        <a:rPr kumimoji="0" lang="cs-CZ" altLang="cs-CZ" sz="1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-2</a:t>
                      </a:r>
                      <a:endParaRPr kumimoji="0" lang="cs-CZ" altLang="cs-CZ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marT="45716" marB="4571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0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  ohm</a:t>
                      </a:r>
                    </a:p>
                  </a:txBody>
                  <a:tcPr marT="45716" marB="4571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0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Ω</a:t>
                      </a:r>
                    </a:p>
                  </a:txBody>
                  <a:tcPr marT="45716" marB="45716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1408287"/>
                  </a:ext>
                </a:extLst>
              </a:tr>
              <a:tr h="673039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0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cs-CZ" altLang="cs-CZ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elektrická vodivost</a:t>
                      </a:r>
                    </a:p>
                  </a:txBody>
                  <a:tcPr marT="45716" marB="45716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0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m</a:t>
                      </a:r>
                      <a:r>
                        <a:rPr kumimoji="0" lang="cs-CZ" altLang="cs-CZ" sz="1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-2</a:t>
                      </a:r>
                      <a:r>
                        <a:rPr kumimoji="0" lang="cs-CZ" altLang="cs-CZ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.kg</a:t>
                      </a:r>
                      <a:r>
                        <a:rPr kumimoji="0" lang="cs-CZ" altLang="cs-CZ" sz="1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-1</a:t>
                      </a:r>
                      <a:r>
                        <a:rPr kumimoji="0" lang="cs-CZ" altLang="cs-CZ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.s</a:t>
                      </a:r>
                      <a:r>
                        <a:rPr kumimoji="0" lang="cs-CZ" altLang="cs-CZ" sz="1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3</a:t>
                      </a:r>
                      <a:r>
                        <a:rPr kumimoji="0" lang="cs-CZ" altLang="cs-CZ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.A</a:t>
                      </a:r>
                      <a:r>
                        <a:rPr kumimoji="0" lang="cs-CZ" altLang="cs-CZ" sz="1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2</a:t>
                      </a:r>
                      <a:endParaRPr kumimoji="0" lang="cs-CZ" altLang="cs-CZ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marT="45716" marB="4571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0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  siemens</a:t>
                      </a:r>
                    </a:p>
                  </a:txBody>
                  <a:tcPr marT="45716" marB="4571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0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S</a:t>
                      </a:r>
                    </a:p>
                  </a:txBody>
                  <a:tcPr marT="45716" marB="45716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2649127"/>
                  </a:ext>
                </a:extLst>
              </a:tr>
              <a:tr h="382554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0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cs-CZ" altLang="cs-CZ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magnetický indukční tok</a:t>
                      </a:r>
                    </a:p>
                  </a:txBody>
                  <a:tcPr marT="45716" marB="45716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0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m</a:t>
                      </a:r>
                      <a:r>
                        <a:rPr kumimoji="0" lang="cs-CZ" altLang="cs-CZ" sz="1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2</a:t>
                      </a:r>
                      <a:r>
                        <a:rPr kumimoji="0" lang="cs-CZ" altLang="cs-CZ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.kg.s</a:t>
                      </a:r>
                      <a:r>
                        <a:rPr kumimoji="0" lang="cs-CZ" altLang="cs-CZ" sz="1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-2</a:t>
                      </a:r>
                      <a:r>
                        <a:rPr kumimoji="0" lang="cs-CZ" altLang="cs-CZ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.A</a:t>
                      </a:r>
                      <a:r>
                        <a:rPr kumimoji="0" lang="cs-CZ" altLang="cs-CZ" sz="1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-1</a:t>
                      </a:r>
                      <a:endParaRPr kumimoji="0" lang="cs-CZ" altLang="cs-CZ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marT="45716" marB="4571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0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  weber</a:t>
                      </a:r>
                    </a:p>
                  </a:txBody>
                  <a:tcPr marT="45716" marB="4571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0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Wb</a:t>
                      </a:r>
                    </a:p>
                  </a:txBody>
                  <a:tcPr marT="45716" marB="45716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9973631"/>
                  </a:ext>
                </a:extLst>
              </a:tr>
              <a:tr h="38414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0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cs-CZ" altLang="cs-CZ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magnetická indukce</a:t>
                      </a:r>
                    </a:p>
                  </a:txBody>
                  <a:tcPr marT="45716" marB="45716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0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kg.s</a:t>
                      </a:r>
                      <a:r>
                        <a:rPr kumimoji="0" lang="cs-CZ" altLang="cs-CZ" sz="1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-2</a:t>
                      </a:r>
                      <a:r>
                        <a:rPr kumimoji="0" lang="cs-CZ" altLang="cs-CZ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.A</a:t>
                      </a:r>
                      <a:r>
                        <a:rPr kumimoji="0" lang="cs-CZ" altLang="cs-CZ" sz="1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-1</a:t>
                      </a:r>
                      <a:endParaRPr kumimoji="0" lang="cs-CZ" altLang="cs-CZ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marT="45716" marB="4571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0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  tesla</a:t>
                      </a:r>
                    </a:p>
                  </a:txBody>
                  <a:tcPr marT="45716" marB="4571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0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T</a:t>
                      </a:r>
                    </a:p>
                  </a:txBody>
                  <a:tcPr marT="45716" marB="45716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9023027"/>
                  </a:ext>
                </a:extLst>
              </a:tr>
              <a:tr h="41588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0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endParaRPr kumimoji="0" lang="cs-CZ" altLang="cs-CZ" sz="19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marT="45716" marB="45716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0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endParaRPr kumimoji="0" lang="cs-CZ" altLang="cs-CZ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marT="45716" marB="4571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0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endParaRPr kumimoji="0" lang="cs-CZ" altLang="cs-CZ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marT="45716" marB="4571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0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endParaRPr kumimoji="0" lang="cs-CZ" altLang="cs-CZ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marT="45716" marB="45716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927973"/>
                  </a:ext>
                </a:extLst>
              </a:tr>
              <a:tr h="38414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0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endParaRPr kumimoji="0" lang="cs-CZ" altLang="cs-CZ" sz="19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marT="45716" marB="45716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0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endParaRPr kumimoji="0" lang="cs-CZ" altLang="cs-CZ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marT="45716" marB="4571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0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endParaRPr kumimoji="0" lang="cs-CZ" altLang="cs-CZ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marT="45716" marB="4571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0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endParaRPr kumimoji="0" lang="cs-CZ" altLang="cs-CZ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marT="45716" marB="45716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2335052"/>
                  </a:ext>
                </a:extLst>
              </a:tr>
              <a:tr h="382554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0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endParaRPr kumimoji="0" lang="cs-CZ" altLang="cs-CZ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marT="45716" marB="45716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0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endParaRPr kumimoji="0" lang="cs-CZ" altLang="cs-CZ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marT="45716" marB="4571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0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endParaRPr kumimoji="0" lang="cs-CZ" altLang="cs-CZ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marT="45716" marB="4571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0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endParaRPr kumimoji="0" lang="cs-CZ" altLang="cs-CZ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marT="45716" marB="45716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4487"/>
                  </a:ext>
                </a:extLst>
              </a:tr>
              <a:tr h="54863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0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endParaRPr kumimoji="0" lang="cs-CZ" altLang="cs-CZ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marT="45716" marB="45716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0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endParaRPr kumimoji="0" lang="cs-CZ" altLang="cs-CZ" sz="3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0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endParaRPr kumimoji="0" lang="cs-CZ" altLang="cs-CZ" sz="3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0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endParaRPr kumimoji="0" lang="cs-CZ" altLang="cs-CZ" sz="3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4263078"/>
                  </a:ext>
                </a:extLst>
              </a:tr>
            </a:tbl>
          </a:graphicData>
        </a:graphic>
      </p:graphicFrame>
      <p:sp>
        <p:nvSpPr>
          <p:cNvPr id="23632" name="Line 83"/>
          <p:cNvSpPr>
            <a:spLocks noChangeShapeType="1"/>
          </p:cNvSpPr>
          <p:nvPr/>
        </p:nvSpPr>
        <p:spPr bwMode="auto">
          <a:xfrm>
            <a:off x="0" y="836613"/>
            <a:ext cx="102870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633" name="Line 84"/>
          <p:cNvSpPr>
            <a:spLocks noChangeShapeType="1"/>
          </p:cNvSpPr>
          <p:nvPr/>
        </p:nvSpPr>
        <p:spPr bwMode="auto">
          <a:xfrm>
            <a:off x="4657725" y="0"/>
            <a:ext cx="0" cy="685800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63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title"/>
          </p:nvPr>
        </p:nvSpPr>
        <p:spPr>
          <a:xfrm>
            <a:off x="771525" y="228600"/>
            <a:ext cx="8743950" cy="1143000"/>
          </a:xfrm>
        </p:spPr>
        <p:txBody>
          <a:bodyPr/>
          <a:lstStyle/>
          <a:p>
            <a:pPr>
              <a:defRPr/>
            </a:pPr>
            <a:r>
              <a:rPr lang="cs-CZ" altLang="cs-CZ"/>
              <a:t>Příklad I – </a:t>
            </a:r>
            <a:r>
              <a:rPr lang="cs-CZ" altLang="cs-CZ">
                <a:solidFill>
                  <a:srgbClr val="00CCFF"/>
                </a:solidFill>
              </a:rPr>
              <a:t>délka</a:t>
            </a:r>
            <a:r>
              <a:rPr lang="cs-CZ" altLang="cs-CZ"/>
              <a:t> </a:t>
            </a:r>
          </a:p>
        </p:txBody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1525" y="1258888"/>
            <a:ext cx="8743950" cy="4114800"/>
          </a:xfrm>
        </p:spPr>
        <p:txBody>
          <a:bodyPr/>
          <a:lstStyle/>
          <a:p>
            <a:pPr lvl="1">
              <a:lnSpc>
                <a:spcPct val="90000"/>
              </a:lnSpc>
              <a:defRPr/>
            </a:pPr>
            <a:r>
              <a:rPr lang="en-US" altLang="cs-CZ" sz="2600">
                <a:sym typeface="Symbol" panose="05050102010706020507" pitchFamily="18" charset="2"/>
              </a:rPr>
              <a:t>p</a:t>
            </a:r>
            <a:r>
              <a:rPr lang="cs-CZ" altLang="cs-CZ" sz="2600">
                <a:sym typeface="Symbol" panose="05050102010706020507" pitchFamily="18" charset="2"/>
              </a:rPr>
              <a:t>oloměr neutronu 			10</a:t>
            </a:r>
            <a:r>
              <a:rPr lang="cs-CZ" altLang="cs-CZ" sz="2600" baseline="30000">
                <a:sym typeface="Symbol" panose="05050102010706020507" pitchFamily="18" charset="2"/>
              </a:rPr>
              <a:t>–15</a:t>
            </a:r>
            <a:r>
              <a:rPr lang="en-US" altLang="cs-CZ" sz="2600" baseline="30000">
                <a:sym typeface="Symbol" panose="05050102010706020507" pitchFamily="18" charset="2"/>
              </a:rPr>
              <a:t>	</a:t>
            </a:r>
            <a:r>
              <a:rPr lang="cs-CZ" altLang="cs-CZ" sz="2600">
                <a:sym typeface="Symbol" panose="05050102010706020507" pitchFamily="18" charset="2"/>
              </a:rPr>
              <a:t>m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cs-CZ" sz="2600">
                <a:sym typeface="Symbol" panose="05050102010706020507" pitchFamily="18" charset="2"/>
              </a:rPr>
              <a:t>p</a:t>
            </a:r>
            <a:r>
              <a:rPr lang="cs-CZ" altLang="cs-CZ" sz="2600">
                <a:sym typeface="Symbol" panose="05050102010706020507" pitchFamily="18" charset="2"/>
              </a:rPr>
              <a:t>oloměr atomu				10</a:t>
            </a:r>
            <a:r>
              <a:rPr lang="cs-CZ" altLang="cs-CZ" sz="2600" baseline="30000">
                <a:sym typeface="Symbol" panose="05050102010706020507" pitchFamily="18" charset="2"/>
              </a:rPr>
              <a:t>–10</a:t>
            </a:r>
            <a:r>
              <a:rPr lang="en-US" altLang="cs-CZ" sz="2600" baseline="30000">
                <a:sym typeface="Symbol" panose="05050102010706020507" pitchFamily="18" charset="2"/>
              </a:rPr>
              <a:t>	</a:t>
            </a:r>
            <a:r>
              <a:rPr lang="cs-CZ" altLang="cs-CZ" sz="2600">
                <a:sym typeface="Symbol" panose="05050102010706020507" pitchFamily="18" charset="2"/>
              </a:rPr>
              <a:t>m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cs-CZ" sz="2600">
                <a:sym typeface="Symbol" panose="05050102010706020507" pitchFamily="18" charset="2"/>
              </a:rPr>
              <a:t>d</a:t>
            </a:r>
            <a:r>
              <a:rPr lang="cs-CZ" altLang="cs-CZ" sz="2600">
                <a:sym typeface="Symbol" panose="05050102010706020507" pitchFamily="18" charset="2"/>
              </a:rPr>
              <a:t>élka viru				10</a:t>
            </a:r>
            <a:r>
              <a:rPr lang="cs-CZ" altLang="cs-CZ" sz="2600" baseline="30000">
                <a:sym typeface="Symbol" panose="05050102010706020507" pitchFamily="18" charset="2"/>
              </a:rPr>
              <a:t>–7</a:t>
            </a:r>
            <a:r>
              <a:rPr lang="cs-CZ" altLang="cs-CZ" sz="2600">
                <a:sym typeface="Symbol" panose="05050102010706020507" pitchFamily="18" charset="2"/>
              </a:rPr>
              <a:t>	m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cs-CZ" sz="2600">
                <a:sym typeface="Symbol" panose="05050102010706020507" pitchFamily="18" charset="2"/>
              </a:rPr>
              <a:t>t</a:t>
            </a:r>
            <a:r>
              <a:rPr lang="cs-CZ" altLang="cs-CZ" sz="2600">
                <a:sym typeface="Symbol" panose="05050102010706020507" pitchFamily="18" charset="2"/>
              </a:rPr>
              <a:t>loušťka papíru				10</a:t>
            </a:r>
            <a:r>
              <a:rPr lang="cs-CZ" altLang="cs-CZ" sz="2600" baseline="30000">
                <a:sym typeface="Symbol" panose="05050102010706020507" pitchFamily="18" charset="2"/>
              </a:rPr>
              <a:t>–4</a:t>
            </a:r>
            <a:r>
              <a:rPr lang="en-US" altLang="cs-CZ" sz="2600" baseline="30000">
                <a:sym typeface="Symbol" panose="05050102010706020507" pitchFamily="18" charset="2"/>
              </a:rPr>
              <a:t>	</a:t>
            </a:r>
            <a:r>
              <a:rPr lang="cs-CZ" altLang="cs-CZ" sz="2600">
                <a:sym typeface="Symbol" panose="05050102010706020507" pitchFamily="18" charset="2"/>
              </a:rPr>
              <a:t>m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cs-CZ" sz="2600">
                <a:sym typeface="Symbol" panose="05050102010706020507" pitchFamily="18" charset="2"/>
              </a:rPr>
              <a:t>p</a:t>
            </a:r>
            <a:r>
              <a:rPr lang="cs-CZ" altLang="cs-CZ" sz="2600">
                <a:sym typeface="Symbol" panose="05050102010706020507" pitchFamily="18" charset="2"/>
              </a:rPr>
              <a:t>rst					10</a:t>
            </a:r>
            <a:r>
              <a:rPr lang="cs-CZ" altLang="cs-CZ" sz="2600" baseline="30000">
                <a:sym typeface="Symbol" panose="05050102010706020507" pitchFamily="18" charset="2"/>
              </a:rPr>
              <a:t>–2</a:t>
            </a:r>
            <a:r>
              <a:rPr lang="en-US" altLang="cs-CZ" sz="2600" baseline="30000">
                <a:sym typeface="Symbol" panose="05050102010706020507" pitchFamily="18" charset="2"/>
              </a:rPr>
              <a:t>	</a:t>
            </a:r>
            <a:r>
              <a:rPr lang="cs-CZ" altLang="cs-CZ" sz="2600">
                <a:sym typeface="Symbol" panose="05050102010706020507" pitchFamily="18" charset="2"/>
              </a:rPr>
              <a:t>m</a:t>
            </a:r>
          </a:p>
          <a:p>
            <a:pPr lvl="1">
              <a:lnSpc>
                <a:spcPct val="90000"/>
              </a:lnSpc>
              <a:defRPr/>
            </a:pPr>
            <a:r>
              <a:rPr lang="cs-CZ" altLang="cs-CZ" sz="2600">
                <a:sym typeface="Symbol" panose="05050102010706020507" pitchFamily="18" charset="2"/>
              </a:rPr>
              <a:t>fotbalové </a:t>
            </a:r>
            <a:r>
              <a:rPr lang="en-US" altLang="cs-CZ" sz="2600">
                <a:sym typeface="Symbol" panose="05050102010706020507" pitchFamily="18" charset="2"/>
              </a:rPr>
              <a:t>h</a:t>
            </a:r>
            <a:r>
              <a:rPr lang="cs-CZ" altLang="cs-CZ" sz="2600">
                <a:sym typeface="Symbol" panose="05050102010706020507" pitchFamily="18" charset="2"/>
              </a:rPr>
              <a:t>řistě				10</a:t>
            </a:r>
            <a:r>
              <a:rPr lang="cs-CZ" altLang="cs-CZ" sz="2600" baseline="30000">
                <a:sym typeface="Symbol" panose="05050102010706020507" pitchFamily="18" charset="2"/>
              </a:rPr>
              <a:t>2</a:t>
            </a:r>
            <a:r>
              <a:rPr lang="en-US" altLang="cs-CZ" sz="2600" baseline="30000">
                <a:sym typeface="Symbol" panose="05050102010706020507" pitchFamily="18" charset="2"/>
              </a:rPr>
              <a:t>	</a:t>
            </a:r>
            <a:r>
              <a:rPr lang="cs-CZ" altLang="cs-CZ" sz="2600">
                <a:sym typeface="Symbol" panose="05050102010706020507" pitchFamily="18" charset="2"/>
              </a:rPr>
              <a:t>m</a:t>
            </a:r>
          </a:p>
          <a:p>
            <a:pPr lvl="1">
              <a:lnSpc>
                <a:spcPct val="90000"/>
              </a:lnSpc>
              <a:defRPr/>
            </a:pPr>
            <a:r>
              <a:rPr lang="cs-CZ" altLang="cs-CZ" sz="2600">
                <a:sym typeface="Symbol" panose="05050102010706020507" pitchFamily="18" charset="2"/>
              </a:rPr>
              <a:t>výška Mt. Everestu			10</a:t>
            </a:r>
            <a:r>
              <a:rPr lang="cs-CZ" altLang="cs-CZ" sz="2600" baseline="30000">
                <a:sym typeface="Symbol" panose="05050102010706020507" pitchFamily="18" charset="2"/>
              </a:rPr>
              <a:t>4</a:t>
            </a:r>
            <a:r>
              <a:rPr lang="en-US" altLang="cs-CZ" sz="2600" baseline="30000">
                <a:sym typeface="Symbol" panose="05050102010706020507" pitchFamily="18" charset="2"/>
              </a:rPr>
              <a:t>	</a:t>
            </a:r>
            <a:r>
              <a:rPr lang="cs-CZ" altLang="cs-CZ" sz="2600">
                <a:sym typeface="Symbol" panose="05050102010706020507" pitchFamily="18" charset="2"/>
              </a:rPr>
              <a:t>m</a:t>
            </a:r>
          </a:p>
          <a:p>
            <a:pPr lvl="1">
              <a:lnSpc>
                <a:spcPct val="90000"/>
              </a:lnSpc>
              <a:defRPr/>
            </a:pPr>
            <a:r>
              <a:rPr lang="cs-CZ" altLang="cs-CZ" sz="2600">
                <a:sym typeface="Symbol" panose="05050102010706020507" pitchFamily="18" charset="2"/>
              </a:rPr>
              <a:t>poloměr Země				10</a:t>
            </a:r>
            <a:r>
              <a:rPr lang="cs-CZ" altLang="cs-CZ" sz="2600" baseline="30000">
                <a:sym typeface="Symbol" panose="05050102010706020507" pitchFamily="18" charset="2"/>
              </a:rPr>
              <a:t>7	</a:t>
            </a:r>
            <a:r>
              <a:rPr lang="cs-CZ" altLang="cs-CZ" sz="2600">
                <a:sym typeface="Symbol" panose="05050102010706020507" pitchFamily="18" charset="2"/>
              </a:rPr>
              <a:t>m</a:t>
            </a:r>
          </a:p>
          <a:p>
            <a:pPr lvl="1">
              <a:lnSpc>
                <a:spcPct val="90000"/>
              </a:lnSpc>
              <a:defRPr/>
            </a:pPr>
            <a:r>
              <a:rPr lang="cs-CZ" altLang="cs-CZ" sz="2600">
                <a:sym typeface="Symbol" panose="05050102010706020507" pitchFamily="18" charset="2"/>
              </a:rPr>
              <a:t>vzdálenost Země-Slunce 		10</a:t>
            </a:r>
            <a:r>
              <a:rPr lang="cs-CZ" altLang="cs-CZ" sz="2600" baseline="30000">
                <a:sym typeface="Symbol" panose="05050102010706020507" pitchFamily="18" charset="2"/>
              </a:rPr>
              <a:t>11	</a:t>
            </a:r>
            <a:r>
              <a:rPr lang="cs-CZ" altLang="cs-CZ" sz="2600">
                <a:sym typeface="Symbol" panose="05050102010706020507" pitchFamily="18" charset="2"/>
              </a:rPr>
              <a:t>m</a:t>
            </a:r>
          </a:p>
          <a:p>
            <a:pPr lvl="1">
              <a:lnSpc>
                <a:spcPct val="90000"/>
              </a:lnSpc>
              <a:defRPr/>
            </a:pPr>
            <a:r>
              <a:rPr lang="cs-CZ" altLang="cs-CZ" sz="2600">
                <a:sym typeface="Symbol" panose="05050102010706020507" pitchFamily="18" charset="2"/>
              </a:rPr>
              <a:t>vzdálenost Země- Centauri		10</a:t>
            </a:r>
            <a:r>
              <a:rPr lang="cs-CZ" altLang="cs-CZ" sz="2600" baseline="30000">
                <a:sym typeface="Symbol" panose="05050102010706020507" pitchFamily="18" charset="2"/>
              </a:rPr>
              <a:t>16	</a:t>
            </a:r>
            <a:r>
              <a:rPr lang="cs-CZ" altLang="cs-CZ" sz="2600">
                <a:sym typeface="Symbol" panose="05050102010706020507" pitchFamily="18" charset="2"/>
              </a:rPr>
              <a:t>m</a:t>
            </a:r>
          </a:p>
          <a:p>
            <a:pPr lvl="1">
              <a:lnSpc>
                <a:spcPct val="90000"/>
              </a:lnSpc>
              <a:defRPr/>
            </a:pPr>
            <a:r>
              <a:rPr lang="cs-CZ" altLang="cs-CZ" sz="2600">
                <a:sym typeface="Symbol" panose="05050102010706020507" pitchFamily="18" charset="2"/>
              </a:rPr>
              <a:t>nejbližší galaxie				10</a:t>
            </a:r>
            <a:r>
              <a:rPr lang="cs-CZ" altLang="cs-CZ" sz="2600" baseline="30000">
                <a:sym typeface="Symbol" panose="05050102010706020507" pitchFamily="18" charset="2"/>
              </a:rPr>
              <a:t>22	</a:t>
            </a:r>
            <a:r>
              <a:rPr lang="cs-CZ" altLang="cs-CZ" sz="2600">
                <a:sym typeface="Symbol" panose="05050102010706020507" pitchFamily="18" charset="2"/>
              </a:rPr>
              <a:t>m</a:t>
            </a:r>
          </a:p>
          <a:p>
            <a:pPr lvl="1">
              <a:lnSpc>
                <a:spcPct val="90000"/>
              </a:lnSpc>
              <a:defRPr/>
            </a:pPr>
            <a:r>
              <a:rPr lang="cs-CZ" altLang="cs-CZ" sz="2600">
                <a:sym typeface="Symbol" panose="05050102010706020507" pitchFamily="18" charset="2"/>
              </a:rPr>
              <a:t>nejvzdálenější viditelná galaxie	10</a:t>
            </a:r>
            <a:r>
              <a:rPr lang="cs-CZ" altLang="cs-CZ" sz="2600" baseline="30000">
                <a:sym typeface="Symbol" panose="05050102010706020507" pitchFamily="18" charset="2"/>
              </a:rPr>
              <a:t>26	</a:t>
            </a:r>
            <a:r>
              <a:rPr lang="cs-CZ" altLang="cs-CZ" sz="2600">
                <a:sym typeface="Symbol" panose="05050102010706020507" pitchFamily="18" charset="2"/>
              </a:rPr>
              <a:t>m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813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ChangeArrowheads="1"/>
          </p:cNvSpPr>
          <p:nvPr>
            <p:ph type="title"/>
          </p:nvPr>
        </p:nvSpPr>
        <p:spPr>
          <a:xfrm>
            <a:off x="771525" y="304800"/>
            <a:ext cx="8743950" cy="1143000"/>
          </a:xfrm>
        </p:spPr>
        <p:txBody>
          <a:bodyPr/>
          <a:lstStyle/>
          <a:p>
            <a:pPr>
              <a:defRPr/>
            </a:pPr>
            <a:r>
              <a:rPr lang="cs-CZ" altLang="cs-CZ"/>
              <a:t>Příklad II – </a:t>
            </a:r>
            <a:r>
              <a:rPr lang="cs-CZ" altLang="cs-CZ">
                <a:solidFill>
                  <a:srgbClr val="00CCFF"/>
                </a:solidFill>
              </a:rPr>
              <a:t>čas</a:t>
            </a:r>
          </a:p>
        </p:txBody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41438"/>
            <a:ext cx="8743950" cy="4114800"/>
          </a:xfrm>
        </p:spPr>
        <p:txBody>
          <a:bodyPr/>
          <a:lstStyle/>
          <a:p>
            <a:pPr lvl="1">
              <a:lnSpc>
                <a:spcPct val="90000"/>
              </a:lnSpc>
              <a:defRPr/>
            </a:pPr>
            <a:r>
              <a:rPr lang="cs-CZ" altLang="cs-CZ" sz="2600">
                <a:sym typeface="Symbol" panose="05050102010706020507" pitchFamily="18" charset="2"/>
              </a:rPr>
              <a:t>doba života některých částic		10</a:t>
            </a:r>
            <a:r>
              <a:rPr lang="cs-CZ" altLang="cs-CZ" sz="2600" baseline="30000">
                <a:sym typeface="Symbol" panose="05050102010706020507" pitchFamily="18" charset="2"/>
              </a:rPr>
              <a:t>–23	</a:t>
            </a:r>
            <a:r>
              <a:rPr lang="cs-CZ" altLang="cs-CZ" sz="2600">
                <a:sym typeface="Symbol" panose="05050102010706020507" pitchFamily="18" charset="2"/>
              </a:rPr>
              <a:t>s</a:t>
            </a:r>
          </a:p>
          <a:p>
            <a:pPr lvl="1">
              <a:lnSpc>
                <a:spcPct val="90000"/>
              </a:lnSpc>
              <a:defRPr/>
            </a:pPr>
            <a:r>
              <a:rPr lang="cs-CZ" altLang="cs-CZ" sz="2600">
                <a:sym typeface="Symbol" panose="05050102010706020507" pitchFamily="18" charset="2"/>
              </a:rPr>
              <a:t>poločas rozpadu			 10</a:t>
            </a:r>
            <a:r>
              <a:rPr lang="cs-CZ" altLang="cs-CZ" sz="2600" baseline="30000">
                <a:sym typeface="Symbol" panose="05050102010706020507" pitchFamily="18" charset="2"/>
              </a:rPr>
              <a:t>–22</a:t>
            </a:r>
            <a:r>
              <a:rPr lang="cs-CZ" altLang="cs-CZ" sz="2600">
                <a:sym typeface="Symbol" panose="05050102010706020507" pitchFamily="18" charset="2"/>
              </a:rPr>
              <a:t> – 10</a:t>
            </a:r>
            <a:r>
              <a:rPr lang="cs-CZ" altLang="cs-CZ" sz="2600" baseline="30000">
                <a:sym typeface="Symbol" panose="05050102010706020507" pitchFamily="18" charset="2"/>
              </a:rPr>
              <a:t>28	</a:t>
            </a:r>
            <a:r>
              <a:rPr lang="cs-CZ" altLang="cs-CZ" sz="2600">
                <a:sym typeface="Symbol" panose="05050102010706020507" pitchFamily="18" charset="2"/>
              </a:rPr>
              <a:t>s</a:t>
            </a:r>
          </a:p>
          <a:p>
            <a:pPr lvl="1">
              <a:lnSpc>
                <a:spcPct val="90000"/>
              </a:lnSpc>
              <a:defRPr/>
            </a:pPr>
            <a:r>
              <a:rPr lang="cs-CZ" altLang="cs-CZ" sz="2600">
                <a:sym typeface="Symbol" panose="05050102010706020507" pitchFamily="18" charset="2"/>
              </a:rPr>
              <a:t>průlet světla atomem			10</a:t>
            </a:r>
            <a:r>
              <a:rPr lang="cs-CZ" altLang="cs-CZ" sz="2600" baseline="30000">
                <a:sym typeface="Symbol" panose="05050102010706020507" pitchFamily="18" charset="2"/>
              </a:rPr>
              <a:t>–</a:t>
            </a:r>
            <a:r>
              <a:rPr lang="en-US" altLang="cs-CZ" sz="2600" baseline="30000">
                <a:sym typeface="Symbol" panose="05050102010706020507" pitchFamily="18" charset="2"/>
              </a:rPr>
              <a:t>19</a:t>
            </a:r>
            <a:r>
              <a:rPr lang="en-US" altLang="cs-CZ" sz="2600">
                <a:sym typeface="Symbol" panose="05050102010706020507" pitchFamily="18" charset="2"/>
              </a:rPr>
              <a:t>	s</a:t>
            </a:r>
            <a:endParaRPr lang="cs-CZ" altLang="cs-CZ" sz="2600">
              <a:sym typeface="Symbol" panose="05050102010706020507" pitchFamily="18" charset="2"/>
            </a:endParaRPr>
          </a:p>
          <a:p>
            <a:pPr lvl="1">
              <a:lnSpc>
                <a:spcPct val="90000"/>
              </a:lnSpc>
              <a:defRPr/>
            </a:pPr>
            <a:r>
              <a:rPr lang="cs-CZ" altLang="cs-CZ" sz="2600">
                <a:sym typeface="Symbol" panose="05050102010706020507" pitchFamily="18" charset="2"/>
              </a:rPr>
              <a:t>průlet světla papírem			10</a:t>
            </a:r>
            <a:r>
              <a:rPr lang="cs-CZ" altLang="cs-CZ" sz="2600" baseline="30000">
                <a:sym typeface="Symbol" panose="05050102010706020507" pitchFamily="18" charset="2"/>
              </a:rPr>
              <a:t>–</a:t>
            </a:r>
            <a:r>
              <a:rPr lang="en-US" altLang="cs-CZ" sz="2600" baseline="30000">
                <a:sym typeface="Symbol" panose="05050102010706020507" pitchFamily="18" charset="2"/>
              </a:rPr>
              <a:t>13	</a:t>
            </a:r>
            <a:r>
              <a:rPr lang="en-US" altLang="cs-CZ" sz="2600">
                <a:sym typeface="Symbol" panose="05050102010706020507" pitchFamily="18" charset="2"/>
              </a:rPr>
              <a:t>s</a:t>
            </a:r>
            <a:endParaRPr lang="cs-CZ" altLang="cs-CZ" sz="2600">
              <a:sym typeface="Symbol" panose="05050102010706020507" pitchFamily="18" charset="2"/>
            </a:endParaRPr>
          </a:p>
          <a:p>
            <a:pPr lvl="1">
              <a:lnSpc>
                <a:spcPct val="90000"/>
              </a:lnSpc>
              <a:defRPr/>
            </a:pPr>
            <a:r>
              <a:rPr lang="cs-CZ" altLang="cs-CZ" sz="2600">
                <a:sym typeface="Symbol" panose="05050102010706020507" pitchFamily="18" charset="2"/>
              </a:rPr>
              <a:t>tlukot srdce				1</a:t>
            </a:r>
            <a:r>
              <a:rPr lang="en-US" altLang="cs-CZ" sz="2600">
                <a:sym typeface="Symbol" panose="05050102010706020507" pitchFamily="18" charset="2"/>
              </a:rPr>
              <a:t>	s	</a:t>
            </a:r>
            <a:endParaRPr lang="cs-CZ" altLang="cs-CZ" sz="2600">
              <a:sym typeface="Symbol" panose="05050102010706020507" pitchFamily="18" charset="2"/>
            </a:endParaRPr>
          </a:p>
          <a:p>
            <a:pPr lvl="1">
              <a:lnSpc>
                <a:spcPct val="90000"/>
              </a:lnSpc>
              <a:defRPr/>
            </a:pPr>
            <a:r>
              <a:rPr lang="cs-CZ" altLang="cs-CZ" sz="2600">
                <a:sym typeface="Symbol" panose="05050102010706020507" pitchFamily="18" charset="2"/>
              </a:rPr>
              <a:t>den					10</a:t>
            </a:r>
            <a:r>
              <a:rPr lang="en-US" altLang="cs-CZ" sz="2600" baseline="30000">
                <a:sym typeface="Symbol" panose="05050102010706020507" pitchFamily="18" charset="2"/>
              </a:rPr>
              <a:t>4</a:t>
            </a:r>
            <a:r>
              <a:rPr lang="en-US" altLang="cs-CZ" sz="2600">
                <a:sym typeface="Symbol" panose="05050102010706020507" pitchFamily="18" charset="2"/>
              </a:rPr>
              <a:t>	s</a:t>
            </a:r>
            <a:endParaRPr lang="cs-CZ" altLang="cs-CZ" sz="2600">
              <a:sym typeface="Symbol" panose="05050102010706020507" pitchFamily="18" charset="2"/>
            </a:endParaRPr>
          </a:p>
          <a:p>
            <a:pPr lvl="1">
              <a:lnSpc>
                <a:spcPct val="90000"/>
              </a:lnSpc>
              <a:defRPr/>
            </a:pPr>
            <a:r>
              <a:rPr lang="cs-CZ" altLang="cs-CZ" sz="2600">
                <a:sym typeface="Symbol" panose="05050102010706020507" pitchFamily="18" charset="2"/>
              </a:rPr>
              <a:t>rok 			</a:t>
            </a:r>
            <a:r>
              <a:rPr lang="en-US" altLang="cs-CZ" sz="2600">
                <a:sym typeface="Symbol" panose="05050102010706020507" pitchFamily="18" charset="2"/>
              </a:rPr>
              <a:t>	</a:t>
            </a:r>
            <a:r>
              <a:rPr lang="cs-CZ" altLang="cs-CZ" sz="2600">
                <a:sym typeface="Symbol" panose="05050102010706020507" pitchFamily="18" charset="2"/>
              </a:rPr>
              <a:t>	10</a:t>
            </a:r>
            <a:r>
              <a:rPr lang="en-US" altLang="cs-CZ" sz="2600" baseline="30000">
                <a:sym typeface="Symbol" panose="05050102010706020507" pitchFamily="18" charset="2"/>
              </a:rPr>
              <a:t>7	</a:t>
            </a:r>
            <a:r>
              <a:rPr lang="en-US" altLang="cs-CZ" sz="2600">
                <a:sym typeface="Symbol" panose="05050102010706020507" pitchFamily="18" charset="2"/>
              </a:rPr>
              <a:t>s</a:t>
            </a:r>
            <a:endParaRPr lang="cs-CZ" altLang="cs-CZ" sz="2600">
              <a:sym typeface="Symbol" panose="05050102010706020507" pitchFamily="18" charset="2"/>
            </a:endParaRPr>
          </a:p>
          <a:p>
            <a:pPr lvl="1">
              <a:lnSpc>
                <a:spcPct val="90000"/>
              </a:lnSpc>
              <a:defRPr/>
            </a:pPr>
            <a:r>
              <a:rPr lang="cs-CZ" altLang="cs-CZ" sz="2600">
                <a:sym typeface="Symbol" panose="05050102010706020507" pitchFamily="18" charset="2"/>
              </a:rPr>
              <a:t>lidský život 				10</a:t>
            </a:r>
            <a:r>
              <a:rPr lang="en-US" altLang="cs-CZ" sz="2600" baseline="30000">
                <a:sym typeface="Symbol" panose="05050102010706020507" pitchFamily="18" charset="2"/>
              </a:rPr>
              <a:t>9	</a:t>
            </a:r>
            <a:r>
              <a:rPr lang="en-US" altLang="cs-CZ" sz="2600">
                <a:sym typeface="Symbol" panose="05050102010706020507" pitchFamily="18" charset="2"/>
              </a:rPr>
              <a:t>s</a:t>
            </a:r>
            <a:endParaRPr lang="cs-CZ" altLang="cs-CZ" sz="2600">
              <a:sym typeface="Symbol" panose="05050102010706020507" pitchFamily="18" charset="2"/>
            </a:endParaRPr>
          </a:p>
          <a:p>
            <a:pPr lvl="1">
              <a:lnSpc>
                <a:spcPct val="90000"/>
              </a:lnSpc>
              <a:defRPr/>
            </a:pPr>
            <a:r>
              <a:rPr lang="cs-CZ" altLang="cs-CZ" sz="2600">
                <a:sym typeface="Symbol" panose="05050102010706020507" pitchFamily="18" charset="2"/>
              </a:rPr>
              <a:t>známé dějiny lidstva</a:t>
            </a:r>
            <a:r>
              <a:rPr lang="en-US" altLang="cs-CZ" sz="2600">
                <a:sym typeface="Symbol" panose="05050102010706020507" pitchFamily="18" charset="2"/>
              </a:rPr>
              <a:t>		</a:t>
            </a:r>
            <a:r>
              <a:rPr lang="cs-CZ" altLang="cs-CZ" sz="2600">
                <a:sym typeface="Symbol" panose="05050102010706020507" pitchFamily="18" charset="2"/>
              </a:rPr>
              <a:t>	10</a:t>
            </a:r>
            <a:r>
              <a:rPr lang="en-US" altLang="cs-CZ" sz="2600" baseline="30000">
                <a:sym typeface="Symbol" panose="05050102010706020507" pitchFamily="18" charset="2"/>
              </a:rPr>
              <a:t>12</a:t>
            </a:r>
            <a:r>
              <a:rPr lang="en-US" altLang="cs-CZ" sz="2600">
                <a:sym typeface="Symbol" panose="05050102010706020507" pitchFamily="18" charset="2"/>
              </a:rPr>
              <a:t>	s</a:t>
            </a:r>
            <a:endParaRPr lang="cs-CZ" altLang="cs-CZ" sz="2600">
              <a:sym typeface="Symbol" panose="05050102010706020507" pitchFamily="18" charset="2"/>
            </a:endParaRPr>
          </a:p>
          <a:p>
            <a:pPr lvl="1">
              <a:lnSpc>
                <a:spcPct val="90000"/>
              </a:lnSpc>
              <a:defRPr/>
            </a:pPr>
            <a:r>
              <a:rPr lang="cs-CZ" altLang="cs-CZ" sz="2600">
                <a:sym typeface="Symbol" panose="05050102010706020507" pitchFamily="18" charset="2"/>
              </a:rPr>
              <a:t>život na Zemi 	</a:t>
            </a:r>
            <a:r>
              <a:rPr lang="en-US" altLang="cs-CZ" sz="2600">
                <a:sym typeface="Symbol" panose="05050102010706020507" pitchFamily="18" charset="2"/>
              </a:rPr>
              <a:t>		</a:t>
            </a:r>
            <a:r>
              <a:rPr lang="cs-CZ" altLang="cs-CZ" sz="2600">
                <a:sym typeface="Symbol" panose="05050102010706020507" pitchFamily="18" charset="2"/>
              </a:rPr>
              <a:t>	10</a:t>
            </a:r>
            <a:r>
              <a:rPr lang="cs-CZ" altLang="cs-CZ" sz="2600" baseline="30000">
                <a:sym typeface="Symbol" panose="05050102010706020507" pitchFamily="18" charset="2"/>
              </a:rPr>
              <a:t>16</a:t>
            </a:r>
            <a:r>
              <a:rPr lang="en-US" altLang="cs-CZ" sz="2600" baseline="30000">
                <a:sym typeface="Symbol" panose="05050102010706020507" pitchFamily="18" charset="2"/>
              </a:rPr>
              <a:t>	</a:t>
            </a:r>
            <a:r>
              <a:rPr lang="en-US" altLang="cs-CZ" sz="2600">
                <a:sym typeface="Symbol" panose="05050102010706020507" pitchFamily="18" charset="2"/>
              </a:rPr>
              <a:t>s</a:t>
            </a:r>
            <a:endParaRPr lang="cs-CZ" altLang="cs-CZ" sz="2600">
              <a:sym typeface="Symbol" panose="05050102010706020507" pitchFamily="18" charset="2"/>
            </a:endParaRPr>
          </a:p>
          <a:p>
            <a:pPr lvl="1">
              <a:lnSpc>
                <a:spcPct val="90000"/>
              </a:lnSpc>
              <a:defRPr/>
            </a:pPr>
            <a:r>
              <a:rPr lang="cs-CZ" altLang="cs-CZ" sz="2600">
                <a:sym typeface="Symbol" panose="05050102010706020507" pitchFamily="18" charset="2"/>
              </a:rPr>
              <a:t>stáří vesmíru 				10</a:t>
            </a:r>
            <a:r>
              <a:rPr lang="cs-CZ" altLang="cs-CZ" sz="2600" baseline="30000">
                <a:sym typeface="Symbol" panose="05050102010706020507" pitchFamily="18" charset="2"/>
              </a:rPr>
              <a:t>22</a:t>
            </a:r>
            <a:r>
              <a:rPr lang="en-US" altLang="cs-CZ" sz="2600" baseline="30000">
                <a:sym typeface="Symbol" panose="05050102010706020507" pitchFamily="18" charset="2"/>
              </a:rPr>
              <a:t>	</a:t>
            </a:r>
            <a:r>
              <a:rPr lang="en-US" altLang="cs-CZ" sz="2600">
                <a:sym typeface="Symbol" panose="05050102010706020507" pitchFamily="18" charset="2"/>
              </a:rPr>
              <a:t>s</a:t>
            </a:r>
            <a:r>
              <a:rPr lang="cs-CZ" altLang="cs-CZ" sz="2600">
                <a:sym typeface="Symbol" panose="05050102010706020507" pitchFamily="18" charset="2"/>
              </a:rPr>
              <a:t>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991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>
          <a:xfrm>
            <a:off x="771525" y="381000"/>
            <a:ext cx="8743950" cy="1143000"/>
          </a:xfrm>
        </p:spPr>
        <p:txBody>
          <a:bodyPr/>
          <a:lstStyle/>
          <a:p>
            <a:pPr>
              <a:defRPr/>
            </a:pPr>
            <a:r>
              <a:rPr lang="cs-CZ" altLang="cs-CZ"/>
              <a:t>Příklad III – </a:t>
            </a:r>
            <a:r>
              <a:rPr lang="cs-CZ" altLang="cs-CZ">
                <a:solidFill>
                  <a:srgbClr val="00CCFF"/>
                </a:solidFill>
              </a:rPr>
              <a:t>hmotnost</a:t>
            </a:r>
            <a:r>
              <a:rPr lang="cs-CZ" altLang="cs-CZ"/>
              <a:t> </a:t>
            </a:r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1525" y="1484313"/>
            <a:ext cx="8743950" cy="4114800"/>
          </a:xfrm>
        </p:spPr>
        <p:txBody>
          <a:bodyPr/>
          <a:lstStyle/>
          <a:p>
            <a:pPr lvl="1">
              <a:lnSpc>
                <a:spcPct val="90000"/>
              </a:lnSpc>
              <a:defRPr/>
            </a:pPr>
            <a:r>
              <a:rPr lang="cs-CZ" altLang="cs-CZ" sz="2600">
                <a:sym typeface="Symbol" panose="05050102010706020507" pitchFamily="18" charset="2"/>
              </a:rPr>
              <a:t>elektron		 		10</a:t>
            </a:r>
            <a:r>
              <a:rPr lang="en-US" altLang="cs-CZ" sz="2600" baseline="30000">
                <a:sym typeface="Symbol" panose="05050102010706020507" pitchFamily="18" charset="2"/>
              </a:rPr>
              <a:t>-30	</a:t>
            </a:r>
            <a:r>
              <a:rPr lang="en-US" altLang="cs-CZ" sz="2600">
                <a:sym typeface="Symbol" panose="05050102010706020507" pitchFamily="18" charset="2"/>
              </a:rPr>
              <a:t>kg</a:t>
            </a:r>
            <a:endParaRPr lang="cs-CZ" altLang="cs-CZ" sz="2600">
              <a:sym typeface="Symbol" panose="05050102010706020507" pitchFamily="18" charset="2"/>
            </a:endParaRPr>
          </a:p>
          <a:p>
            <a:pPr lvl="1">
              <a:lnSpc>
                <a:spcPct val="90000"/>
              </a:lnSpc>
              <a:defRPr/>
            </a:pPr>
            <a:r>
              <a:rPr lang="cs-CZ" altLang="cs-CZ" sz="2600">
                <a:sym typeface="Symbol" panose="05050102010706020507" pitchFamily="18" charset="2"/>
              </a:rPr>
              <a:t>p</a:t>
            </a:r>
            <a:r>
              <a:rPr lang="en-US" altLang="cs-CZ" sz="2600">
                <a:sym typeface="Symbol" panose="05050102010706020507" pitchFamily="18" charset="2"/>
              </a:rPr>
              <a:t>r</a:t>
            </a:r>
            <a:r>
              <a:rPr lang="cs-CZ" altLang="cs-CZ" sz="2600">
                <a:sym typeface="Symbol" panose="05050102010706020507" pitchFamily="18" charset="2"/>
              </a:rPr>
              <a:t>o</a:t>
            </a:r>
            <a:r>
              <a:rPr lang="en-US" altLang="cs-CZ" sz="2600">
                <a:sym typeface="Symbol" panose="05050102010706020507" pitchFamily="18" charset="2"/>
              </a:rPr>
              <a:t>t</a:t>
            </a:r>
            <a:r>
              <a:rPr lang="cs-CZ" altLang="cs-CZ" sz="2600">
                <a:sym typeface="Symbol" panose="05050102010706020507" pitchFamily="18" charset="2"/>
              </a:rPr>
              <a:t>o</a:t>
            </a:r>
            <a:r>
              <a:rPr lang="en-US" altLang="cs-CZ" sz="2600">
                <a:sym typeface="Symbol" panose="05050102010706020507" pitchFamily="18" charset="2"/>
              </a:rPr>
              <a:t>n, neutron </a:t>
            </a:r>
            <a:r>
              <a:rPr lang="cs-CZ" altLang="cs-CZ" sz="2600">
                <a:sym typeface="Symbol" panose="05050102010706020507" pitchFamily="18" charset="2"/>
              </a:rPr>
              <a:t>			10</a:t>
            </a:r>
            <a:r>
              <a:rPr lang="en-US" altLang="cs-CZ" sz="2600" baseline="30000">
                <a:sym typeface="Symbol" panose="05050102010706020507" pitchFamily="18" charset="2"/>
              </a:rPr>
              <a:t>-27	</a:t>
            </a:r>
            <a:r>
              <a:rPr lang="en-US" altLang="cs-CZ" sz="2600">
                <a:sym typeface="Symbol" panose="05050102010706020507" pitchFamily="18" charset="2"/>
              </a:rPr>
              <a:t>kg</a:t>
            </a:r>
            <a:endParaRPr lang="cs-CZ" altLang="cs-CZ" sz="2600">
              <a:sym typeface="Symbol" panose="05050102010706020507" pitchFamily="18" charset="2"/>
            </a:endParaRPr>
          </a:p>
          <a:p>
            <a:pPr lvl="1">
              <a:lnSpc>
                <a:spcPct val="90000"/>
              </a:lnSpc>
              <a:defRPr/>
            </a:pPr>
            <a:r>
              <a:rPr lang="cs-CZ" altLang="cs-CZ" sz="2600">
                <a:sym typeface="Symbol" panose="05050102010706020507" pitchFamily="18" charset="2"/>
              </a:rPr>
              <a:t>molekula</a:t>
            </a:r>
            <a:r>
              <a:rPr lang="en-US" altLang="cs-CZ" sz="2600">
                <a:sym typeface="Symbol" panose="05050102010706020507" pitchFamily="18" charset="2"/>
              </a:rPr>
              <a:t> DNA</a:t>
            </a:r>
            <a:r>
              <a:rPr lang="cs-CZ" altLang="cs-CZ" sz="2600">
                <a:sym typeface="Symbol" panose="05050102010706020507" pitchFamily="18" charset="2"/>
              </a:rPr>
              <a:t>			10</a:t>
            </a:r>
            <a:r>
              <a:rPr lang="cs-CZ" altLang="cs-CZ" sz="2600" baseline="30000">
                <a:sym typeface="Symbol" panose="05050102010706020507" pitchFamily="18" charset="2"/>
              </a:rPr>
              <a:t>–</a:t>
            </a:r>
            <a:r>
              <a:rPr lang="en-US" altLang="cs-CZ" sz="2600" baseline="30000">
                <a:sym typeface="Symbol" panose="05050102010706020507" pitchFamily="18" charset="2"/>
              </a:rPr>
              <a:t>1</a:t>
            </a:r>
            <a:r>
              <a:rPr lang="cs-CZ" altLang="cs-CZ" sz="2600" baseline="30000">
                <a:sym typeface="Symbol" panose="05050102010706020507" pitchFamily="18" charset="2"/>
              </a:rPr>
              <a:t>7</a:t>
            </a:r>
            <a:r>
              <a:rPr lang="cs-CZ" altLang="cs-CZ" sz="2600">
                <a:sym typeface="Symbol" panose="05050102010706020507" pitchFamily="18" charset="2"/>
              </a:rPr>
              <a:t>	</a:t>
            </a:r>
            <a:r>
              <a:rPr lang="en-US" altLang="cs-CZ" sz="2600">
                <a:sym typeface="Symbol" panose="05050102010706020507" pitchFamily="18" charset="2"/>
              </a:rPr>
              <a:t>kg</a:t>
            </a:r>
            <a:endParaRPr lang="cs-CZ" altLang="cs-CZ" sz="2600">
              <a:sym typeface="Symbol" panose="05050102010706020507" pitchFamily="18" charset="2"/>
            </a:endParaRPr>
          </a:p>
          <a:p>
            <a:pPr lvl="1">
              <a:lnSpc>
                <a:spcPct val="90000"/>
              </a:lnSpc>
              <a:defRPr/>
            </a:pPr>
            <a:r>
              <a:rPr lang="cs-CZ" altLang="cs-CZ" sz="2600">
                <a:sym typeface="Symbol" panose="05050102010706020507" pitchFamily="18" charset="2"/>
              </a:rPr>
              <a:t>bakterie</a:t>
            </a:r>
            <a:r>
              <a:rPr lang="en-US" altLang="cs-CZ" sz="2600">
                <a:sym typeface="Symbol" panose="05050102010706020507" pitchFamily="18" charset="2"/>
              </a:rPr>
              <a:t>	</a:t>
            </a:r>
            <a:r>
              <a:rPr lang="cs-CZ" altLang="cs-CZ" sz="2600">
                <a:sym typeface="Symbol" panose="05050102010706020507" pitchFamily="18" charset="2"/>
              </a:rPr>
              <a:t>			10</a:t>
            </a:r>
            <a:r>
              <a:rPr lang="cs-CZ" altLang="cs-CZ" sz="2600" baseline="30000">
                <a:sym typeface="Symbol" panose="05050102010706020507" pitchFamily="18" charset="2"/>
              </a:rPr>
              <a:t>–</a:t>
            </a:r>
            <a:r>
              <a:rPr lang="en-US" altLang="cs-CZ" sz="2600" baseline="30000">
                <a:sym typeface="Symbol" panose="05050102010706020507" pitchFamily="18" charset="2"/>
              </a:rPr>
              <a:t>15</a:t>
            </a:r>
            <a:r>
              <a:rPr lang="en-US" altLang="cs-CZ" sz="2600">
                <a:sym typeface="Symbol" panose="05050102010706020507" pitchFamily="18" charset="2"/>
              </a:rPr>
              <a:t>	kg</a:t>
            </a:r>
            <a:endParaRPr lang="cs-CZ" altLang="cs-CZ" sz="2600">
              <a:sym typeface="Symbol" panose="05050102010706020507" pitchFamily="18" charset="2"/>
            </a:endParaRPr>
          </a:p>
          <a:p>
            <a:pPr lvl="1">
              <a:lnSpc>
                <a:spcPct val="90000"/>
              </a:lnSpc>
              <a:defRPr/>
            </a:pPr>
            <a:r>
              <a:rPr lang="cs-CZ" altLang="cs-CZ" sz="2600">
                <a:sym typeface="Symbol" panose="05050102010706020507" pitchFamily="18" charset="2"/>
              </a:rPr>
              <a:t>komár				10</a:t>
            </a:r>
            <a:r>
              <a:rPr lang="en-US" altLang="cs-CZ" sz="2600" baseline="30000">
                <a:sym typeface="Symbol" panose="05050102010706020507" pitchFamily="18" charset="2"/>
              </a:rPr>
              <a:t>-5</a:t>
            </a:r>
            <a:r>
              <a:rPr lang="en-US" altLang="cs-CZ" sz="2600">
                <a:sym typeface="Symbol" panose="05050102010706020507" pitchFamily="18" charset="2"/>
              </a:rPr>
              <a:t>	kg</a:t>
            </a:r>
            <a:endParaRPr lang="cs-CZ" altLang="cs-CZ" sz="2600">
              <a:sym typeface="Symbol" panose="05050102010706020507" pitchFamily="18" charset="2"/>
            </a:endParaRPr>
          </a:p>
          <a:p>
            <a:pPr lvl="1">
              <a:lnSpc>
                <a:spcPct val="90000"/>
              </a:lnSpc>
              <a:defRPr/>
            </a:pPr>
            <a:r>
              <a:rPr lang="cs-CZ" altLang="cs-CZ" sz="2600">
                <a:sym typeface="Symbol" panose="05050102010706020507" pitchFamily="18" charset="2"/>
              </a:rPr>
              <a:t>člověk				10</a:t>
            </a:r>
            <a:r>
              <a:rPr lang="cs-CZ" altLang="cs-CZ" sz="2600" baseline="30000">
                <a:sym typeface="Symbol" panose="05050102010706020507" pitchFamily="18" charset="2"/>
              </a:rPr>
              <a:t>2</a:t>
            </a:r>
            <a:r>
              <a:rPr lang="en-US" altLang="cs-CZ" sz="2600">
                <a:sym typeface="Symbol" panose="05050102010706020507" pitchFamily="18" charset="2"/>
              </a:rPr>
              <a:t>	kg</a:t>
            </a:r>
          </a:p>
          <a:p>
            <a:pPr lvl="1">
              <a:lnSpc>
                <a:spcPct val="90000"/>
              </a:lnSpc>
              <a:defRPr/>
            </a:pPr>
            <a:r>
              <a:rPr lang="cs-CZ" altLang="cs-CZ" sz="2600">
                <a:sym typeface="Symbol" panose="05050102010706020507" pitchFamily="18" charset="2"/>
              </a:rPr>
              <a:t>loď				10</a:t>
            </a:r>
            <a:r>
              <a:rPr lang="en-US" altLang="cs-CZ" sz="2600" baseline="30000">
                <a:sym typeface="Symbol" panose="05050102010706020507" pitchFamily="18" charset="2"/>
              </a:rPr>
              <a:t>8</a:t>
            </a:r>
            <a:r>
              <a:rPr lang="en-US" altLang="cs-CZ" sz="2600">
                <a:sym typeface="Symbol" panose="05050102010706020507" pitchFamily="18" charset="2"/>
              </a:rPr>
              <a:t>	kg</a:t>
            </a:r>
          </a:p>
          <a:p>
            <a:pPr lvl="1">
              <a:lnSpc>
                <a:spcPct val="90000"/>
              </a:lnSpc>
              <a:defRPr/>
            </a:pPr>
            <a:r>
              <a:rPr lang="cs-CZ" altLang="cs-CZ" sz="2600">
                <a:sym typeface="Symbol" panose="05050102010706020507" pitchFamily="18" charset="2"/>
              </a:rPr>
              <a:t>Země			</a:t>
            </a:r>
            <a:r>
              <a:rPr lang="en-US" altLang="cs-CZ" sz="2600">
                <a:sym typeface="Symbol" panose="05050102010706020507" pitchFamily="18" charset="2"/>
              </a:rPr>
              <a:t>       6</a:t>
            </a:r>
            <a:r>
              <a:rPr lang="cs-CZ" altLang="cs-CZ" sz="2600">
                <a:sym typeface="Symbol" panose="05050102010706020507" pitchFamily="18" charset="2"/>
              </a:rPr>
              <a:t>	10</a:t>
            </a:r>
            <a:r>
              <a:rPr lang="en-US" altLang="cs-CZ" sz="2600" baseline="30000">
                <a:sym typeface="Symbol" panose="05050102010706020507" pitchFamily="18" charset="2"/>
              </a:rPr>
              <a:t>24</a:t>
            </a:r>
            <a:r>
              <a:rPr lang="en-US" altLang="cs-CZ" sz="2600">
                <a:sym typeface="Symbol" panose="05050102010706020507" pitchFamily="18" charset="2"/>
              </a:rPr>
              <a:t>	kg</a:t>
            </a:r>
            <a:endParaRPr lang="cs-CZ" altLang="cs-CZ" sz="2600">
              <a:sym typeface="Symbol" panose="05050102010706020507" pitchFamily="18" charset="2"/>
            </a:endParaRPr>
          </a:p>
          <a:p>
            <a:pPr lvl="1">
              <a:lnSpc>
                <a:spcPct val="90000"/>
              </a:lnSpc>
              <a:defRPr/>
            </a:pPr>
            <a:r>
              <a:rPr lang="cs-CZ" altLang="cs-CZ" sz="2600">
                <a:sym typeface="Symbol" panose="05050102010706020507" pitchFamily="18" charset="2"/>
              </a:rPr>
              <a:t>Slunce 	</a:t>
            </a:r>
            <a:r>
              <a:rPr lang="en-US" altLang="cs-CZ" sz="2600">
                <a:sym typeface="Symbol" panose="05050102010706020507" pitchFamily="18" charset="2"/>
              </a:rPr>
              <a:t>		       3	</a:t>
            </a:r>
            <a:r>
              <a:rPr lang="cs-CZ" altLang="cs-CZ" sz="2600">
                <a:sym typeface="Symbol" panose="05050102010706020507" pitchFamily="18" charset="2"/>
              </a:rPr>
              <a:t>10</a:t>
            </a:r>
            <a:r>
              <a:rPr lang="en-US" altLang="cs-CZ" sz="2600" baseline="30000">
                <a:sym typeface="Symbol" panose="05050102010706020507" pitchFamily="18" charset="2"/>
              </a:rPr>
              <a:t>30</a:t>
            </a:r>
            <a:r>
              <a:rPr lang="en-US" altLang="cs-CZ" sz="2600">
                <a:sym typeface="Symbol" panose="05050102010706020507" pitchFamily="18" charset="2"/>
              </a:rPr>
              <a:t>	kg</a:t>
            </a:r>
            <a:endParaRPr lang="cs-CZ" altLang="cs-CZ" sz="2600">
              <a:sym typeface="Symbol" panose="05050102010706020507" pitchFamily="18" charset="2"/>
            </a:endParaRPr>
          </a:p>
          <a:p>
            <a:pPr lvl="1">
              <a:lnSpc>
                <a:spcPct val="90000"/>
              </a:lnSpc>
              <a:defRPr/>
            </a:pPr>
            <a:r>
              <a:rPr lang="cs-CZ" altLang="cs-CZ" sz="2600">
                <a:sym typeface="Symbol" panose="05050102010706020507" pitchFamily="18" charset="2"/>
              </a:rPr>
              <a:t>galaxie</a:t>
            </a:r>
            <a:r>
              <a:rPr lang="en-US" altLang="cs-CZ" sz="2600">
                <a:sym typeface="Symbol" panose="05050102010706020507" pitchFamily="18" charset="2"/>
              </a:rPr>
              <a:t>	</a:t>
            </a:r>
            <a:r>
              <a:rPr lang="cs-CZ" altLang="cs-CZ" sz="2600">
                <a:sym typeface="Symbol" panose="05050102010706020507" pitchFamily="18" charset="2"/>
              </a:rPr>
              <a:t>			10</a:t>
            </a:r>
            <a:r>
              <a:rPr lang="en-US" altLang="cs-CZ" sz="2600" baseline="30000">
                <a:sym typeface="Symbol" panose="05050102010706020507" pitchFamily="18" charset="2"/>
              </a:rPr>
              <a:t>41</a:t>
            </a:r>
            <a:r>
              <a:rPr lang="en-US" altLang="cs-CZ" sz="2600">
                <a:sym typeface="Symbol" panose="05050102010706020507" pitchFamily="18" charset="2"/>
              </a:rPr>
              <a:t>	kg</a:t>
            </a:r>
            <a:endParaRPr lang="cs-CZ" altLang="cs-CZ" sz="2600">
              <a:sym typeface="Symbol" panose="05050102010706020507" pitchFamily="18" charset="2"/>
            </a:endParaRPr>
          </a:p>
          <a:p>
            <a:pPr lvl="1">
              <a:lnSpc>
                <a:spcPct val="90000"/>
              </a:lnSpc>
              <a:defRPr/>
            </a:pPr>
            <a:endParaRPr lang="cs-CZ" altLang="cs-CZ" sz="2600">
              <a:sym typeface="Symbol" panose="05050102010706020507" pitchFamily="18" charset="2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48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Základní jednotky - </a:t>
            </a:r>
            <a:r>
              <a:rPr lang="cs-CZ" altLang="cs-CZ">
                <a:solidFill>
                  <a:srgbClr val="00CCFF"/>
                </a:solidFill>
              </a:rPr>
              <a:t>mol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1525" y="1916113"/>
            <a:ext cx="8743950" cy="41148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cs-CZ" altLang="cs-CZ">
                <a:sym typeface="Symbol" panose="05050102010706020507" pitchFamily="18" charset="2"/>
              </a:rPr>
              <a:t>Počet atomů v </a:t>
            </a:r>
            <a:r>
              <a:rPr lang="cs-CZ" altLang="cs-CZ" i="1">
                <a:sym typeface="Symbol" panose="05050102010706020507" pitchFamily="18" charset="2"/>
              </a:rPr>
              <a:t>0.012 kg</a:t>
            </a:r>
            <a:r>
              <a:rPr lang="cs-CZ" altLang="cs-CZ">
                <a:sym typeface="Symbol" panose="05050102010706020507" pitchFamily="18" charset="2"/>
              </a:rPr>
              <a:t> uhlíku </a:t>
            </a:r>
            <a:r>
              <a:rPr lang="en-US" altLang="cs-CZ" i="1" baseline="30000">
                <a:sym typeface="Symbol" panose="05050102010706020507" pitchFamily="18" charset="2"/>
              </a:rPr>
              <a:t>12</a:t>
            </a:r>
            <a:r>
              <a:rPr lang="cs-CZ" altLang="cs-CZ" i="1">
                <a:sym typeface="Symbol" panose="05050102010706020507" pitchFamily="18" charset="2"/>
              </a:rPr>
              <a:t>C</a:t>
            </a:r>
            <a:r>
              <a:rPr lang="cs-CZ" altLang="cs-CZ">
                <a:sym typeface="Symbol" panose="05050102010706020507" pitchFamily="18" charset="2"/>
              </a:rPr>
              <a:t>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altLang="cs-CZ">
                <a:sym typeface="Symbol" panose="05050102010706020507" pitchFamily="18" charset="2"/>
              </a:rPr>
              <a:t>Počet rovný </a:t>
            </a:r>
            <a:r>
              <a:rPr lang="cs-CZ" altLang="cs-CZ" i="1">
                <a:sym typeface="Symbol" panose="05050102010706020507" pitchFamily="18" charset="2"/>
              </a:rPr>
              <a:t>N</a:t>
            </a:r>
            <a:r>
              <a:rPr lang="cs-CZ" altLang="cs-CZ" i="1" baseline="-25000">
                <a:sym typeface="Symbol" panose="05050102010706020507" pitchFamily="18" charset="2"/>
              </a:rPr>
              <a:t>A</a:t>
            </a:r>
            <a:r>
              <a:rPr lang="cs-CZ" altLang="cs-CZ" i="1">
                <a:sym typeface="Symbol" panose="05050102010706020507" pitchFamily="18" charset="2"/>
              </a:rPr>
              <a:t> = 6.02214199 10</a:t>
            </a:r>
            <a:r>
              <a:rPr lang="cs-CZ" altLang="cs-CZ" i="1" baseline="30000">
                <a:sym typeface="Symbol" panose="05050102010706020507" pitchFamily="18" charset="2"/>
              </a:rPr>
              <a:t>23</a:t>
            </a:r>
            <a:r>
              <a:rPr lang="cs-CZ" altLang="cs-CZ">
                <a:sym typeface="Symbol" panose="05050102010706020507" pitchFamily="18" charset="2"/>
              </a:rPr>
              <a:t> částic.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altLang="cs-CZ">
                <a:sym typeface="Symbol" panose="05050102010706020507" pitchFamily="18" charset="2"/>
              </a:rPr>
              <a:t>	(Amedeo Avogadro 1776 - 1856)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altLang="cs-CZ">
                <a:sym typeface="Symbol" panose="05050102010706020507" pitchFamily="18" charset="2"/>
              </a:rPr>
              <a:t>Dohodnuté číslo, které umožňuje převod z jednotek mikrosvěta do jednotek  makrosvěta, pro nás běžných.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36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50" y="228600"/>
            <a:ext cx="8743950" cy="762000"/>
          </a:xfrm>
        </p:spPr>
        <p:txBody>
          <a:bodyPr/>
          <a:lstStyle/>
          <a:p>
            <a:pPr>
              <a:defRPr/>
            </a:pPr>
            <a:r>
              <a:rPr lang="cs-CZ" altLang="cs-CZ" smtClean="0"/>
              <a:t>ENERGIE</a:t>
            </a: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942975" y="990600"/>
            <a:ext cx="8486775" cy="479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800">
                <a:latin typeface="Times New Roman" panose="02020603050405020304" pitchFamily="18" charset="0"/>
              </a:rPr>
              <a:t>E</a:t>
            </a:r>
            <a:r>
              <a:rPr lang="cs-CZ" altLang="cs-CZ" sz="2800">
                <a:latin typeface="Times New Roman" panose="02020603050405020304" pitchFamily="18" charset="0"/>
                <a:cs typeface="Times New Roman" panose="02020603050405020304" pitchFamily="18" charset="0"/>
              </a:rPr>
              <a:t>nergie souvisí s pohybem a s možností pohybu</a:t>
            </a:r>
            <a:r>
              <a:rPr lang="cs-CZ" altLang="cs-CZ" sz="2800">
                <a:latin typeface="Times New Roman" panose="02020603050405020304" pitchFamily="18" charset="0"/>
              </a:rPr>
              <a:t>, j</a:t>
            </a:r>
            <a:r>
              <a:rPr lang="cs-CZ" altLang="cs-CZ" sz="2800">
                <a:latin typeface="Times New Roman" panose="02020603050405020304" pitchFamily="18" charset="0"/>
                <a:cs typeface="Times New Roman" panose="02020603050405020304" pitchFamily="18" charset="0"/>
              </a:rPr>
              <a:t>e to tedy nějaká míra množství pohybu</a:t>
            </a:r>
            <a:r>
              <a:rPr lang="cs-CZ" altLang="cs-CZ" sz="2800">
                <a:latin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50000"/>
              </a:spcBef>
            </a:pPr>
            <a:r>
              <a:rPr lang="cs-CZ" altLang="cs-CZ" sz="2800">
                <a:latin typeface="Times New Roman" panose="02020603050405020304" pitchFamily="18" charset="0"/>
                <a:cs typeface="Times New Roman" panose="02020603050405020304" pitchFamily="18" charset="0"/>
              </a:rPr>
              <a:t>FORMY ENERGIE</a:t>
            </a:r>
            <a:endParaRPr lang="cs-CZ" altLang="cs-CZ" sz="280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  <a:buFontTx/>
              <a:buBlip>
                <a:blip r:embed="rId4"/>
              </a:buBlip>
            </a:pPr>
            <a:r>
              <a:rPr lang="cs-CZ" altLang="cs-CZ" sz="2800">
                <a:latin typeface="Times New Roman" panose="02020603050405020304" pitchFamily="18" charset="0"/>
              </a:rPr>
              <a:t>  Mechanická (kinetická, potenciální)</a:t>
            </a:r>
          </a:p>
          <a:p>
            <a:pPr algn="just" eaLnBrk="1" hangingPunct="1">
              <a:spcBef>
                <a:spcPct val="50000"/>
              </a:spcBef>
              <a:buFontTx/>
              <a:buBlip>
                <a:blip r:embed="rId4"/>
              </a:buBlip>
            </a:pPr>
            <a:r>
              <a:rPr lang="cs-CZ" altLang="cs-CZ" sz="2800">
                <a:latin typeface="Times New Roman" panose="02020603050405020304" pitchFamily="18" charset="0"/>
              </a:rPr>
              <a:t>  Vnitřní (tepelná, jaderná, potenciální)</a:t>
            </a:r>
          </a:p>
          <a:p>
            <a:pPr algn="just" eaLnBrk="1" hangingPunct="1">
              <a:spcBef>
                <a:spcPct val="50000"/>
              </a:spcBef>
              <a:buFontTx/>
              <a:buBlip>
                <a:blip r:embed="rId4"/>
              </a:buBlip>
            </a:pPr>
            <a:r>
              <a:rPr lang="cs-CZ" altLang="cs-CZ" sz="2800">
                <a:latin typeface="Times New Roman" panose="02020603050405020304" pitchFamily="18" charset="0"/>
              </a:rPr>
              <a:t>  Elektromagnetická</a:t>
            </a:r>
          </a:p>
          <a:p>
            <a:pPr algn="just" eaLnBrk="1" hangingPunct="1">
              <a:spcBef>
                <a:spcPct val="50000"/>
              </a:spcBef>
              <a:buFontTx/>
              <a:buBlip>
                <a:blip r:embed="rId4"/>
              </a:buBlip>
            </a:pPr>
            <a:r>
              <a:rPr lang="cs-CZ" altLang="cs-CZ" sz="2800">
                <a:latin typeface="Times New Roman" panose="02020603050405020304" pitchFamily="18" charset="0"/>
              </a:rPr>
              <a:t>  Chemická</a:t>
            </a:r>
          </a:p>
          <a:p>
            <a:pPr algn="just" eaLnBrk="1" hangingPunct="1">
              <a:spcBef>
                <a:spcPct val="50000"/>
              </a:spcBef>
              <a:buFontTx/>
              <a:buBlip>
                <a:blip r:embed="rId4"/>
              </a:buBlip>
            </a:pPr>
            <a:r>
              <a:rPr lang="cs-CZ" altLang="cs-CZ" sz="2800">
                <a:latin typeface="Times New Roman" panose="02020603050405020304" pitchFamily="18" charset="0"/>
              </a:rPr>
              <a:t>  Bioenergie</a:t>
            </a:r>
            <a:endParaRPr lang="cs-CZ" altLang="cs-CZ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8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18" name="Object 2"/>
          <p:cNvGraphicFramePr>
            <a:graphicFrameLocks noChangeAspect="1"/>
          </p:cNvGraphicFramePr>
          <p:nvPr/>
        </p:nvGraphicFramePr>
        <p:xfrm>
          <a:off x="428625" y="304800"/>
          <a:ext cx="9429750" cy="628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9" name="Snímek" r:id="rId5" imgW="4572000" imgH="3429000" progId="PowerPoint.Slide.8">
                  <p:embed/>
                </p:oleObj>
              </mc:Choice>
              <mc:Fallback>
                <p:oleObj name="Snímek" r:id="rId5" imgW="4572000" imgH="3429000" progId="PowerPoint.Slid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" y="304800"/>
                        <a:ext cx="9429750" cy="6286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13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771525" y="762000"/>
            <a:ext cx="9086850" cy="555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lang="cs-CZ" altLang="cs-CZ" sz="2800">
                <a:latin typeface="Times New Roman" panose="02020603050405020304" pitchFamily="18" charset="0"/>
                <a:cs typeface="Times New Roman" panose="02020603050405020304" pitchFamily="18" charset="0"/>
              </a:rPr>
              <a:t>Pojem uvedené mechanické energie je úzce spjat také s pojmem práce. Práce je mechanická veličina, kterou definujeme jako dráhový účinek síly. Působí-li na těleso stálá síla F podél dráhy s, je práce A rovna součinu síly a dráhy:</a:t>
            </a:r>
          </a:p>
          <a:p>
            <a:pPr algn="just" eaLnBrk="1" hangingPunct="1">
              <a:spcBef>
                <a:spcPct val="20000"/>
              </a:spcBef>
            </a:pPr>
            <a:endParaRPr lang="cs-CZ" altLang="cs-CZ" sz="280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20000"/>
              </a:spcBef>
            </a:pPr>
            <a:endParaRPr lang="cs-CZ" altLang="cs-CZ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20000"/>
              </a:spcBef>
            </a:pPr>
            <a:r>
              <a:rPr lang="cs-CZ" altLang="cs-CZ" sz="2800">
                <a:latin typeface="Times New Roman" panose="02020603050405020304" pitchFamily="18" charset="0"/>
                <a:cs typeface="Times New Roman" panose="02020603050405020304" pitchFamily="18" charset="0"/>
              </a:rPr>
              <a:t>Budeme-li chtít zvednout těleso, musíme konat práci. Lze využít síly našich svalů nebo síly různých strojů. V každém případě se různé formy energie nakonec změní v energii mechanickou, a ta může být změřena podle vykonané práce.</a:t>
            </a:r>
          </a:p>
          <a:p>
            <a:pPr algn="just" eaLnBrk="1" hangingPunct="1">
              <a:spcBef>
                <a:spcPct val="20000"/>
              </a:spcBef>
            </a:pPr>
            <a:r>
              <a:rPr lang="cs-CZ" altLang="cs-CZ" sz="2800">
                <a:latin typeface="Times New Roman" panose="02020603050405020304" pitchFamily="18" charset="0"/>
                <a:cs typeface="Times New Roman" panose="02020603050405020304" pitchFamily="18" charset="0"/>
              </a:rPr>
              <a:t>V tomto smyslu se někdy definuje energie jako schopnost konat práci.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28979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-38100"/>
            <a:ext cx="8743950" cy="762000"/>
          </a:xfrm>
        </p:spPr>
        <p:txBody>
          <a:bodyPr/>
          <a:lstStyle/>
          <a:p>
            <a:pPr>
              <a:defRPr/>
            </a:pPr>
            <a:r>
              <a:rPr lang="cs-CZ" altLang="cs-CZ" smtClean="0"/>
              <a:t>PRÁCE</a:t>
            </a:r>
          </a:p>
        </p:txBody>
      </p:sp>
      <p:graphicFrame>
        <p:nvGraphicFramePr>
          <p:cNvPr id="35844" name="Object 4"/>
          <p:cNvGraphicFramePr>
            <a:graphicFrameLocks noChangeAspect="1"/>
          </p:cNvGraphicFramePr>
          <p:nvPr/>
        </p:nvGraphicFramePr>
        <p:xfrm>
          <a:off x="4371975" y="2743200"/>
          <a:ext cx="1971675" cy="693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5" r:id="rId5" imgW="457002" imgH="177723" progId="Equation.3">
                  <p:embed/>
                </p:oleObj>
              </mc:Choice>
              <mc:Fallback>
                <p:oleObj r:id="rId5" imgW="457002" imgH="177723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1975" y="2743200"/>
                        <a:ext cx="1971675" cy="693738"/>
                      </a:xfrm>
                      <a:prstGeom prst="rect">
                        <a:avLst/>
                      </a:prstGeom>
                      <a:solidFill>
                        <a:srgbClr val="F4E90C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43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title"/>
          </p:nvPr>
        </p:nvSpPr>
        <p:spPr>
          <a:xfrm>
            <a:off x="771525" y="160338"/>
            <a:ext cx="8743950" cy="1431925"/>
          </a:xfrm>
        </p:spPr>
        <p:txBody>
          <a:bodyPr/>
          <a:lstStyle/>
          <a:p>
            <a:pPr>
              <a:defRPr/>
            </a:pPr>
            <a:r>
              <a:rPr lang="cs-CZ" altLang="cs-CZ" sz="3600" b="1" smtClean="0"/>
              <a:t>ZÁKON ZACHOVÁNÍ ENERGIE</a:t>
            </a:r>
          </a:p>
        </p:txBody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9001125" cy="4114800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Ø"/>
              <a:defRPr/>
            </a:pPr>
            <a:r>
              <a:rPr lang="cs-CZ" altLang="cs-CZ" sz="3000" smtClean="0">
                <a:solidFill>
                  <a:schemeClr val="tx2"/>
                </a:solidFill>
                <a:cs typeface="Times New Roman" panose="02020603050405020304" pitchFamily="18" charset="0"/>
              </a:rPr>
              <a:t>Podle zákona zachování platí, že kinetická energie je rovna původní potenciální energii ve výšce h, z níž těleso začalo padat, a že součet kinetické a potenciální energie je konstantní.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altLang="cs-CZ" sz="3000" smtClean="0">
                <a:solidFill>
                  <a:schemeClr val="tx2"/>
                </a:solidFill>
              </a:rPr>
              <a:t>Zákon zachování energie samozřejmě platí i pro jinou energii než mechanickou.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altLang="cs-CZ" sz="3000" smtClean="0">
                <a:solidFill>
                  <a:schemeClr val="tx2"/>
                </a:solidFill>
              </a:rPr>
              <a:t>Obecně: energie nemůže vznikat ani zanikat, může se pouze přeměňovat v jiné formy.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02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79450" y="836613"/>
            <a:ext cx="8743950" cy="1470025"/>
          </a:xfrm>
        </p:spPr>
        <p:txBody>
          <a:bodyPr anchor="ctr"/>
          <a:lstStyle/>
          <a:p>
            <a:pPr>
              <a:defRPr/>
            </a:pPr>
            <a:r>
              <a:rPr lang="cs-CZ" altLang="cs-CZ" sz="4300" dirty="0"/>
              <a:t>Fyzika pro studující zdravotnického oboru a lékaře</a:t>
            </a:r>
            <a:endParaRPr lang="en-US" altLang="cs-CZ" sz="4300" dirty="0"/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58950" y="2492375"/>
            <a:ext cx="7200900" cy="17526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cs-CZ" altLang="cs-CZ" sz="3400" dirty="0"/>
              <a:t>ÚVOD </a:t>
            </a:r>
          </a:p>
          <a:p>
            <a:pPr>
              <a:lnSpc>
                <a:spcPct val="90000"/>
              </a:lnSpc>
              <a:defRPr/>
            </a:pPr>
            <a:endParaRPr lang="cs-CZ" altLang="cs-CZ" sz="3400" dirty="0"/>
          </a:p>
          <a:p>
            <a:pPr algn="r">
              <a:lnSpc>
                <a:spcPct val="90000"/>
              </a:lnSpc>
              <a:defRPr/>
            </a:pPr>
            <a:r>
              <a:rPr lang="cs-CZ" altLang="cs-CZ" sz="3400" dirty="0">
                <a:latin typeface="Symbol" panose="05050102010706020507" pitchFamily="18" charset="2"/>
                <a:sym typeface="Wingdings" panose="05000000000000000000" pitchFamily="2" charset="2"/>
              </a:rPr>
              <a:t></a:t>
            </a:r>
            <a:r>
              <a:rPr lang="cs-CZ" altLang="cs-CZ" i="1" dirty="0"/>
              <a:t>Beneš Jiří</a:t>
            </a:r>
          </a:p>
        </p:txBody>
      </p:sp>
      <p:pic>
        <p:nvPicPr>
          <p:cNvPr id="5124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3573463"/>
            <a:ext cx="4657725" cy="313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78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type="title"/>
          </p:nvPr>
        </p:nvSpPr>
        <p:spPr>
          <a:xfrm>
            <a:off x="771525" y="228600"/>
            <a:ext cx="8743950" cy="762000"/>
          </a:xfrm>
        </p:spPr>
        <p:txBody>
          <a:bodyPr/>
          <a:lstStyle/>
          <a:p>
            <a:pPr>
              <a:defRPr/>
            </a:pPr>
            <a:r>
              <a:rPr lang="cs-CZ" altLang="cs-CZ" smtClean="0">
                <a:cs typeface="Times New Roman" panose="02020603050405020304" pitchFamily="18" charset="0"/>
              </a:rPr>
              <a:t>Energie mechanická</a:t>
            </a:r>
          </a:p>
        </p:txBody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1525" y="1066800"/>
            <a:ext cx="8743950" cy="4953000"/>
          </a:xfrm>
        </p:spPr>
        <p:txBody>
          <a:bodyPr/>
          <a:lstStyle/>
          <a:p>
            <a:pPr algn="just">
              <a:buFont typeface="Monotype Sorts" charset="2"/>
              <a:buNone/>
              <a:defRPr/>
            </a:pPr>
            <a:r>
              <a:rPr lang="cs-CZ" altLang="cs-CZ" sz="3000" smtClean="0">
                <a:cs typeface="Times New Roman" panose="02020603050405020304" pitchFamily="18" charset="0"/>
              </a:rPr>
              <a:t>Nejjednodušší podoba energie, s níž se</a:t>
            </a:r>
            <a:r>
              <a:rPr lang="cs-CZ" altLang="cs-CZ" sz="3000" smtClean="0"/>
              <a:t> </a:t>
            </a:r>
            <a:r>
              <a:rPr lang="cs-CZ" altLang="cs-CZ" sz="3000" smtClean="0">
                <a:cs typeface="Times New Roman" panose="02020603050405020304" pitchFamily="18" charset="0"/>
              </a:rPr>
              <a:t>setkáváme, ať už v podobě potenciální nebo kinetické. </a:t>
            </a:r>
          </a:p>
          <a:p>
            <a:pPr algn="just">
              <a:buFont typeface="Monotype Sorts" charset="2"/>
              <a:buChar char="n"/>
              <a:defRPr/>
            </a:pPr>
            <a:r>
              <a:rPr lang="cs-CZ" altLang="cs-CZ" sz="3000" smtClean="0">
                <a:cs typeface="Times New Roman" panose="02020603050405020304" pitchFamily="18" charset="0"/>
              </a:rPr>
              <a:t>Potenciální energie je dána vztahem</a:t>
            </a:r>
            <a:r>
              <a:rPr lang="cs-CZ" altLang="cs-CZ" smtClean="0">
                <a:cs typeface="Times New Roman" panose="02020603050405020304" pitchFamily="18" charset="0"/>
              </a:rPr>
              <a:t>:</a:t>
            </a:r>
          </a:p>
          <a:p>
            <a:pPr algn="just">
              <a:buFont typeface="Monotype Sorts" charset="2"/>
              <a:buNone/>
              <a:defRPr/>
            </a:pPr>
            <a:r>
              <a:rPr lang="cs-CZ" altLang="cs-CZ" smtClean="0">
                <a:cs typeface="Times New Roman" panose="02020603050405020304" pitchFamily="18" charset="0"/>
              </a:rPr>
              <a:t>  </a:t>
            </a:r>
          </a:p>
          <a:p>
            <a:pPr>
              <a:buFont typeface="Monotype Sorts" charset="2"/>
              <a:buNone/>
              <a:defRPr/>
            </a:pPr>
            <a:endParaRPr lang="cs-CZ" altLang="cs-CZ" sz="3000" smtClean="0"/>
          </a:p>
          <a:p>
            <a:pPr>
              <a:buFont typeface="Monotype Sorts" charset="2"/>
              <a:buNone/>
              <a:defRPr/>
            </a:pPr>
            <a:r>
              <a:rPr lang="cs-CZ" altLang="cs-CZ" sz="3000" smtClean="0">
                <a:cs typeface="Times New Roman" panose="02020603050405020304" pitchFamily="18" charset="0"/>
              </a:rPr>
              <a:t>Tato energie není určena jednoznačně</a:t>
            </a:r>
            <a:r>
              <a:rPr lang="cs-CZ" altLang="cs-CZ" sz="3000" smtClean="0"/>
              <a:t> </a:t>
            </a:r>
          </a:p>
          <a:p>
            <a:pPr>
              <a:buFont typeface="Monotype Sorts" charset="2"/>
              <a:buChar char="n"/>
              <a:defRPr/>
            </a:pPr>
            <a:r>
              <a:rPr lang="cs-CZ" altLang="cs-CZ" sz="3000" smtClean="0"/>
              <a:t>Kinetická energie je dána vztahem:</a:t>
            </a:r>
          </a:p>
          <a:p>
            <a:pPr>
              <a:buFont typeface="Monotype Sorts" charset="2"/>
              <a:buChar char="n"/>
              <a:defRPr/>
            </a:pPr>
            <a:endParaRPr lang="cs-CZ" altLang="cs-CZ" sz="3000" smtClean="0"/>
          </a:p>
        </p:txBody>
      </p:sp>
      <p:graphicFrame>
        <p:nvGraphicFramePr>
          <p:cNvPr id="37892" name="Object 4"/>
          <p:cNvGraphicFramePr>
            <a:graphicFrameLocks noChangeAspect="1"/>
          </p:cNvGraphicFramePr>
          <p:nvPr/>
        </p:nvGraphicFramePr>
        <p:xfrm>
          <a:off x="857250" y="5181600"/>
          <a:ext cx="2400300" cy="1147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1" r:id="rId5" imgW="723586" imgH="393529" progId="Equation.3">
                  <p:embed/>
                </p:oleObj>
              </mc:Choice>
              <mc:Fallback>
                <p:oleObj r:id="rId5" imgW="723586" imgH="393529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7250" y="5181600"/>
                        <a:ext cx="2400300" cy="1147763"/>
                      </a:xfrm>
                      <a:prstGeom prst="rect">
                        <a:avLst/>
                      </a:prstGeom>
                      <a:solidFill>
                        <a:srgbClr val="F4E90C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3" name="Object 5"/>
          <p:cNvGraphicFramePr>
            <a:graphicFrameLocks noChangeAspect="1"/>
          </p:cNvGraphicFramePr>
          <p:nvPr/>
        </p:nvGraphicFramePr>
        <p:xfrm>
          <a:off x="857250" y="3048000"/>
          <a:ext cx="2314575" cy="782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2" name="Rovnice" r:id="rId7" imgW="634725" imgH="241195" progId="Equation.3">
                  <p:embed/>
                </p:oleObj>
              </mc:Choice>
              <mc:Fallback>
                <p:oleObj name="Rovnice" r:id="rId7" imgW="634725" imgH="241195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7250" y="3048000"/>
                        <a:ext cx="2314575" cy="782638"/>
                      </a:xfrm>
                      <a:prstGeom prst="rect">
                        <a:avLst/>
                      </a:prstGeom>
                      <a:solidFill>
                        <a:srgbClr val="F4E90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721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>
                <a:cs typeface="Times New Roman" panose="02020603050405020304" pitchFamily="18" charset="0"/>
              </a:rPr>
              <a:t>Energie mechanická</a:t>
            </a:r>
          </a:p>
        </p:txBody>
      </p:sp>
      <p:sp>
        <p:nvSpPr>
          <p:cNvPr id="3000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487738" y="1341438"/>
            <a:ext cx="3810000" cy="4114800"/>
          </a:xfrm>
        </p:spPr>
        <p:txBody>
          <a:bodyPr/>
          <a:lstStyle/>
          <a:p>
            <a:pPr>
              <a:buFont typeface="Monotype Sorts" charset="2"/>
              <a:buNone/>
              <a:defRPr/>
            </a:pPr>
            <a:endParaRPr lang="cs-CZ" altLang="cs-CZ" sz="2600" smtClean="0"/>
          </a:p>
          <a:p>
            <a:pPr>
              <a:buFont typeface="Monotype Sorts" charset="2"/>
              <a:buChar char="n"/>
              <a:defRPr/>
            </a:pPr>
            <a:endParaRPr lang="cs-CZ" altLang="cs-CZ" sz="2600" smtClean="0"/>
          </a:p>
        </p:txBody>
      </p:sp>
      <p:graphicFrame>
        <p:nvGraphicFramePr>
          <p:cNvPr id="38916" name="Object 4"/>
          <p:cNvGraphicFramePr>
            <a:graphicFrameLocks noChangeAspect="1"/>
          </p:cNvGraphicFramePr>
          <p:nvPr/>
        </p:nvGraphicFramePr>
        <p:xfrm>
          <a:off x="1039813" y="1700213"/>
          <a:ext cx="2255837" cy="1077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4" name="Editor rovnic 3.0" r:id="rId5" imgW="723586" imgH="393529" progId="Equation.3">
                  <p:embed/>
                </p:oleObj>
              </mc:Choice>
              <mc:Fallback>
                <p:oleObj name="Editor rovnic 3.0" r:id="rId5" imgW="723586" imgH="393529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9813" y="1700213"/>
                        <a:ext cx="2255837" cy="1077912"/>
                      </a:xfrm>
                      <a:prstGeom prst="rect">
                        <a:avLst/>
                      </a:prstGeom>
                      <a:solidFill>
                        <a:srgbClr val="F4E90C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8917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13" y="2924175"/>
            <a:ext cx="2232025" cy="11811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18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13" y="4221163"/>
            <a:ext cx="2232025" cy="11382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19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438" y="1628775"/>
            <a:ext cx="1927225" cy="1016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20" name="Text Box 14"/>
          <p:cNvSpPr txBox="1">
            <a:spLocks noChangeArrowheads="1"/>
          </p:cNvSpPr>
          <p:nvPr/>
        </p:nvSpPr>
        <p:spPr bwMode="auto">
          <a:xfrm>
            <a:off x="5430838" y="1773238"/>
            <a:ext cx="360362" cy="579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l-GR" altLang="cs-CZ" sz="320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</a:p>
        </p:txBody>
      </p:sp>
      <p:sp>
        <p:nvSpPr>
          <p:cNvPr id="38921" name="Text Box 16"/>
          <p:cNvSpPr txBox="1">
            <a:spLocks noChangeArrowheads="1"/>
          </p:cNvSpPr>
          <p:nvPr/>
        </p:nvSpPr>
        <p:spPr bwMode="auto">
          <a:xfrm>
            <a:off x="3775075" y="3284538"/>
            <a:ext cx="43180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r>
              <a:rPr lang="cs-CZ" altLang="cs-CZ"/>
              <a:t>Energie cívky – L indučnost cívky</a:t>
            </a:r>
          </a:p>
        </p:txBody>
      </p:sp>
      <p:sp>
        <p:nvSpPr>
          <p:cNvPr id="38922" name="Text Box 17"/>
          <p:cNvSpPr txBox="1">
            <a:spLocks noChangeArrowheads="1"/>
          </p:cNvSpPr>
          <p:nvPr/>
        </p:nvSpPr>
        <p:spPr bwMode="auto">
          <a:xfrm>
            <a:off x="3919538" y="4652963"/>
            <a:ext cx="455295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r>
              <a:rPr lang="cs-CZ" altLang="cs-CZ"/>
              <a:t>Energie kondenzátoru – C kapacita</a:t>
            </a:r>
          </a:p>
        </p:txBody>
      </p:sp>
      <p:sp>
        <p:nvSpPr>
          <p:cNvPr id="38923" name="Text Box 18"/>
          <p:cNvSpPr txBox="1">
            <a:spLocks noChangeArrowheads="1"/>
          </p:cNvSpPr>
          <p:nvPr/>
        </p:nvSpPr>
        <p:spPr bwMode="auto">
          <a:xfrm>
            <a:off x="6511925" y="1844675"/>
            <a:ext cx="2655888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r>
              <a:rPr lang="cs-CZ" altLang="cs-CZ"/>
              <a:t>Energie setrvačníku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10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42975" y="1295400"/>
            <a:ext cx="8915400" cy="43434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  <a:buFont typeface="Monotype Sorts" charset="2"/>
              <a:buChar char="n"/>
              <a:defRPr/>
            </a:pPr>
            <a:r>
              <a:rPr lang="cs-CZ" altLang="cs-CZ" sz="3000" smtClean="0">
                <a:cs typeface="Times New Roman" panose="02020603050405020304" pitchFamily="18" charset="0"/>
              </a:rPr>
              <a:t>Každé těleso sestává z molekul (atomů, iontů), které jsou v neustálém chaotickém tepelném pohybu poměrně velkými rychlostmi</a:t>
            </a:r>
            <a:r>
              <a:rPr lang="cs-CZ" altLang="cs-CZ" sz="3000" smtClean="0"/>
              <a:t> </a:t>
            </a:r>
          </a:p>
          <a:p>
            <a:pPr algn="just">
              <a:lnSpc>
                <a:spcPct val="90000"/>
              </a:lnSpc>
              <a:spcBef>
                <a:spcPct val="50000"/>
              </a:spcBef>
              <a:buFont typeface="Monotype Sorts" charset="2"/>
              <a:buChar char="n"/>
              <a:defRPr/>
            </a:pPr>
            <a:r>
              <a:rPr lang="cs-CZ" altLang="cs-CZ" sz="3000" smtClean="0">
                <a:cs typeface="Times New Roman" panose="02020603050405020304" pitchFamily="18" charset="0"/>
              </a:rPr>
              <a:t>Takový chaotick</a:t>
            </a:r>
            <a:r>
              <a:rPr lang="cs-CZ" altLang="cs-CZ" sz="3000" smtClean="0"/>
              <a:t>ý</a:t>
            </a:r>
            <a:r>
              <a:rPr lang="cs-CZ" altLang="cs-CZ" sz="3000" smtClean="0">
                <a:cs typeface="Times New Roman" panose="02020603050405020304" pitchFamily="18" charset="0"/>
              </a:rPr>
              <a:t> pohyb molekul nese určitou kinetickou energii, kterou nazýváme tepelná energie. Čím rychleji se molekuly pohybují, tím je tepelná energie tělesa větší a projevuje se vzrůstem teploty.</a:t>
            </a:r>
          </a:p>
          <a:p>
            <a:pPr algn="just">
              <a:lnSpc>
                <a:spcPct val="90000"/>
              </a:lnSpc>
              <a:spcBef>
                <a:spcPct val="50000"/>
              </a:spcBef>
              <a:buFont typeface="Monotype Sorts" charset="2"/>
              <a:buChar char="n"/>
              <a:defRPr/>
            </a:pPr>
            <a:r>
              <a:rPr lang="cs-CZ" altLang="cs-CZ" sz="3000" smtClean="0"/>
              <a:t>Tato energie tedy souvisí s vnitřní strukturou tělesa.</a:t>
            </a:r>
          </a:p>
          <a:p>
            <a:pPr>
              <a:lnSpc>
                <a:spcPct val="90000"/>
              </a:lnSpc>
              <a:buFont typeface="Monotype Sorts" charset="2"/>
              <a:buChar char="n"/>
              <a:defRPr/>
            </a:pPr>
            <a:endParaRPr lang="cs-CZ" altLang="cs-CZ" sz="3000" smtClean="0"/>
          </a:p>
        </p:txBody>
      </p:sp>
      <p:sp>
        <p:nvSpPr>
          <p:cNvPr id="292867" name="Rectangle 3"/>
          <p:cNvSpPr>
            <a:spLocks noGrp="1" noChangeArrowheads="1"/>
          </p:cNvSpPr>
          <p:nvPr>
            <p:ph type="title"/>
          </p:nvPr>
        </p:nvSpPr>
        <p:spPr>
          <a:xfrm>
            <a:off x="771525" y="-68263"/>
            <a:ext cx="8743950" cy="1431926"/>
          </a:xfrm>
        </p:spPr>
        <p:txBody>
          <a:bodyPr/>
          <a:lstStyle/>
          <a:p>
            <a:pPr>
              <a:defRPr/>
            </a:pPr>
            <a:r>
              <a:rPr lang="cs-CZ" altLang="cs-CZ" smtClean="0">
                <a:cs typeface="Times New Roman" panose="02020603050405020304" pitchFamily="18" charset="0"/>
              </a:rPr>
              <a:t>E</a:t>
            </a:r>
            <a:r>
              <a:rPr lang="cs-CZ" altLang="cs-CZ" smtClean="0"/>
              <a:t>NERGIE TEPELNÁ vnitřní energie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/>
          <p:cNvSpPr>
            <a:spLocks noGrp="1" noChangeArrowheads="1"/>
          </p:cNvSpPr>
          <p:nvPr>
            <p:ph type="title"/>
          </p:nvPr>
        </p:nvSpPr>
        <p:spPr>
          <a:xfrm>
            <a:off x="771525" y="84138"/>
            <a:ext cx="8743950" cy="1431925"/>
          </a:xfrm>
        </p:spPr>
        <p:txBody>
          <a:bodyPr/>
          <a:lstStyle/>
          <a:p>
            <a:pPr>
              <a:defRPr/>
            </a:pPr>
            <a:r>
              <a:rPr lang="cs-CZ" altLang="cs-CZ" smtClean="0"/>
              <a:t>ENERGIE JADERNÁ vnitřní energie</a:t>
            </a:r>
          </a:p>
        </p:txBody>
      </p:sp>
      <p:sp>
        <p:nvSpPr>
          <p:cNvPr id="293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8743950" cy="4114800"/>
          </a:xfrm>
        </p:spPr>
        <p:txBody>
          <a:bodyPr/>
          <a:lstStyle/>
          <a:p>
            <a:pPr algn="just">
              <a:buFont typeface="Monotype Sorts" charset="2"/>
              <a:buChar char="n"/>
              <a:defRPr/>
            </a:pPr>
            <a:r>
              <a:rPr lang="cs-CZ" altLang="cs-CZ" smtClean="0">
                <a:cs typeface="Times New Roman" panose="02020603050405020304" pitchFamily="18" charset="0"/>
              </a:rPr>
              <a:t>Atom je tvořen malým jádrem, které je obklopeno oblakem elektronů. Jádro je složeno z protonů a neut</a:t>
            </a:r>
            <a:r>
              <a:rPr lang="cs-CZ" altLang="cs-CZ" smtClean="0"/>
              <a:t>r</a:t>
            </a:r>
            <a:r>
              <a:rPr lang="cs-CZ" altLang="cs-CZ" smtClean="0">
                <a:cs typeface="Times New Roman" panose="02020603050405020304" pitchFamily="18" charset="0"/>
              </a:rPr>
              <a:t>onů, které jsou v jádře vázány jadernými silami</a:t>
            </a:r>
            <a:endParaRPr lang="cs-CZ" altLang="cs-CZ" smtClean="0"/>
          </a:p>
          <a:p>
            <a:pPr algn="just">
              <a:buFont typeface="Monotype Sorts" charset="2"/>
              <a:buChar char="n"/>
              <a:defRPr/>
            </a:pPr>
            <a:r>
              <a:rPr lang="cs-CZ" altLang="cs-CZ" smtClean="0"/>
              <a:t>Tyto síly představují tzv. vazebnou energii, což je energie, která by se uvolnila při hypotetickém vzniku jádra z volných nukleonů.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064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jaderná fúz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925" y="1524000"/>
            <a:ext cx="3857625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942975" y="304800"/>
            <a:ext cx="84867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2800">
                <a:latin typeface="Times New Roman" panose="02020603050405020304" pitchFamily="18" charset="0"/>
              </a:rPr>
              <a:t>JADERNÁ ENERGIE </a:t>
            </a:r>
          </a:p>
        </p:txBody>
      </p:sp>
      <p:pic>
        <p:nvPicPr>
          <p:cNvPr id="41988" name="Picture 4" descr="JADERNÉ PALIV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914400"/>
            <a:ext cx="6000750" cy="364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6772275" y="1066800"/>
            <a:ext cx="2657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>
                <a:latin typeface="Times New Roman" panose="02020603050405020304" pitchFamily="18" charset="0"/>
              </a:rPr>
              <a:t>Jaderné štěpení</a:t>
            </a: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0" y="4648200"/>
            <a:ext cx="10287000" cy="173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>
                <a:latin typeface="Times New Roman" panose="02020603050405020304" pitchFamily="18" charset="0"/>
              </a:rPr>
              <a:t>Hlavním jaderným palivem je uran, který se po vytěžení upraví přidáním uranových atomů zvláštního druhu. 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400">
                <a:latin typeface="Times New Roman" panose="02020603050405020304" pitchFamily="18" charset="0"/>
              </a:rPr>
              <a:t>Z obohaceného uranu s vyrábějí tablety. Dvě tablety stačí k výrobě elektřiny, kterou spotřebuje jedna osoba ve Velké Británii za celý rok.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72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51563" y="1341438"/>
            <a:ext cx="4135437" cy="1752600"/>
          </a:xfrm>
        </p:spPr>
        <p:txBody>
          <a:bodyPr/>
          <a:lstStyle/>
          <a:p>
            <a:pPr>
              <a:buFont typeface="Monotype Sorts" charset="2"/>
              <a:buNone/>
              <a:defRPr/>
            </a:pPr>
            <a:r>
              <a:rPr lang="cs-CZ" altLang="cs-CZ" sz="3400" smtClean="0"/>
              <a:t>Elektromagnetická vlna</a:t>
            </a:r>
          </a:p>
        </p:txBody>
      </p:sp>
      <p:pic>
        <p:nvPicPr>
          <p:cNvPr id="43011" name="Picture 3" descr="Image37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5975350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5156" name="Rectangle 4"/>
          <p:cNvSpPr>
            <a:spLocks noChangeArrowheads="1"/>
          </p:cNvSpPr>
          <p:nvPr/>
        </p:nvSpPr>
        <p:spPr bwMode="auto">
          <a:xfrm>
            <a:off x="0" y="4797425"/>
            <a:ext cx="3559175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8644" tIns="49323" rIns="98644" bIns="49323"/>
          <a:lstStyle>
            <a:lvl1pPr algn="ctr" defTabSz="979488"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2"/>
              <a:defRPr sz="3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1pPr>
            <a:lvl2pPr marL="488950" algn="ctr" defTabSz="979488">
              <a:spcBef>
                <a:spcPct val="20000"/>
              </a:spcBef>
              <a:buClr>
                <a:schemeClr val="tx1"/>
              </a:buClr>
              <a:buSzPct val="100000"/>
              <a:defRPr sz="3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2pPr>
            <a:lvl3pPr marL="979488" algn="ctr" defTabSz="979488">
              <a:spcBef>
                <a:spcPct val="20000"/>
              </a:spcBef>
              <a:buClr>
                <a:schemeClr val="tx1"/>
              </a:buClr>
              <a:buSzPct val="100000"/>
              <a:defRPr sz="25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3pPr>
            <a:lvl4pPr marL="1468438" algn="ctr" defTabSz="979488">
              <a:spcBef>
                <a:spcPct val="20000"/>
              </a:spcBef>
              <a:buClr>
                <a:schemeClr val="tx2"/>
              </a:buClr>
              <a:buSzPct val="65000"/>
              <a:buFont typeface="Monotype Sorts" charset="2"/>
              <a:defRPr sz="21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4pPr>
            <a:lvl5pPr marL="1960563" algn="ctr" defTabSz="979488">
              <a:spcBef>
                <a:spcPct val="20000"/>
              </a:spcBef>
              <a:buClr>
                <a:schemeClr val="tx1"/>
              </a:buClr>
              <a:buSzPct val="100000"/>
              <a:defRPr sz="21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5pPr>
            <a:lvl6pPr marL="2417763" algn="ctr" defTabSz="9794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defRPr sz="21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6pPr>
            <a:lvl7pPr marL="2874963" algn="ctr" defTabSz="9794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defRPr sz="21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7pPr>
            <a:lvl8pPr marL="3332163" algn="ctr" defTabSz="9794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defRPr sz="21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8pPr>
            <a:lvl9pPr marL="3789363" algn="ctr" defTabSz="9794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defRPr sz="21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cs-CZ" altLang="cs-CZ" smtClean="0"/>
              <a:t>Elektromagnetické spektrum</a:t>
            </a:r>
          </a:p>
        </p:txBody>
      </p:sp>
      <p:graphicFrame>
        <p:nvGraphicFramePr>
          <p:cNvPr id="4301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0347284"/>
              </p:ext>
            </p:extLst>
          </p:nvPr>
        </p:nvGraphicFramePr>
        <p:xfrm>
          <a:off x="3409950" y="4005263"/>
          <a:ext cx="6883400" cy="2849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5" name="Picture" r:id="rId6" imgW="4229280" imgH="2118960" progId="Word.Picture.8">
                  <p:embed/>
                </p:oleObj>
              </mc:Choice>
              <mc:Fallback>
                <p:oleObj name="Picture" r:id="rId6" imgW="4229280" imgH="2118960" progId="Word.Picture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 l="6316" t="9412" r="5978" b="16675"/>
                      <a:stretch>
                        <a:fillRect/>
                      </a:stretch>
                    </p:blipFill>
                    <p:spPr bwMode="auto">
                      <a:xfrm>
                        <a:off x="3409950" y="4005263"/>
                        <a:ext cx="6883400" cy="2849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5158" name="Rectangle 6"/>
          <p:cNvSpPr>
            <a:spLocks noChangeArrowheads="1"/>
          </p:cNvSpPr>
          <p:nvPr/>
        </p:nvSpPr>
        <p:spPr bwMode="auto">
          <a:xfrm>
            <a:off x="319088" y="0"/>
            <a:ext cx="8743950" cy="105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8644" tIns="49323" rIns="98644" bIns="49323" anchor="ctr"/>
          <a:lstStyle>
            <a:lvl1pPr algn="ctr" defTabSz="979488"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1pPr>
            <a:lvl2pPr algn="ctr" defTabSz="979488"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2pPr>
            <a:lvl3pPr algn="ctr" defTabSz="979488"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3pPr>
            <a:lvl4pPr algn="ctr" defTabSz="979488"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4pPr>
            <a:lvl5pPr algn="ctr" defTabSz="979488"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5pPr>
            <a:lvl6pPr marL="457200" algn="ctr" defTabSz="979488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6pPr>
            <a:lvl7pPr marL="914400" algn="ctr" defTabSz="979488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7pPr>
            <a:lvl8pPr marL="1371600" algn="ctr" defTabSz="979488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8pPr>
            <a:lvl9pPr marL="1828800" algn="ctr" defTabSz="979488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cs-CZ" altLang="cs-CZ" smtClean="0"/>
              <a:t>Fotony – elektromagnetické vlny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831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1371600" y="6172200"/>
            <a:ext cx="2079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 eaLnBrk="1" hangingPunct="1"/>
            <a:endParaRPr lang="sk-SK" altLang="cs-CZ" sz="1800" b="1">
              <a:latin typeface="Arial" panose="020B0604020202020204" pitchFamily="34" charset="0"/>
            </a:endParaRPr>
          </a:p>
        </p:txBody>
      </p:sp>
      <p:sp>
        <p:nvSpPr>
          <p:cNvPr id="318467" name="Text Box 3"/>
          <p:cNvSpPr txBox="1">
            <a:spLocks noChangeArrowheads="1"/>
          </p:cNvSpPr>
          <p:nvPr/>
        </p:nvSpPr>
        <p:spPr bwMode="auto">
          <a:xfrm>
            <a:off x="282575" y="-674688"/>
            <a:ext cx="4489450" cy="1917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 eaLnBrk="1" hangingPunct="1"/>
            <a:endParaRPr lang="cs-CZ" altLang="cs-CZ" sz="2400"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sz="2400">
                <a:latin typeface="Arial" panose="020B0604020202020204" pitchFamily="34" charset="0"/>
              </a:rPr>
              <a:t/>
            </a:r>
            <a:br>
              <a:rPr lang="cs-CZ" altLang="cs-CZ" sz="2400">
                <a:latin typeface="Arial" panose="020B0604020202020204" pitchFamily="34" charset="0"/>
              </a:rPr>
            </a:br>
            <a:r>
              <a:rPr lang="cs-CZ" altLang="cs-CZ" sz="2400" b="1">
                <a:solidFill>
                  <a:srgbClr val="FFCC00"/>
                </a:solidFill>
                <a:latin typeface="Arial" panose="020B0604020202020204" pitchFamily="34" charset="0"/>
              </a:rPr>
              <a:t>Wienův posunovací zákon</a:t>
            </a:r>
            <a:r>
              <a:rPr lang="cs-CZ" altLang="cs-CZ" sz="2400">
                <a:solidFill>
                  <a:srgbClr val="FF0000"/>
                </a:solidFill>
                <a:latin typeface="Arial" panose="020B0604020202020204" pitchFamily="34" charset="0"/>
              </a:rPr>
              <a:t/>
            </a:r>
            <a:br>
              <a:rPr lang="cs-CZ" altLang="cs-CZ" sz="2400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cs-CZ" altLang="cs-CZ" sz="2400">
                <a:solidFill>
                  <a:srgbClr val="FF0000"/>
                </a:solidFill>
                <a:latin typeface="Arial" panose="020B0604020202020204" pitchFamily="34" charset="0"/>
              </a:rPr>
              <a:t/>
            </a:r>
            <a:br>
              <a:rPr lang="cs-CZ" altLang="cs-CZ" sz="2400">
                <a:solidFill>
                  <a:srgbClr val="FF0000"/>
                </a:solidFill>
                <a:latin typeface="Arial" panose="020B0604020202020204" pitchFamily="34" charset="0"/>
              </a:rPr>
            </a:br>
            <a:endParaRPr lang="cs-CZ" altLang="cs-CZ" sz="24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18468" name="Rectangle 4"/>
          <p:cNvSpPr>
            <a:spLocks noChangeArrowheads="1"/>
          </p:cNvSpPr>
          <p:nvPr/>
        </p:nvSpPr>
        <p:spPr bwMode="auto">
          <a:xfrm>
            <a:off x="79375" y="5805488"/>
            <a:ext cx="102076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 algn="just" eaLnBrk="1" hangingPunct="1"/>
            <a:r>
              <a:rPr lang="cs-CZ" altLang="cs-CZ" sz="2400" b="1">
                <a:solidFill>
                  <a:schemeClr val="folHlink"/>
                </a:solidFill>
                <a:latin typeface="Arial" panose="020B0604020202020204" pitchFamily="34" charset="0"/>
              </a:rPr>
              <a:t>S rostoucí teplotou zářiče se posouvá maximální hodnota </a:t>
            </a:r>
          </a:p>
          <a:p>
            <a:pPr algn="just" eaLnBrk="1" hangingPunct="1"/>
            <a:r>
              <a:rPr lang="cs-CZ" altLang="cs-CZ" sz="2400" b="1">
                <a:solidFill>
                  <a:schemeClr val="folHlink"/>
                </a:solidFill>
                <a:latin typeface="Arial" panose="020B0604020202020204" pitchFamily="34" charset="0"/>
              </a:rPr>
              <a:t>spektrální hustoty zářivého toku ke kratším vlnovým délkám.</a:t>
            </a:r>
            <a:r>
              <a:rPr lang="cs-CZ" altLang="cs-CZ" sz="2400">
                <a:solidFill>
                  <a:schemeClr val="folHlink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5445125" y="352425"/>
            <a:ext cx="2079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 eaLnBrk="1" hangingPunct="1"/>
            <a:endParaRPr lang="sk-SK" altLang="cs-CZ" sz="1800">
              <a:latin typeface="Arial" panose="020B0604020202020204" pitchFamily="34" charset="0"/>
            </a:endParaRPr>
          </a:p>
        </p:txBody>
      </p:sp>
      <p:graphicFrame>
        <p:nvGraphicFramePr>
          <p:cNvPr id="318470" name="Object 6"/>
          <p:cNvGraphicFramePr>
            <a:graphicFrameLocks noChangeAspect="1"/>
          </p:cNvGraphicFramePr>
          <p:nvPr/>
        </p:nvGraphicFramePr>
        <p:xfrm>
          <a:off x="6683375" y="1844675"/>
          <a:ext cx="2185988" cy="1338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61" name="Rovnice" r:id="rId7" imgW="571252" imgH="393529" progId="Equation.3">
                  <p:embed/>
                </p:oleObj>
              </mc:Choice>
              <mc:Fallback>
                <p:oleObj name="Rovnice" r:id="rId7" imgW="571252" imgH="393529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3375" y="1844675"/>
                        <a:ext cx="2185988" cy="1338263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8471" name="Text Box 7"/>
          <p:cNvSpPr txBox="1">
            <a:spLocks noChangeArrowheads="1"/>
          </p:cNvSpPr>
          <p:nvPr/>
        </p:nvSpPr>
        <p:spPr bwMode="auto">
          <a:xfrm>
            <a:off x="6600825" y="3644900"/>
            <a:ext cx="24590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 eaLnBrk="1" hangingPunct="1"/>
            <a:r>
              <a:rPr lang="cs-CZ" altLang="cs-CZ" sz="2400" i="1">
                <a:solidFill>
                  <a:schemeClr val="folHlink"/>
                </a:solidFill>
                <a:latin typeface="Arial" panose="020B0604020202020204" pitchFamily="34" charset="0"/>
              </a:rPr>
              <a:t>b =2,9.10</a:t>
            </a:r>
            <a:r>
              <a:rPr lang="cs-CZ" altLang="cs-CZ" sz="2400" i="1" baseline="30000">
                <a:solidFill>
                  <a:schemeClr val="folHlink"/>
                </a:solidFill>
                <a:latin typeface="Arial" panose="020B0604020202020204" pitchFamily="34" charset="0"/>
              </a:rPr>
              <a:t>-3</a:t>
            </a:r>
            <a:r>
              <a:rPr lang="cs-CZ" altLang="cs-CZ" sz="2400" i="1">
                <a:solidFill>
                  <a:schemeClr val="folHlink"/>
                </a:solidFill>
                <a:latin typeface="Arial" panose="020B0604020202020204" pitchFamily="34" charset="0"/>
              </a:rPr>
              <a:t>m.K</a:t>
            </a:r>
          </a:p>
        </p:txBody>
      </p:sp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444500" y="620713"/>
            <a:ext cx="4941888" cy="511333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 algn="ctr" eaLnBrk="1" hangingPunct="1"/>
            <a:endParaRPr lang="sk-SK" altLang="cs-CZ" sz="1800">
              <a:latin typeface="Arial" panose="020B0604020202020204" pitchFamily="34" charset="0"/>
            </a:endParaRPr>
          </a:p>
        </p:txBody>
      </p:sp>
      <p:pic>
        <p:nvPicPr>
          <p:cNvPr id="44041" name="Picture 9" descr="Wienuv posunovací záko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2" r="7329" b="11125"/>
          <a:stretch>
            <a:fillRect/>
          </a:stretch>
        </p:blipFill>
        <p:spPr bwMode="auto">
          <a:xfrm>
            <a:off x="1093788" y="738188"/>
            <a:ext cx="3544887" cy="413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2" name="Line 10"/>
          <p:cNvSpPr>
            <a:spLocks noChangeShapeType="1"/>
          </p:cNvSpPr>
          <p:nvPr/>
        </p:nvSpPr>
        <p:spPr bwMode="auto">
          <a:xfrm flipV="1">
            <a:off x="1012825" y="4868863"/>
            <a:ext cx="3817938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043" name="Line 11"/>
          <p:cNvSpPr>
            <a:spLocks noChangeShapeType="1"/>
          </p:cNvSpPr>
          <p:nvPr/>
        </p:nvSpPr>
        <p:spPr bwMode="auto">
          <a:xfrm flipV="1">
            <a:off x="1012825" y="947738"/>
            <a:ext cx="1588" cy="392112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044" name="Text Box 12"/>
          <p:cNvSpPr txBox="1">
            <a:spLocks noChangeArrowheads="1"/>
          </p:cNvSpPr>
          <p:nvPr/>
        </p:nvSpPr>
        <p:spPr bwMode="auto">
          <a:xfrm>
            <a:off x="527050" y="777875"/>
            <a:ext cx="434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 eaLnBrk="1" hangingPunct="1"/>
            <a:r>
              <a:rPr lang="cs-CZ" altLang="cs-CZ" sz="2400">
                <a:solidFill>
                  <a:srgbClr val="000000"/>
                </a:solidFill>
                <a:latin typeface="Arial" panose="020B0604020202020204" pitchFamily="34" charset="0"/>
              </a:rPr>
              <a:t>E</a:t>
            </a:r>
          </a:p>
        </p:txBody>
      </p:sp>
      <p:sp>
        <p:nvSpPr>
          <p:cNvPr id="44045" name="Text Box 13"/>
          <p:cNvSpPr txBox="1">
            <a:spLocks noChangeArrowheads="1"/>
          </p:cNvSpPr>
          <p:nvPr/>
        </p:nvSpPr>
        <p:spPr bwMode="auto">
          <a:xfrm>
            <a:off x="4657725" y="4810125"/>
            <a:ext cx="379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 eaLnBrk="1" hangingPunct="1"/>
            <a:r>
              <a:rPr lang="el-GR" altLang="cs-CZ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</a:p>
        </p:txBody>
      </p:sp>
      <p:sp>
        <p:nvSpPr>
          <p:cNvPr id="44046" name="Line 14"/>
          <p:cNvSpPr>
            <a:spLocks noChangeShapeType="1"/>
          </p:cNvSpPr>
          <p:nvPr/>
        </p:nvSpPr>
        <p:spPr bwMode="auto">
          <a:xfrm>
            <a:off x="2713038" y="4802188"/>
            <a:ext cx="1587" cy="1397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047" name="Line 15"/>
          <p:cNvSpPr>
            <a:spLocks noChangeShapeType="1"/>
          </p:cNvSpPr>
          <p:nvPr/>
        </p:nvSpPr>
        <p:spPr bwMode="auto">
          <a:xfrm>
            <a:off x="4333875" y="4802188"/>
            <a:ext cx="3175" cy="1397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048" name="Text Box 16"/>
          <p:cNvSpPr txBox="1">
            <a:spLocks noChangeArrowheads="1"/>
          </p:cNvSpPr>
          <p:nvPr/>
        </p:nvSpPr>
        <p:spPr bwMode="auto">
          <a:xfrm>
            <a:off x="2447925" y="4899025"/>
            <a:ext cx="3508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 eaLnBrk="1" hangingPunct="1"/>
            <a:r>
              <a:rPr lang="cs-CZ" altLang="cs-CZ" sz="1800">
                <a:solidFill>
                  <a:srgbClr val="00000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44049" name="Text Box 17"/>
          <p:cNvSpPr txBox="1">
            <a:spLocks noChangeArrowheads="1"/>
          </p:cNvSpPr>
          <p:nvPr/>
        </p:nvSpPr>
        <p:spPr bwMode="auto">
          <a:xfrm>
            <a:off x="4148138" y="4826000"/>
            <a:ext cx="3508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 eaLnBrk="1" hangingPunct="1"/>
            <a:r>
              <a:rPr lang="cs-CZ" altLang="cs-CZ" sz="180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44050" name="Text Box 18"/>
          <p:cNvSpPr txBox="1">
            <a:spLocks noChangeArrowheads="1"/>
          </p:cNvSpPr>
          <p:nvPr/>
        </p:nvSpPr>
        <p:spPr bwMode="auto">
          <a:xfrm>
            <a:off x="4495800" y="5167313"/>
            <a:ext cx="7270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 eaLnBrk="1" hangingPunct="1"/>
            <a:r>
              <a:rPr lang="en-US" altLang="cs-CZ" sz="1800">
                <a:solidFill>
                  <a:srgbClr val="000000"/>
                </a:solidFill>
                <a:latin typeface="Symbol" panose="05050102010706020507" pitchFamily="18" charset="2"/>
              </a:rPr>
              <a:t>[</a:t>
            </a:r>
            <a:r>
              <a:rPr lang="cs-CZ" altLang="cs-CZ" sz="1800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cs-CZ" altLang="cs-CZ" sz="1800">
                <a:solidFill>
                  <a:srgbClr val="000000"/>
                </a:solidFill>
                <a:latin typeface="Arial" panose="020B0604020202020204" pitchFamily="34" charset="0"/>
              </a:rPr>
              <a:t>m</a:t>
            </a:r>
            <a:r>
              <a:rPr lang="en-US" altLang="cs-CZ" sz="1800">
                <a:solidFill>
                  <a:srgbClr val="000000"/>
                </a:solidFill>
                <a:latin typeface="Arial" panose="020B0604020202020204" pitchFamily="34" charset="0"/>
              </a:rPr>
              <a:t>]</a:t>
            </a:r>
            <a:endParaRPr lang="cs-CZ" altLang="cs-CZ" sz="1800">
              <a:solidFill>
                <a:srgbClr val="000000"/>
              </a:solidFill>
              <a:latin typeface="Symbol" panose="05050102010706020507" pitchFamily="18" charset="2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907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18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184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3184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3184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3184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56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8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8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18467" grpId="0"/>
      <p:bldP spid="318468" grpId="0"/>
      <p:bldP spid="31847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703638" y="0"/>
            <a:ext cx="5810250" cy="1247775"/>
          </a:xfrm>
        </p:spPr>
        <p:txBody>
          <a:bodyPr/>
          <a:lstStyle/>
          <a:p>
            <a:pPr>
              <a:defRPr/>
            </a:pPr>
            <a:r>
              <a:rPr lang="cs-CZ" altLang="cs-CZ" b="1" i="1" u="sng" dirty="0" smtClean="0"/>
              <a:t>Albert Einstein</a:t>
            </a:r>
          </a:p>
        </p:txBody>
      </p:sp>
      <p:pic>
        <p:nvPicPr>
          <p:cNvPr id="46083" name="Picture 3" descr="Soubor:Albert Einstein 1947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3175"/>
            <a:ext cx="3240088" cy="363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11300" name="Group 4"/>
          <p:cNvGraphicFramePr>
            <a:graphicFrameLocks noGrp="1"/>
          </p:cNvGraphicFramePr>
          <p:nvPr/>
        </p:nvGraphicFramePr>
        <p:xfrm>
          <a:off x="4594225" y="1484313"/>
          <a:ext cx="4914900" cy="1435100"/>
        </p:xfrm>
        <a:graphic>
          <a:graphicData uri="http://schemas.openxmlformats.org/drawingml/2006/table">
            <a:tbl>
              <a:tblPr/>
              <a:tblGrid>
                <a:gridCol w="1379537">
                  <a:extLst>
                    <a:ext uri="{9D8B030D-6E8A-4147-A177-3AD203B41FA5}">
                      <a16:colId xmlns:a16="http://schemas.microsoft.com/office/drawing/2014/main" val="2665331833"/>
                    </a:ext>
                  </a:extLst>
                </a:gridCol>
                <a:gridCol w="3535363">
                  <a:extLst>
                    <a:ext uri="{9D8B030D-6E8A-4147-A177-3AD203B41FA5}">
                      <a16:colId xmlns:a16="http://schemas.microsoft.com/office/drawing/2014/main" val="2669994260"/>
                    </a:ext>
                  </a:extLst>
                </a:gridCol>
              </a:tblGrid>
              <a:tr h="7540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Narození  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14. března 1879</a:t>
                      </a:r>
                      <a:br>
                        <a:rPr kumimoji="0" lang="cs-CZ" altLang="cs-CZ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</a:br>
                      <a:r>
                        <a:rPr kumimoji="0" lang="cs-CZ" altLang="cs-CZ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hlinkClick r:id="rId5" tooltip="Ulm"/>
                        </a:rPr>
                        <a:t>Ulm</a:t>
                      </a:r>
                      <a:r>
                        <a:rPr kumimoji="0" lang="cs-CZ" altLang="cs-CZ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kumimoji="0" lang="cs-CZ" altLang="cs-CZ" sz="1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hlinkClick r:id="rId6" tooltip="Württemberg"/>
                        </a:rPr>
                        <a:t>Württemberg</a:t>
                      </a:r>
                      <a:r>
                        <a:rPr kumimoji="0" lang="cs-CZ" altLang="cs-CZ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, Německo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702681"/>
                  </a:ext>
                </a:extLst>
              </a:tr>
              <a:tr h="6810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Úmrtí  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charset="2"/>
                        <a:defRPr sz="3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21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Monotype Sorts" charset="2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defRPr sz="19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18. dubna 1955</a:t>
                      </a:r>
                      <a:br>
                        <a:rPr kumimoji="0" lang="cs-CZ" altLang="cs-CZ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</a:br>
                      <a:r>
                        <a:rPr kumimoji="0" lang="cs-CZ" altLang="cs-CZ" sz="1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hlinkClick r:id="rId7" tooltip="Princeton, New Jersey"/>
                        </a:rPr>
                        <a:t>Princeton</a:t>
                      </a:r>
                      <a:r>
                        <a:rPr kumimoji="0" lang="cs-CZ" altLang="cs-CZ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kumimoji="0" lang="cs-CZ" altLang="cs-CZ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hlinkClick r:id="rId8" tooltip="New Jersey"/>
                        </a:rPr>
                        <a:t>New Jersey</a:t>
                      </a:r>
                      <a:r>
                        <a:rPr kumimoji="0" lang="cs-CZ" altLang="cs-CZ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, USA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4988246"/>
                  </a:ext>
                </a:extLst>
              </a:tr>
            </a:tbl>
          </a:graphicData>
        </a:graphic>
      </p:graphicFrame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28613" y="3873500"/>
            <a:ext cx="9558337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8644" tIns="49323" rIns="98644" bIns="49323"/>
          <a:lstStyle>
            <a:lvl1pPr marL="366713" indent="-366713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buChar char="n"/>
              <a:defRPr sz="3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96925" indent="-307975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2pPr>
            <a:lvl3pPr marL="1223963" indent="-244475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3pPr>
            <a:lvl4pPr marL="1714500" indent="-246063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Monotype Sorts" charset="0"/>
              <a:buChar char="n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4pPr>
            <a:lvl5pPr marL="2205038" indent="-244475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Monotype Sorts" charset="2"/>
              <a:buChar char="n"/>
              <a:defRPr/>
            </a:pPr>
            <a:r>
              <a:rPr lang="cs-CZ" altLang="cs-CZ" sz="2400" b="1" dirty="0" smtClean="0">
                <a:solidFill>
                  <a:srgbClr val="FFFF00"/>
                </a:solidFill>
              </a:rPr>
              <a:t>Konec světa bude, až přestanou lidé zpívat. </a:t>
            </a:r>
          </a:p>
          <a:p>
            <a:pPr>
              <a:lnSpc>
                <a:spcPct val="80000"/>
              </a:lnSpc>
              <a:buFont typeface="Monotype Sorts" charset="2"/>
              <a:buChar char="n"/>
              <a:defRPr/>
            </a:pPr>
            <a:r>
              <a:rPr lang="cs-CZ" altLang="cs-CZ" sz="2400" b="1" dirty="0" smtClean="0">
                <a:solidFill>
                  <a:srgbClr val="FFFF00"/>
                </a:solidFill>
              </a:rPr>
              <a:t>Jen dvě věci jsou nekonečné - vesmír a lidská hloupost. Tím prvním si ovšem nejsem tak jist. </a:t>
            </a:r>
          </a:p>
          <a:p>
            <a:pPr>
              <a:lnSpc>
                <a:spcPct val="80000"/>
              </a:lnSpc>
              <a:buFont typeface="Monotype Sorts" charset="2"/>
              <a:buChar char="n"/>
              <a:defRPr/>
            </a:pPr>
            <a:r>
              <a:rPr lang="cs-CZ" altLang="cs-CZ" sz="2400" b="1" dirty="0" smtClean="0">
                <a:solidFill>
                  <a:srgbClr val="FFFF00"/>
                </a:solidFill>
              </a:rPr>
              <a:t>Večírek, na němž jsou všichni zajedno, je ztracený večer. </a:t>
            </a:r>
          </a:p>
          <a:p>
            <a:pPr>
              <a:lnSpc>
                <a:spcPct val="80000"/>
              </a:lnSpc>
              <a:buFont typeface="Monotype Sorts" charset="2"/>
              <a:buChar char="n"/>
              <a:defRPr/>
            </a:pPr>
            <a:r>
              <a:rPr lang="cs-CZ" altLang="cs-CZ" sz="2400" b="1" dirty="0" smtClean="0">
                <a:solidFill>
                  <a:srgbClr val="FFFF00"/>
                </a:solidFill>
              </a:rPr>
              <a:t>Nikdy nemyslím na budoucnost. Přijde i tak dost brzy. </a:t>
            </a:r>
          </a:p>
          <a:p>
            <a:pPr>
              <a:lnSpc>
                <a:spcPct val="80000"/>
              </a:lnSpc>
              <a:buFont typeface="Monotype Sorts" charset="2"/>
              <a:buChar char="n"/>
              <a:defRPr/>
            </a:pPr>
            <a:r>
              <a:rPr lang="cs-CZ" altLang="cs-CZ" sz="2400" b="1" dirty="0" smtClean="0">
                <a:solidFill>
                  <a:srgbClr val="FFFF00"/>
                </a:solidFill>
              </a:rPr>
              <a:t>Dřív rozbiješ atom, než pomluvu. </a:t>
            </a:r>
          </a:p>
          <a:p>
            <a:pPr>
              <a:lnSpc>
                <a:spcPct val="80000"/>
              </a:lnSpc>
              <a:buFont typeface="Monotype Sorts" charset="2"/>
              <a:buChar char="n"/>
              <a:defRPr/>
            </a:pPr>
            <a:r>
              <a:rPr lang="cs-CZ" altLang="cs-CZ" sz="2400" b="1" dirty="0" smtClean="0">
                <a:solidFill>
                  <a:srgbClr val="FFFF00"/>
                </a:solidFill>
              </a:rPr>
              <a:t>Stát je tu pro lidi, a ne lidi pro stát.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35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ChangeArrowheads="1"/>
          </p:cNvSpPr>
          <p:nvPr>
            <p:ph type="title"/>
          </p:nvPr>
        </p:nvSpPr>
        <p:spPr>
          <a:xfrm>
            <a:off x="6038850" y="420688"/>
            <a:ext cx="4144963" cy="896937"/>
          </a:xfrm>
        </p:spPr>
        <p:txBody>
          <a:bodyPr/>
          <a:lstStyle/>
          <a:p>
            <a:pPr>
              <a:defRPr/>
            </a:pPr>
            <a:r>
              <a:rPr lang="cs-CZ" altLang="cs-CZ" sz="2800" b="1" dirty="0" smtClean="0"/>
              <a:t>Teorie relativity v praxi </a:t>
            </a:r>
            <a:br>
              <a:rPr lang="cs-CZ" altLang="cs-CZ" sz="2800" b="1" dirty="0" smtClean="0"/>
            </a:br>
            <a:r>
              <a:rPr lang="cs-CZ" altLang="cs-CZ" sz="2800" b="1" dirty="0" smtClean="0"/>
              <a:t>například vady zrcadel</a:t>
            </a:r>
          </a:p>
        </p:txBody>
      </p:sp>
      <p:pic>
        <p:nvPicPr>
          <p:cNvPr id="47107" name="Picture 4" descr="Vadne_zrcadl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7" r="19427"/>
          <a:stretch>
            <a:fillRect/>
          </a:stretch>
        </p:blipFill>
        <p:spPr bwMode="auto">
          <a:xfrm>
            <a:off x="6038850" y="1566863"/>
            <a:ext cx="4032250" cy="507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981075"/>
            <a:ext cx="5719763" cy="659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8644" tIns="49323" rIns="98644" bIns="49323"/>
          <a:lstStyle>
            <a:lvl1pPr marL="366713" indent="-366713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buChar char="n"/>
              <a:defRPr sz="3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96925" indent="-307975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2pPr>
            <a:lvl3pPr marL="1223963" indent="-244475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3pPr>
            <a:lvl4pPr marL="1714500" indent="-246063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Monotype Sorts" charset="0"/>
              <a:buChar char="n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4pPr>
            <a:lvl5pPr marL="2205038" indent="-244475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Monotype Sorts" charset="2"/>
              <a:buChar char="n"/>
              <a:defRPr/>
            </a:pPr>
            <a:r>
              <a:rPr lang="cs-CZ" altLang="cs-CZ" sz="2800" b="1" dirty="0" smtClean="0">
                <a:solidFill>
                  <a:srgbClr val="FFFF00"/>
                </a:solidFill>
              </a:rPr>
              <a:t>Fantazie je důležitější než vědění. </a:t>
            </a:r>
          </a:p>
          <a:p>
            <a:pPr>
              <a:lnSpc>
                <a:spcPct val="80000"/>
              </a:lnSpc>
              <a:buFont typeface="Monotype Sorts" charset="2"/>
              <a:buChar char="n"/>
              <a:defRPr/>
            </a:pPr>
            <a:r>
              <a:rPr lang="cs-CZ" altLang="cs-CZ" sz="2800" b="1" dirty="0" smtClean="0">
                <a:solidFill>
                  <a:srgbClr val="FFFF00"/>
                </a:solidFill>
              </a:rPr>
              <a:t>Žádné množství pokusů nikdy nemůže dokázat, že jsem měl pravdu. Jediný pokus však kdykoliv může dokázat, že jsem se mýlil. </a:t>
            </a:r>
          </a:p>
          <a:p>
            <a:pPr>
              <a:lnSpc>
                <a:spcPct val="80000"/>
              </a:lnSpc>
              <a:buFont typeface="Monotype Sorts" charset="2"/>
              <a:buChar char="n"/>
              <a:defRPr/>
            </a:pPr>
            <a:r>
              <a:rPr lang="cs-CZ" altLang="cs-CZ" sz="2800" b="1" dirty="0" smtClean="0">
                <a:solidFill>
                  <a:srgbClr val="FFFF00"/>
                </a:solidFill>
              </a:rPr>
              <a:t>Je otázka, co je pro vědce významnější, zda znalost faktů či fantazie. </a:t>
            </a:r>
          </a:p>
          <a:p>
            <a:pPr>
              <a:lnSpc>
                <a:spcPct val="80000"/>
              </a:lnSpc>
              <a:buFont typeface="Monotype Sorts" charset="2"/>
              <a:buChar char="n"/>
              <a:defRPr/>
            </a:pPr>
            <a:r>
              <a:rPr lang="cs-CZ" altLang="cs-CZ" sz="2800" b="1" dirty="0" smtClean="0">
                <a:solidFill>
                  <a:srgbClr val="FFFF00"/>
                </a:solidFill>
              </a:rPr>
              <a:t>Kdybych měl k dispozici hodinu na zvládnutí problému, na kterém by závisel můj život, strávil bych 40 minut jeho studiem, 15 minut jeho analýzou a 5 minut jeho řešením.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58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b="1" smtClean="0"/>
              <a:t>Známá rovnice</a:t>
            </a:r>
            <a:r>
              <a:rPr lang="cs-CZ" altLang="cs-CZ" smtClean="0"/>
              <a:t> </a:t>
            </a:r>
            <a:r>
              <a:rPr lang="cs-CZ" altLang="cs-CZ" b="1" i="1" u="sng" smtClean="0"/>
              <a:t>E=mc²</a:t>
            </a:r>
            <a:r>
              <a:rPr lang="cs-CZ" altLang="cs-CZ" b="1" smtClean="0"/>
              <a:t> </a:t>
            </a:r>
          </a:p>
        </p:txBody>
      </p:sp>
      <p:sp>
        <p:nvSpPr>
          <p:cNvPr id="316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Monotype Sorts" charset="2"/>
              <a:buChar char="n"/>
              <a:defRPr/>
            </a:pPr>
            <a:r>
              <a:rPr lang="cs-CZ" altLang="cs-CZ" smtClean="0"/>
              <a:t>Tato rovnice se slovně zapíše          </a:t>
            </a:r>
            <a:r>
              <a:rPr lang="cs-CZ" altLang="cs-CZ" b="1" u="sng" smtClean="0"/>
              <a:t>Energie = hmotnost · (rychlost světla)²</a:t>
            </a:r>
            <a:r>
              <a:rPr lang="cs-CZ" altLang="cs-CZ" smtClean="0"/>
              <a:t> </a:t>
            </a:r>
          </a:p>
          <a:p>
            <a:pPr>
              <a:buFont typeface="Monotype Sorts" charset="2"/>
              <a:buChar char="n"/>
              <a:defRPr/>
            </a:pPr>
            <a:r>
              <a:rPr lang="cs-CZ" altLang="cs-CZ" smtClean="0"/>
              <a:t>Podle této Einstainovi rovnice se říká, že by stačilo 10 metrů krychlových vody přeměněné podle této rovnice a energie z této vody by mohlo zásobovat celou zeměkouli na 1 rok energií.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228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Fyzikální rozměry a jednotky II</a:t>
            </a:r>
          </a:p>
        </p:txBody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1525" y="1773238"/>
            <a:ext cx="8743950" cy="4114800"/>
          </a:xfrm>
        </p:spPr>
        <p:txBody>
          <a:bodyPr/>
          <a:lstStyle/>
          <a:p>
            <a:pPr>
              <a:buSzTx/>
              <a:buFont typeface="Wingdings" panose="05000000000000000000" pitchFamily="2" charset="2"/>
              <a:buChar char="Ø"/>
              <a:defRPr/>
            </a:pPr>
            <a:r>
              <a:rPr lang="cs-CZ" altLang="cs-CZ">
                <a:sym typeface="Symbol" panose="05050102010706020507" pitchFamily="18" charset="2"/>
              </a:rPr>
              <a:t>SI – Syst</a:t>
            </a:r>
            <a:r>
              <a:rPr lang="cs-CZ" altLang="cs-CZ">
                <a:cs typeface="Times New Roman" panose="02020603050405020304" pitchFamily="18" charset="0"/>
                <a:sym typeface="Symbol" panose="05050102010706020507" pitchFamily="18" charset="2"/>
              </a:rPr>
              <a:t>è</a:t>
            </a:r>
            <a:r>
              <a:rPr lang="cs-CZ" altLang="cs-CZ">
                <a:sym typeface="Symbol" panose="05050102010706020507" pitchFamily="18" charset="2"/>
              </a:rPr>
              <a:t>me International d</a:t>
            </a:r>
            <a:r>
              <a:rPr lang="en-US" altLang="cs-CZ">
                <a:sym typeface="Symbol" panose="05050102010706020507" pitchFamily="18" charset="2"/>
              </a:rPr>
              <a:t>’</a:t>
            </a:r>
            <a:r>
              <a:rPr lang="cs-CZ" altLang="cs-CZ">
                <a:sym typeface="Symbol" panose="05050102010706020507" pitchFamily="18" charset="2"/>
              </a:rPr>
              <a:t>Unités.</a:t>
            </a:r>
          </a:p>
          <a:p>
            <a:pPr lvl="1">
              <a:buSzTx/>
              <a:buFont typeface="Wingdings" panose="05000000000000000000" pitchFamily="2" charset="2"/>
              <a:buChar char="Ø"/>
              <a:defRPr/>
            </a:pPr>
            <a:r>
              <a:rPr lang="cs-CZ" altLang="cs-CZ">
                <a:sym typeface="Symbol" panose="05050102010706020507" pitchFamily="18" charset="2"/>
              </a:rPr>
              <a:t>Soustava je založená na 7 </a:t>
            </a:r>
            <a:r>
              <a:rPr lang="cs-CZ" altLang="cs-CZ">
                <a:solidFill>
                  <a:srgbClr val="00CCFF"/>
                </a:solidFill>
                <a:sym typeface="Symbol" panose="05050102010706020507" pitchFamily="18" charset="2"/>
              </a:rPr>
              <a:t>základních</a:t>
            </a:r>
            <a:r>
              <a:rPr lang="cs-CZ" altLang="cs-CZ">
                <a:sym typeface="Symbol" panose="05050102010706020507" pitchFamily="18" charset="2"/>
              </a:rPr>
              <a:t> a 22 </a:t>
            </a:r>
            <a:r>
              <a:rPr lang="cs-CZ" altLang="cs-CZ">
                <a:solidFill>
                  <a:srgbClr val="00CCFF"/>
                </a:solidFill>
                <a:sym typeface="Symbol" panose="05050102010706020507" pitchFamily="18" charset="2"/>
              </a:rPr>
              <a:t>odvozených</a:t>
            </a:r>
            <a:r>
              <a:rPr lang="cs-CZ" altLang="cs-CZ">
                <a:sym typeface="Symbol" panose="05050102010706020507" pitchFamily="18" charset="2"/>
              </a:rPr>
              <a:t>  jednotkách a jejich </a:t>
            </a:r>
            <a:r>
              <a:rPr lang="cs-CZ" altLang="cs-CZ">
                <a:solidFill>
                  <a:srgbClr val="00CCFF"/>
                </a:solidFill>
                <a:sym typeface="Symbol" panose="05050102010706020507" pitchFamily="18" charset="2"/>
              </a:rPr>
              <a:t>desetinném</a:t>
            </a:r>
            <a:r>
              <a:rPr lang="cs-CZ" altLang="cs-CZ">
                <a:sym typeface="Symbol" panose="05050102010706020507" pitchFamily="18" charset="2"/>
              </a:rPr>
              <a:t> dělení a násobení.</a:t>
            </a:r>
          </a:p>
          <a:p>
            <a:pPr lvl="1">
              <a:buSzTx/>
              <a:buFont typeface="Wingdings" panose="05000000000000000000" pitchFamily="2" charset="2"/>
              <a:buChar char="Ø"/>
              <a:defRPr/>
            </a:pPr>
            <a:r>
              <a:rPr lang="cs-CZ" altLang="cs-CZ">
                <a:sym typeface="Symbol" panose="05050102010706020507" pitchFamily="18" charset="2"/>
              </a:rPr>
              <a:t>Nemetrické: </a:t>
            </a:r>
            <a:r>
              <a:rPr lang="cs-CZ" altLang="cs-CZ">
                <a:solidFill>
                  <a:srgbClr val="00CCFF"/>
                </a:solidFill>
                <a:sym typeface="Symbol" panose="05050102010706020507" pitchFamily="18" charset="2"/>
              </a:rPr>
              <a:t>USA</a:t>
            </a:r>
            <a:r>
              <a:rPr lang="cs-CZ" altLang="cs-CZ">
                <a:sym typeface="Symbol" panose="05050102010706020507" pitchFamily="18" charset="2"/>
              </a:rPr>
              <a:t>, Libérie, Barma. Ale paradoxně imperiální míry jsou od roku 1893 definovány pomocí </a:t>
            </a:r>
            <a:r>
              <a:rPr lang="cs-CZ" altLang="cs-CZ">
                <a:solidFill>
                  <a:srgbClr val="00CCFF"/>
                </a:solidFill>
                <a:sym typeface="Symbol" panose="05050102010706020507" pitchFamily="18" charset="2"/>
              </a:rPr>
              <a:t>metrického</a:t>
            </a:r>
            <a:r>
              <a:rPr lang="cs-CZ" altLang="cs-CZ">
                <a:sym typeface="Symbol" panose="05050102010706020507" pitchFamily="18" charset="2"/>
              </a:rPr>
              <a:t> systému!</a:t>
            </a:r>
            <a:endParaRPr lang="en-US" altLang="cs-CZ">
              <a:sym typeface="Symbol" panose="05050102010706020507" pitchFamily="18" charset="2"/>
            </a:endParaRPr>
          </a:p>
          <a:p>
            <a:pPr lvl="1">
              <a:buSzTx/>
              <a:buFont typeface="Wingdings" panose="05000000000000000000" pitchFamily="2" charset="2"/>
              <a:buChar char="Ø"/>
              <a:defRPr/>
            </a:pPr>
            <a:r>
              <a:rPr lang="en-US" altLang="cs-CZ">
                <a:sym typeface="Symbol" panose="05050102010706020507" pitchFamily="18" charset="2"/>
              </a:rPr>
              <a:t>	1” (</a:t>
            </a:r>
            <a:r>
              <a:rPr lang="cs-CZ" altLang="cs-CZ">
                <a:sym typeface="Symbol" panose="05050102010706020507" pitchFamily="18" charset="2"/>
              </a:rPr>
              <a:t>palec</a:t>
            </a:r>
            <a:r>
              <a:rPr lang="en-US" altLang="cs-CZ">
                <a:sym typeface="Symbol" panose="05050102010706020507" pitchFamily="18" charset="2"/>
              </a:rPr>
              <a:t>)</a:t>
            </a:r>
            <a:r>
              <a:rPr lang="cs-CZ" altLang="cs-CZ">
                <a:sym typeface="Symbol" panose="05050102010706020507" pitchFamily="18" charset="2"/>
              </a:rPr>
              <a:t> </a:t>
            </a:r>
            <a:r>
              <a:rPr lang="en-US" altLang="cs-CZ">
                <a:sym typeface="Symbol" panose="05050102010706020507" pitchFamily="18" charset="2"/>
              </a:rPr>
              <a:t>= 2.54 cm (</a:t>
            </a:r>
            <a:r>
              <a:rPr lang="cs-CZ" altLang="cs-CZ">
                <a:sym typeface="Symbol" panose="05050102010706020507" pitchFamily="18" charset="2"/>
              </a:rPr>
              <a:t>přesně</a:t>
            </a:r>
            <a:r>
              <a:rPr lang="en-US" altLang="cs-CZ">
                <a:sym typeface="Symbol" panose="05050102010706020507" pitchFamily="18" charset="2"/>
              </a:rPr>
              <a:t>)</a:t>
            </a:r>
            <a:endParaRPr lang="cs-CZ" altLang="cs-CZ">
              <a:sym typeface="Symbol" panose="05050102010706020507" pitchFamily="18" charset="2"/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96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 altLang="cs-CZ" smtClean="0"/>
          </a:p>
        </p:txBody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Monotype Sorts" charset="2"/>
              <a:buChar char="n"/>
              <a:defRPr/>
            </a:pPr>
            <a:endParaRPr lang="cs-CZ" altLang="cs-CZ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Základní jednotky SI</a:t>
            </a:r>
          </a:p>
        </p:txBody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1525" y="1773238"/>
            <a:ext cx="8743950" cy="41148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cs-CZ" altLang="cs-CZ">
                <a:sym typeface="Symbol" panose="05050102010706020507" pitchFamily="18" charset="2"/>
              </a:rPr>
              <a:t>metr 		m	– délka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altLang="cs-CZ">
                <a:sym typeface="Symbol" panose="05050102010706020507" pitchFamily="18" charset="2"/>
              </a:rPr>
              <a:t>kilogram 	kg	– hmotnost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altLang="cs-CZ">
                <a:sym typeface="Symbol" panose="05050102010706020507" pitchFamily="18" charset="2"/>
              </a:rPr>
              <a:t>sekunda 		s	– čas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altLang="cs-CZ">
                <a:sym typeface="Symbol" panose="05050102010706020507" pitchFamily="18" charset="2"/>
              </a:rPr>
              <a:t>ampér 		A	– elektrický proud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altLang="cs-CZ">
                <a:sym typeface="Symbol" panose="05050102010706020507" pitchFamily="18" charset="2"/>
              </a:rPr>
              <a:t>kelvin 		K	– teplota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altLang="cs-CZ">
                <a:sym typeface="Symbol" panose="05050102010706020507" pitchFamily="18" charset="2"/>
              </a:rPr>
              <a:t>mol 		mol	– látkové množství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altLang="cs-CZ">
                <a:sym typeface="Symbol" panose="05050102010706020507" pitchFamily="18" charset="2"/>
              </a:rPr>
              <a:t>kandela 		cd	– svítivost 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816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sz="3600"/>
              <a:t>Základní jednotky - </a:t>
            </a:r>
            <a:r>
              <a:rPr lang="cs-CZ" altLang="cs-CZ" sz="3600">
                <a:solidFill>
                  <a:srgbClr val="00CCFF"/>
                </a:solidFill>
              </a:rPr>
              <a:t>metr</a:t>
            </a:r>
          </a:p>
        </p:txBody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0888" y="1341438"/>
            <a:ext cx="8743950" cy="1944687"/>
          </a:xfrm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cs-CZ" altLang="cs-CZ" sz="2400">
                <a:sym typeface="Symbol" panose="05050102010706020507" pitchFamily="18" charset="2"/>
              </a:rPr>
              <a:t>Původně 10</a:t>
            </a:r>
            <a:r>
              <a:rPr lang="cs-CZ" altLang="cs-CZ" sz="2400" baseline="30000">
                <a:sym typeface="Symbol" panose="05050102010706020507" pitchFamily="18" charset="2"/>
              </a:rPr>
              <a:t>-7</a:t>
            </a:r>
            <a:r>
              <a:rPr lang="cs-CZ" altLang="cs-CZ" sz="2400">
                <a:sym typeface="Symbol" panose="05050102010706020507" pitchFamily="18" charset="2"/>
              </a:rPr>
              <a:t> </a:t>
            </a:r>
            <a:r>
              <a:rPr lang="cs-CZ" altLang="cs-CZ" sz="2400">
                <a:solidFill>
                  <a:srgbClr val="00CCFF"/>
                </a:solidFill>
                <a:sym typeface="Symbol" panose="05050102010706020507" pitchFamily="18" charset="2"/>
              </a:rPr>
              <a:t>kvadrantu</a:t>
            </a:r>
            <a:r>
              <a:rPr lang="cs-CZ" altLang="cs-CZ" sz="2400">
                <a:sym typeface="Symbol" panose="05050102010706020507" pitchFamily="18" charset="2"/>
              </a:rPr>
              <a:t> Země. Kvůli nepraktičnosti byl vytvořen </a:t>
            </a:r>
            <a:r>
              <a:rPr lang="cs-CZ" altLang="cs-CZ" sz="2400">
                <a:solidFill>
                  <a:srgbClr val="00CCFF"/>
                </a:solidFill>
                <a:sym typeface="Symbol" panose="05050102010706020507" pitchFamily="18" charset="2"/>
              </a:rPr>
              <a:t>etalon</a:t>
            </a:r>
            <a:r>
              <a:rPr lang="cs-CZ" altLang="cs-CZ" sz="2400">
                <a:sym typeface="Symbol" panose="05050102010706020507" pitchFamily="18" charset="2"/>
              </a:rPr>
              <a:t> – </a:t>
            </a:r>
            <a:r>
              <a:rPr lang="cs-CZ" altLang="cs-CZ" sz="2400">
                <a:solidFill>
                  <a:srgbClr val="00CCFF"/>
                </a:solidFill>
                <a:sym typeface="Symbol" panose="05050102010706020507" pitchFamily="18" charset="2"/>
              </a:rPr>
              <a:t>mezinárodní</a:t>
            </a:r>
            <a:r>
              <a:rPr lang="cs-CZ" altLang="cs-CZ" sz="2400">
                <a:sym typeface="Symbol" panose="05050102010706020507" pitchFamily="18" charset="2"/>
              </a:rPr>
              <a:t> </a:t>
            </a:r>
            <a:r>
              <a:rPr lang="cs-CZ" altLang="cs-CZ" sz="2400">
                <a:solidFill>
                  <a:srgbClr val="00CCFF"/>
                </a:solidFill>
                <a:sym typeface="Symbol" panose="05050102010706020507" pitchFamily="18" charset="2"/>
              </a:rPr>
              <a:t>metr</a:t>
            </a:r>
            <a:r>
              <a:rPr lang="cs-CZ" altLang="cs-CZ" sz="2400">
                <a:sym typeface="Symbol" panose="05050102010706020507" pitchFamily="18" charset="2"/>
              </a:rPr>
              <a:t>. </a:t>
            </a:r>
            <a:r>
              <a:rPr lang="en-US" altLang="cs-CZ" sz="2400">
                <a:sym typeface="Symbol" panose="05050102010706020507" pitchFamily="18" charset="2"/>
              </a:rPr>
              <a:t>N</a:t>
            </a:r>
            <a:r>
              <a:rPr lang="cs-CZ" altLang="cs-CZ" sz="2400">
                <a:sym typeface="Symbol" panose="05050102010706020507" pitchFamily="18" charset="2"/>
              </a:rPr>
              <a:t>a rozdíl od </a:t>
            </a:r>
            <a:r>
              <a:rPr lang="en-US" altLang="cs-CZ" sz="2400">
                <a:sym typeface="Symbol" panose="05050102010706020507" pitchFamily="18" charset="2"/>
              </a:rPr>
              <a:t>“</a:t>
            </a:r>
            <a:r>
              <a:rPr lang="cs-CZ" altLang="cs-CZ" sz="2400">
                <a:sym typeface="Symbol" panose="05050102010706020507" pitchFamily="18" charset="2"/>
              </a:rPr>
              <a:t>loktů</a:t>
            </a:r>
            <a:r>
              <a:rPr lang="en-US" altLang="cs-CZ" sz="2400">
                <a:sym typeface="Symbol" panose="05050102010706020507" pitchFamily="18" charset="2"/>
              </a:rPr>
              <a:t>”</a:t>
            </a:r>
            <a:r>
              <a:rPr lang="cs-CZ" altLang="cs-CZ" sz="2400">
                <a:sym typeface="Symbol" panose="05050102010706020507" pitchFamily="18" charset="2"/>
              </a:rPr>
              <a:t> je ale definován na základě reprodukovatelné hodnoty.</a:t>
            </a:r>
            <a:endParaRPr lang="en-US" altLang="cs-CZ" sz="2400">
              <a:sym typeface="Symbol" panose="05050102010706020507" pitchFamily="18" charset="2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cs-CZ" altLang="cs-CZ" sz="2400">
                <a:sym typeface="Symbol" panose="05050102010706020507" pitchFamily="18" charset="2"/>
              </a:rPr>
              <a:t>Nyní definován pomocí </a:t>
            </a:r>
            <a:r>
              <a:rPr lang="cs-CZ" altLang="cs-CZ" sz="2400">
                <a:solidFill>
                  <a:srgbClr val="00CCFF"/>
                </a:solidFill>
                <a:sym typeface="Symbol" panose="05050102010706020507" pitchFamily="18" charset="2"/>
              </a:rPr>
              <a:t>rychlosti</a:t>
            </a:r>
            <a:r>
              <a:rPr lang="cs-CZ" altLang="cs-CZ" sz="2400">
                <a:sym typeface="Symbol" panose="05050102010706020507" pitchFamily="18" charset="2"/>
              </a:rPr>
              <a:t> </a:t>
            </a:r>
            <a:r>
              <a:rPr lang="cs-CZ" altLang="cs-CZ" sz="2400">
                <a:solidFill>
                  <a:srgbClr val="00CCFF"/>
                </a:solidFill>
                <a:sym typeface="Symbol" panose="05050102010706020507" pitchFamily="18" charset="2"/>
              </a:rPr>
              <a:t>světla </a:t>
            </a:r>
            <a:r>
              <a:rPr lang="cs-CZ" altLang="cs-CZ" sz="2400">
                <a:sym typeface="Symbol" panose="05050102010706020507" pitchFamily="18" charset="2"/>
              </a:rPr>
              <a:t>ve vakuu:   </a:t>
            </a:r>
            <a:r>
              <a:rPr lang="en-US" altLang="cs-CZ" sz="2400">
                <a:sym typeface="Symbol" panose="05050102010706020507" pitchFamily="18" charset="2"/>
              </a:rPr>
              <a:t>c</a:t>
            </a:r>
            <a:r>
              <a:rPr lang="cs-CZ" altLang="cs-CZ" sz="2400">
                <a:sym typeface="Symbol" panose="05050102010706020507" pitchFamily="18" charset="2"/>
              </a:rPr>
              <a:t> = 299 792 458</a:t>
            </a:r>
            <a:r>
              <a:rPr lang="en-US" altLang="cs-CZ" sz="2400">
                <a:sym typeface="Symbol" panose="05050102010706020507" pitchFamily="18" charset="2"/>
              </a:rPr>
              <a:t> </a:t>
            </a:r>
            <a:r>
              <a:rPr lang="cs-CZ" altLang="cs-CZ" sz="2400">
                <a:cs typeface="Times New Roman" panose="02020603050405020304" pitchFamily="18" charset="0"/>
                <a:sym typeface="Symbol" panose="05050102010706020507" pitchFamily="18" charset="2"/>
              </a:rPr>
              <a:t>±</a:t>
            </a:r>
            <a:r>
              <a:rPr lang="en-US" altLang="cs-CZ" sz="2400">
                <a:cs typeface="Times New Roman" panose="02020603050405020304" pitchFamily="18" charset="0"/>
                <a:sym typeface="Symbol" panose="05050102010706020507" pitchFamily="18" charset="2"/>
              </a:rPr>
              <a:t> 1</a:t>
            </a:r>
            <a:r>
              <a:rPr lang="cs-CZ" altLang="cs-CZ" sz="2400">
                <a:sym typeface="Symbol" panose="05050102010706020507" pitchFamily="18" charset="2"/>
              </a:rPr>
              <a:t> m</a:t>
            </a:r>
            <a:r>
              <a:rPr lang="en-US" altLang="cs-CZ" sz="2400">
                <a:sym typeface="Symbol" panose="05050102010706020507" pitchFamily="18" charset="2"/>
              </a:rPr>
              <a:t>s</a:t>
            </a:r>
            <a:r>
              <a:rPr lang="en-US" altLang="cs-CZ" sz="2400" baseline="30000">
                <a:sym typeface="Symbol" panose="05050102010706020507" pitchFamily="18" charset="2"/>
              </a:rPr>
              <a:t>-1</a:t>
            </a:r>
            <a:endParaRPr lang="cs-CZ" altLang="cs-CZ" sz="2400">
              <a:sym typeface="Symbol" panose="05050102010706020507" pitchFamily="18" charset="2"/>
            </a:endParaRPr>
          </a:p>
        </p:txBody>
      </p:sp>
      <p:sp>
        <p:nvSpPr>
          <p:cNvPr id="249860" name="Rectangle 4"/>
          <p:cNvSpPr>
            <a:spLocks noChangeArrowheads="1"/>
          </p:cNvSpPr>
          <p:nvPr/>
        </p:nvSpPr>
        <p:spPr bwMode="auto">
          <a:xfrm>
            <a:off x="1111250" y="3284538"/>
            <a:ext cx="777240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8644" tIns="49323" rIns="98644" bIns="49323" anchor="ctr"/>
          <a:lstStyle>
            <a:lvl1pPr defTabSz="979488"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1pPr>
            <a:lvl2pPr defTabSz="979488"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2pPr>
            <a:lvl3pPr defTabSz="979488"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3pPr>
            <a:lvl4pPr defTabSz="979488"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4pPr>
            <a:lvl5pPr defTabSz="979488"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5pPr>
            <a:lvl6pPr marL="457200" algn="ctr" defTabSz="979488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6pPr>
            <a:lvl7pPr marL="914400" algn="ctr" defTabSz="979488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7pPr>
            <a:lvl8pPr marL="1371600" algn="ctr" defTabSz="979488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8pPr>
            <a:lvl9pPr marL="1828800" algn="ctr" defTabSz="979488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cs-CZ" altLang="cs-CZ" sz="3600" smtClean="0"/>
              <a:t>Základní jednotky - </a:t>
            </a:r>
            <a:r>
              <a:rPr lang="cs-CZ" altLang="cs-CZ" sz="3600" smtClean="0">
                <a:solidFill>
                  <a:srgbClr val="00CCFF"/>
                </a:solidFill>
              </a:rPr>
              <a:t>kilogram</a:t>
            </a:r>
          </a:p>
        </p:txBody>
      </p:sp>
      <p:sp>
        <p:nvSpPr>
          <p:cNvPr id="249861" name="Rectangle 5"/>
          <p:cNvSpPr>
            <a:spLocks noChangeArrowheads="1"/>
          </p:cNvSpPr>
          <p:nvPr/>
        </p:nvSpPr>
        <p:spPr bwMode="auto">
          <a:xfrm>
            <a:off x="750888" y="4365625"/>
            <a:ext cx="8743950" cy="146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8644" tIns="49323" rIns="98644" bIns="49323"/>
          <a:lstStyle>
            <a:lvl1pPr marL="366713" indent="-366713" algn="l" defTabSz="979488"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0"/>
              <a:buChar char="n"/>
              <a:defRPr sz="3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1pPr>
            <a:lvl2pPr marL="796925" indent="-307975" algn="l" defTabSz="979488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2pPr>
            <a:lvl3pPr marL="1223963" indent="-244475" algn="l" defTabSz="979488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25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3pPr>
            <a:lvl4pPr marL="1714500" indent="-246063" algn="l" defTabSz="979488">
              <a:spcBef>
                <a:spcPct val="20000"/>
              </a:spcBef>
              <a:buClr>
                <a:schemeClr val="tx2"/>
              </a:buClr>
              <a:buSzPct val="65000"/>
              <a:buFont typeface="Monotype Sorts" charset="0"/>
              <a:buChar char="n"/>
              <a:defRPr sz="21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4pPr>
            <a:lvl5pPr marL="2205038" indent="-244475" algn="l" defTabSz="979488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1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5pPr>
            <a:lvl6pPr marL="2662238" indent="-244475" defTabSz="9794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1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6pPr>
            <a:lvl7pPr marL="3119438" indent="-244475" defTabSz="9794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1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7pPr>
            <a:lvl8pPr marL="3576638" indent="-244475" defTabSz="9794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1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8pPr>
            <a:lvl9pPr marL="4033838" indent="-244475" defTabSz="9794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1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r>
              <a:rPr lang="cs-CZ" altLang="cs-CZ" sz="2400" smtClean="0">
                <a:sym typeface="Symbol" panose="05050102010706020507" pitchFamily="18" charset="2"/>
              </a:rPr>
              <a:t>Původně hmotnost</a:t>
            </a:r>
            <a:r>
              <a:rPr lang="en-US" altLang="cs-CZ" sz="2400" smtClean="0">
                <a:sym typeface="Symbol" panose="05050102010706020507" pitchFamily="18" charset="2"/>
              </a:rPr>
              <a:t> </a:t>
            </a:r>
            <a:r>
              <a:rPr lang="cs-CZ" altLang="cs-CZ" sz="2400" i="1" smtClean="0">
                <a:sym typeface="Symbol" panose="05050102010706020507" pitchFamily="18" charset="2"/>
              </a:rPr>
              <a:t>1 l</a:t>
            </a:r>
            <a:r>
              <a:rPr lang="cs-CZ" altLang="cs-CZ" sz="2400" smtClean="0">
                <a:sym typeface="Symbol" panose="05050102010706020507" pitchFamily="18" charset="2"/>
              </a:rPr>
              <a:t> vody za určitých podmínek.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altLang="cs-CZ" sz="2400" smtClean="0">
                <a:sym typeface="Symbol" panose="05050102010706020507" pitchFamily="18" charset="2"/>
              </a:rPr>
              <a:t>Nyní </a:t>
            </a:r>
            <a:r>
              <a:rPr lang="cs-CZ" altLang="cs-CZ" sz="2400" smtClean="0">
                <a:solidFill>
                  <a:srgbClr val="00CCFF"/>
                </a:solidFill>
                <a:sym typeface="Symbol" panose="05050102010706020507" pitchFamily="18" charset="2"/>
              </a:rPr>
              <a:t>etalon</a:t>
            </a:r>
            <a:r>
              <a:rPr lang="cs-CZ" altLang="cs-CZ" sz="2400" smtClean="0">
                <a:sym typeface="Symbol" panose="05050102010706020507" pitchFamily="18" charset="2"/>
              </a:rPr>
              <a:t> – </a:t>
            </a:r>
            <a:r>
              <a:rPr lang="cs-CZ" altLang="cs-CZ" sz="2400" smtClean="0">
                <a:solidFill>
                  <a:srgbClr val="00CCFF"/>
                </a:solidFill>
                <a:sym typeface="Symbol" panose="05050102010706020507" pitchFamily="18" charset="2"/>
              </a:rPr>
              <a:t>mezinárodní</a:t>
            </a:r>
            <a:r>
              <a:rPr lang="cs-CZ" altLang="cs-CZ" sz="2400" smtClean="0">
                <a:sym typeface="Symbol" panose="05050102010706020507" pitchFamily="18" charset="2"/>
              </a:rPr>
              <a:t> </a:t>
            </a:r>
            <a:r>
              <a:rPr lang="cs-CZ" altLang="cs-CZ" sz="2400" smtClean="0">
                <a:solidFill>
                  <a:srgbClr val="00CCFF"/>
                </a:solidFill>
                <a:sym typeface="Symbol" panose="05050102010706020507" pitchFamily="18" charset="2"/>
              </a:rPr>
              <a:t>kilogram</a:t>
            </a:r>
            <a:r>
              <a:rPr lang="cs-CZ" altLang="cs-CZ" sz="2400" smtClean="0">
                <a:sym typeface="Symbol" panose="05050102010706020507" pitchFamily="18" charset="2"/>
              </a:rPr>
              <a:t>. To je trochu paradox s tím, </a:t>
            </a:r>
            <a:r>
              <a:rPr lang="en-US" altLang="cs-CZ" sz="2400" smtClean="0">
                <a:sym typeface="Symbol" panose="05050102010706020507" pitchFamily="18" charset="2"/>
              </a:rPr>
              <a:t>“</a:t>
            </a:r>
            <a:r>
              <a:rPr lang="cs-CZ" altLang="cs-CZ" sz="2400" smtClean="0">
                <a:sym typeface="Symbol" panose="05050102010706020507" pitchFamily="18" charset="2"/>
              </a:rPr>
              <a:t>že vážení je nejpřesnější měření</a:t>
            </a:r>
            <a:r>
              <a:rPr lang="en-US" altLang="cs-CZ" sz="2400" smtClean="0">
                <a:sym typeface="Symbol" panose="05050102010706020507" pitchFamily="18" charset="2"/>
              </a:rPr>
              <a:t>”</a:t>
            </a:r>
            <a:r>
              <a:rPr lang="cs-CZ" altLang="cs-CZ" sz="2400" smtClean="0">
                <a:sym typeface="Symbol" panose="05050102010706020507" pitchFamily="18" charset="2"/>
              </a:rPr>
              <a:t>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98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>
          <a:xfrm>
            <a:off x="-328613" y="0"/>
            <a:ext cx="7772401" cy="679450"/>
          </a:xfrm>
        </p:spPr>
        <p:txBody>
          <a:bodyPr/>
          <a:lstStyle/>
          <a:p>
            <a:pPr>
              <a:defRPr/>
            </a:pPr>
            <a:r>
              <a:rPr lang="cs-CZ" altLang="cs-CZ" sz="3600"/>
              <a:t>Základní jednotky - </a:t>
            </a:r>
            <a:r>
              <a:rPr lang="cs-CZ" altLang="cs-CZ" sz="3600">
                <a:solidFill>
                  <a:srgbClr val="00CCFF"/>
                </a:solidFill>
              </a:rPr>
              <a:t>sekunda</a:t>
            </a:r>
          </a:p>
        </p:txBody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4625" y="1125538"/>
            <a:ext cx="6027738" cy="1441450"/>
          </a:xfrm>
        </p:spPr>
        <p:txBody>
          <a:bodyPr/>
          <a:lstStyle/>
          <a:p>
            <a:pPr>
              <a:buSzTx/>
              <a:buFont typeface="Wingdings" panose="05000000000000000000" pitchFamily="2" charset="2"/>
              <a:buChar char="Ø"/>
              <a:defRPr/>
            </a:pPr>
            <a:r>
              <a:rPr lang="cs-CZ" altLang="cs-CZ" sz="2400">
                <a:sym typeface="Symbol" panose="05050102010706020507" pitchFamily="18" charset="2"/>
              </a:rPr>
              <a:t>Původně </a:t>
            </a:r>
            <a:r>
              <a:rPr lang="cs-CZ" altLang="cs-CZ" sz="2400" i="1">
                <a:sym typeface="Symbol" panose="05050102010706020507" pitchFamily="18" charset="2"/>
              </a:rPr>
              <a:t>1/86400</a:t>
            </a:r>
            <a:r>
              <a:rPr lang="cs-CZ" altLang="cs-CZ" sz="2400">
                <a:sym typeface="Symbol" panose="05050102010706020507" pitchFamily="18" charset="2"/>
              </a:rPr>
              <a:t> solárního dne 1. 1. 1900.</a:t>
            </a:r>
          </a:p>
          <a:p>
            <a:pPr>
              <a:buSzTx/>
              <a:buFont typeface="Wingdings" panose="05000000000000000000" pitchFamily="2" charset="2"/>
              <a:buChar char="Ø"/>
              <a:defRPr/>
            </a:pPr>
            <a:r>
              <a:rPr lang="cs-CZ" altLang="cs-CZ" sz="2400">
                <a:sym typeface="Symbol" panose="05050102010706020507" pitchFamily="18" charset="2"/>
              </a:rPr>
              <a:t>Nyní pomocí </a:t>
            </a:r>
            <a:r>
              <a:rPr lang="cs-CZ" altLang="cs-CZ" sz="2400">
                <a:solidFill>
                  <a:srgbClr val="00CCFF"/>
                </a:solidFill>
                <a:sym typeface="Symbol" panose="05050102010706020507" pitchFamily="18" charset="2"/>
              </a:rPr>
              <a:t>kmitočtu</a:t>
            </a:r>
            <a:r>
              <a:rPr lang="cs-CZ" altLang="cs-CZ" sz="2400">
                <a:sym typeface="Symbol" panose="05050102010706020507" pitchFamily="18" charset="2"/>
              </a:rPr>
              <a:t> spektrální čáry</a:t>
            </a:r>
          </a:p>
          <a:p>
            <a:pPr lvl="2">
              <a:buSzTx/>
              <a:buFont typeface="Wingdings" panose="05000000000000000000" pitchFamily="2" charset="2"/>
              <a:buChar char="Ø"/>
              <a:defRPr/>
            </a:pPr>
            <a:r>
              <a:rPr lang="cs-CZ" altLang="cs-CZ" sz="2400" baseline="30000">
                <a:sym typeface="Symbol" panose="05050102010706020507" pitchFamily="18" charset="2"/>
              </a:rPr>
              <a:t>	</a:t>
            </a:r>
            <a:r>
              <a:rPr lang="en-US" altLang="cs-CZ" sz="2400" baseline="30000">
                <a:sym typeface="Symbol" panose="05050102010706020507" pitchFamily="18" charset="2"/>
              </a:rPr>
              <a:t>133</a:t>
            </a:r>
            <a:r>
              <a:rPr lang="cs-CZ" altLang="cs-CZ" sz="2400">
                <a:sym typeface="Symbol" panose="05050102010706020507" pitchFamily="18" charset="2"/>
              </a:rPr>
              <a:t>Cs</a:t>
            </a:r>
            <a:r>
              <a:rPr lang="en-US" altLang="cs-CZ" sz="2400">
                <a:sym typeface="Symbol" panose="05050102010706020507" pitchFamily="18" charset="2"/>
              </a:rPr>
              <a:t>:</a:t>
            </a:r>
            <a:r>
              <a:rPr lang="cs-CZ" altLang="cs-CZ" sz="2400">
                <a:sym typeface="Symbol" panose="05050102010706020507" pitchFamily="18" charset="2"/>
              </a:rPr>
              <a:t> </a:t>
            </a:r>
            <a:r>
              <a:rPr lang="cs-CZ" altLang="cs-CZ" sz="2400" i="1">
                <a:sym typeface="Symbol" panose="05050102010706020507" pitchFamily="18" charset="2"/>
              </a:rPr>
              <a:t>9 192 631 770 Hz</a:t>
            </a:r>
            <a:r>
              <a:rPr lang="cs-CZ" altLang="cs-CZ" sz="2400">
                <a:sym typeface="Symbol" panose="05050102010706020507" pitchFamily="18" charset="2"/>
              </a:rPr>
              <a:t> </a:t>
            </a:r>
          </a:p>
        </p:txBody>
      </p:sp>
      <p:sp>
        <p:nvSpPr>
          <p:cNvPr id="253956" name="Rectangle 4"/>
          <p:cNvSpPr>
            <a:spLocks noChangeArrowheads="1"/>
          </p:cNvSpPr>
          <p:nvPr/>
        </p:nvSpPr>
        <p:spPr bwMode="auto">
          <a:xfrm>
            <a:off x="-257175" y="3141663"/>
            <a:ext cx="777240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8644" tIns="49323" rIns="98644" bIns="49323" anchor="ctr"/>
          <a:lstStyle>
            <a:lvl1pPr defTabSz="979488"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1pPr>
            <a:lvl2pPr defTabSz="979488"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2pPr>
            <a:lvl3pPr defTabSz="979488"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3pPr>
            <a:lvl4pPr defTabSz="979488"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4pPr>
            <a:lvl5pPr defTabSz="979488"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5pPr>
            <a:lvl6pPr marL="457200" algn="ctr" defTabSz="979488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6pPr>
            <a:lvl7pPr marL="914400" algn="ctr" defTabSz="979488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7pPr>
            <a:lvl8pPr marL="1371600" algn="ctr" defTabSz="979488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8pPr>
            <a:lvl9pPr marL="1828800" algn="ctr" defTabSz="979488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cs-CZ" altLang="cs-CZ" sz="3600" smtClean="0"/>
              <a:t>Základní jednotky - </a:t>
            </a:r>
            <a:r>
              <a:rPr lang="cs-CZ" altLang="cs-CZ" sz="3600" smtClean="0">
                <a:solidFill>
                  <a:srgbClr val="00CCFF"/>
                </a:solidFill>
              </a:rPr>
              <a:t>ampér</a:t>
            </a:r>
          </a:p>
        </p:txBody>
      </p:sp>
      <p:sp>
        <p:nvSpPr>
          <p:cNvPr id="253957" name="Rectangle 5"/>
          <p:cNvSpPr>
            <a:spLocks noChangeArrowheads="1"/>
          </p:cNvSpPr>
          <p:nvPr/>
        </p:nvSpPr>
        <p:spPr bwMode="auto">
          <a:xfrm>
            <a:off x="174625" y="5013325"/>
            <a:ext cx="8743950" cy="17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8644" tIns="49323" rIns="98644" bIns="49323"/>
          <a:lstStyle>
            <a:lvl1pPr marL="366713" indent="-366713" algn="l" defTabSz="979488"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0"/>
              <a:buChar char="n"/>
              <a:defRPr sz="3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1pPr>
            <a:lvl2pPr marL="796925" indent="-307975" algn="l" defTabSz="979488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2pPr>
            <a:lvl3pPr marL="1223963" indent="-244475" algn="l" defTabSz="979488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25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3pPr>
            <a:lvl4pPr marL="1714500" indent="-246063" algn="l" defTabSz="979488">
              <a:spcBef>
                <a:spcPct val="20000"/>
              </a:spcBef>
              <a:buClr>
                <a:schemeClr val="tx2"/>
              </a:buClr>
              <a:buSzPct val="65000"/>
              <a:buFont typeface="Monotype Sorts" charset="0"/>
              <a:buChar char="n"/>
              <a:defRPr sz="21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4pPr>
            <a:lvl5pPr marL="2205038" indent="-244475" algn="l" defTabSz="979488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1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5pPr>
            <a:lvl6pPr marL="2662238" indent="-244475" defTabSz="9794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1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6pPr>
            <a:lvl7pPr marL="3119438" indent="-244475" defTabSz="9794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1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7pPr>
            <a:lvl8pPr marL="3576638" indent="-244475" defTabSz="9794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1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8pPr>
            <a:lvl9pPr marL="4033838" indent="-244475" defTabSz="9794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1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r>
              <a:rPr lang="cs-CZ" altLang="cs-CZ" sz="2400" smtClean="0">
                <a:sym typeface="Symbol" panose="05050102010706020507" pitchFamily="18" charset="2"/>
              </a:rPr>
              <a:t>Pomocí </a:t>
            </a:r>
            <a:r>
              <a:rPr lang="cs-CZ" altLang="cs-CZ" sz="2400" smtClean="0">
                <a:solidFill>
                  <a:srgbClr val="00CCFF"/>
                </a:solidFill>
                <a:sym typeface="Symbol" panose="05050102010706020507" pitchFamily="18" charset="2"/>
              </a:rPr>
              <a:t>silových</a:t>
            </a:r>
            <a:r>
              <a:rPr lang="cs-CZ" altLang="cs-CZ" sz="2400" smtClean="0">
                <a:sym typeface="Symbol" panose="05050102010706020507" pitchFamily="18" charset="2"/>
              </a:rPr>
              <a:t> účinků dvou rovnoběžných (nekonečně dlouhých) vodičů</a:t>
            </a:r>
            <a:r>
              <a:rPr lang="en-US" altLang="cs-CZ" sz="2400" smtClean="0">
                <a:sym typeface="Symbol" panose="05050102010706020507" pitchFamily="18" charset="2"/>
              </a:rPr>
              <a:t> </a:t>
            </a:r>
            <a:r>
              <a:rPr lang="cs-CZ" altLang="cs-CZ" sz="2400" smtClean="0">
                <a:sym typeface="Symbol" panose="05050102010706020507" pitchFamily="18" charset="2"/>
              </a:rPr>
              <a:t>protékaných proudem.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altLang="cs-CZ" sz="2400" smtClean="0">
                <a:sym typeface="Symbol" panose="05050102010706020507" pitchFamily="18" charset="2"/>
              </a:rPr>
              <a:t>Jsou-li vzdáleny </a:t>
            </a:r>
            <a:r>
              <a:rPr lang="cs-CZ" altLang="cs-CZ" sz="2400" i="1" smtClean="0">
                <a:sym typeface="Symbol" panose="05050102010706020507" pitchFamily="18" charset="2"/>
              </a:rPr>
              <a:t>1 m</a:t>
            </a:r>
            <a:r>
              <a:rPr lang="cs-CZ" altLang="cs-CZ" sz="2400" smtClean="0">
                <a:sym typeface="Symbol" panose="05050102010706020507" pitchFamily="18" charset="2"/>
              </a:rPr>
              <a:t> od sebe a protéká-li jimi (souhlasně) proud </a:t>
            </a:r>
            <a:r>
              <a:rPr lang="cs-CZ" altLang="cs-CZ" sz="2400" i="1" smtClean="0">
                <a:sym typeface="Symbol" panose="05050102010706020507" pitchFamily="18" charset="2"/>
              </a:rPr>
              <a:t>1 A</a:t>
            </a:r>
            <a:r>
              <a:rPr lang="cs-CZ" altLang="cs-CZ" sz="2400" smtClean="0">
                <a:sym typeface="Symbol" panose="05050102010706020507" pitchFamily="18" charset="2"/>
              </a:rPr>
              <a:t>, přitahují se silou </a:t>
            </a:r>
            <a:r>
              <a:rPr lang="cs-CZ" altLang="cs-CZ" sz="2400" i="1" smtClean="0">
                <a:sym typeface="Symbol" panose="05050102010706020507" pitchFamily="18" charset="2"/>
              </a:rPr>
              <a:t>0,2 N</a:t>
            </a:r>
            <a:r>
              <a:rPr lang="cs-CZ" altLang="cs-CZ" sz="2400" smtClean="0">
                <a:sym typeface="Symbol" panose="05050102010706020507" pitchFamily="18" charset="2"/>
              </a:rPr>
              <a:t> na </a:t>
            </a:r>
            <a:r>
              <a:rPr lang="cs-CZ" altLang="cs-CZ" sz="2400" i="1" smtClean="0">
                <a:sym typeface="Symbol" panose="05050102010706020507" pitchFamily="18" charset="2"/>
              </a:rPr>
              <a:t>1 m</a:t>
            </a:r>
            <a:r>
              <a:rPr lang="cs-CZ" altLang="cs-CZ" sz="2400" smtClean="0">
                <a:sym typeface="Symbol" panose="05050102010706020507" pitchFamily="18" charset="2"/>
              </a:rPr>
              <a:t> délky.</a:t>
            </a:r>
          </a:p>
        </p:txBody>
      </p:sp>
      <p:pic>
        <p:nvPicPr>
          <p:cNvPr id="13318" name="Picture 6" descr="331px-Paskal_2013_resiz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25" y="0"/>
            <a:ext cx="315277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04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Základní jednotky - </a:t>
            </a:r>
            <a:r>
              <a:rPr lang="cs-CZ" altLang="cs-CZ">
                <a:solidFill>
                  <a:srgbClr val="00CCFF"/>
                </a:solidFill>
              </a:rPr>
              <a:t>kelvin</a:t>
            </a:r>
          </a:p>
        </p:txBody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1525" y="1916113"/>
            <a:ext cx="8743950" cy="41148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cs-CZ" altLang="cs-CZ">
                <a:sym typeface="Symbol" panose="05050102010706020507" pitchFamily="18" charset="2"/>
              </a:rPr>
              <a:t>Stupeň stejně velký jako stupeň Celsiův, tedy interval tuhnutí a varu vody za normálních podmínek se dělí na 100 stupňů.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cs-CZ" i="1">
                <a:sym typeface="Symbol" panose="05050102010706020507" pitchFamily="18" charset="2"/>
              </a:rPr>
              <a:t>			</a:t>
            </a:r>
            <a:r>
              <a:rPr lang="cs-CZ" altLang="cs-CZ" i="1">
                <a:sym typeface="Symbol" panose="05050102010706020507" pitchFamily="18" charset="2"/>
              </a:rPr>
              <a:t>T</a:t>
            </a:r>
            <a:r>
              <a:rPr lang="en-US" altLang="cs-CZ" i="1">
                <a:sym typeface="Symbol" panose="05050102010706020507" pitchFamily="18" charset="2"/>
              </a:rPr>
              <a:t>[K] = </a:t>
            </a:r>
            <a:r>
              <a:rPr lang="cs-CZ" altLang="cs-CZ" i="1">
                <a:sym typeface="Symbol" panose="05050102010706020507" pitchFamily="18" charset="2"/>
              </a:rPr>
              <a:t>273. 15 + T</a:t>
            </a:r>
            <a:r>
              <a:rPr lang="en-US" altLang="cs-CZ" i="1">
                <a:sym typeface="Symbol" panose="05050102010706020507" pitchFamily="18" charset="2"/>
              </a:rPr>
              <a:t>[</a:t>
            </a:r>
            <a:r>
              <a:rPr lang="en-US" altLang="cs-CZ" i="1">
                <a:cs typeface="Times New Roman" panose="02020603050405020304" pitchFamily="18" charset="0"/>
                <a:sym typeface="Symbol" panose="05050102010706020507" pitchFamily="18" charset="2"/>
              </a:rPr>
              <a:t>°</a:t>
            </a:r>
            <a:r>
              <a:rPr lang="en-US" altLang="cs-CZ" i="1">
                <a:sym typeface="Symbol" panose="05050102010706020507" pitchFamily="18" charset="2"/>
              </a:rPr>
              <a:t>C]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cs-CZ">
                <a:sym typeface="Symbol" panose="05050102010706020507" pitchFamily="18" charset="2"/>
              </a:rPr>
              <a:t>K d</a:t>
            </a:r>
            <a:r>
              <a:rPr lang="cs-CZ" altLang="cs-CZ">
                <a:sym typeface="Symbol" panose="05050102010706020507" pitchFamily="18" charset="2"/>
              </a:rPr>
              <a:t>efinici stačí jediný bod, používá se </a:t>
            </a:r>
            <a:r>
              <a:rPr lang="cs-CZ" altLang="cs-CZ">
                <a:solidFill>
                  <a:srgbClr val="00CCFF"/>
                </a:solidFill>
                <a:sym typeface="Symbol" panose="05050102010706020507" pitchFamily="18" charset="2"/>
              </a:rPr>
              <a:t>trojný</a:t>
            </a:r>
            <a:r>
              <a:rPr lang="cs-CZ" altLang="cs-CZ">
                <a:sym typeface="Symbol" panose="05050102010706020507" pitchFamily="18" charset="2"/>
              </a:rPr>
              <a:t> </a:t>
            </a:r>
            <a:r>
              <a:rPr lang="cs-CZ" altLang="cs-CZ">
                <a:solidFill>
                  <a:srgbClr val="00CCFF"/>
                </a:solidFill>
                <a:sym typeface="Symbol" panose="05050102010706020507" pitchFamily="18" charset="2"/>
              </a:rPr>
              <a:t>bod</a:t>
            </a:r>
            <a:r>
              <a:rPr lang="cs-CZ" altLang="cs-CZ">
                <a:sym typeface="Symbol" panose="05050102010706020507" pitchFamily="18" charset="2"/>
              </a:rPr>
              <a:t> vody </a:t>
            </a:r>
            <a:r>
              <a:rPr lang="cs-CZ" altLang="cs-CZ" i="1">
                <a:sym typeface="Symbol" panose="05050102010706020507" pitchFamily="18" charset="2"/>
              </a:rPr>
              <a:t>273.16 K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23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>
          <a:xfrm>
            <a:off x="-328613" y="333375"/>
            <a:ext cx="7772401" cy="1219200"/>
          </a:xfrm>
        </p:spPr>
        <p:txBody>
          <a:bodyPr/>
          <a:lstStyle/>
          <a:p>
            <a:pPr>
              <a:defRPr/>
            </a:pPr>
            <a:r>
              <a:rPr lang="cs-CZ" altLang="cs-CZ"/>
              <a:t>Základní jednotky - </a:t>
            </a:r>
            <a:r>
              <a:rPr lang="cs-CZ" altLang="cs-CZ">
                <a:solidFill>
                  <a:srgbClr val="00CCFF"/>
                </a:solidFill>
              </a:rPr>
              <a:t>mol</a:t>
            </a:r>
          </a:p>
        </p:txBody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89138"/>
            <a:ext cx="8743950" cy="41148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cs-CZ" altLang="cs-CZ">
                <a:sym typeface="Symbol" panose="05050102010706020507" pitchFamily="18" charset="2"/>
              </a:rPr>
              <a:t>Počet atomů v </a:t>
            </a:r>
            <a:r>
              <a:rPr lang="cs-CZ" altLang="cs-CZ" i="1">
                <a:sym typeface="Symbol" panose="05050102010706020507" pitchFamily="18" charset="2"/>
              </a:rPr>
              <a:t>0.012 kg</a:t>
            </a:r>
            <a:r>
              <a:rPr lang="cs-CZ" altLang="cs-CZ">
                <a:sym typeface="Symbol" panose="05050102010706020507" pitchFamily="18" charset="2"/>
              </a:rPr>
              <a:t> uhlíku </a:t>
            </a:r>
            <a:r>
              <a:rPr lang="en-US" altLang="cs-CZ" i="1" baseline="30000">
                <a:sym typeface="Symbol" panose="05050102010706020507" pitchFamily="18" charset="2"/>
              </a:rPr>
              <a:t>12</a:t>
            </a:r>
            <a:r>
              <a:rPr lang="cs-CZ" altLang="cs-CZ" i="1">
                <a:sym typeface="Symbol" panose="05050102010706020507" pitchFamily="18" charset="2"/>
              </a:rPr>
              <a:t>C</a:t>
            </a:r>
            <a:r>
              <a:rPr lang="cs-CZ" altLang="cs-CZ">
                <a:sym typeface="Symbol" panose="05050102010706020507" pitchFamily="18" charset="2"/>
              </a:rPr>
              <a:t>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altLang="cs-CZ">
                <a:sym typeface="Symbol" panose="05050102010706020507" pitchFamily="18" charset="2"/>
              </a:rPr>
              <a:t>Počet rovný </a:t>
            </a:r>
            <a:r>
              <a:rPr lang="cs-CZ" altLang="cs-CZ" i="1">
                <a:sym typeface="Symbol" panose="05050102010706020507" pitchFamily="18" charset="2"/>
              </a:rPr>
              <a:t>N</a:t>
            </a:r>
            <a:r>
              <a:rPr lang="cs-CZ" altLang="cs-CZ" i="1" baseline="-25000">
                <a:sym typeface="Symbol" panose="05050102010706020507" pitchFamily="18" charset="2"/>
              </a:rPr>
              <a:t>A</a:t>
            </a:r>
            <a:r>
              <a:rPr lang="cs-CZ" altLang="cs-CZ" i="1">
                <a:sym typeface="Symbol" panose="05050102010706020507" pitchFamily="18" charset="2"/>
              </a:rPr>
              <a:t> = 6.02214199 10</a:t>
            </a:r>
            <a:r>
              <a:rPr lang="cs-CZ" altLang="cs-CZ" i="1" baseline="30000">
                <a:sym typeface="Symbol" panose="05050102010706020507" pitchFamily="18" charset="2"/>
              </a:rPr>
              <a:t>23</a:t>
            </a:r>
            <a:r>
              <a:rPr lang="cs-CZ" altLang="cs-CZ">
                <a:sym typeface="Symbol" panose="05050102010706020507" pitchFamily="18" charset="2"/>
              </a:rPr>
              <a:t> částic.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altLang="cs-CZ">
                <a:sym typeface="Symbol" panose="05050102010706020507" pitchFamily="18" charset="2"/>
              </a:rPr>
              <a:t>	(Amedeo Avogadro 1776 - 1856)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altLang="cs-CZ">
                <a:sym typeface="Symbol" panose="05050102010706020507" pitchFamily="18" charset="2"/>
              </a:rPr>
              <a:t>Dohodnuté číslo, které umožňuje převod z jednotek mikrosvěta do jednotek  makrosvěta, pro nás běžných.</a:t>
            </a:r>
          </a:p>
        </p:txBody>
      </p:sp>
      <p:pic>
        <p:nvPicPr>
          <p:cNvPr id="17412" name="Picture 4" descr="15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37"/>
          <a:stretch>
            <a:fillRect/>
          </a:stretch>
        </p:blipFill>
        <p:spPr bwMode="auto">
          <a:xfrm>
            <a:off x="7119938" y="115888"/>
            <a:ext cx="316706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91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Předpony </a:t>
            </a:r>
            <a:r>
              <a:rPr lang="cs-CZ" altLang="cs-CZ">
                <a:solidFill>
                  <a:srgbClr val="00CCFF"/>
                </a:solidFill>
              </a:rPr>
              <a:t>násobných</a:t>
            </a:r>
            <a:r>
              <a:rPr lang="cs-CZ" altLang="cs-CZ"/>
              <a:t> jednotek I</a:t>
            </a:r>
          </a:p>
        </p:txBody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1525" y="1916113"/>
            <a:ext cx="8743950" cy="4114800"/>
          </a:xfrm>
        </p:spPr>
        <p:txBody>
          <a:bodyPr/>
          <a:lstStyle/>
          <a:p>
            <a:pPr lvl="1">
              <a:defRPr/>
            </a:pPr>
            <a:r>
              <a:rPr lang="cs-CZ" altLang="cs-CZ">
                <a:solidFill>
                  <a:srgbClr val="00CCFF"/>
                </a:solidFill>
                <a:sym typeface="Symbol" panose="05050102010706020507" pitchFamily="18" charset="2"/>
              </a:rPr>
              <a:t>kilo</a:t>
            </a:r>
            <a:r>
              <a:rPr lang="cs-CZ" altLang="cs-CZ">
                <a:sym typeface="Symbol" panose="05050102010706020507" pitchFamily="18" charset="2"/>
              </a:rPr>
              <a:t>		10</a:t>
            </a:r>
            <a:r>
              <a:rPr lang="cs-CZ" altLang="cs-CZ" baseline="30000">
                <a:sym typeface="Symbol" panose="05050102010706020507" pitchFamily="18" charset="2"/>
              </a:rPr>
              <a:t>3</a:t>
            </a:r>
            <a:r>
              <a:rPr lang="cs-CZ" altLang="cs-CZ">
                <a:sym typeface="Symbol" panose="05050102010706020507" pitchFamily="18" charset="2"/>
              </a:rPr>
              <a:t>		k</a:t>
            </a:r>
          </a:p>
          <a:p>
            <a:pPr lvl="1">
              <a:defRPr/>
            </a:pPr>
            <a:r>
              <a:rPr lang="cs-CZ" altLang="cs-CZ">
                <a:solidFill>
                  <a:srgbClr val="00CCFF"/>
                </a:solidFill>
                <a:sym typeface="Symbol" panose="05050102010706020507" pitchFamily="18" charset="2"/>
              </a:rPr>
              <a:t>mega</a:t>
            </a:r>
            <a:r>
              <a:rPr lang="cs-CZ" altLang="cs-CZ">
                <a:sym typeface="Symbol" panose="05050102010706020507" pitchFamily="18" charset="2"/>
              </a:rPr>
              <a:t>		10</a:t>
            </a:r>
            <a:r>
              <a:rPr lang="cs-CZ" altLang="cs-CZ" baseline="30000">
                <a:sym typeface="Symbol" panose="05050102010706020507" pitchFamily="18" charset="2"/>
              </a:rPr>
              <a:t>6</a:t>
            </a:r>
            <a:r>
              <a:rPr lang="cs-CZ" altLang="cs-CZ">
                <a:sym typeface="Symbol" panose="05050102010706020507" pitchFamily="18" charset="2"/>
              </a:rPr>
              <a:t>		M</a:t>
            </a:r>
          </a:p>
          <a:p>
            <a:pPr lvl="1">
              <a:defRPr/>
            </a:pPr>
            <a:r>
              <a:rPr lang="cs-CZ" altLang="cs-CZ">
                <a:solidFill>
                  <a:srgbClr val="00CCFF"/>
                </a:solidFill>
                <a:sym typeface="Symbol" panose="05050102010706020507" pitchFamily="18" charset="2"/>
              </a:rPr>
              <a:t>giga</a:t>
            </a:r>
            <a:r>
              <a:rPr lang="cs-CZ" altLang="cs-CZ">
                <a:sym typeface="Symbol" panose="05050102010706020507" pitchFamily="18" charset="2"/>
              </a:rPr>
              <a:t>		10</a:t>
            </a:r>
            <a:r>
              <a:rPr lang="cs-CZ" altLang="cs-CZ" baseline="30000">
                <a:sym typeface="Symbol" panose="05050102010706020507" pitchFamily="18" charset="2"/>
              </a:rPr>
              <a:t>9</a:t>
            </a:r>
            <a:r>
              <a:rPr lang="cs-CZ" altLang="cs-CZ">
                <a:sym typeface="Symbol" panose="05050102010706020507" pitchFamily="18" charset="2"/>
              </a:rPr>
              <a:t>		G</a:t>
            </a:r>
          </a:p>
          <a:p>
            <a:pPr lvl="1">
              <a:defRPr/>
            </a:pPr>
            <a:r>
              <a:rPr lang="cs-CZ" altLang="cs-CZ">
                <a:solidFill>
                  <a:srgbClr val="00CCFF"/>
                </a:solidFill>
                <a:sym typeface="Symbol" panose="05050102010706020507" pitchFamily="18" charset="2"/>
              </a:rPr>
              <a:t>tera</a:t>
            </a:r>
            <a:r>
              <a:rPr lang="cs-CZ" altLang="cs-CZ">
                <a:sym typeface="Symbol" panose="05050102010706020507" pitchFamily="18" charset="2"/>
              </a:rPr>
              <a:t>		10</a:t>
            </a:r>
            <a:r>
              <a:rPr lang="cs-CZ" altLang="cs-CZ" baseline="30000">
                <a:sym typeface="Symbol" panose="05050102010706020507" pitchFamily="18" charset="2"/>
              </a:rPr>
              <a:t>12</a:t>
            </a:r>
            <a:r>
              <a:rPr lang="cs-CZ" altLang="cs-CZ">
                <a:sym typeface="Symbol" panose="05050102010706020507" pitchFamily="18" charset="2"/>
              </a:rPr>
              <a:t>		T</a:t>
            </a:r>
          </a:p>
          <a:p>
            <a:pPr lvl="1">
              <a:defRPr/>
            </a:pPr>
            <a:r>
              <a:rPr lang="cs-CZ" altLang="cs-CZ">
                <a:sym typeface="Symbol" panose="05050102010706020507" pitchFamily="18" charset="2"/>
              </a:rPr>
              <a:t>peta		10</a:t>
            </a:r>
            <a:r>
              <a:rPr lang="cs-CZ" altLang="cs-CZ" baseline="30000">
                <a:sym typeface="Symbol" panose="05050102010706020507" pitchFamily="18" charset="2"/>
              </a:rPr>
              <a:t>15</a:t>
            </a:r>
            <a:r>
              <a:rPr lang="cs-CZ" altLang="cs-CZ">
                <a:sym typeface="Symbol" panose="05050102010706020507" pitchFamily="18" charset="2"/>
              </a:rPr>
              <a:t>		P</a:t>
            </a:r>
          </a:p>
          <a:p>
            <a:pPr lvl="1">
              <a:defRPr/>
            </a:pPr>
            <a:r>
              <a:rPr lang="cs-CZ" altLang="cs-CZ">
                <a:sym typeface="Symbol" panose="05050102010706020507" pitchFamily="18" charset="2"/>
              </a:rPr>
              <a:t>exa		10</a:t>
            </a:r>
            <a:r>
              <a:rPr lang="cs-CZ" altLang="cs-CZ" baseline="30000">
                <a:sym typeface="Symbol" panose="05050102010706020507" pitchFamily="18" charset="2"/>
              </a:rPr>
              <a:t>18</a:t>
            </a:r>
            <a:r>
              <a:rPr lang="cs-CZ" altLang="cs-CZ">
                <a:sym typeface="Symbol" panose="05050102010706020507" pitchFamily="18" charset="2"/>
              </a:rPr>
              <a:t>		E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70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ETRIK1">
  <a:themeElements>
    <a:clrScheme name="">
      <a:dk1>
        <a:srgbClr val="0D2D8A"/>
      </a:dk1>
      <a:lt1>
        <a:srgbClr val="FFFFFF"/>
      </a:lt1>
      <a:dk2>
        <a:srgbClr val="3B6AFC"/>
      </a:dk2>
      <a:lt2>
        <a:srgbClr val="FDFF37"/>
      </a:lt2>
      <a:accent1>
        <a:srgbClr val="F79268"/>
      </a:accent1>
      <a:accent2>
        <a:srgbClr val="F95AB7"/>
      </a:accent2>
      <a:accent3>
        <a:srgbClr val="AFB9FD"/>
      </a:accent3>
      <a:accent4>
        <a:srgbClr val="DADADA"/>
      </a:accent4>
      <a:accent5>
        <a:srgbClr val="FAC7B9"/>
      </a:accent5>
      <a:accent6>
        <a:srgbClr val="E251A6"/>
      </a:accent6>
      <a:hlink>
        <a:srgbClr val="FC0128"/>
      </a:hlink>
      <a:folHlink>
        <a:srgbClr val="89ABFE"/>
      </a:folHlink>
    </a:clrScheme>
    <a:fontScheme name="PETRIK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 CE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 CE" panose="02020603050405020304" pitchFamily="18" charset="0"/>
          </a:defRPr>
        </a:defPPr>
      </a:lstStyle>
    </a:lnDef>
  </a:objectDefaults>
  <a:extraClrSchemeLst>
    <a:extraClrScheme>
      <a:clrScheme name="PETRIK1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TRIK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TRIK1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TRIK1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TRIK1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TRIK1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TRIK1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L:\1\SKLAD95\OBR\WMF\PETRIK1.PPT</Template>
  <TotalTime>188</TotalTime>
  <Pages>25</Pages>
  <Words>758</Words>
  <Application>Microsoft Office PowerPoint</Application>
  <PresentationFormat>Diapozitivy</PresentationFormat>
  <Paragraphs>244</Paragraphs>
  <Slides>30</Slides>
  <Notes>15</Notes>
  <HiddenSlides>0</HiddenSlides>
  <MMClips>29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4</vt:i4>
      </vt:variant>
      <vt:variant>
        <vt:lpstr>Nadpisy snímků</vt:lpstr>
      </vt:variant>
      <vt:variant>
        <vt:i4>30</vt:i4>
      </vt:variant>
    </vt:vector>
  </HeadingPairs>
  <TitlesOfParts>
    <vt:vector size="41" baseType="lpstr">
      <vt:lpstr>Arial</vt:lpstr>
      <vt:lpstr>Monotype Sorts</vt:lpstr>
      <vt:lpstr>Symbol</vt:lpstr>
      <vt:lpstr>Times New Roman</vt:lpstr>
      <vt:lpstr>Times New Roman CE</vt:lpstr>
      <vt:lpstr>Wingdings</vt:lpstr>
      <vt:lpstr>PETRIK1</vt:lpstr>
      <vt:lpstr>Snímek</vt:lpstr>
      <vt:lpstr>Editor rovnic 3.0</vt:lpstr>
      <vt:lpstr>Rovnice</vt:lpstr>
      <vt:lpstr>Picture</vt:lpstr>
      <vt:lpstr>Léto skončilo</vt:lpstr>
      <vt:lpstr>Fyzika pro studující zdravotnického oboru a lékaře</vt:lpstr>
      <vt:lpstr>Fyzikální rozměry a jednotky II</vt:lpstr>
      <vt:lpstr>Základní jednotky SI</vt:lpstr>
      <vt:lpstr>Základní jednotky - metr</vt:lpstr>
      <vt:lpstr>Základní jednotky - sekunda</vt:lpstr>
      <vt:lpstr>Základní jednotky - kelvin</vt:lpstr>
      <vt:lpstr>Základní jednotky - mol</vt:lpstr>
      <vt:lpstr>Předpony násobných jednotek I</vt:lpstr>
      <vt:lpstr>Předpony násobných jednotek II</vt:lpstr>
      <vt:lpstr>Prezentace aplikace PowerPoint</vt:lpstr>
      <vt:lpstr>Příklad I – délka </vt:lpstr>
      <vt:lpstr>Příklad II – čas</vt:lpstr>
      <vt:lpstr>Příklad III – hmotnost </vt:lpstr>
      <vt:lpstr>Základní jednotky - mol</vt:lpstr>
      <vt:lpstr>ENERGIE</vt:lpstr>
      <vt:lpstr>Prezentace aplikace PowerPoint</vt:lpstr>
      <vt:lpstr>PRÁCE</vt:lpstr>
      <vt:lpstr>ZÁKON ZACHOVÁNÍ ENERGIE</vt:lpstr>
      <vt:lpstr>Energie mechanická</vt:lpstr>
      <vt:lpstr>Energie mechanická</vt:lpstr>
      <vt:lpstr>ENERGIE TEPELNÁ vnitřní energie</vt:lpstr>
      <vt:lpstr>ENERGIE JADERNÁ vnitřní energie</vt:lpstr>
      <vt:lpstr>Prezentace aplikace PowerPoint</vt:lpstr>
      <vt:lpstr>Prezentace aplikace PowerPoint</vt:lpstr>
      <vt:lpstr>Prezentace aplikace PowerPoint</vt:lpstr>
      <vt:lpstr>Albert Einstein</vt:lpstr>
      <vt:lpstr>Teorie relativity v praxi  například vady zrcadel</vt:lpstr>
      <vt:lpstr>Známá rovnice E=mc² 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Stone size Average stone size 8.7 mm</dc:title>
  <dc:subject/>
  <dc:creator>MUDr. Aleš Petřík</dc:creator>
  <cp:keywords/>
  <dc:description/>
  <cp:lastModifiedBy>Soňa</cp:lastModifiedBy>
  <cp:revision>113</cp:revision>
  <cp:lastPrinted>1999-09-06T05:45:56Z</cp:lastPrinted>
  <dcterms:created xsi:type="dcterms:W3CDTF">1995-11-27T14:36:08Z</dcterms:created>
  <dcterms:modified xsi:type="dcterms:W3CDTF">2020-09-21T21:01:56Z</dcterms:modified>
</cp:coreProperties>
</file>