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81" r:id="rId13"/>
    <p:sldId id="289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6364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9092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9093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4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5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6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7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9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0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1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2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3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0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9105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6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7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8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9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0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1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2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3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4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5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6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7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8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9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0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1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2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23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9124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5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6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7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8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9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0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1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2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3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4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5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6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7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8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9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0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41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9142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3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4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5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6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7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8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91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9150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91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891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89156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7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8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6710A8F-B264-441A-AE04-E50BE39B4A3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C4044-887E-4A2E-81E0-CF2120BE65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30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B3CAA-8B83-42C7-A4D5-69BA58464C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988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A0291-6016-4A04-BC83-FFCEA56980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44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8851D-A530-47D8-BF38-9F4921017A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0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47627-85F0-4D03-B50B-A9D44C27FE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35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A346D-8D1D-499A-B433-12C865B4D3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756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0BC23-405B-4582-B84E-8CE23804C3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289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02D58-ABCF-4DDC-86EC-82F2CFA181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711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339FE-5990-44CE-A8C9-FEB0BA75CE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675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5CB310-85F6-492A-9E51-BDC50FD686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64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80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8069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80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08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80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0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81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18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81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8126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81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81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881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881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28F0311-3F59-4250-8809-A7DA516247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Onemocnění dýchacích cest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276600"/>
            <a:ext cx="6400800" cy="2438400"/>
          </a:xfrm>
        </p:spPr>
        <p:txBody>
          <a:bodyPr/>
          <a:lstStyle/>
          <a:p>
            <a:r>
              <a:rPr lang="cs-CZ" altLang="cs-CZ" sz="2800">
                <a:solidFill>
                  <a:srgbClr val="FFFF66"/>
                </a:solidFill>
              </a:rPr>
              <a:t>Dušnost - ztížené, namáhavé dýchání, pocit nedostatku vzduchu.</a:t>
            </a:r>
          </a:p>
          <a:p>
            <a:r>
              <a:rPr lang="cs-CZ" altLang="cs-CZ" sz="2800">
                <a:solidFill>
                  <a:srgbClr val="FFFF66"/>
                </a:solidFill>
              </a:rPr>
              <a:t>Klin. příznaky u kojence : tachypnoe, zatahování mezižeber. prostorů, jugula, alár. souhyb, stridor, hvízdání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8"/>
    </mc:Choice>
    <mc:Fallback>
      <p:transition spd="slow" advTm="3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Akutní bronchitis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Etiologie: viry ( RS virus, v. parainfluenzy, influenzy, rinoviry).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Méně často bakterie: Str. pneumoniae, H. influenzae, M. pneumoniae.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Klin. obraz: suchý kašel, rýma, subfebrilie.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Na plicích rachoty, vrzoty. Zánět. markry nezvýšené.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Th: tekutiny, antipyretika, klid na lůžku, expektorancia, antitusika. ATB při bakter. supeinfekci.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6"/>
    </mc:Choice>
    <mc:Fallback>
      <p:transition spd="slow" advTm="2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Astma bronchiale ( AB 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Chronický eozinofilní zánět dých. cest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(Th 2 lymfocyty, žírné bb.)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Reverzibilní bronchiální obstrukce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Bronchiální hyperreaktivita</a:t>
            </a:r>
          </a:p>
          <a:p>
            <a:pPr>
              <a:lnSpc>
                <a:spcPct val="80000"/>
              </a:lnSpc>
            </a:pPr>
            <a:endParaRPr lang="cs-CZ" altLang="cs-CZ" sz="280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(spasmus hl. svalů průdušek, otok, sliznic, zvýš. tvorba vazkého hlenu)</a:t>
            </a:r>
          </a:p>
          <a:p>
            <a:pPr>
              <a:lnSpc>
                <a:spcPct val="80000"/>
              </a:lnSpc>
            </a:pPr>
            <a:endParaRPr lang="cs-CZ" altLang="cs-CZ" sz="280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Klin. obraz: ztížené dýchání, výdech. dušnost, hvízdání.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00"/>
    </mc:Choice>
    <mc:Fallback>
      <p:transition spd="slow" advTm="5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Pneumonie I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Infekční( bakteriální, virové, mykoplazmatické, chlamydiové, paraz.)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Neinfekční ( aspirační,..)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Novorozenci: E.coli, Klebsiella, Str. sk.B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Kojenci 2-11 týdnů : chlamydie, mykoplazmata, CMV, pneumocystis car.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3 měs.-5 let: viry ( RSV, v. influenzy, parainf.),bakterie méně často</a:t>
            </a:r>
          </a:p>
          <a:p>
            <a:pPr>
              <a:lnSpc>
                <a:spcPct val="8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Od 6 let: mycoplazma pneum.-nejčastěji, viry             ( parainfl., influenza.), bakterie ( pneumokok, H. inf., streptokoky)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6"/>
    </mc:Choice>
    <mc:Fallback>
      <p:transition spd="slow" advTm="1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2"/>
    </mc:Choice>
    <mc:Fallback>
      <p:transition spd="slow" advTm="4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Akutní dušnost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Astma bronchiale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Aspirace cizího tělesa 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Akutní bronchiolitis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Srdeční selhání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Pneumonie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Pneumotorax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Epiglotitis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Akutní laryngitis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864"/>
    </mc:Choice>
    <mc:Fallback>
      <p:transition spd="slow" advTm="28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Chronická dušnost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Astma bronchiale – špatně léčené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Cystická fibróza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Bronchopulmonální dysplázie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Vrozené srdeční vady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Opakované aspirace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Chronická obstrukce dýchacích cest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Intersticiální plicní procesy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Extrémní obezita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32"/>
    </mc:Choice>
    <mc:Fallback>
      <p:transition spd="slow" advTm="10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Cyanóza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Modré zbarvení kůže a sliznic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( 4-5 g% redukovaného Hb v kapilární krvi)</a:t>
            </a:r>
          </a:p>
          <a:p>
            <a:pPr>
              <a:lnSpc>
                <a:spcPct val="90000"/>
              </a:lnSpc>
            </a:pPr>
            <a:endParaRPr lang="cs-CZ" altLang="cs-CZ" sz="2800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Periferní –  končetiny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Centrální – jazyk, sliznice, DÚ, rty</a:t>
            </a:r>
          </a:p>
          <a:p>
            <a:pPr>
              <a:lnSpc>
                <a:spcPct val="90000"/>
              </a:lnSpc>
            </a:pPr>
            <a:endParaRPr lang="cs-CZ" altLang="cs-CZ" sz="2800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Původ cyanózy: plicní – vymizí po podání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                                       O2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66"/>
                </a:solidFill>
              </a:rPr>
              <a:t>                          kardiální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60"/>
    </mc:Choice>
    <mc:Fallback>
      <p:transition spd="slow" advTm="15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Stridor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Drsný zvuk během dýchání</a:t>
            </a:r>
          </a:p>
          <a:p>
            <a:r>
              <a:rPr lang="cs-CZ" altLang="cs-CZ">
                <a:solidFill>
                  <a:srgbClr val="FFFF66"/>
                </a:solidFill>
              </a:rPr>
              <a:t>Turbul.proudění vzduchu při obstrukci DC</a:t>
            </a:r>
          </a:p>
          <a:p>
            <a:r>
              <a:rPr lang="cs-CZ" altLang="cs-CZ">
                <a:solidFill>
                  <a:srgbClr val="FFFF66"/>
                </a:solidFill>
              </a:rPr>
              <a:t>Akutní stridor: laryngitis, epiglotitis, retrofaryngeální absces, peritonsilární absces, aspirace.</a:t>
            </a:r>
          </a:p>
          <a:p>
            <a:r>
              <a:rPr lang="cs-CZ" altLang="cs-CZ">
                <a:solidFill>
                  <a:srgbClr val="FFFF66"/>
                </a:solidFill>
              </a:rPr>
              <a:t>Chronický stridor: laryngomalacie ( stridor laryngis cong.), subglotické stenózy, cysty laryngu, hemangoimy.</a:t>
            </a:r>
          </a:p>
          <a:p>
            <a:endParaRPr lang="cs-CZ" altLang="cs-CZ">
              <a:solidFill>
                <a:srgbClr val="FFFF66"/>
              </a:solidFill>
            </a:endParaRPr>
          </a:p>
          <a:p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32"/>
    </mc:Choice>
    <mc:Fallback>
      <p:transition spd="slow" advTm="3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Hvízdání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muzikální zvuk během výdechu</a:t>
            </a:r>
          </a:p>
          <a:p>
            <a:endParaRPr lang="cs-CZ" altLang="cs-CZ">
              <a:solidFill>
                <a:srgbClr val="FFFF66"/>
              </a:solidFill>
            </a:endParaRPr>
          </a:p>
          <a:p>
            <a:r>
              <a:rPr lang="cs-CZ" altLang="cs-CZ">
                <a:solidFill>
                  <a:srgbClr val="FFFF66"/>
                </a:solidFill>
              </a:rPr>
              <a:t>Akutní: astma bronchiale, obstrukční bronchitida, aspirace</a:t>
            </a:r>
          </a:p>
          <a:p>
            <a:r>
              <a:rPr lang="cs-CZ" altLang="cs-CZ">
                <a:solidFill>
                  <a:srgbClr val="FFFF66"/>
                </a:solidFill>
              </a:rPr>
              <a:t>Chronické: astma bronchiale, tracheomalacie, aspirace cizího tělesa, opak. aspirace potravy ( GER, tracheoezofageální píštěl), cév. prstenec.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2"/>
    </mc:Choice>
    <mc:Fallback>
      <p:transition spd="slow" advTm="1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417638"/>
          </a:xfrm>
        </p:spPr>
        <p:txBody>
          <a:bodyPr/>
          <a:lstStyle/>
          <a:p>
            <a:r>
              <a:rPr lang="cs-CZ" altLang="cs-CZ" sz="4000">
                <a:solidFill>
                  <a:srgbClr val="FFFF66"/>
                </a:solidFill>
              </a:rPr>
              <a:t>Diferenciální diagnóza </a:t>
            </a:r>
            <a:br>
              <a:rPr lang="cs-CZ" altLang="cs-CZ" sz="4000">
                <a:solidFill>
                  <a:srgbClr val="FFFF66"/>
                </a:solidFill>
              </a:rPr>
            </a:br>
            <a:endParaRPr lang="cs-CZ" altLang="cs-CZ" sz="4000">
              <a:solidFill>
                <a:srgbClr val="FFFF66"/>
              </a:solidFill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r>
              <a:rPr lang="cs-CZ" altLang="cs-CZ" sz="2400">
                <a:solidFill>
                  <a:srgbClr val="FFFF66"/>
                </a:solidFill>
              </a:rPr>
              <a:t>Ak. subglot. laryngitis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Změny pod hlasivkami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Etiologie virová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Progrese méně rychlá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Může ležet na zádech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Kašel štěkavý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Stridor inspirační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Může být cyanóza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Dýchání rychlé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Časté recidivy</a:t>
            </a:r>
          </a:p>
          <a:p>
            <a:endParaRPr lang="cs-CZ" altLang="cs-CZ" sz="2400">
              <a:solidFill>
                <a:srgbClr val="FFFF66"/>
              </a:solidFill>
            </a:endParaRPr>
          </a:p>
          <a:p>
            <a:endParaRPr lang="cs-CZ" altLang="cs-CZ" sz="2400">
              <a:solidFill>
                <a:srgbClr val="FFFF66"/>
              </a:solidFill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66800"/>
            <a:ext cx="4038600" cy="5135563"/>
          </a:xfrm>
        </p:spPr>
        <p:txBody>
          <a:bodyPr/>
          <a:lstStyle/>
          <a:p>
            <a:r>
              <a:rPr lang="cs-CZ" altLang="cs-CZ" sz="2400">
                <a:solidFill>
                  <a:srgbClr val="FFFF66"/>
                </a:solidFill>
              </a:rPr>
              <a:t>Akutní Epiglotitis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Změny pod hlasivkami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Etiologie bakteriální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Progrese nebezp. rychlá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Musí sedět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Bojí se kašlat, nepolyká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Stridor smíšený, bublání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Barva šedá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Dýchání pomalé</a:t>
            </a:r>
          </a:p>
          <a:p>
            <a:r>
              <a:rPr lang="cs-CZ" altLang="cs-CZ" sz="2400">
                <a:solidFill>
                  <a:srgbClr val="FFFF66"/>
                </a:solidFill>
              </a:rPr>
              <a:t>Leukocytóza, febrilie</a:t>
            </a:r>
          </a:p>
          <a:p>
            <a:endParaRPr lang="cs-CZ" altLang="cs-CZ" sz="2400">
              <a:solidFill>
                <a:srgbClr val="FFFF66"/>
              </a:solidFill>
            </a:endParaRPr>
          </a:p>
          <a:p>
            <a:endParaRPr lang="cs-CZ" altLang="cs-CZ" sz="2400">
              <a:solidFill>
                <a:srgbClr val="FFFF66"/>
              </a:solidFill>
            </a:endParaRPr>
          </a:p>
          <a:p>
            <a:endParaRPr lang="cs-CZ" altLang="cs-CZ" sz="2400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"/>
    </mc:Choice>
    <mc:Fallback>
      <p:transition spd="slow" advTm="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FF66"/>
                </a:solidFill>
              </a:rPr>
              <a:t>Akutní subglotická laryngitis - léčba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( myxovirus parainfluenzae, respir. viry)</a:t>
            </a:r>
          </a:p>
          <a:p>
            <a:r>
              <a:rPr lang="cs-CZ" altLang="cs-CZ">
                <a:solidFill>
                  <a:srgbClr val="FFFF66"/>
                </a:solidFill>
              </a:rPr>
              <a:t>Symptomatická -  tekutiny, antipyretika, inhalace s adrenalinem</a:t>
            </a:r>
          </a:p>
          <a:p>
            <a:r>
              <a:rPr lang="cs-CZ" altLang="cs-CZ">
                <a:solidFill>
                  <a:srgbClr val="FFFF66"/>
                </a:solidFill>
              </a:rPr>
              <a:t>ATB při bakteriální superinfekci</a:t>
            </a:r>
          </a:p>
          <a:p>
            <a:r>
              <a:rPr lang="cs-CZ" altLang="cs-CZ">
                <a:solidFill>
                  <a:srgbClr val="FFFF66"/>
                </a:solidFill>
              </a:rPr>
              <a:t>Kortikoidy při neustupující dyspnoe:</a:t>
            </a:r>
          </a:p>
          <a:p>
            <a:r>
              <a:rPr lang="cs-CZ" altLang="cs-CZ">
                <a:solidFill>
                  <a:srgbClr val="FFFF66"/>
                </a:solidFill>
              </a:rPr>
              <a:t>Dexametazon 0,3-0,6mg/kg/den i.m., i.v.</a:t>
            </a:r>
          </a:p>
          <a:p>
            <a:r>
              <a:rPr lang="cs-CZ" altLang="cs-CZ">
                <a:solidFill>
                  <a:srgbClr val="FFFF66"/>
                </a:solidFill>
              </a:rPr>
              <a:t>Pokračovat Prednison p.o. 1 mg/kg/den nebo p.r. 3 mg/kg/den ve 2-3 dávkách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8"/>
    </mc:Choice>
    <mc:Fallback>
      <p:transition spd="slow" advTm="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66"/>
                </a:solidFill>
              </a:rPr>
              <a:t>Akutní epiglotitis - léčba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Haemophilus parainfluenzae)</a:t>
            </a:r>
          </a:p>
          <a:p>
            <a:pPr>
              <a:lnSpc>
                <a:spcPct val="90000"/>
              </a:lnSpc>
            </a:pPr>
            <a:endParaRPr lang="cs-CZ" altLang="cs-CZ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Transport RZP vsedě</a:t>
            </a:r>
          </a:p>
          <a:p>
            <a:pPr>
              <a:lnSpc>
                <a:spcPct val="90000"/>
              </a:lnSpc>
            </a:pPr>
            <a:endParaRPr lang="cs-CZ" altLang="cs-CZ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Intubace a UPV</a:t>
            </a: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rgbClr val="FFFF66"/>
                </a:solidFill>
              </a:rPr>
              <a:t>ATB: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  Augmentin 100 mg/kg/den po 10 dní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66"/>
                </a:solidFill>
              </a:rPr>
              <a:t>  event. cefalosporiny III.generace</a:t>
            </a: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427538" y="1450975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(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"/>
    </mc:Choice>
    <mc:Fallback>
      <p:transition spd="slow" advTm="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427</TotalTime>
  <Words>549</Words>
  <Application>Microsoft Office PowerPoint</Application>
  <PresentationFormat>Předvádění na obrazovce (4:3)</PresentationFormat>
  <Paragraphs>102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Wingdings</vt:lpstr>
      <vt:lpstr>Kruhy na vodě</vt:lpstr>
      <vt:lpstr>Onemocnění dýchacích cest</vt:lpstr>
      <vt:lpstr>Akutní dušnost</vt:lpstr>
      <vt:lpstr>Chronická dušnost</vt:lpstr>
      <vt:lpstr>Cyanóza</vt:lpstr>
      <vt:lpstr>Stridor</vt:lpstr>
      <vt:lpstr>Hvízdání</vt:lpstr>
      <vt:lpstr>Diferenciální diagnóza  </vt:lpstr>
      <vt:lpstr>Akutní subglotická laryngitis - léčba</vt:lpstr>
      <vt:lpstr>Akutní epiglotitis - léčba</vt:lpstr>
      <vt:lpstr>Akutní bronchitis</vt:lpstr>
      <vt:lpstr>Astma bronchiale ( AB )</vt:lpstr>
      <vt:lpstr>Pneumonie I</vt:lpstr>
      <vt:lpstr>Prezentace aplikace PowerPoint</vt:lpstr>
    </vt:vector>
  </TitlesOfParts>
  <Company>1.LF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Fyzikální vyšetřovací metody</dc:title>
  <dc:creator>Beneš Jiří</dc:creator>
  <cp:lastModifiedBy>Hewlett-Packard Company</cp:lastModifiedBy>
  <cp:revision>14</cp:revision>
  <dcterms:created xsi:type="dcterms:W3CDTF">2008-02-13T15:22:17Z</dcterms:created>
  <dcterms:modified xsi:type="dcterms:W3CDTF">2020-11-08T21:02:37Z</dcterms:modified>
</cp:coreProperties>
</file>