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3" r:id="rId2"/>
    <p:sldId id="264" r:id="rId3"/>
    <p:sldId id="265" r:id="rId4"/>
    <p:sldId id="266" r:id="rId5"/>
    <p:sldId id="267" r:id="rId6"/>
    <p:sldId id="269" r:id="rId7"/>
    <p:sldId id="270" r:id="rId8"/>
    <p:sldId id="271" r:id="rId9"/>
    <p:sldId id="272" r:id="rId10"/>
    <p:sldId id="274" r:id="rId11"/>
    <p:sldId id="277" r:id="rId12"/>
    <p:sldId id="278" r:id="rId13"/>
    <p:sldId id="279" r:id="rId14"/>
    <p:sldId id="280" r:id="rId15"/>
    <p:sldId id="281" r:id="rId16"/>
    <p:sldId id="287" r:id="rId17"/>
    <p:sldId id="289" r:id="rId18"/>
    <p:sldId id="291" r:id="rId19"/>
    <p:sldId id="296" r:id="rId20"/>
    <p:sldId id="299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8" autoAdjust="0"/>
    <p:restoredTop sz="86364" autoAdjust="0"/>
  </p:normalViewPr>
  <p:slideViewPr>
    <p:cSldViewPr>
      <p:cViewPr varScale="1">
        <p:scale>
          <a:sx n="59" d="100"/>
          <a:sy n="59" d="100"/>
        </p:scale>
        <p:origin x="8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9092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9093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4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5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6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7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8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9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0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1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2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3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0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9105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6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7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8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9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0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1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2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3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4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5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6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7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8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9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0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1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2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23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9124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5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6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7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8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9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0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1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2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3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4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5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6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7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8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9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0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41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9142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3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4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5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6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7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8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91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9150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91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891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89156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7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8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08D94CD-D793-44CC-9E4D-D17E197EA94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69C53-5F4B-455A-9B9D-4487DFB8B6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DFE67-8E49-47C6-8389-4E943E1896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2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6FD97-6EAD-44D3-82BE-9E6D930B80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269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2F7505-9A89-4AAB-A9B5-FC7C1A405F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619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565CB-096D-4F8A-8EE5-2F290C50E2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246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4BC2B-D4E1-4A12-A031-450AEE92C5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066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BD067-B80E-4EB9-BD98-2908AF1277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633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73402-F89C-40A1-8AB2-BC078ADF7F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66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93DB5-64A6-49E1-A6B6-8891F45A33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588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88F53-58FB-499D-B764-2E3DBA5A9E2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923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C067E-6400-4ADA-9038-4C68409DC1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067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65077-5FB4-4E80-99D5-C8BB0E53D9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840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80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8069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80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08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80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0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81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18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81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8126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81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81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881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881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1BBB55A-4619-4A6B-B84D-96758858C69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file:///D:\Spiro\Obr_4.jpg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5435600" y="0"/>
          <a:ext cx="3530600" cy="28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7" name="Clip" r:id="rId5" imgW="4495680" imgH="3344400" progId="MS_ClipArt_Gallery.5">
                  <p:embed/>
                </p:oleObj>
              </mc:Choice>
              <mc:Fallback>
                <p:oleObj name="Clip" r:id="rId5" imgW="4495680" imgH="3344400" progId="MS_ClipArt_Gallery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0"/>
                        <a:ext cx="3530600" cy="289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606675"/>
            <a:ext cx="7772400" cy="1470025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Spirometrické vyšetření</a:t>
            </a: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22"/>
    </mc:Choice>
    <mc:Fallback>
      <p:transition spd="slow" advTm="9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Astma - fáze záchvatu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Časná (bezprostřední odpověď)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do 30 min, mediátory žírných buněk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zvýšená </a:t>
            </a:r>
            <a:r>
              <a:rPr lang="cs-CZ" altLang="cs-CZ" b="1" i="1">
                <a:solidFill>
                  <a:srgbClr val="FFFF66"/>
                </a:solidFill>
              </a:rPr>
              <a:t>sekrece</a:t>
            </a:r>
            <a:r>
              <a:rPr lang="cs-CZ" altLang="cs-CZ">
                <a:solidFill>
                  <a:srgbClr val="FFFF66"/>
                </a:solidFill>
              </a:rPr>
              <a:t> hlenu, </a:t>
            </a:r>
            <a:r>
              <a:rPr lang="cs-CZ" altLang="cs-CZ" b="1" i="1">
                <a:solidFill>
                  <a:srgbClr val="FFFF66"/>
                </a:solidFill>
              </a:rPr>
              <a:t>otok</a:t>
            </a:r>
            <a:r>
              <a:rPr lang="cs-CZ" altLang="cs-CZ">
                <a:solidFill>
                  <a:srgbClr val="FFFF66"/>
                </a:solidFill>
              </a:rPr>
              <a:t> sliznice</a:t>
            </a:r>
          </a:p>
          <a:p>
            <a:pPr lvl="1"/>
            <a:r>
              <a:rPr lang="cs-CZ" altLang="cs-CZ" b="1" i="1">
                <a:solidFill>
                  <a:srgbClr val="FFFF66"/>
                </a:solidFill>
              </a:rPr>
              <a:t>kontrakce hladkých svalů</a:t>
            </a:r>
            <a:r>
              <a:rPr lang="cs-CZ" altLang="cs-CZ">
                <a:solidFill>
                  <a:srgbClr val="FFFF66"/>
                </a:solidFill>
              </a:rPr>
              <a:t> (bronchospazmus)</a:t>
            </a:r>
          </a:p>
          <a:p>
            <a:r>
              <a:rPr lang="cs-CZ" altLang="cs-CZ">
                <a:solidFill>
                  <a:srgbClr val="FFFF66"/>
                </a:solidFill>
              </a:rPr>
              <a:t>Pozdní odpověď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po 4-6 hod, mediátory neutrofilů, eozinofilů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zánět, příp. destrukce epitelu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9"/>
    </mc:Choice>
    <mc:Fallback>
      <p:transition spd="slow" advTm="6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Astma - plicní funkce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V klidu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 někdy i bez známek obstrukce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 bronchoprovokační testy</a:t>
            </a:r>
          </a:p>
          <a:p>
            <a:r>
              <a:rPr lang="cs-CZ" altLang="cs-CZ">
                <a:solidFill>
                  <a:srgbClr val="FFFF66"/>
                </a:solidFill>
              </a:rPr>
              <a:t>V záchvatu známky obstrukce</a:t>
            </a:r>
          </a:p>
          <a:p>
            <a:pPr lvl="1"/>
            <a:r>
              <a:rPr lang="cs-CZ" altLang="cs-CZ" b="1">
                <a:solidFill>
                  <a:srgbClr val="FFFF66"/>
                </a:solidFill>
              </a:rPr>
              <a:t>snížené dynamické ventilační parametry</a:t>
            </a:r>
            <a:endParaRPr lang="cs-CZ" altLang="cs-CZ">
              <a:solidFill>
                <a:srgbClr val="FFFF66"/>
              </a:solidFill>
            </a:endParaRP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zvýšené statické parametry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zlepšení po podání bronchodilatátorů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13"/>
    </mc:Choice>
    <mc:Fallback>
      <p:transition spd="slow" advTm="4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Léčba astmatu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odstranění nebo omezení provokujících faktorů</a:t>
            </a:r>
          </a:p>
          <a:p>
            <a:r>
              <a:rPr lang="cs-CZ" altLang="cs-CZ">
                <a:solidFill>
                  <a:srgbClr val="FFFF66"/>
                </a:solidFill>
              </a:rPr>
              <a:t>protizánětlivá terapie </a:t>
            </a:r>
          </a:p>
          <a:p>
            <a:r>
              <a:rPr lang="cs-CZ" altLang="cs-CZ">
                <a:solidFill>
                  <a:srgbClr val="FFFF66"/>
                </a:solidFill>
              </a:rPr>
              <a:t>bronchodilatační terapie</a:t>
            </a:r>
          </a:p>
          <a:p>
            <a:r>
              <a:rPr lang="cs-CZ" altLang="cs-CZ">
                <a:solidFill>
                  <a:srgbClr val="FFFF66"/>
                </a:solidFill>
              </a:rPr>
              <a:t>hyposenzibilizace</a:t>
            </a:r>
          </a:p>
          <a:p>
            <a:r>
              <a:rPr lang="cs-CZ" altLang="cs-CZ">
                <a:solidFill>
                  <a:srgbClr val="FFFF66"/>
                </a:solidFill>
              </a:rPr>
              <a:t>speleoterapie aj.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67"/>
    </mc:Choice>
    <mc:Fallback>
      <p:transition spd="slow" advTm="3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Chronická obstrukční plicní nemoc </a:t>
            </a:r>
            <a:r>
              <a:rPr lang="cs-CZ" altLang="cs-CZ">
                <a:solidFill>
                  <a:srgbClr val="FFFF66"/>
                </a:solidFill>
              </a:rPr>
              <a:t>(CHOPN) (COPD)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438400"/>
            <a:ext cx="6705600" cy="3962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cs-CZ">
                <a:solidFill>
                  <a:srgbClr val="FFFF66"/>
                </a:solidFill>
              </a:rPr>
              <a:t>5-20% dospělé populace</a:t>
            </a:r>
          </a:p>
          <a:p>
            <a:pPr>
              <a:buClr>
                <a:schemeClr val="tx1"/>
              </a:buClr>
            </a:pPr>
            <a:r>
              <a:rPr lang="cs-CZ" altLang="cs-CZ">
                <a:solidFill>
                  <a:srgbClr val="FFFF66"/>
                </a:solidFill>
              </a:rPr>
              <a:t>převaha u mužů</a:t>
            </a:r>
          </a:p>
          <a:p>
            <a:pPr>
              <a:buClr>
                <a:schemeClr val="tx1"/>
              </a:buClr>
            </a:pPr>
            <a:r>
              <a:rPr lang="cs-CZ" altLang="cs-CZ" b="1">
                <a:solidFill>
                  <a:srgbClr val="FFFF66"/>
                </a:solidFill>
              </a:rPr>
              <a:t>30 x častější u kuřáků</a:t>
            </a:r>
            <a:endParaRPr lang="cs-CZ" altLang="cs-CZ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>
                <a:solidFill>
                  <a:srgbClr val="FFFF66"/>
                </a:solidFill>
              </a:rPr>
              <a:t>mortalita - 5.místo</a:t>
            </a:r>
          </a:p>
          <a:p>
            <a:pPr>
              <a:buClr>
                <a:schemeClr val="tx1"/>
              </a:buClr>
            </a:pPr>
            <a:r>
              <a:rPr lang="cs-CZ" altLang="cs-CZ">
                <a:solidFill>
                  <a:srgbClr val="FFFF66"/>
                </a:solidFill>
              </a:rPr>
              <a:t>zahrnuje:</a:t>
            </a:r>
          </a:p>
          <a:p>
            <a:pPr lvl="1">
              <a:buClr>
                <a:schemeClr val="tx1"/>
              </a:buClr>
            </a:pPr>
            <a:r>
              <a:rPr lang="cs-CZ" altLang="cs-CZ" sz="3200">
                <a:solidFill>
                  <a:srgbClr val="FFFF66"/>
                </a:solidFill>
              </a:rPr>
              <a:t>chronickou bronchitidu</a:t>
            </a:r>
          </a:p>
          <a:p>
            <a:pPr lvl="1">
              <a:buClr>
                <a:schemeClr val="tx1"/>
              </a:buClr>
            </a:pPr>
            <a:r>
              <a:rPr lang="cs-CZ" altLang="cs-CZ" sz="3200">
                <a:solidFill>
                  <a:srgbClr val="FFFF66"/>
                </a:solidFill>
              </a:rPr>
              <a:t>plicní emfyzém</a:t>
            </a:r>
            <a:r>
              <a:rPr lang="cs-CZ" altLang="cs-CZ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57"/>
    </mc:Choice>
    <mc:Fallback>
      <p:transition spd="slow" advTm="69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KA46-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77813"/>
            <a:ext cx="5448300" cy="584835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78"/>
    </mc:Choice>
    <mc:Fallback>
      <p:transition spd="slow" advTm="3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1. Chronická bronchitida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Klinická definice: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Onemocnění s hypersekrecí hlenu spolu s chronickým kašlem nejméně </a:t>
            </a:r>
            <a:r>
              <a:rPr lang="cs-CZ" altLang="cs-CZ" b="1" i="1">
                <a:solidFill>
                  <a:srgbClr val="FFFF66"/>
                </a:solidFill>
              </a:rPr>
              <a:t>3 měsíce</a:t>
            </a:r>
            <a:r>
              <a:rPr lang="cs-CZ" altLang="cs-CZ">
                <a:solidFill>
                  <a:srgbClr val="FFFF66"/>
                </a:solidFill>
              </a:rPr>
              <a:t> v roce, a to </a:t>
            </a:r>
            <a:r>
              <a:rPr lang="cs-CZ" altLang="cs-CZ" b="1" i="1">
                <a:solidFill>
                  <a:srgbClr val="FFFF66"/>
                </a:solidFill>
              </a:rPr>
              <a:t>2</a:t>
            </a:r>
            <a:r>
              <a:rPr lang="cs-CZ" altLang="cs-CZ" b="1">
                <a:solidFill>
                  <a:srgbClr val="FFFF66"/>
                </a:solidFill>
              </a:rPr>
              <a:t> </a:t>
            </a:r>
            <a:r>
              <a:rPr lang="cs-CZ" altLang="cs-CZ">
                <a:solidFill>
                  <a:srgbClr val="FFFF66"/>
                </a:solidFill>
              </a:rPr>
              <a:t>po sobě následující </a:t>
            </a:r>
            <a:r>
              <a:rPr lang="cs-CZ" altLang="cs-CZ" b="1" i="1">
                <a:solidFill>
                  <a:srgbClr val="FFFF66"/>
                </a:solidFill>
              </a:rPr>
              <a:t>roky</a:t>
            </a:r>
            <a:r>
              <a:rPr lang="cs-CZ" altLang="cs-CZ">
                <a:solidFill>
                  <a:srgbClr val="FFFF66"/>
                </a:solidFill>
              </a:rPr>
              <a:t>, s vyloučením jiných plicních a kardiálních nemocí.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7"/>
    </mc:Choice>
    <mc:Fallback>
      <p:transition spd="slow" advTm="2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Emfyzém - funkční důsledky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848600" cy="5105400"/>
          </a:xfrm>
        </p:spPr>
        <p:txBody>
          <a:bodyPr/>
          <a:lstStyle/>
          <a:p>
            <a:r>
              <a:rPr lang="cs-CZ" altLang="cs-CZ" sz="2800">
                <a:solidFill>
                  <a:srgbClr val="FFFF66"/>
                </a:solidFill>
              </a:rPr>
              <a:t>Destrukce alveolární stěny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66"/>
                </a:solidFill>
              </a:rPr>
              <a:t>→ ztráta plicní elastičnosti → exspirační 	 obstrukce </a:t>
            </a:r>
            <a:r>
              <a:rPr lang="cs-CZ" altLang="cs-CZ" sz="2800" b="1">
                <a:solidFill>
                  <a:srgbClr val="FFFF66"/>
                </a:solidFill>
              </a:rPr>
              <a:t>(↓ dynamické parametry)</a:t>
            </a:r>
            <a:endParaRPr lang="cs-CZ" altLang="cs-CZ" sz="2800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66"/>
                </a:solidFill>
              </a:rPr>
              <a:t>→ plicní hyperinflace → ↑RV/TLC  (nevýhodné postavení inspiračních svalů)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66"/>
                </a:solidFill>
              </a:rPr>
              <a:t>→ redukce kapilárního řečiště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66"/>
                </a:solidFill>
              </a:rPr>
              <a:t>		→ ↓difúzní plicní kapacita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66"/>
                </a:solidFill>
              </a:rPr>
              <a:t>		→ plicní hypertenze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66"/>
                </a:solidFill>
              </a:rPr>
              <a:t>→ventilačně perfuzní nerovnováha (↑V‘/Q‘)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32"/>
    </mc:Choice>
    <mc:Fallback>
      <p:transition spd="slow" advTm="2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CHOPN - léčba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ovlivnění obstrukce (bronchodilatancia)</a:t>
            </a:r>
          </a:p>
          <a:p>
            <a:r>
              <a:rPr lang="cs-CZ" altLang="cs-CZ">
                <a:solidFill>
                  <a:srgbClr val="FFFF66"/>
                </a:solidFill>
              </a:rPr>
              <a:t>ovlivnění infekce (atibiotika)</a:t>
            </a:r>
          </a:p>
          <a:p>
            <a:r>
              <a:rPr lang="cs-CZ" altLang="cs-CZ">
                <a:solidFill>
                  <a:srgbClr val="FFFF66"/>
                </a:solidFill>
              </a:rPr>
              <a:t>odstranění hlenu (expektorancia)</a:t>
            </a:r>
          </a:p>
          <a:p>
            <a:r>
              <a:rPr lang="cs-CZ" altLang="cs-CZ">
                <a:solidFill>
                  <a:srgbClr val="FFFF66"/>
                </a:solidFill>
              </a:rPr>
              <a:t>oxygenoterapie (krátkodobá x dlouhodobá)</a:t>
            </a:r>
          </a:p>
          <a:p>
            <a:r>
              <a:rPr lang="cs-CZ" altLang="cs-CZ">
                <a:solidFill>
                  <a:srgbClr val="FFFF66"/>
                </a:solidFill>
              </a:rPr>
              <a:t>rehabilitace, lázně</a:t>
            </a:r>
          </a:p>
          <a:p>
            <a:r>
              <a:rPr lang="cs-CZ" altLang="cs-CZ">
                <a:solidFill>
                  <a:srgbClr val="FFFF66"/>
                </a:solidFill>
              </a:rPr>
              <a:t>chirurgická terapie</a:t>
            </a:r>
          </a:p>
          <a:p>
            <a:r>
              <a:rPr lang="cs-CZ" altLang="cs-CZ">
                <a:solidFill>
                  <a:srgbClr val="FFFF66"/>
                </a:solidFill>
              </a:rPr>
              <a:t>substituce α1-antitrypsinu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06"/>
    </mc:Choice>
    <mc:Fallback>
      <p:transition spd="slow" advTm="2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sz="5400" b="1">
                <a:solidFill>
                  <a:srgbClr val="FFFF66"/>
                </a:solidFill>
              </a:rPr>
              <a:t>Restrikční poruchy plic</a:t>
            </a:r>
            <a:endParaRPr lang="cs-CZ" altLang="cs-CZ" sz="5400">
              <a:solidFill>
                <a:srgbClr val="FFFF66"/>
              </a:solidFill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5613" cy="4924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>
                <a:solidFill>
                  <a:srgbClr val="FFFF66"/>
                </a:solidFill>
              </a:rPr>
              <a:t>Restrikce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cs-CZ" altLang="cs-CZ">
                <a:solidFill>
                  <a:srgbClr val="FFFF66"/>
                </a:solidFill>
              </a:rPr>
              <a:t>redukce funkčního parenchymu plic nebo omezení dýchacích pohybů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Omezeno rozpínání plic: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z vnějších příčin (resekce, onemocnění pleury, hrudní stěny, neuromuskulárního aparátu, extrémní obezita.....)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změnou plicního parenchymu (zánět, nádor, intersticiální nemoci plic - zpravidla kombinováno s poruchou difúze)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endParaRPr lang="cs-CZ" altLang="cs-CZ" sz="3600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4"/>
    </mc:Choice>
    <mc:Fallback>
      <p:transition spd="slow" advTm="3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60412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Nozologické jednotky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Idiopatická plicní fibróza</a:t>
            </a:r>
          </a:p>
          <a:p>
            <a:r>
              <a:rPr lang="cs-CZ" altLang="cs-CZ">
                <a:solidFill>
                  <a:srgbClr val="FFFF66"/>
                </a:solidFill>
              </a:rPr>
              <a:t>neznáme příčinu (imunitní reakce?)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Sarkoidóza</a:t>
            </a:r>
          </a:p>
          <a:p>
            <a:r>
              <a:rPr lang="cs-CZ" altLang="cs-CZ">
                <a:solidFill>
                  <a:srgbClr val="FFFF66"/>
                </a:solidFill>
              </a:rPr>
              <a:t>typická granulomatózní tkáň v různých orgánech, etiologie imunitní?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Profesionální intersticiální nemoci</a:t>
            </a:r>
          </a:p>
          <a:p>
            <a:r>
              <a:rPr lang="cs-CZ" altLang="cs-CZ">
                <a:solidFill>
                  <a:srgbClr val="FFFF66"/>
                </a:solidFill>
              </a:rPr>
              <a:t>expozice dráždivým látkám po dlouhá časová období (prach, plyn, léky, infekce)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2"/>
    </mc:Choice>
    <mc:Fallback>
      <p:transition spd="slow" advTm="2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</a:rPr>
              <a:t>Respirační systém - fyziologie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rgbClr val="FFFF66"/>
                </a:solidFill>
              </a:rPr>
              <a:t>Hlavní funkce na úrovni plic:</a:t>
            </a:r>
            <a:endParaRPr lang="cs-CZ" altLang="cs-CZ" sz="2800">
              <a:solidFill>
                <a:srgbClr val="FFFF66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2800" b="1">
                <a:solidFill>
                  <a:srgbClr val="FFFF66"/>
                </a:solidFill>
              </a:rPr>
              <a:t>Ventilace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2800" b="1">
                <a:solidFill>
                  <a:srgbClr val="FFFF66"/>
                </a:solidFill>
              </a:rPr>
              <a:t>Difuze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2800" b="1">
                <a:solidFill>
                  <a:srgbClr val="FFFF66"/>
                </a:solidFill>
              </a:rPr>
              <a:t>Perfuze</a:t>
            </a:r>
            <a:endParaRPr lang="cs-CZ" altLang="cs-CZ" sz="2800">
              <a:solidFill>
                <a:srgbClr val="FFFF66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2400" b="1">
              <a:solidFill>
                <a:srgbClr val="FFFF66"/>
              </a:solidFill>
            </a:endParaRPr>
          </a:p>
        </p:txBody>
      </p:sp>
      <p:graphicFrame>
        <p:nvGraphicFramePr>
          <p:cNvPr id="18534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52963" y="2303463"/>
          <a:ext cx="4033837" cy="311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0" name="Clip" r:id="rId5" imgW="4495680" imgH="3344400" progId="MS_ClipArt_Gallery.5">
                  <p:embed/>
                </p:oleObj>
              </mc:Choice>
              <mc:Fallback>
                <p:oleObj name="Clip" r:id="rId5" imgW="4495680" imgH="3344400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963" y="2303463"/>
                        <a:ext cx="4033837" cy="311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07"/>
    </mc:Choice>
    <mc:Fallback>
      <p:transition spd="slow" advTm="9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1225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Obecné důsledky restrikce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↓statických ventilačních parametrů</a:t>
            </a:r>
            <a:endParaRPr lang="cs-CZ" altLang="cs-CZ">
              <a:solidFill>
                <a:srgbClr val="FFFF66"/>
              </a:solidFill>
            </a:endParaRPr>
          </a:p>
          <a:p>
            <a:pPr lvl="1"/>
            <a:r>
              <a:rPr lang="cs-CZ" altLang="cs-CZ" b="1">
                <a:solidFill>
                  <a:srgbClr val="FFFF66"/>
                </a:solidFill>
              </a:rPr>
              <a:t>↓</a:t>
            </a:r>
            <a:r>
              <a:rPr lang="cs-CZ" altLang="cs-CZ">
                <a:solidFill>
                  <a:srgbClr val="FFFF66"/>
                </a:solidFill>
              </a:rPr>
              <a:t> objemy (FRC, TLC, </a:t>
            </a:r>
            <a:r>
              <a:rPr lang="cs-CZ" altLang="cs-CZ" b="1">
                <a:solidFill>
                  <a:srgbClr val="FFFF66"/>
                </a:solidFill>
              </a:rPr>
              <a:t>FVC</a:t>
            </a:r>
            <a:r>
              <a:rPr lang="cs-CZ" altLang="cs-CZ">
                <a:solidFill>
                  <a:srgbClr val="FFFF66"/>
                </a:solidFill>
              </a:rPr>
              <a:t>)</a:t>
            </a:r>
            <a:endParaRPr lang="cs-CZ" altLang="cs-CZ" baseline="-25000">
              <a:solidFill>
                <a:srgbClr val="FFFF66"/>
              </a:solidFill>
            </a:endParaRPr>
          </a:p>
          <a:p>
            <a:r>
              <a:rPr lang="cs-CZ" altLang="cs-CZ" b="1">
                <a:solidFill>
                  <a:srgbClr val="FFFF66"/>
                </a:solidFill>
              </a:rPr>
              <a:t>kompenzace hyperventilací</a:t>
            </a:r>
            <a:endParaRPr lang="cs-CZ" altLang="cs-CZ">
              <a:solidFill>
                <a:srgbClr val="FFFF66"/>
              </a:solidFill>
            </a:endParaRPr>
          </a:p>
          <a:p>
            <a:r>
              <a:rPr lang="cs-CZ" altLang="cs-CZ">
                <a:solidFill>
                  <a:srgbClr val="FFFF66"/>
                </a:solidFill>
              </a:rPr>
              <a:t>hypokapnie (↓PaCO</a:t>
            </a:r>
            <a:r>
              <a:rPr lang="cs-CZ" altLang="cs-CZ" baseline="-25000">
                <a:solidFill>
                  <a:srgbClr val="FFFF66"/>
                </a:solidFill>
              </a:rPr>
              <a:t>2</a:t>
            </a:r>
            <a:r>
              <a:rPr lang="cs-CZ" altLang="cs-CZ">
                <a:solidFill>
                  <a:srgbClr val="FFFF66"/>
                </a:solidFill>
              </a:rPr>
              <a:t>), respirační alkalóza </a:t>
            </a:r>
          </a:p>
          <a:p>
            <a:r>
              <a:rPr lang="cs-CZ" altLang="cs-CZ">
                <a:solidFill>
                  <a:srgbClr val="FFFF66"/>
                </a:solidFill>
              </a:rPr>
              <a:t>námahová hypoxémie (↓PaO</a:t>
            </a:r>
            <a:r>
              <a:rPr lang="cs-CZ" altLang="cs-CZ" baseline="-25000">
                <a:solidFill>
                  <a:srgbClr val="FFFF66"/>
                </a:solidFill>
              </a:rPr>
              <a:t>2</a:t>
            </a:r>
            <a:r>
              <a:rPr lang="cs-CZ" altLang="cs-CZ">
                <a:solidFill>
                  <a:srgbClr val="FFFF66"/>
                </a:solidFill>
              </a:rPr>
              <a:t>) později i klidová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96"/>
    </mc:Choice>
    <mc:Fallback>
      <p:transition spd="slow" advTm="5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Alveolární ventilace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V</a:t>
            </a:r>
            <a:r>
              <a:rPr lang="cs-CZ" altLang="cs-CZ" baseline="-25000">
                <a:solidFill>
                  <a:srgbClr val="FFFF66"/>
                </a:solidFill>
              </a:rPr>
              <a:t>A</a:t>
            </a:r>
            <a:r>
              <a:rPr lang="cs-CZ" altLang="cs-CZ">
                <a:solidFill>
                  <a:srgbClr val="FFFF66"/>
                </a:solidFill>
              </a:rPr>
              <a:t>= (V</a:t>
            </a:r>
            <a:r>
              <a:rPr lang="cs-CZ" altLang="cs-CZ" baseline="-25000">
                <a:solidFill>
                  <a:srgbClr val="FFFF66"/>
                </a:solidFill>
              </a:rPr>
              <a:t>T</a:t>
            </a:r>
            <a:r>
              <a:rPr lang="cs-CZ" altLang="cs-CZ">
                <a:solidFill>
                  <a:srgbClr val="FFFF66"/>
                </a:solidFill>
              </a:rPr>
              <a:t>-V</a:t>
            </a:r>
            <a:r>
              <a:rPr lang="cs-CZ" altLang="cs-CZ" baseline="-25000">
                <a:solidFill>
                  <a:srgbClr val="FFFF66"/>
                </a:solidFill>
              </a:rPr>
              <a:t>D</a:t>
            </a:r>
            <a:r>
              <a:rPr lang="cs-CZ" altLang="cs-CZ">
                <a:solidFill>
                  <a:srgbClr val="FFFF66"/>
                </a:solidFill>
              </a:rPr>
              <a:t>) x f 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3000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3000">
                <a:solidFill>
                  <a:srgbClr val="FFFF66"/>
                </a:solidFill>
              </a:rPr>
              <a:t>V</a:t>
            </a:r>
            <a:r>
              <a:rPr lang="cs-CZ" altLang="cs-CZ" sz="3000" baseline="-25000">
                <a:solidFill>
                  <a:srgbClr val="FFFF66"/>
                </a:solidFill>
              </a:rPr>
              <a:t>T</a:t>
            </a:r>
            <a:r>
              <a:rPr lang="cs-CZ" altLang="cs-CZ" sz="3000">
                <a:solidFill>
                  <a:srgbClr val="FFFF66"/>
                </a:solidFill>
              </a:rPr>
              <a:t>….dechový objem (tidal volume)</a:t>
            </a:r>
            <a:endParaRPr lang="cs-CZ" altLang="cs-CZ" sz="3000" baseline="-25000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3000">
                <a:solidFill>
                  <a:srgbClr val="FFFF66"/>
                </a:solidFill>
              </a:rPr>
              <a:t>V</a:t>
            </a:r>
            <a:r>
              <a:rPr lang="cs-CZ" altLang="cs-CZ" sz="3000" baseline="-25000">
                <a:solidFill>
                  <a:srgbClr val="FFFF66"/>
                </a:solidFill>
              </a:rPr>
              <a:t>D </a:t>
            </a:r>
            <a:r>
              <a:rPr lang="cs-CZ" altLang="cs-CZ" sz="3000">
                <a:solidFill>
                  <a:srgbClr val="FFFF66"/>
                </a:solidFill>
              </a:rPr>
              <a:t>….mrtvý prostor (dead volume)</a:t>
            </a:r>
            <a:endParaRPr lang="cs-CZ" altLang="cs-CZ" sz="3000" baseline="-25000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sz="3000">
                <a:solidFill>
                  <a:srgbClr val="FFFF66"/>
                </a:solidFill>
              </a:rPr>
              <a:t>f ….dechová frekvence</a:t>
            </a:r>
            <a:endParaRPr lang="cs-CZ" altLang="cs-CZ" baseline="-25000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baseline="-25000">
              <a:solidFill>
                <a:srgbClr val="FFFF66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V</a:t>
            </a:r>
            <a:r>
              <a:rPr lang="cs-CZ" altLang="cs-CZ" baseline="-25000">
                <a:solidFill>
                  <a:srgbClr val="FFFF66"/>
                </a:solidFill>
              </a:rPr>
              <a:t>A</a:t>
            </a:r>
            <a:r>
              <a:rPr lang="cs-CZ" altLang="cs-CZ">
                <a:solidFill>
                  <a:srgbClr val="FFFF66"/>
                </a:solidFill>
              </a:rPr>
              <a:t>= (500ml-150ml) x 15/min=5250ml/min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9"/>
    </mc:Choice>
    <mc:Fallback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D:\Spiro\Obr_4.jpg"/>
          <p:cNvPicPr>
            <a:picLocks noGrp="1" noChangeAspect="1" noChangeArrowheads="1"/>
          </p:cNvPicPr>
          <p:nvPr>
            <p:ph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70"/>
    </mc:Choice>
    <mc:Fallback>
      <p:transition spd="slow" advTm="2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6000" b="1">
                <a:solidFill>
                  <a:srgbClr val="FFFF66"/>
                </a:solidFill>
              </a:rPr>
              <a:t>Poruchy ventilace</a:t>
            </a:r>
            <a:endParaRPr lang="cs-CZ" altLang="cs-CZ" sz="6000">
              <a:solidFill>
                <a:srgbClr val="FFFF66"/>
              </a:solidFill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Prostá hypoventilace </a:t>
            </a:r>
          </a:p>
          <a:p>
            <a:r>
              <a:rPr lang="cs-CZ" altLang="cs-CZ" b="1">
                <a:solidFill>
                  <a:srgbClr val="FFFF66"/>
                </a:solidFill>
              </a:rPr>
              <a:t>Obstrukční ventilační poruchy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rgbClr val="FFFF66"/>
                </a:solidFill>
              </a:rPr>
              <a:t>		 (zúžení dýchacích cest)</a:t>
            </a:r>
          </a:p>
          <a:p>
            <a:r>
              <a:rPr lang="cs-CZ" altLang="cs-CZ" b="1">
                <a:solidFill>
                  <a:srgbClr val="FFFF66"/>
                </a:solidFill>
              </a:rPr>
              <a:t>Restrikční ventilační poruchy</a:t>
            </a:r>
          </a:p>
          <a:p>
            <a:pPr algn="ctr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rgbClr val="FFFF66"/>
                </a:solidFill>
              </a:rPr>
              <a:t>		(redukce funkčního parenchymu plic                  nebo omezení dýchacích pohybů)</a:t>
            </a:r>
          </a:p>
          <a:p>
            <a:pPr>
              <a:buClr>
                <a:schemeClr val="tx1"/>
              </a:buClr>
            </a:pPr>
            <a:r>
              <a:rPr lang="cs-CZ" altLang="cs-CZ" b="1">
                <a:solidFill>
                  <a:srgbClr val="FFFF66"/>
                </a:solidFill>
              </a:rPr>
              <a:t>Smíšené ventilační poruchy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4"/>
    </mc:Choice>
    <mc:Fallback>
      <p:transition spd="slow" advTm="2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sz="5400" b="1">
                <a:solidFill>
                  <a:srgbClr val="FFFF66"/>
                </a:solidFill>
              </a:rPr>
              <a:t>Obstrukční poruchy plic</a:t>
            </a:r>
            <a:endParaRPr lang="cs-CZ" altLang="cs-CZ" sz="5400">
              <a:solidFill>
                <a:srgbClr val="FFFF66"/>
              </a:solidFill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848600" cy="4572000"/>
          </a:xfrm>
        </p:spPr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Lokalizovaná obstrukce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bronchiální obstrukce </a:t>
            </a:r>
            <a:r>
              <a:rPr lang="cs-CZ" altLang="cs-CZ" sz="2600">
                <a:solidFill>
                  <a:srgbClr val="FFFF66"/>
                </a:solidFill>
              </a:rPr>
              <a:t>(cizí těleso, nádor, zánět, uzliny..)</a:t>
            </a:r>
            <a:r>
              <a:rPr lang="cs-CZ" altLang="cs-CZ">
                <a:solidFill>
                  <a:srgbClr val="FFFF66"/>
                </a:solidFill>
              </a:rPr>
              <a:t> </a:t>
            </a:r>
          </a:p>
          <a:p>
            <a:pPr lvl="2"/>
            <a:r>
              <a:rPr lang="cs-CZ" altLang="cs-CZ">
                <a:solidFill>
                  <a:srgbClr val="FFFF66"/>
                </a:solidFill>
              </a:rPr>
              <a:t>absorpční atelektáza, zkrat</a:t>
            </a:r>
          </a:p>
          <a:p>
            <a:r>
              <a:rPr lang="cs-CZ" altLang="cs-CZ">
                <a:solidFill>
                  <a:srgbClr val="FFFF66"/>
                </a:solidFill>
              </a:rPr>
              <a:t>Generalizovaná obstrukce</a:t>
            </a:r>
          </a:p>
          <a:p>
            <a:pPr lvl="1"/>
            <a:r>
              <a:rPr lang="cs-CZ" altLang="cs-CZ" b="1" i="1">
                <a:solidFill>
                  <a:srgbClr val="FFFF66"/>
                </a:solidFill>
              </a:rPr>
              <a:t>reverzibilní</a:t>
            </a:r>
            <a:r>
              <a:rPr lang="cs-CZ" altLang="cs-CZ" i="1">
                <a:solidFill>
                  <a:srgbClr val="FFFF66"/>
                </a:solidFill>
              </a:rPr>
              <a:t> - </a:t>
            </a:r>
            <a:r>
              <a:rPr lang="cs-CZ" altLang="cs-CZ" sz="2600">
                <a:solidFill>
                  <a:srgbClr val="FFFF66"/>
                </a:solidFill>
              </a:rPr>
              <a:t>asthma bronchiale</a:t>
            </a:r>
            <a:r>
              <a:rPr lang="cs-CZ" altLang="cs-CZ">
                <a:solidFill>
                  <a:srgbClr val="FFFF66"/>
                </a:solidFill>
              </a:rPr>
              <a:t> </a:t>
            </a:r>
          </a:p>
          <a:p>
            <a:pPr lvl="1"/>
            <a:r>
              <a:rPr lang="cs-CZ" altLang="cs-CZ" b="1" i="1">
                <a:solidFill>
                  <a:srgbClr val="FFFF66"/>
                </a:solidFill>
              </a:rPr>
              <a:t>ireverzibilní</a:t>
            </a:r>
            <a:r>
              <a:rPr lang="cs-CZ" altLang="cs-CZ" i="1">
                <a:solidFill>
                  <a:srgbClr val="FFFF66"/>
                </a:solidFill>
              </a:rPr>
              <a:t> </a:t>
            </a:r>
            <a:r>
              <a:rPr lang="cs-CZ" altLang="cs-CZ" sz="2600">
                <a:solidFill>
                  <a:srgbClr val="FFFF66"/>
                </a:solidFill>
              </a:rPr>
              <a:t>- CHOPN (emfyzém, chronická bronchitida), mukoviscidóza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jiné - </a:t>
            </a:r>
            <a:r>
              <a:rPr lang="cs-CZ" altLang="cs-CZ" sz="2600">
                <a:solidFill>
                  <a:srgbClr val="FFFF66"/>
                </a:solidFill>
              </a:rPr>
              <a:t>infekční bronchitida, bronchiolitida)</a:t>
            </a:r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7"/>
    </mc:Choice>
    <mc:Fallback>
      <p:transition spd="slow" advTm="3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Asthma bronchiale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cs-CZ" altLang="cs-CZ" sz="3000">
                <a:solidFill>
                  <a:srgbClr val="FFFF66"/>
                </a:solidFill>
              </a:rPr>
              <a:t>Chronická zánětlivá choroba dýchacích cest, charakterizovaná zvýšenou reaktivitou na různé stimuly vedoucí k variabilní bronchiální obstrukci, která je reverzibilní buď spontánně nebo po terapii.</a:t>
            </a:r>
          </a:p>
          <a:p>
            <a:r>
              <a:rPr lang="cs-CZ" altLang="cs-CZ" sz="3000">
                <a:solidFill>
                  <a:srgbClr val="FFFF66"/>
                </a:solidFill>
              </a:rPr>
              <a:t>2,3-3,3 % populace</a:t>
            </a:r>
          </a:p>
          <a:p>
            <a:r>
              <a:rPr lang="cs-CZ" altLang="cs-CZ" sz="3000">
                <a:solidFill>
                  <a:srgbClr val="FFFF66"/>
                </a:solidFill>
              </a:rPr>
              <a:t>bez závislosti na pohlaví</a:t>
            </a:r>
          </a:p>
          <a:p>
            <a:r>
              <a:rPr lang="cs-CZ" altLang="cs-CZ" sz="3000">
                <a:solidFill>
                  <a:srgbClr val="FFFF66"/>
                </a:solidFill>
              </a:rPr>
              <a:t>vzrůstající výskyt</a:t>
            </a:r>
          </a:p>
          <a:p>
            <a:r>
              <a:rPr lang="cs-CZ" altLang="cs-CZ" sz="3000">
                <a:solidFill>
                  <a:srgbClr val="FFFF66"/>
                </a:solidFill>
              </a:rPr>
              <a:t>multifaktoriální onemocnění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4"/>
    </mc:Choice>
    <mc:Fallback>
      <p:transition spd="slow" advTm="1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Astma - klinické příznaky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Dechové obtíže, hvízdavý dech, dráždivý kašel</a:t>
            </a:r>
          </a:p>
          <a:p>
            <a:r>
              <a:rPr lang="cs-CZ" altLang="cs-CZ">
                <a:solidFill>
                  <a:srgbClr val="FFFF66"/>
                </a:solidFill>
              </a:rPr>
              <a:t>záchvaty se střídají s obdobím klidu</a:t>
            </a:r>
          </a:p>
          <a:p>
            <a:r>
              <a:rPr lang="cs-CZ" altLang="cs-CZ">
                <a:solidFill>
                  <a:srgbClr val="FFFF66"/>
                </a:solidFill>
              </a:rPr>
              <a:t>variabilita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sezónní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diurnální (noční a ranní záchvaty)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zátěžová (námahové astma)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4"/>
    </mc:Choice>
    <mc:Fallback>
      <p:transition spd="slow" advTm="37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66"/>
                </a:solidFill>
              </a:rPr>
              <a:t>Astma - dělení</a:t>
            </a:r>
            <a:endParaRPr lang="cs-CZ" altLang="cs-CZ">
              <a:solidFill>
                <a:srgbClr val="FFFF66"/>
              </a:solidFill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Atopické (alergické) astma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genetická predispozice + alergen, I.typ přecitl.</a:t>
            </a:r>
          </a:p>
          <a:p>
            <a:r>
              <a:rPr lang="cs-CZ" altLang="cs-CZ">
                <a:solidFill>
                  <a:srgbClr val="FFFF66"/>
                </a:solidFill>
              </a:rPr>
              <a:t>Neatopické (nealergické) astma</a:t>
            </a:r>
          </a:p>
          <a:p>
            <a:pPr lvl="1"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endogenní a. (bez známé příčiny)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námahové a. (tělesná zátěž)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iritační a. (chem.látky, teplo, chlad)</a:t>
            </a:r>
          </a:p>
          <a:p>
            <a:pPr lvl="1"/>
            <a:r>
              <a:rPr lang="cs-CZ" altLang="cs-CZ">
                <a:solidFill>
                  <a:srgbClr val="FFFF66"/>
                </a:solidFill>
              </a:rPr>
              <a:t>aspirinové a. (i jiné léky)</a:t>
            </a:r>
          </a:p>
          <a:p>
            <a:r>
              <a:rPr lang="cs-CZ" altLang="cs-CZ">
                <a:solidFill>
                  <a:srgbClr val="FFFF66"/>
                </a:solidFill>
              </a:rPr>
              <a:t>profesionální a. aj.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2"/>
    </mc:Choice>
    <mc:Fallback>
      <p:transition spd="slow" advTm="3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433</TotalTime>
  <Words>561</Words>
  <Application>Microsoft Office PowerPoint</Application>
  <PresentationFormat>Předvádění na obrazovce (4:3)</PresentationFormat>
  <Paragraphs>119</Paragraphs>
  <Slides>20</Slides>
  <Notes>0</Notes>
  <HiddenSlides>0</HiddenSlides>
  <MMClips>20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Wingdings</vt:lpstr>
      <vt:lpstr>Kruhy na vodě</vt:lpstr>
      <vt:lpstr>Clip</vt:lpstr>
      <vt:lpstr>Spirometrické vyšetření</vt:lpstr>
      <vt:lpstr>Respirační systém - fyziologie</vt:lpstr>
      <vt:lpstr>Alveolární ventilace</vt:lpstr>
      <vt:lpstr>Prezentace aplikace PowerPoint</vt:lpstr>
      <vt:lpstr>Poruchy ventilace</vt:lpstr>
      <vt:lpstr>Obstrukční poruchy plic</vt:lpstr>
      <vt:lpstr>Asthma bronchiale</vt:lpstr>
      <vt:lpstr>Astma - klinické příznaky</vt:lpstr>
      <vt:lpstr>Astma - dělení</vt:lpstr>
      <vt:lpstr>Astma - fáze záchvatu</vt:lpstr>
      <vt:lpstr>Astma - plicní funkce</vt:lpstr>
      <vt:lpstr>Léčba astmatu</vt:lpstr>
      <vt:lpstr>Chronická obstrukční plicní nemoc (CHOPN) (COPD)</vt:lpstr>
      <vt:lpstr>Prezentace aplikace PowerPoint</vt:lpstr>
      <vt:lpstr>1. Chronická bronchitida</vt:lpstr>
      <vt:lpstr>Emfyzém - funkční důsledky</vt:lpstr>
      <vt:lpstr>CHOPN - léčba</vt:lpstr>
      <vt:lpstr>Restrikční poruchy plic</vt:lpstr>
      <vt:lpstr>Nozologické jednotky</vt:lpstr>
      <vt:lpstr>Obecné důsledky restrikce</vt:lpstr>
    </vt:vector>
  </TitlesOfParts>
  <Company>1.LF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Fyzikální vyšetřovací metody</dc:title>
  <dc:creator>Beneš Jiří</dc:creator>
  <cp:lastModifiedBy>Hewlett-Packard Company</cp:lastModifiedBy>
  <cp:revision>16</cp:revision>
  <dcterms:created xsi:type="dcterms:W3CDTF">2008-02-13T15:22:17Z</dcterms:created>
  <dcterms:modified xsi:type="dcterms:W3CDTF">2020-11-08T21:16:48Z</dcterms:modified>
</cp:coreProperties>
</file>