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g" ContentType="video/mpeg"/>
  <Default Extension="m4a" ContentType="audio/mp4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416" r:id="rId2"/>
    <p:sldId id="437" r:id="rId3"/>
    <p:sldId id="438" r:id="rId4"/>
    <p:sldId id="439" r:id="rId5"/>
    <p:sldId id="440" r:id="rId6"/>
    <p:sldId id="393" r:id="rId7"/>
    <p:sldId id="443" r:id="rId8"/>
    <p:sldId id="441" r:id="rId9"/>
    <p:sldId id="430" r:id="rId10"/>
    <p:sldId id="442" r:id="rId11"/>
    <p:sldId id="414" r:id="rId12"/>
    <p:sldId id="431" r:id="rId13"/>
    <p:sldId id="394" r:id="rId14"/>
    <p:sldId id="423" r:id="rId15"/>
    <p:sldId id="395" r:id="rId16"/>
    <p:sldId id="420" r:id="rId17"/>
    <p:sldId id="407" r:id="rId18"/>
    <p:sldId id="434" r:id="rId19"/>
    <p:sldId id="400" r:id="rId20"/>
    <p:sldId id="411" r:id="rId21"/>
    <p:sldId id="408" r:id="rId22"/>
    <p:sldId id="409" r:id="rId23"/>
    <p:sldId id="413" r:id="rId24"/>
    <p:sldId id="410" r:id="rId25"/>
    <p:sldId id="412" r:id="rId26"/>
    <p:sldId id="455" r:id="rId27"/>
    <p:sldId id="456" r:id="rId28"/>
    <p:sldId id="457" r:id="rId29"/>
    <p:sldId id="468" r:id="rId30"/>
    <p:sldId id="398" r:id="rId31"/>
    <p:sldId id="444" r:id="rId32"/>
    <p:sldId id="445" r:id="rId33"/>
    <p:sldId id="446" r:id="rId34"/>
    <p:sldId id="447" r:id="rId35"/>
    <p:sldId id="448" r:id="rId36"/>
    <p:sldId id="449" r:id="rId37"/>
    <p:sldId id="450" r:id="rId38"/>
    <p:sldId id="451" r:id="rId39"/>
    <p:sldId id="452" r:id="rId40"/>
    <p:sldId id="436" r:id="rId41"/>
    <p:sldId id="399" r:id="rId42"/>
    <p:sldId id="405" r:id="rId43"/>
    <p:sldId id="406" r:id="rId44"/>
    <p:sldId id="463" r:id="rId45"/>
    <p:sldId id="464" r:id="rId46"/>
    <p:sldId id="465" r:id="rId47"/>
    <p:sldId id="467" r:id="rId48"/>
    <p:sldId id="466" r:id="rId49"/>
    <p:sldId id="454" r:id="rId50"/>
    <p:sldId id="417" r:id="rId51"/>
    <p:sldId id="433" r:id="rId52"/>
    <p:sldId id="458" r:id="rId53"/>
    <p:sldId id="459" r:id="rId54"/>
    <p:sldId id="460" r:id="rId55"/>
    <p:sldId id="461" r:id="rId56"/>
    <p:sldId id="462" r:id="rId57"/>
    <p:sldId id="415" r:id="rId58"/>
    <p:sldId id="419" r:id="rId59"/>
    <p:sldId id="421" r:id="rId60"/>
  </p:sldIdLst>
  <p:sldSz cx="10287000" cy="6858000" type="35mm"/>
  <p:notesSz cx="6858000" cy="97742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4" autoAdjust="0"/>
    <p:restoredTop sz="94660"/>
  </p:normalViewPr>
  <p:slideViewPr>
    <p:cSldViewPr>
      <p:cViewPr varScale="1">
        <p:scale>
          <a:sx n="65" d="100"/>
          <a:sy n="65" d="100"/>
        </p:scale>
        <p:origin x="72" y="324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1.xml"/><Relationship Id="rId13" Type="http://schemas.openxmlformats.org/officeDocument/2006/relationships/slide" Target="slides/slide33.xml"/><Relationship Id="rId3" Type="http://schemas.openxmlformats.org/officeDocument/2006/relationships/slide" Target="slides/slide14.xml"/><Relationship Id="rId7" Type="http://schemas.openxmlformats.org/officeDocument/2006/relationships/slide" Target="slides/slide20.xml"/><Relationship Id="rId12" Type="http://schemas.openxmlformats.org/officeDocument/2006/relationships/slide" Target="slides/slide30.xml"/><Relationship Id="rId17" Type="http://schemas.openxmlformats.org/officeDocument/2006/relationships/slide" Target="slides/slide59.xml"/><Relationship Id="rId2" Type="http://schemas.openxmlformats.org/officeDocument/2006/relationships/slide" Target="slides/slide6.xml"/><Relationship Id="rId16" Type="http://schemas.openxmlformats.org/officeDocument/2006/relationships/slide" Target="slides/slide57.xml"/><Relationship Id="rId1" Type="http://schemas.openxmlformats.org/officeDocument/2006/relationships/slide" Target="slides/slide2.xml"/><Relationship Id="rId6" Type="http://schemas.openxmlformats.org/officeDocument/2006/relationships/slide" Target="slides/slide19.xml"/><Relationship Id="rId11" Type="http://schemas.openxmlformats.org/officeDocument/2006/relationships/slide" Target="slides/slide24.xml"/><Relationship Id="rId5" Type="http://schemas.openxmlformats.org/officeDocument/2006/relationships/slide" Target="slides/slide17.xml"/><Relationship Id="rId15" Type="http://schemas.openxmlformats.org/officeDocument/2006/relationships/slide" Target="slides/slide45.xml"/><Relationship Id="rId10" Type="http://schemas.openxmlformats.org/officeDocument/2006/relationships/slide" Target="slides/slide23.xml"/><Relationship Id="rId4" Type="http://schemas.openxmlformats.org/officeDocument/2006/relationships/slide" Target="slides/slide15.xml"/><Relationship Id="rId9" Type="http://schemas.openxmlformats.org/officeDocument/2006/relationships/slide" Target="slides/slide22.xml"/><Relationship Id="rId14" Type="http://schemas.openxmlformats.org/officeDocument/2006/relationships/slide" Target="slides/slide4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image" Target="../media/image69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96.wmf"/><Relationship Id="rId1" Type="http://schemas.openxmlformats.org/officeDocument/2006/relationships/image" Target="../media/image9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7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7471A29-0B2A-424A-8071-1862D210022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DEEA7F7-46F7-4B6A-BC11-022B2760174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E5F62E9D-C95D-458E-92E2-36764CCE6B7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FBC4773B-C70F-485F-97FE-DDE87D135A8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1A56001-E1BE-46BF-B658-B5BA47ED8A8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/>
            <a:fld id="{57B3340F-A478-44C2-96FD-C50FA277AAE5}" type="slidenum">
              <a:rPr lang="cs-CZ" altLang="cs-CZ" sz="1400">
                <a:latin typeface="Times New Roman" panose="02020603050405020304" pitchFamily="18" charset="0"/>
              </a:rPr>
              <a:pPr algn="r"/>
              <a:t>‹#›</a:t>
            </a:fld>
            <a:endParaRPr lang="cs-CZ" altLang="cs-CZ" sz="1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AD0E1648-094B-4B65-A38A-C06AD6CAAA1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B3515CC0-EFDB-49F5-A536-2A5B12559BD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7DDB8422-21F0-4B98-8AB4-385DA19FA75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6BE22699-3814-48D8-916E-EE67CB2DA0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E93EE0F-5037-4EDC-9487-9D9D3F0983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5236927E-EACF-449A-B0A3-0B1E150F829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5025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Click to edit Master notes styles</a:t>
            </a:r>
          </a:p>
          <a:p>
            <a:pPr lvl="1"/>
            <a:r>
              <a:rPr lang="cs-CZ" altLang="cs-CZ" noProof="0"/>
              <a:t>Second Level</a:t>
            </a:r>
          </a:p>
          <a:p>
            <a:pPr lvl="2"/>
            <a:r>
              <a:rPr lang="cs-CZ" altLang="cs-CZ" noProof="0"/>
              <a:t>Third Level</a:t>
            </a:r>
          </a:p>
          <a:p>
            <a:pPr lvl="3"/>
            <a:r>
              <a:rPr lang="cs-CZ" altLang="cs-CZ" noProof="0"/>
              <a:t>Fourth Level</a:t>
            </a:r>
          </a:p>
          <a:p>
            <a:pPr lvl="4"/>
            <a:r>
              <a:rPr lang="cs-CZ" altLang="cs-CZ" noProof="0"/>
              <a:t>Fifth Level</a:t>
            </a:r>
          </a:p>
        </p:txBody>
      </p:sp>
      <p:sp>
        <p:nvSpPr>
          <p:cNvPr id="2055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847725"/>
            <a:ext cx="51466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/>
            <a:fld id="{1C6E2459-3964-4543-8713-8E1624534ECD}" type="slidenum">
              <a:rPr lang="cs-CZ" altLang="cs-CZ" sz="1400">
                <a:latin typeface="Times New Roman" panose="02020603050405020304" pitchFamily="18" charset="0"/>
              </a:rPr>
              <a:pPr algn="r"/>
              <a:t>‹#›</a:t>
            </a:fld>
            <a:endParaRPr lang="cs-CZ" altLang="cs-CZ" sz="1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EE3CCFEB-4600-43FF-B3CF-90D7F14CD71E}" type="slidenum">
              <a:rPr lang="cs-CZ" altLang="cs-CZ" sz="1000">
                <a:latin typeface="Times New Roman" panose="02020603050405020304" pitchFamily="18" charset="0"/>
              </a:rPr>
              <a:pPr/>
              <a:t>38</a:t>
            </a:fld>
            <a:endParaRPr lang="cs-CZ" altLang="cs-CZ" sz="1000">
              <a:latin typeface="Times New Roman" panose="02020603050405020304" pitchFamily="18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7512" cy="3665538"/>
          </a:xfrm>
          <a:solidFill>
            <a:srgbClr val="FFFFFF"/>
          </a:solidFill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 altLang="cs-CZ" i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C89FEE-50D1-4FBE-9D67-F5101F13BC91}" type="slidenum">
              <a:rPr lang="cs-CZ" altLang="cs-CZ"/>
              <a:pPr/>
              <a:t>52</a:t>
            </a:fld>
            <a:endParaRPr lang="cs-CZ" altLang="cs-CZ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V praxi radiační hygieny je třeba zásadně rozlišovat dva druhy účinků rtg záření.</a:t>
            </a:r>
          </a:p>
          <a:p>
            <a:r>
              <a:rPr lang="cs-CZ" altLang="cs-CZ"/>
              <a:t>Mechanismy těchto účinků popisuje radiobiologie.</a:t>
            </a:r>
          </a:p>
        </p:txBody>
      </p:sp>
    </p:spTree>
    <p:extLst>
      <p:ext uri="{BB962C8B-B14F-4D97-AF65-F5344CB8AC3E}">
        <p14:creationId xmlns:p14="http://schemas.microsoft.com/office/powerpoint/2010/main" val="669327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DFDA9B-1A56-4D8A-B5C5-46753E50EDA0}" type="slidenum">
              <a:rPr lang="cs-CZ" altLang="cs-CZ"/>
              <a:pPr/>
              <a:t>53</a:t>
            </a:fld>
            <a:endParaRPr lang="cs-CZ" altLang="cs-CZ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Základní definice těchto účinků. </a:t>
            </a:r>
          </a:p>
          <a:p>
            <a:r>
              <a:rPr lang="cs-CZ" altLang="cs-CZ"/>
              <a:t>Při stochastickém, bezprahovém účinku záleží dle zásahové teorie na tom, zda procházející foton zasáhne citlivou strukturu buňky – nejčastěji chromosomu – a tím vyvolá poškození buňky.</a:t>
            </a:r>
          </a:p>
          <a:p>
            <a:r>
              <a:rPr lang="cs-CZ" altLang="cs-CZ"/>
              <a:t>Účinky deterministické jsou kumulativní a představují reakci či poškození dané tkáně na ozáření. </a:t>
            </a:r>
          </a:p>
        </p:txBody>
      </p:sp>
    </p:spTree>
    <p:extLst>
      <p:ext uri="{BB962C8B-B14F-4D97-AF65-F5344CB8AC3E}">
        <p14:creationId xmlns:p14="http://schemas.microsoft.com/office/powerpoint/2010/main" val="3627046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3F8F85-9C7D-47D0-A6FE-014C4505A2E6}" type="slidenum">
              <a:rPr lang="cs-CZ" altLang="cs-CZ"/>
              <a:pPr/>
              <a:t>54</a:t>
            </a:fld>
            <a:endParaRPr lang="cs-CZ" altLang="cs-CZ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Tento typ deterministického účinku je nejčastější. Je vyvolán ozářením kůže rtg zářením, ale stejně i jiným druhem ionizujícího záření – např. UV zářením.</a:t>
            </a:r>
          </a:p>
        </p:txBody>
      </p:sp>
    </p:spTree>
    <p:extLst>
      <p:ext uri="{BB962C8B-B14F-4D97-AF65-F5344CB8AC3E}">
        <p14:creationId xmlns:p14="http://schemas.microsoft.com/office/powerpoint/2010/main" val="1420492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A80BBC-38B9-4111-9877-6FFD808385A0}" type="slidenum">
              <a:rPr lang="cs-CZ" altLang="cs-CZ"/>
              <a:pPr/>
              <a:t>55</a:t>
            </a:fld>
            <a:endParaRPr lang="cs-CZ" altLang="cs-CZ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Základní dozimetrické veličiny užívané v radiační hygieně. Přesněji a podrobněji viz biofyzika.</a:t>
            </a:r>
          </a:p>
        </p:txBody>
      </p:sp>
    </p:spTree>
    <p:extLst>
      <p:ext uri="{BB962C8B-B14F-4D97-AF65-F5344CB8AC3E}">
        <p14:creationId xmlns:p14="http://schemas.microsoft.com/office/powerpoint/2010/main" val="3997006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24FC97-9C1C-47A5-988A-33B02290E8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875" y="1122363"/>
            <a:ext cx="77152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2440009-EA17-47A5-950E-CAFCEA9763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875" y="3602038"/>
            <a:ext cx="77152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F87A9-2657-4103-92DF-B5A16F7CE3C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88080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59B69D-09EC-4EFA-9126-9E4AE52BC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CF85332-DE69-4B98-8EAF-1E3F32EFA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04B50-C463-44D8-A6E2-BA914193FA3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10823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193D5A0-1F0F-4FA2-8D74-ABDFFB55D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6600" y="228600"/>
            <a:ext cx="1943100" cy="57150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E6693B4-A14B-4E22-A097-C05B91157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228600"/>
            <a:ext cx="5676900" cy="57150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7C3B5-8F57-48C0-8961-B970C1A9F9A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16448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FACE20-457C-4888-8289-9EBAB1056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228600"/>
            <a:ext cx="7772400" cy="12192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6E32A6F-83A4-44DE-A105-2E13501A9FB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257300" y="1828800"/>
            <a:ext cx="7772400" cy="1981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70C4A9D-28E4-45E0-A1A3-673B074E1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7300" y="3962400"/>
            <a:ext cx="7772400" cy="1981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904B0-C87E-46AD-B144-5CDEBCB6CC1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108814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Nadpis a 2 obsahy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28757B-0B6E-4AB4-BE6F-DA290262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228600"/>
            <a:ext cx="7772400" cy="12192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095A51E-BC32-40FF-803D-E16F7BE1676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257300" y="1828800"/>
            <a:ext cx="3810000" cy="1981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3E1FFE8-1C08-4CCD-93B1-F9BBB97F3907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5219700" y="1828800"/>
            <a:ext cx="3810000" cy="1981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E9AB272-E9A9-40F2-9300-8C7349FC4423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1257300" y="3962400"/>
            <a:ext cx="7772400" cy="1981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2053B-9530-4E03-AB9D-84E88CD3EFD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99649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FA8F76-0342-4E43-88F0-38E5D5DDA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228600"/>
            <a:ext cx="7772400" cy="12192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B25076D-1E3A-41CA-A14F-7F02D947D69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A543C09-8D66-4B5D-93E3-FADB2AB03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D5F95-CC3C-4CC4-A722-22DD541EFF6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96171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F31527-9D83-4E82-9D13-6D5BC9C45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228600"/>
            <a:ext cx="7772400" cy="12192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9972186-E9BB-4B65-BC74-64DF2AEBDF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828800"/>
            <a:ext cx="7772400" cy="1981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6504FFF-F607-4B31-B6A9-4B0B99647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7300" y="3962400"/>
            <a:ext cx="7772400" cy="1981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A7A4EF-E413-442F-8ADD-096121FDD73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94452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A80526-3017-4AC6-A15F-75C91477C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228600"/>
            <a:ext cx="7772400" cy="12192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9507ABB-98C5-49BD-8B92-F82344A3A2A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nline obrázek 3">
            <a:extLst>
              <a:ext uri="{FF2B5EF4-FFF2-40B4-BE49-F238E27FC236}">
                <a16:creationId xmlns:a16="http://schemas.microsoft.com/office/drawing/2014/main" id="{AA3EB7BF-417D-4481-AE2B-345BEC729D07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D612A-78CA-4E20-B444-748D9B9227A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2011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47BF75-8297-415E-A597-C2520CACC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30B65E-9871-4065-B4FF-ECDA83216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6AD9C-CED4-4CC2-BF97-1C7B42DB7FA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89206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55DB45-5886-4E6E-899C-AE050F575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675" y="1709738"/>
            <a:ext cx="887253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31CD30F-9DEA-4F7A-A03A-D126D4497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675" y="4589463"/>
            <a:ext cx="887253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6A63E-FFF7-46D9-864B-259E7E1AED0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19575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117312-AC5A-4C46-AC65-ECA736D2D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47F732-BCA8-48C8-8173-B92E2B7853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910D63E-6850-44DD-A5FE-2DB7165545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792DB-3AAF-4A5F-9B23-4E94A61A50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6031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7D2E55-4DEB-4974-ADD3-EBA49A36E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025" y="365125"/>
            <a:ext cx="8872538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F80A91D-CDC3-4473-924F-F91E652D3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8025" y="1681163"/>
            <a:ext cx="435292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299C8A3-0B16-484A-AAB5-16A7CE0487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8025" y="2505075"/>
            <a:ext cx="4352925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D435498-83A8-4A7E-BC8B-CC3F867400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208588" y="1681163"/>
            <a:ext cx="43719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8F62C64-FDC6-4F50-B141-02E8E4AFA9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208588" y="2505075"/>
            <a:ext cx="4371975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59FCB-29F1-4DE7-A903-A9757F19457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34070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DC9C3B-1BDE-43F3-BE54-944FC322B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8A640-30CA-4EB3-9305-ACA2C6FA65C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6222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E37E6-0B98-45FD-8306-6F1164EFE43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3868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45991F-35AE-4251-A44F-9B9F54CED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025" y="457200"/>
            <a:ext cx="33178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A35CC58-116B-4721-A9DA-22674171A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563" y="987425"/>
            <a:ext cx="52070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7F199D9-9385-48CD-8588-1640A6E7A4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025" y="2057400"/>
            <a:ext cx="33178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7F301-090F-4C89-AFA2-037C0062C30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47401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EE1974-C17C-45B9-8876-85D69E657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025" y="457200"/>
            <a:ext cx="33178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AC98807-20E6-4D6B-A778-D95C05813C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73563" y="987425"/>
            <a:ext cx="52070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B35F241-0519-49AF-8231-2B3ED7FA74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025" y="2057400"/>
            <a:ext cx="33178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E2A8D-138F-4476-BE9C-370B2B6EECC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2846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182A6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470DF0B-DED3-45A8-9A62-9ADB50460F9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01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defTabSz="815975">
              <a:defRPr sz="15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1E972A9-C06E-47F8-B8EB-94A1499E3B4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43300" y="62484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ctr" defTabSz="815975">
              <a:defRPr sz="15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77166BC-3BD1-4D84-94BE-2B44257C040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33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r" defTabSz="815975">
              <a:defRPr sz="1500" smtClean="0">
                <a:latin typeface="+mn-lt"/>
              </a:defRPr>
            </a:lvl1pPr>
          </a:lstStyle>
          <a:p>
            <a:pPr>
              <a:defRPr/>
            </a:pPr>
            <a:fld id="{C59C83B5-36B9-452A-BBB6-8AECB413D90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grpSp>
        <p:nvGrpSpPr>
          <p:cNvPr id="1029" name="Group 9"/>
          <p:cNvGrpSpPr>
            <a:grpSpLocks/>
          </p:cNvGrpSpPr>
          <p:nvPr/>
        </p:nvGrpSpPr>
        <p:grpSpPr bwMode="auto">
          <a:xfrm>
            <a:off x="0" y="0"/>
            <a:ext cx="9537700" cy="6173788"/>
            <a:chOff x="0" y="0"/>
            <a:chExt cx="6009" cy="3889"/>
          </a:xfrm>
        </p:grpSpPr>
        <p:sp>
          <p:nvSpPr>
            <p:cNvPr id="1032" name="Freeform 5"/>
            <p:cNvSpPr>
              <a:spLocks/>
            </p:cNvSpPr>
            <p:nvPr/>
          </p:nvSpPr>
          <p:spPr bwMode="auto">
            <a:xfrm>
              <a:off x="0" y="0"/>
              <a:ext cx="4346" cy="3889"/>
            </a:xfrm>
            <a:custGeom>
              <a:avLst/>
              <a:gdLst>
                <a:gd name="T0" fmla="*/ 4345 w 4346"/>
                <a:gd name="T1" fmla="*/ 3418 h 3889"/>
                <a:gd name="T2" fmla="*/ 514 w 4346"/>
                <a:gd name="T3" fmla="*/ 0 h 3889"/>
                <a:gd name="T4" fmla="*/ 0 w 4346"/>
                <a:gd name="T5" fmla="*/ 0 h 3889"/>
                <a:gd name="T6" fmla="*/ 0 w 4346"/>
                <a:gd name="T7" fmla="*/ 481 h 3889"/>
                <a:gd name="T8" fmla="*/ 3819 w 4346"/>
                <a:gd name="T9" fmla="*/ 3888 h 3889"/>
                <a:gd name="T10" fmla="*/ 4345 w 4346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46" h="3889">
                  <a:moveTo>
                    <a:pt x="4345" y="3418"/>
                  </a:moveTo>
                  <a:lnTo>
                    <a:pt x="514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819" y="3888"/>
                  </a:lnTo>
                  <a:lnTo>
                    <a:pt x="4345" y="3418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3" name="Freeform 6"/>
            <p:cNvSpPr>
              <a:spLocks/>
            </p:cNvSpPr>
            <p:nvPr/>
          </p:nvSpPr>
          <p:spPr bwMode="auto">
            <a:xfrm>
              <a:off x="968" y="0"/>
              <a:ext cx="3818" cy="3223"/>
            </a:xfrm>
            <a:custGeom>
              <a:avLst/>
              <a:gdLst>
                <a:gd name="T0" fmla="*/ 416 w 3818"/>
                <a:gd name="T1" fmla="*/ 0 h 3223"/>
                <a:gd name="T2" fmla="*/ 3817 w 3818"/>
                <a:gd name="T3" fmla="*/ 3036 h 3223"/>
                <a:gd name="T4" fmla="*/ 3609 w 3818"/>
                <a:gd name="T5" fmla="*/ 3222 h 3223"/>
                <a:gd name="T6" fmla="*/ 0 w 3818"/>
                <a:gd name="T7" fmla="*/ 0 h 3223"/>
                <a:gd name="T8" fmla="*/ 416 w 3818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18" h="3223">
                  <a:moveTo>
                    <a:pt x="416" y="0"/>
                  </a:moveTo>
                  <a:lnTo>
                    <a:pt x="3817" y="3036"/>
                  </a:lnTo>
                  <a:lnTo>
                    <a:pt x="3609" y="3222"/>
                  </a:lnTo>
                  <a:lnTo>
                    <a:pt x="0" y="0"/>
                  </a:lnTo>
                  <a:lnTo>
                    <a:pt x="416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" name="Freeform 7"/>
            <p:cNvSpPr>
              <a:spLocks/>
            </p:cNvSpPr>
            <p:nvPr/>
          </p:nvSpPr>
          <p:spPr bwMode="auto">
            <a:xfrm>
              <a:off x="2460" y="0"/>
              <a:ext cx="3217" cy="2556"/>
            </a:xfrm>
            <a:custGeom>
              <a:avLst/>
              <a:gdLst>
                <a:gd name="T0" fmla="*/ 709 w 3217"/>
                <a:gd name="T1" fmla="*/ 0 h 2556"/>
                <a:gd name="T2" fmla="*/ 3216 w 3217"/>
                <a:gd name="T3" fmla="*/ 2238 h 2556"/>
                <a:gd name="T4" fmla="*/ 2861 w 3217"/>
                <a:gd name="T5" fmla="*/ 2555 h 2556"/>
                <a:gd name="T6" fmla="*/ 0 w 3217"/>
                <a:gd name="T7" fmla="*/ 0 h 2556"/>
                <a:gd name="T8" fmla="*/ 709 w 3217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17" h="2556">
                  <a:moveTo>
                    <a:pt x="709" y="0"/>
                  </a:moveTo>
                  <a:lnTo>
                    <a:pt x="3216" y="2238"/>
                  </a:lnTo>
                  <a:lnTo>
                    <a:pt x="2861" y="2555"/>
                  </a:lnTo>
                  <a:lnTo>
                    <a:pt x="0" y="0"/>
                  </a:lnTo>
                  <a:lnTo>
                    <a:pt x="709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" name="Freeform 8"/>
            <p:cNvSpPr>
              <a:spLocks/>
            </p:cNvSpPr>
            <p:nvPr/>
          </p:nvSpPr>
          <p:spPr bwMode="auto">
            <a:xfrm>
              <a:off x="3437" y="0"/>
              <a:ext cx="2572" cy="2121"/>
            </a:xfrm>
            <a:custGeom>
              <a:avLst/>
              <a:gdLst>
                <a:gd name="T0" fmla="*/ 0 w 2572"/>
                <a:gd name="T1" fmla="*/ 0 h 2121"/>
                <a:gd name="T2" fmla="*/ 2375 w 2572"/>
                <a:gd name="T3" fmla="*/ 2120 h 2121"/>
                <a:gd name="T4" fmla="*/ 2571 w 2572"/>
                <a:gd name="T5" fmla="*/ 1945 h 2121"/>
                <a:gd name="T6" fmla="*/ 392 w 2572"/>
                <a:gd name="T7" fmla="*/ 0 h 2121"/>
                <a:gd name="T8" fmla="*/ 0 w 2572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2" h="2121">
                  <a:moveTo>
                    <a:pt x="0" y="0"/>
                  </a:moveTo>
                  <a:lnTo>
                    <a:pt x="2375" y="2120"/>
                  </a:lnTo>
                  <a:lnTo>
                    <a:pt x="2571" y="1945"/>
                  </a:lnTo>
                  <a:lnTo>
                    <a:pt x="392" y="0"/>
                  </a:lnTo>
                  <a:lnTo>
                    <a:pt x="0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34" name="Rectangle 10">
            <a:extLst>
              <a:ext uri="{FF2B5EF4-FFF2-40B4-BE49-F238E27FC236}">
                <a16:creationId xmlns:a16="http://schemas.microsoft.com/office/drawing/2014/main" id="{57CD3666-7343-4C15-A92B-BE88E31BB3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228600"/>
            <a:ext cx="7772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Click to edit Master title style</a:t>
            </a:r>
          </a:p>
        </p:txBody>
      </p:sp>
      <p:sp>
        <p:nvSpPr>
          <p:cNvPr id="1035" name="Rectangle 11">
            <a:extLst>
              <a:ext uri="{FF2B5EF4-FFF2-40B4-BE49-F238E27FC236}">
                <a16:creationId xmlns:a16="http://schemas.microsoft.com/office/drawing/2014/main" id="{91DCA67D-6E8A-4D8D-8AD0-D51C616068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1828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Click to edit Master text styles</a:t>
            </a:r>
          </a:p>
          <a:p>
            <a:pPr lvl="1"/>
            <a:r>
              <a:rPr lang="cs-CZ" altLang="cs-CZ"/>
              <a:t>Second Level</a:t>
            </a:r>
          </a:p>
          <a:p>
            <a:pPr lvl="2"/>
            <a:r>
              <a:rPr lang="cs-CZ" altLang="cs-CZ"/>
              <a:t>Third Level</a:t>
            </a:r>
          </a:p>
          <a:p>
            <a:pPr lvl="3"/>
            <a:r>
              <a:rPr lang="cs-CZ" altLang="cs-CZ"/>
              <a:t>Fourth Level</a:t>
            </a:r>
          </a:p>
          <a:p>
            <a:pPr lvl="4"/>
            <a:r>
              <a:rPr lang="cs-CZ" altLang="cs-CZ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defTabSz="979488" rtl="0" eaLnBrk="0" fontAlgn="base" hangingPunct="0">
        <a:spcBef>
          <a:spcPct val="0"/>
        </a:spcBef>
        <a:spcAft>
          <a:spcPct val="0"/>
        </a:spcAft>
        <a:defRPr sz="47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2pPr>
      <a:lvl3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3pPr>
      <a:lvl4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4pPr>
      <a:lvl5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5pPr>
      <a:lvl6pPr marL="4572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6pPr>
      <a:lvl7pPr marL="9144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7pPr>
      <a:lvl8pPr marL="13716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8pPr>
      <a:lvl9pPr marL="18288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9pPr>
    </p:titleStyle>
    <p:bodyStyle>
      <a:lvl1pPr marL="366713" indent="-36671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sz="3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96925" indent="-3079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223963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5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714500" indent="-24606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n"/>
        <a:defRPr sz="21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2050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.png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5.jpeg"/><Relationship Id="rId5" Type="http://schemas.openxmlformats.org/officeDocument/2006/relationships/image" Target="../media/image23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1.png"/><Relationship Id="rId5" Type="http://schemas.openxmlformats.org/officeDocument/2006/relationships/image" Target="../media/image38.jpeg"/><Relationship Id="rId4" Type="http://schemas.openxmlformats.org/officeDocument/2006/relationships/image" Target="../media/image37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media2.m4a"/><Relationship Id="rId7" Type="http://schemas.openxmlformats.org/officeDocument/2006/relationships/image" Target="../media/image3.png"/><Relationship Id="rId2" Type="http://schemas.microsoft.com/office/2007/relationships/media" Target="../media/media2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image" Target="../media/image1.pn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6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1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1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1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1.png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1.pn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1.pn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1.pn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1.png"/><Relationship Id="rId5" Type="http://schemas.openxmlformats.org/officeDocument/2006/relationships/image" Target="../media/image16.wmf"/><Relationship Id="rId4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7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1.png"/><Relationship Id="rId5" Type="http://schemas.openxmlformats.org/officeDocument/2006/relationships/image" Target="../media/image61.png"/><Relationship Id="rId4" Type="http://schemas.openxmlformats.org/officeDocument/2006/relationships/image" Target="../media/image60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1.png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1.png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1.png"/><Relationship Id="rId5" Type="http://schemas.openxmlformats.org/officeDocument/2006/relationships/image" Target="../media/image66.wmf"/><Relationship Id="rId4" Type="http://schemas.openxmlformats.org/officeDocument/2006/relationships/image" Target="../media/image65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media36.m4a"/><Relationship Id="rId7" Type="http://schemas.openxmlformats.org/officeDocument/2006/relationships/image" Target="../media/image1.png"/><Relationship Id="rId2" Type="http://schemas.microsoft.com/office/2007/relationships/media" Target="../media/media36.m4a"/><Relationship Id="rId1" Type="http://schemas.openxmlformats.org/officeDocument/2006/relationships/vmlDrawing" Target="../drawings/vmlDrawing4.vml"/><Relationship Id="rId6" Type="http://schemas.openxmlformats.org/officeDocument/2006/relationships/image" Target="../media/image67.png"/><Relationship Id="rId5" Type="http://schemas.openxmlformats.org/officeDocument/2006/relationships/oleObject" Target="../embeddings/oleObject5.bin"/><Relationship Id="rId4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media37.m4a"/><Relationship Id="rId7" Type="http://schemas.openxmlformats.org/officeDocument/2006/relationships/image" Target="../media/image1.png"/><Relationship Id="rId2" Type="http://schemas.microsoft.com/office/2007/relationships/media" Target="../media/media37.m4a"/><Relationship Id="rId1" Type="http://schemas.openxmlformats.org/officeDocument/2006/relationships/vmlDrawing" Target="../drawings/vmlDrawing5.vml"/><Relationship Id="rId6" Type="http://schemas.openxmlformats.org/officeDocument/2006/relationships/image" Target="../media/image68.png"/><Relationship Id="rId5" Type="http://schemas.openxmlformats.org/officeDocument/2006/relationships/oleObject" Target="../embeddings/oleObject6.bin"/><Relationship Id="rId4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audio" Target="../media/media38.m4a"/><Relationship Id="rId7" Type="http://schemas.openxmlformats.org/officeDocument/2006/relationships/image" Target="../media/image69.wmf"/><Relationship Id="rId2" Type="http://schemas.microsoft.com/office/2007/relationships/media" Target="../media/media38.m4a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70.png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8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1.png"/><Relationship Id="rId4" Type="http://schemas.openxmlformats.org/officeDocument/2006/relationships/image" Target="../media/image7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1.pn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1.png"/><Relationship Id="rId4" Type="http://schemas.openxmlformats.org/officeDocument/2006/relationships/image" Target="../media/image7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1.png"/><Relationship Id="rId4" Type="http://schemas.openxmlformats.org/officeDocument/2006/relationships/image" Target="../media/image7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1.png"/><Relationship Id="rId4" Type="http://schemas.openxmlformats.org/officeDocument/2006/relationships/image" Target="../media/image77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0.jpeg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79.jpeg"/><Relationship Id="rId5" Type="http://schemas.openxmlformats.org/officeDocument/2006/relationships/image" Target="../media/image75.jpeg"/><Relationship Id="rId10" Type="http://schemas.openxmlformats.org/officeDocument/2006/relationships/image" Target="../media/image1.png"/><Relationship Id="rId4" Type="http://schemas.openxmlformats.org/officeDocument/2006/relationships/image" Target="../media/image78.jpeg"/><Relationship Id="rId9" Type="http://schemas.openxmlformats.org/officeDocument/2006/relationships/image" Target="../media/image82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7.jpeg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10" Type="http://schemas.openxmlformats.org/officeDocument/2006/relationships/image" Target="../media/image1.png"/><Relationship Id="rId4" Type="http://schemas.openxmlformats.org/officeDocument/2006/relationships/image" Target="../media/image83.jpeg"/><Relationship Id="rId9" Type="http://schemas.openxmlformats.org/officeDocument/2006/relationships/image" Target="../media/image87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microsoft.com/office/2007/relationships/media" Target="../media/media47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46.mp4"/><Relationship Id="rId1" Type="http://schemas.microsoft.com/office/2007/relationships/media" Target="../media/media46.mp4"/><Relationship Id="rId6" Type="http://schemas.openxmlformats.org/officeDocument/2006/relationships/audio" Target="../media/media48.m4a"/><Relationship Id="rId5" Type="http://schemas.microsoft.com/office/2007/relationships/media" Target="../media/media48.m4a"/><Relationship Id="rId10" Type="http://schemas.openxmlformats.org/officeDocument/2006/relationships/image" Target="../media/image1.png"/><Relationship Id="rId4" Type="http://schemas.openxmlformats.org/officeDocument/2006/relationships/video" Target="../media/media47.mp4"/><Relationship Id="rId9" Type="http://schemas.openxmlformats.org/officeDocument/2006/relationships/image" Target="../media/image8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3.jpeg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media" Target="../media/media51.m4a"/><Relationship Id="rId7" Type="http://schemas.openxmlformats.org/officeDocument/2006/relationships/image" Target="../media/image1.png"/><Relationship Id="rId2" Type="http://schemas.openxmlformats.org/officeDocument/2006/relationships/video" Target="../media/media50.mpg"/><Relationship Id="rId1" Type="http://schemas.microsoft.com/office/2007/relationships/media" Target="../media/media50.mpg"/><Relationship Id="rId6" Type="http://schemas.openxmlformats.org/officeDocument/2006/relationships/image" Target="../media/image9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1.m4a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media5.m4a"/><Relationship Id="rId7" Type="http://schemas.openxmlformats.org/officeDocument/2006/relationships/image" Target="../media/image9.jpeg"/><Relationship Id="rId2" Type="http://schemas.microsoft.com/office/2007/relationships/media" Target="../media/media5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5" Type="http://schemas.openxmlformats.org/officeDocument/2006/relationships/image" Target="../media/image1.png"/><Relationship Id="rId4" Type="http://schemas.openxmlformats.org/officeDocument/2006/relationships/image" Target="../media/image7.w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wmf"/><Relationship Id="rId3" Type="http://schemas.openxmlformats.org/officeDocument/2006/relationships/audio" Target="../media/media54.m4a"/><Relationship Id="rId7" Type="http://schemas.openxmlformats.org/officeDocument/2006/relationships/oleObject" Target="../embeddings/oleObject10.bin"/><Relationship Id="rId2" Type="http://schemas.microsoft.com/office/2007/relationships/media" Target="../media/media54.m4a"/><Relationship Id="rId1" Type="http://schemas.openxmlformats.org/officeDocument/2006/relationships/vmlDrawing" Target="../drawings/vmlDrawing7.vml"/><Relationship Id="rId6" Type="http://schemas.openxmlformats.org/officeDocument/2006/relationships/image" Target="../media/image95.wmf"/><Relationship Id="rId5" Type="http://schemas.openxmlformats.org/officeDocument/2006/relationships/oleObject" Target="../embeddings/oleObject9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audio" Target="../media/media56.m4a"/><Relationship Id="rId7" Type="http://schemas.openxmlformats.org/officeDocument/2006/relationships/image" Target="../media/image97.png"/><Relationship Id="rId2" Type="http://schemas.microsoft.com/office/2007/relationships/media" Target="../media/media56.m4a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1.bin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57.m4a"/><Relationship Id="rId7" Type="http://schemas.openxmlformats.org/officeDocument/2006/relationships/image" Target="../media/image99.png"/><Relationship Id="rId2" Type="http://schemas.microsoft.com/office/2007/relationships/media" Target="../media/media57.m4a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2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media59.m4a"/><Relationship Id="rId7" Type="http://schemas.openxmlformats.org/officeDocument/2006/relationships/image" Target="../media/image1.png"/><Relationship Id="rId2" Type="http://schemas.microsoft.com/office/2007/relationships/media" Target="../media/media59.m4a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00.png"/><Relationship Id="rId5" Type="http://schemas.openxmlformats.org/officeDocument/2006/relationships/oleObject" Target="../embeddings/oleObject13.bin"/><Relationship Id="rId4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1.pn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5" Type="http://schemas.openxmlformats.org/officeDocument/2006/relationships/image" Target="../media/image1.png"/><Relationship Id="rId4" Type="http://schemas.openxmlformats.org/officeDocument/2006/relationships/image" Target="../media/image103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6.jpeg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22.jpeg"/><Relationship Id="rId5" Type="http://schemas.openxmlformats.org/officeDocument/2006/relationships/image" Target="../media/image105.jpeg"/><Relationship Id="rId4" Type="http://schemas.openxmlformats.org/officeDocument/2006/relationships/image" Target="../media/image10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8.jpeg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audio" Target="../media/media9.m4a"/><Relationship Id="rId7" Type="http://schemas.openxmlformats.org/officeDocument/2006/relationships/oleObject" Target="../embeddings/oleObject4.bin"/><Relationship Id="rId2" Type="http://schemas.microsoft.com/office/2007/relationships/media" Target="../media/media9.m4a"/><Relationship Id="rId1" Type="http://schemas.openxmlformats.org/officeDocument/2006/relationships/vmlDrawing" Target="../drawings/vmlDrawing3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3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>
            <a:extLst>
              <a:ext uri="{FF2B5EF4-FFF2-40B4-BE49-F238E27FC236}">
                <a16:creationId xmlns:a16="http://schemas.microsoft.com/office/drawing/2014/main" id="{46B62E5D-2C1C-4584-9688-A7513CB232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600" b="1"/>
              <a:t>RTG v klinické praxi</a:t>
            </a:r>
          </a:p>
        </p:txBody>
      </p:sp>
      <p:sp>
        <p:nvSpPr>
          <p:cNvPr id="203779" name="Rectangle 3">
            <a:extLst>
              <a:ext uri="{FF2B5EF4-FFF2-40B4-BE49-F238E27FC236}">
                <a16:creationId xmlns:a16="http://schemas.microsoft.com/office/drawing/2014/main" id="{6BE98D04-3AE8-480D-B515-EBD0D4C47A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47700" indent="-647700">
              <a:lnSpc>
                <a:spcPct val="90000"/>
              </a:lnSpc>
              <a:buFont typeface="Monotype Sorts" pitchFamily="2" charset="2"/>
              <a:buAutoNum type="arabicPeriod"/>
              <a:defRPr/>
            </a:pPr>
            <a:r>
              <a:rPr lang="cs-CZ" altLang="cs-CZ" sz="2400" b="1" i="1">
                <a:solidFill>
                  <a:schemeClr val="tx2"/>
                </a:solidFill>
              </a:rPr>
              <a:t>zdroj RTG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AutoNum type="arabicPeriod"/>
              <a:defRPr/>
            </a:pPr>
            <a:r>
              <a:rPr lang="cs-CZ" altLang="cs-CZ" sz="2400" b="1" i="1">
                <a:solidFill>
                  <a:schemeClr val="tx2"/>
                </a:solidFill>
              </a:rPr>
              <a:t>obrazy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AutoNum type="arabicPeriod"/>
              <a:defRPr/>
            </a:pPr>
            <a:r>
              <a:rPr lang="cs-CZ" altLang="cs-CZ" sz="2400" b="1" i="1">
                <a:solidFill>
                  <a:schemeClr val="tx2"/>
                </a:solidFill>
              </a:rPr>
              <a:t>ochrana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AutoNum type="arabicPeriod"/>
              <a:defRPr/>
            </a:pPr>
            <a:r>
              <a:rPr lang="cs-CZ" altLang="cs-CZ" sz="2400" b="1" i="1">
                <a:solidFill>
                  <a:schemeClr val="tx2"/>
                </a:solidFill>
              </a:rPr>
              <a:t>skiaskopie verzus skiagrafie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AutoNum type="arabicPeriod"/>
              <a:defRPr/>
            </a:pPr>
            <a:r>
              <a:rPr lang="cs-CZ" altLang="cs-CZ" sz="2400" b="1" i="1">
                <a:solidFill>
                  <a:schemeClr val="tx2"/>
                </a:solidFill>
              </a:rPr>
              <a:t>kontrastní látky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AutoNum type="arabicPeriod"/>
              <a:defRPr/>
            </a:pPr>
            <a:r>
              <a:rPr lang="cs-CZ" altLang="cs-CZ" sz="2400" b="1" i="1">
                <a:solidFill>
                  <a:schemeClr val="tx2"/>
                </a:solidFill>
              </a:rPr>
              <a:t>Terapie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  <a:defRPr/>
            </a:pPr>
            <a:endParaRPr lang="cs-CZ" altLang="cs-CZ" sz="2400" b="1" i="1">
              <a:solidFill>
                <a:schemeClr val="tx2"/>
              </a:solidFill>
            </a:endParaRP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  <a:defRPr/>
            </a:pPr>
            <a:endParaRPr lang="cs-CZ" altLang="cs-CZ" sz="2400" b="1" i="1">
              <a:solidFill>
                <a:schemeClr val="tx2"/>
              </a:solidFill>
            </a:endParaRP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  <a:defRPr/>
            </a:pPr>
            <a:endParaRPr lang="cs-CZ" altLang="cs-CZ" sz="2400" b="1" i="1">
              <a:solidFill>
                <a:schemeClr val="tx2"/>
              </a:solidFill>
            </a:endParaRP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altLang="cs-CZ" sz="2400" b="1" i="1">
                <a:solidFill>
                  <a:schemeClr val="tx2"/>
                </a:solidFill>
              </a:rPr>
              <a:t>Praha 2007 					Beneš J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15"/>
    </mc:Choice>
    <mc:Fallback xmlns="">
      <p:transition spd="slow" advTm="29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>
            <a:extLst>
              <a:ext uri="{FF2B5EF4-FFF2-40B4-BE49-F238E27FC236}">
                <a16:creationId xmlns:a16="http://schemas.microsoft.com/office/drawing/2014/main" id="{5704C979-526C-4B9D-AEC0-33E60F16AA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7050" y="0"/>
            <a:ext cx="9258300" cy="1139825"/>
          </a:xfrm>
        </p:spPr>
        <p:txBody>
          <a:bodyPr/>
          <a:lstStyle/>
          <a:p>
            <a:pPr>
              <a:defRPr/>
            </a:pPr>
            <a:r>
              <a:rPr lang="cs-CZ" altLang="cs-CZ"/>
              <a:t>Vznik rentgenového záření</a:t>
            </a:r>
          </a:p>
        </p:txBody>
      </p:sp>
      <p:sp>
        <p:nvSpPr>
          <p:cNvPr id="238595" name="Rectangle 3">
            <a:extLst>
              <a:ext uri="{FF2B5EF4-FFF2-40B4-BE49-F238E27FC236}">
                <a16:creationId xmlns:a16="http://schemas.microsoft.com/office/drawing/2014/main" id="{7158D409-0862-4B1B-A939-3F1373C67AE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44500" y="1052513"/>
            <a:ext cx="5267325" cy="540067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altLang="cs-CZ" sz="2100"/>
              <a:t>Rentgenka: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1900"/>
              <a:t>Robustní konstrukce (vysoké napětí, stovky kV, tepelný ohřev)</a:t>
            </a:r>
          </a:p>
          <a:p>
            <a:pPr lvl="2">
              <a:lnSpc>
                <a:spcPct val="90000"/>
              </a:lnSpc>
              <a:defRPr/>
            </a:pPr>
            <a:r>
              <a:rPr lang="cs-CZ" altLang="cs-CZ" sz="1700"/>
              <a:t>Většina kinetické energie se mění na teplo </a:t>
            </a:r>
            <a:r>
              <a:rPr lang="cs-CZ" altLang="cs-CZ" sz="1700">
                <a:latin typeface="Arial" panose="020B0604020202020204" pitchFamily="34" charset="0"/>
              </a:rPr>
              <a:t>→ silný ohřev anody → masivní konstrukce anody</a:t>
            </a:r>
          </a:p>
          <a:p>
            <a:pPr lvl="2">
              <a:lnSpc>
                <a:spcPct val="90000"/>
              </a:lnSpc>
              <a:defRPr/>
            </a:pPr>
            <a:r>
              <a:rPr lang="cs-CZ" altLang="cs-CZ" sz="1700">
                <a:latin typeface="Arial" panose="020B0604020202020204" pitchFamily="34" charset="0"/>
              </a:rPr>
              <a:t>Rotace anody zabraňuje lokálnímu ohřevu jednoho místa</a:t>
            </a:r>
          </a:p>
          <a:p>
            <a:pPr lvl="2">
              <a:lnSpc>
                <a:spcPct val="90000"/>
              </a:lnSpc>
              <a:defRPr/>
            </a:pPr>
            <a:r>
              <a:rPr lang="cs-CZ" altLang="cs-CZ" sz="1700">
                <a:latin typeface="Arial" panose="020B0604020202020204" pitchFamily="34" charset="0"/>
              </a:rPr>
              <a:t>Aktivní chlazení anody protékající chladicí kapalinou</a:t>
            </a:r>
          </a:p>
          <a:p>
            <a:pPr lvl="2">
              <a:lnSpc>
                <a:spcPct val="90000"/>
              </a:lnSpc>
              <a:defRPr/>
            </a:pPr>
            <a:r>
              <a:rPr lang="cs-CZ" altLang="cs-CZ" sz="1700">
                <a:latin typeface="Arial" panose="020B0604020202020204" pitchFamily="34" charset="0"/>
              </a:rPr>
              <a:t>Anoda se nachází v trubici s vysokým vakuem → rotaci nelze zajistit mechanicky zvenčí → rotace je buzena elektromagneticky</a:t>
            </a:r>
          </a:p>
          <a:p>
            <a:pPr lvl="2">
              <a:lnSpc>
                <a:spcPct val="90000"/>
              </a:lnSpc>
              <a:defRPr/>
            </a:pPr>
            <a:r>
              <a:rPr lang="cs-CZ" altLang="cs-CZ" sz="1700">
                <a:latin typeface="Arial" panose="020B0604020202020204" pitchFamily="34" charset="0"/>
              </a:rPr>
              <a:t>Elektrický obvod: řízení dvou parametrů</a:t>
            </a:r>
          </a:p>
          <a:p>
            <a:pPr lvl="3">
              <a:lnSpc>
                <a:spcPct val="90000"/>
              </a:lnSpc>
              <a:defRPr/>
            </a:pPr>
            <a:r>
              <a:rPr lang="cs-CZ" altLang="cs-CZ" sz="1600">
                <a:latin typeface="Arial" panose="020B0604020202020204" pitchFamily="34" charset="0"/>
              </a:rPr>
              <a:t>1.anodové napětí → maximální energie fotonů X-záření (keV)</a:t>
            </a:r>
          </a:p>
          <a:p>
            <a:pPr lvl="3">
              <a:lnSpc>
                <a:spcPct val="90000"/>
              </a:lnSpc>
              <a:defRPr/>
            </a:pPr>
            <a:r>
              <a:rPr lang="cs-CZ" altLang="cs-CZ" sz="1600">
                <a:latin typeface="Arial" panose="020B0604020202020204" pitchFamily="34" charset="0"/>
              </a:rPr>
              <a:t>2.anodový proud → intenzita X-záření</a:t>
            </a:r>
          </a:p>
        </p:txBody>
      </p:sp>
      <p:pic>
        <p:nvPicPr>
          <p:cNvPr id="13316" name="Picture 4" descr="rentgenka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72163" y="1268413"/>
            <a:ext cx="4081462" cy="4535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61"/>
    </mc:Choice>
    <mc:Fallback xmlns="">
      <p:transition spd="slow" advTm="22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>
            <a:extLst>
              <a:ext uri="{FF2B5EF4-FFF2-40B4-BE49-F238E27FC236}">
                <a16:creationId xmlns:a16="http://schemas.microsoft.com/office/drawing/2014/main" id="{D58919BB-4CFC-493A-BEDC-B627EC4B4C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Typy skiaskopie</a:t>
            </a:r>
          </a:p>
        </p:txBody>
      </p:sp>
      <p:sp>
        <p:nvSpPr>
          <p:cNvPr id="201731" name="Rectangle 3">
            <a:extLst>
              <a:ext uri="{FF2B5EF4-FFF2-40B4-BE49-F238E27FC236}">
                <a16:creationId xmlns:a16="http://schemas.microsoft.com/office/drawing/2014/main" id="{50CE6E68-3973-4E5F-910E-F0DEBD54D7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Pan </a:t>
            </a:r>
          </a:p>
        </p:txBody>
      </p:sp>
      <p:pic>
        <p:nvPicPr>
          <p:cNvPr id="14340" name="Picture 5" descr="SCATTER"/>
          <p:cNvPicPr>
            <a:picLocks noChangeAspect="1" noChangeArrowheads="1"/>
          </p:cNvPicPr>
          <p:nvPr/>
        </p:nvPicPr>
        <p:blipFill>
          <a:blip r:embed="rId4">
            <a:lum bright="-30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396240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 descr="Fluoro_System_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371600"/>
            <a:ext cx="36226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7"/>
          <p:cNvSpPr txBox="1">
            <a:spLocks noChangeArrowheads="1"/>
          </p:cNvSpPr>
          <p:nvPr/>
        </p:nvSpPr>
        <p:spPr bwMode="auto">
          <a:xfrm>
            <a:off x="7848600" y="3671888"/>
            <a:ext cx="248126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  <a:p>
            <a:r>
              <a:rPr lang="cs-CZ" altLang="cs-CZ"/>
              <a:t>Brzdné zářní 0,1%</a:t>
            </a:r>
          </a:p>
          <a:p>
            <a:r>
              <a:rPr lang="cs-CZ" altLang="cs-CZ"/>
              <a:t>Charakteristické</a:t>
            </a:r>
          </a:p>
          <a:p>
            <a:r>
              <a:rPr lang="cs-CZ" altLang="cs-CZ"/>
              <a:t>brzdné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541"/>
    </mc:Choice>
    <mc:Fallback xmlns="">
      <p:transition spd="slow" advTm="625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6971E048-F9B1-4A76-BF50-FA4DF93946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200" b="1"/>
              <a:t>Co nám RTG nabízí za metody</a:t>
            </a:r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F990A230-C6C6-4C44-AEF7-185DFC726C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defRPr/>
            </a:pP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Skiaskopie</a:t>
            </a:r>
            <a:r>
              <a:rPr lang="cs-CZ" altLang="cs-CZ" sz="2800" b="1">
                <a:solidFill>
                  <a:schemeClr val="tx2"/>
                </a:solidFill>
              </a:rPr>
              <a:t> </a:t>
            </a:r>
            <a:r>
              <a:rPr lang="cs-CZ" altLang="cs-CZ" sz="2000" b="1" i="1">
                <a:solidFill>
                  <a:schemeClr val="tx2"/>
                </a:solidFill>
              </a:rPr>
              <a:t>tma nyní zesilovač</a:t>
            </a:r>
          </a:p>
          <a:p>
            <a:pPr algn="just">
              <a:defRPr/>
            </a:pP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zesilovače štítového obrazu</a:t>
            </a:r>
            <a:r>
              <a:rPr lang="cs-CZ" altLang="cs-CZ" sz="2800" b="1">
                <a:solidFill>
                  <a:schemeClr val="tx2"/>
                </a:solidFill>
              </a:rPr>
              <a:t> (</a:t>
            </a:r>
            <a:r>
              <a:rPr lang="cs-CZ" altLang="cs-CZ" sz="2400" b="1" i="1">
                <a:solidFill>
                  <a:schemeClr val="tx2"/>
                </a:solidFill>
              </a:rPr>
              <a:t>peníze</a:t>
            </a:r>
            <a:r>
              <a:rPr lang="cs-CZ" altLang="cs-CZ" sz="2800" b="1">
                <a:solidFill>
                  <a:schemeClr val="tx2"/>
                </a:solidFill>
              </a:rPr>
              <a:t>)</a:t>
            </a:r>
          </a:p>
          <a:p>
            <a:pPr algn="just">
              <a:defRPr/>
            </a:pP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Skiagrafie</a:t>
            </a:r>
            <a:r>
              <a:rPr lang="cs-CZ" altLang="cs-CZ" sz="2800" b="1">
                <a:solidFill>
                  <a:schemeClr val="tx2"/>
                </a:solidFill>
              </a:rPr>
              <a:t> </a:t>
            </a:r>
          </a:p>
          <a:p>
            <a:pPr algn="just">
              <a:defRPr/>
            </a:pP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Tomografie</a:t>
            </a:r>
            <a:endParaRPr lang="cs-CZ" altLang="cs-CZ" sz="2800" b="1">
              <a:solidFill>
                <a:schemeClr val="tx2"/>
              </a:solidFill>
            </a:endParaRPr>
          </a:p>
          <a:p>
            <a:pPr algn="just">
              <a:defRPr/>
            </a:pP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Štítová fotografie</a:t>
            </a:r>
            <a:r>
              <a:rPr lang="cs-CZ" altLang="cs-CZ" sz="2800" b="1">
                <a:solidFill>
                  <a:schemeClr val="tx2"/>
                </a:solidFill>
              </a:rPr>
              <a:t>  </a:t>
            </a:r>
            <a:r>
              <a:rPr lang="cs-CZ" altLang="cs-CZ" sz="2000" b="1" i="1">
                <a:solidFill>
                  <a:schemeClr val="hlink"/>
                </a:solidFill>
              </a:rPr>
              <a:t>(já bych chtěl mít tvé foto)</a:t>
            </a:r>
          </a:p>
          <a:p>
            <a:pPr algn="just">
              <a:defRPr/>
            </a:pP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Počítačová tomografie</a:t>
            </a:r>
            <a:r>
              <a:rPr lang="cs-CZ" altLang="cs-CZ" sz="2800">
                <a:solidFill>
                  <a:schemeClr val="tx2"/>
                </a:solidFill>
              </a:rPr>
              <a:t> </a:t>
            </a:r>
          </a:p>
          <a:p>
            <a:pPr algn="just">
              <a:defRPr/>
            </a:pP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POUŽITÍ RENTGENOVÉHO ZÁŘENÍ V TERAPII</a:t>
            </a:r>
            <a:r>
              <a:rPr lang="cs-CZ" altLang="cs-CZ" sz="280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9"/>
    </mc:Choice>
    <mc:Fallback xmlns="">
      <p:transition spd="slow" advTm="1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>
            <a:extLst>
              <a:ext uri="{FF2B5EF4-FFF2-40B4-BE49-F238E27FC236}">
                <a16:creationId xmlns:a16="http://schemas.microsoft.com/office/drawing/2014/main" id="{DD4BD5F0-46C9-49A2-9E5D-E7A9DBD952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Filtrace sekundárního záření</a:t>
            </a:r>
          </a:p>
        </p:txBody>
      </p:sp>
      <p:sp>
        <p:nvSpPr>
          <p:cNvPr id="181251" name="Rectangle 3">
            <a:extLst>
              <a:ext uri="{FF2B5EF4-FFF2-40B4-BE49-F238E27FC236}">
                <a16:creationId xmlns:a16="http://schemas.microsoft.com/office/drawing/2014/main" id="{CB13FA16-17B1-4619-8624-1133F6902B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791200" y="1219200"/>
            <a:ext cx="4191000" cy="41148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cs-CZ" altLang="cs-CZ" sz="2800">
                <a:solidFill>
                  <a:schemeClr val="tx2"/>
                </a:solidFill>
              </a:rPr>
              <a:t>PC – primární clona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800">
                <a:solidFill>
                  <a:schemeClr val="tx2"/>
                </a:solidFill>
              </a:rPr>
              <a:t>BC  - Buckyho clona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800">
                <a:solidFill>
                  <a:schemeClr val="tx2"/>
                </a:solidFill>
              </a:rPr>
              <a:t>R – zdroj lampa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800">
                <a:solidFill>
                  <a:schemeClr val="tx2"/>
                </a:solidFill>
              </a:rPr>
              <a:t>P – pacient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800">
                <a:solidFill>
                  <a:schemeClr val="tx2"/>
                </a:solidFill>
              </a:rPr>
              <a:t> Pozor lamely jsou kružnice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800">
                <a:solidFill>
                  <a:schemeClr val="tx2"/>
                </a:solidFill>
              </a:rPr>
              <a:t>a postupně se sklápějí</a:t>
            </a:r>
          </a:p>
        </p:txBody>
      </p:sp>
      <p:pic>
        <p:nvPicPr>
          <p:cNvPr id="17412" name="Picture 5" descr="skr_08_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9"/>
          <a:stretch>
            <a:fillRect/>
          </a:stretch>
        </p:blipFill>
        <p:spPr bwMode="auto">
          <a:xfrm>
            <a:off x="381000" y="1447800"/>
            <a:ext cx="5410200" cy="4873625"/>
          </a:xfrm>
          <a:prstGeom prst="rect">
            <a:avLst/>
          </a:prstGeom>
          <a:solidFill>
            <a:srgbClr val="FFFF99"/>
          </a:solidFill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7413" name="Picture 6" descr="medycyna04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343400"/>
            <a:ext cx="2182813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42"/>
    </mc:Choice>
    <mc:Fallback xmlns="">
      <p:transition spd="slow" advTm="303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4" name="Rectangle 4">
            <a:extLst>
              <a:ext uri="{FF2B5EF4-FFF2-40B4-BE49-F238E27FC236}">
                <a16:creationId xmlns:a16="http://schemas.microsoft.com/office/drawing/2014/main" id="{13D584FC-0F68-413A-B6ED-2197913421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Skiaskopie</a:t>
            </a:r>
          </a:p>
        </p:txBody>
      </p:sp>
      <p:pic>
        <p:nvPicPr>
          <p:cNvPr id="18435" name="Picture 5" descr="FLOURO_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"/>
            <a:ext cx="32004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6" descr="Fluoro_System_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219200"/>
            <a:ext cx="3798888" cy="519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 descr="TUBEPO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429000"/>
            <a:ext cx="4724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83"/>
    </mc:Choice>
    <mc:Fallback xmlns="">
      <p:transition spd="slow" advTm="265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>
            <a:extLst>
              <a:ext uri="{FF2B5EF4-FFF2-40B4-BE49-F238E27FC236}">
                <a16:creationId xmlns:a16="http://schemas.microsoft.com/office/drawing/2014/main" id="{F84363A9-7D42-4198-9958-8BDF03AA85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5638800" cy="1219200"/>
          </a:xfrm>
        </p:spPr>
        <p:txBody>
          <a:bodyPr/>
          <a:lstStyle/>
          <a:p>
            <a:pPr>
              <a:defRPr/>
            </a:pPr>
            <a:r>
              <a:rPr lang="cs-CZ" altLang="cs-CZ" sz="3600" b="1"/>
              <a:t>Ozařování sekundárním zářením</a:t>
            </a:r>
          </a:p>
        </p:txBody>
      </p:sp>
      <p:pic>
        <p:nvPicPr>
          <p:cNvPr id="19459" name="Picture 6" descr="41-Radiology_C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81200"/>
            <a:ext cx="3411538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7" descr="ADVTC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0"/>
            <a:ext cx="4352925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9" descr="AIRGA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200400"/>
            <a:ext cx="5257800" cy="343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318"/>
    </mc:Choice>
    <mc:Fallback xmlns="">
      <p:transition spd="slow" advTm="743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>
            <a:extLst>
              <a:ext uri="{FF2B5EF4-FFF2-40B4-BE49-F238E27FC236}">
                <a16:creationId xmlns:a16="http://schemas.microsoft.com/office/drawing/2014/main" id="{C44D6346-2858-41C2-8011-F4409018F7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Běžný snímek plic  (S+P)</a:t>
            </a:r>
          </a:p>
        </p:txBody>
      </p:sp>
      <p:sp>
        <p:nvSpPr>
          <p:cNvPr id="211971" name="Rectangle 3">
            <a:extLst>
              <a:ext uri="{FF2B5EF4-FFF2-40B4-BE49-F238E27FC236}">
                <a16:creationId xmlns:a16="http://schemas.microsoft.com/office/drawing/2014/main" id="{0B731832-1F45-4CBE-8BC4-B090C4D6DA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pic>
        <p:nvPicPr>
          <p:cNvPr id="21508" name="Picture 4" descr="PATSCA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828800"/>
            <a:ext cx="3517900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PHILIP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4800600" cy="442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98"/>
    </mc:Choice>
    <mc:Fallback xmlns="">
      <p:transition spd="slow" advTm="6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>
            <a:extLst>
              <a:ext uri="{FF2B5EF4-FFF2-40B4-BE49-F238E27FC236}">
                <a16:creationId xmlns:a16="http://schemas.microsoft.com/office/drawing/2014/main" id="{36F3325B-AF75-486A-A181-4C7AD58038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48400" y="228600"/>
            <a:ext cx="2781300" cy="12192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Plíce</a:t>
            </a:r>
          </a:p>
        </p:txBody>
      </p:sp>
      <p:pic>
        <p:nvPicPr>
          <p:cNvPr id="22531" name="Picture 4" descr="llu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471963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5" descr="chest%20x-r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1524000"/>
            <a:ext cx="3411538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57"/>
    </mc:Choice>
    <mc:Fallback xmlns="">
      <p:transition spd="slow" advTm="8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>
            <a:extLst>
              <a:ext uri="{FF2B5EF4-FFF2-40B4-BE49-F238E27FC236}">
                <a16:creationId xmlns:a16="http://schemas.microsoft.com/office/drawing/2014/main" id="{0A463E21-59B7-4D41-98E3-B2969A8FC0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7300" y="0"/>
            <a:ext cx="6057900" cy="8382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Kontrastní látky</a:t>
            </a:r>
          </a:p>
        </p:txBody>
      </p:sp>
      <p:sp>
        <p:nvSpPr>
          <p:cNvPr id="226307" name="Rectangle 3">
            <a:extLst>
              <a:ext uri="{FF2B5EF4-FFF2-40B4-BE49-F238E27FC236}">
                <a16:creationId xmlns:a16="http://schemas.microsoft.com/office/drawing/2014/main" id="{3548C89E-E1F5-48A0-BFA0-11D89E5B19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609600"/>
            <a:ext cx="6934200" cy="2286000"/>
          </a:xfrm>
        </p:spPr>
        <p:txBody>
          <a:bodyPr/>
          <a:lstStyle/>
          <a:p>
            <a:pPr>
              <a:defRPr/>
            </a:pPr>
            <a:r>
              <a:rPr lang="cs-CZ" altLang="cs-CZ" sz="2800"/>
              <a:t>Pozitivní – barium, jódové roztoky</a:t>
            </a:r>
          </a:p>
          <a:p>
            <a:pPr>
              <a:defRPr/>
            </a:pPr>
            <a:r>
              <a:rPr lang="cs-CZ" altLang="cs-CZ" sz="2800"/>
              <a:t>Negativní – vzduch</a:t>
            </a:r>
          </a:p>
          <a:p>
            <a:pPr>
              <a:defRPr/>
            </a:pPr>
            <a:r>
              <a:rPr lang="cs-CZ" altLang="cs-CZ" sz="2800"/>
              <a:t>Dvojí kontrast – po bariu přijde i vzduch</a:t>
            </a:r>
          </a:p>
          <a:p>
            <a:pPr>
              <a:defRPr/>
            </a:pPr>
            <a:r>
              <a:rPr lang="cs-CZ" altLang="cs-CZ" sz="2800"/>
              <a:t>Kovové předměty</a:t>
            </a:r>
          </a:p>
        </p:txBody>
      </p:sp>
      <p:pic>
        <p:nvPicPr>
          <p:cNvPr id="23556" name="Picture 4" descr="v6c20a%5B1%5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281488"/>
            <a:ext cx="4800600" cy="257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 descr="vidlick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t="9238" r="4160" b="36258"/>
          <a:stretch>
            <a:fillRect/>
          </a:stretch>
        </p:blipFill>
        <p:spPr bwMode="auto">
          <a:xfrm>
            <a:off x="0" y="2895600"/>
            <a:ext cx="4038600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6" descr="bezoarRT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2" t="22093" r="2502"/>
          <a:stretch>
            <a:fillRect/>
          </a:stretch>
        </p:blipFill>
        <p:spPr bwMode="auto">
          <a:xfrm>
            <a:off x="7418388" y="0"/>
            <a:ext cx="2868612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311" name="Picture 7" descr="surg5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4"/>
          <a:stretch>
            <a:fillRect/>
          </a:stretch>
        </p:blipFill>
        <p:spPr bwMode="auto">
          <a:xfrm>
            <a:off x="7346950" y="3276600"/>
            <a:ext cx="294005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817"/>
    </mc:Choice>
    <mc:Fallback xmlns="">
      <p:transition spd="slow" advTm="132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26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6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>
            <a:extLst>
              <a:ext uri="{FF2B5EF4-FFF2-40B4-BE49-F238E27FC236}">
                <a16:creationId xmlns:a16="http://schemas.microsoft.com/office/drawing/2014/main" id="{B88288A3-3C63-4C8A-95C8-EADB6DE028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600" b="1"/>
              <a:t>Skiaskopie od úst až po tlusté střevo</a:t>
            </a:r>
          </a:p>
        </p:txBody>
      </p:sp>
      <p:pic>
        <p:nvPicPr>
          <p:cNvPr id="24579" name="Picture 4" descr="medycyna00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219200"/>
            <a:ext cx="2352675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8" descr="SCUpperSwallo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84300"/>
            <a:ext cx="577850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77"/>
    </mc:Choice>
    <mc:Fallback xmlns="">
      <p:transition spd="slow" advTm="5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3414713" y="2574925"/>
            <a:ext cx="10541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39" name="Rectangle 19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42" name="Rectangle 22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44" name="Rectangle 24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45" name="Rectangle 25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46" name="Rectangle 26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47" name="Rectangle 27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48" name="Rectangle 28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49" name="Rectangle 29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50" name="Rectangle 30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51" name="Rectangle 31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52" name="Rectangle 32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53" name="Rectangle 33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54" name="Rectangle 34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55" name="Rectangle 35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56" name="Rectangle 36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57" name="Rectangle 37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58" name="Rectangle 38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59" name="Rectangle 39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60" name="Rectangle 40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61" name="Rectangle 41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62" name="Rectangle 42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63" name="Rectangle 43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64" name="Rectangle 44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65" name="Rectangle 45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66" name="Rectangle 46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67" name="Rectangle 47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68" name="Rectangle 48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69" name="Rectangle 49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70" name="Rectangle 50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71" name="Rectangle 51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72" name="Rectangle 52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73" name="Rectangle 53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5174" name="Rectangle 54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5175" name="Object 55"/>
          <p:cNvGraphicFramePr>
            <a:graphicFrameLocks noChangeAspect="1"/>
          </p:cNvGraphicFramePr>
          <p:nvPr/>
        </p:nvGraphicFramePr>
        <p:xfrm>
          <a:off x="0" y="0"/>
          <a:ext cx="1028700" cy="25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9" name="Equation" r:id="rId5" imgW="443345" imgH="725474" progId="Equation.DSMT4">
                  <p:embed/>
                </p:oleObj>
              </mc:Choice>
              <mc:Fallback>
                <p:oleObj name="Equation" r:id="rId5" imgW="443345" imgH="725474" progId="Equation.DSMT4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028700" cy="25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76" name="Rectangle 56"/>
          <p:cNvSpPr>
            <a:spLocks noChangeArrowheads="1"/>
          </p:cNvSpPr>
          <p:nvPr/>
        </p:nvSpPr>
        <p:spPr bwMode="auto">
          <a:xfrm>
            <a:off x="304800" y="914400"/>
            <a:ext cx="955833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>
              <a:buFont typeface="Symbol" panose="05050102010706020507" pitchFamily="18" charset="2"/>
              <a:buNone/>
            </a:pPr>
            <a:r>
              <a:rPr kumimoji="1" lang="cs-CZ" altLang="cs-CZ" sz="1600" b="1">
                <a:latin typeface="Arial" panose="020B0604020202020204" pitchFamily="34" charset="0"/>
              </a:rPr>
              <a:t>1895 – Roentgen: oznamil tento vynález elektromagnetické záření s kratšími vlnovými délkami než ultrafialové: 10 až 0,01 nm</a:t>
            </a:r>
          </a:p>
          <a:p>
            <a:pPr eaLnBrk="1" hangingPunct="1">
              <a:buFont typeface="Symbol" panose="05050102010706020507" pitchFamily="18" charset="2"/>
              <a:buNone/>
            </a:pPr>
            <a:r>
              <a:rPr kumimoji="1" lang="cs-CZ" altLang="cs-CZ" sz="1600" b="1" u="sng">
                <a:latin typeface="Arial" panose="020B0604020202020204" pitchFamily="34" charset="0"/>
              </a:rPr>
              <a:t>1901 Nobelova cena</a:t>
            </a:r>
          </a:p>
        </p:txBody>
      </p:sp>
      <p:pic>
        <p:nvPicPr>
          <p:cNvPr id="5177" name="Picture 57" descr="Roentge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1844675"/>
            <a:ext cx="2822575" cy="300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78" name="Picture 58" descr="roentge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63" y="1844675"/>
            <a:ext cx="2941637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79" name="Text Box 59"/>
          <p:cNvSpPr txBox="1">
            <a:spLocks noChangeArrowheads="1"/>
          </p:cNvSpPr>
          <p:nvPr/>
        </p:nvSpPr>
        <p:spPr bwMode="auto">
          <a:xfrm>
            <a:off x="201613" y="5013325"/>
            <a:ext cx="4373562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>
              <a:buClr>
                <a:schemeClr val="tx1"/>
              </a:buClr>
              <a:buSzPct val="80000"/>
              <a:buFont typeface="Wingdings" panose="05000000000000000000" pitchFamily="2" charset="2"/>
              <a:buNone/>
            </a:pPr>
            <a:r>
              <a:rPr kumimoji="1" lang="cs-CZ" altLang="cs-CZ" sz="1600" b="1">
                <a:latin typeface="Arial" panose="020B0604020202020204" pitchFamily="34" charset="0"/>
              </a:rPr>
              <a:t>Wilhelm Conrad Röntgen  (1845-1923) </a:t>
            </a:r>
          </a:p>
        </p:txBody>
      </p:sp>
      <p:sp>
        <p:nvSpPr>
          <p:cNvPr id="5180" name="Rectangle 61"/>
          <p:cNvSpPr>
            <a:spLocks noChangeArrowheads="1"/>
          </p:cNvSpPr>
          <p:nvPr/>
        </p:nvSpPr>
        <p:spPr bwMode="auto">
          <a:xfrm>
            <a:off x="6600825" y="5673725"/>
            <a:ext cx="307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>
              <a:buFont typeface="Symbol" panose="05050102010706020507" pitchFamily="18" charset="2"/>
              <a:buNone/>
            </a:pPr>
            <a:r>
              <a:rPr kumimoji="1" lang="cs-CZ" altLang="cs-CZ" sz="1600" b="1">
                <a:latin typeface="Arial" panose="020B0604020202020204" pitchFamily="34" charset="0"/>
              </a:rPr>
              <a:t>ruka    </a:t>
            </a:r>
            <a:r>
              <a:rPr kumimoji="1" lang="cs-CZ" altLang="cs-CZ" sz="2400" b="1">
                <a:solidFill>
                  <a:schemeClr val="hlink"/>
                </a:solidFill>
                <a:latin typeface="Arial" panose="020B0604020202020204" pitchFamily="34" charset="0"/>
              </a:rPr>
              <a:t>MANŽELKY?</a:t>
            </a:r>
          </a:p>
        </p:txBody>
      </p:sp>
      <p:pic>
        <p:nvPicPr>
          <p:cNvPr id="5181" name="Picture 62" descr="Im L1 RontSignatur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638800"/>
            <a:ext cx="28289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82" name="Picture 63" descr="Im L1 RontHand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828800"/>
            <a:ext cx="259873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1488" name="Rectangle 64">
            <a:extLst>
              <a:ext uri="{FF2B5EF4-FFF2-40B4-BE49-F238E27FC236}">
                <a16:creationId xmlns:a16="http://schemas.microsoft.com/office/drawing/2014/main" id="{9E7B29E6-A8A5-4063-BB2B-E642DAC2F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" y="0"/>
            <a:ext cx="87439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cs-CZ" sz="3000" i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Wilhelm R</a:t>
            </a:r>
            <a:r>
              <a:rPr lang="en-US" altLang="cs-CZ" sz="3000" i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ö</a:t>
            </a:r>
            <a:r>
              <a:rPr lang="en-US" altLang="cs-CZ" sz="3000" i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ntgen, Wurtzburg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376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>
            <a:extLst>
              <a:ext uri="{FF2B5EF4-FFF2-40B4-BE49-F238E27FC236}">
                <a16:creationId xmlns:a16="http://schemas.microsoft.com/office/drawing/2014/main" id="{0B54CD9B-11D0-4ECA-9D03-2500AE313C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76800" y="228600"/>
            <a:ext cx="5410200" cy="762000"/>
          </a:xfrm>
        </p:spPr>
        <p:txBody>
          <a:bodyPr/>
          <a:lstStyle/>
          <a:p>
            <a:pPr>
              <a:defRPr/>
            </a:pPr>
            <a:r>
              <a:rPr lang="cs-CZ" altLang="cs-CZ" sz="3600" b="1"/>
              <a:t>Vyšetření tlustého střeva</a:t>
            </a:r>
          </a:p>
        </p:txBody>
      </p:sp>
      <p:pic>
        <p:nvPicPr>
          <p:cNvPr id="25603" name="Picture 4" descr="lgi-xray-b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066800"/>
            <a:ext cx="4686300" cy="562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5" descr="PrestigeScreeningDiagr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" b="4839"/>
          <a:stretch>
            <a:fillRect/>
          </a:stretch>
        </p:blipFill>
        <p:spPr bwMode="auto">
          <a:xfrm>
            <a:off x="0" y="0"/>
            <a:ext cx="35052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6" descr="PrestigeScreeningSmal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124200"/>
            <a:ext cx="362743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65"/>
    </mc:Choice>
    <mc:Fallback xmlns="">
      <p:transition spd="slow" advTm="201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>
            <a:extLst>
              <a:ext uri="{FF2B5EF4-FFF2-40B4-BE49-F238E27FC236}">
                <a16:creationId xmlns:a16="http://schemas.microsoft.com/office/drawing/2014/main" id="{AD6F9E38-E4CC-469B-8E4C-AC3949C396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cs-CZ" altLang="cs-CZ" sz="3600" b="1"/>
              <a:t>Skiaskopie kontrastní látkou</a:t>
            </a:r>
          </a:p>
        </p:txBody>
      </p:sp>
      <p:pic>
        <p:nvPicPr>
          <p:cNvPr id="26627" name="Picture 4" descr="CO71X1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7" b="5333"/>
          <a:stretch>
            <a:fillRect/>
          </a:stretch>
        </p:blipFill>
        <p:spPr bwMode="auto">
          <a:xfrm>
            <a:off x="4572000" y="1524000"/>
            <a:ext cx="5715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5" descr="ES02X1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 r="12000"/>
          <a:stretch>
            <a:fillRect/>
          </a:stretch>
        </p:blipFill>
        <p:spPr bwMode="auto">
          <a:xfrm>
            <a:off x="152400" y="990600"/>
            <a:ext cx="43434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8"/>
    </mc:Choice>
    <mc:Fallback xmlns="">
      <p:transition spd="slow" advTm="50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>
            <a:extLst>
              <a:ext uri="{FF2B5EF4-FFF2-40B4-BE49-F238E27FC236}">
                <a16:creationId xmlns:a16="http://schemas.microsoft.com/office/drawing/2014/main" id="{6E800691-2D91-436A-9C03-CE6B9F6B06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5524500" cy="914400"/>
          </a:xfrm>
        </p:spPr>
        <p:txBody>
          <a:bodyPr/>
          <a:lstStyle/>
          <a:p>
            <a:pPr>
              <a:defRPr/>
            </a:pPr>
            <a:r>
              <a:rPr lang="cs-CZ" altLang="cs-CZ" sz="3600" b="1"/>
              <a:t>Nálezy na jícnu</a:t>
            </a:r>
          </a:p>
        </p:txBody>
      </p:sp>
      <p:pic>
        <p:nvPicPr>
          <p:cNvPr id="27651" name="Picture 4" descr="ES63X1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6" r="10667" b="3847"/>
          <a:stretch>
            <a:fillRect/>
          </a:stretch>
        </p:blipFill>
        <p:spPr bwMode="auto">
          <a:xfrm>
            <a:off x="685800" y="914400"/>
            <a:ext cx="4675188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 descr="ES71X1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3" r="21333"/>
          <a:stretch>
            <a:fillRect/>
          </a:stretch>
        </p:blipFill>
        <p:spPr bwMode="auto">
          <a:xfrm>
            <a:off x="6096000" y="152400"/>
            <a:ext cx="3713163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62"/>
    </mc:Choice>
    <mc:Fallback xmlns="">
      <p:transition spd="slow" advTm="170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>
            <a:extLst>
              <a:ext uri="{FF2B5EF4-FFF2-40B4-BE49-F238E27FC236}">
                <a16:creationId xmlns:a16="http://schemas.microsoft.com/office/drawing/2014/main" id="{B5D0B0F0-0322-4E51-9CD1-726FC2ED7B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00600" y="228600"/>
            <a:ext cx="4229100" cy="1219200"/>
          </a:xfrm>
        </p:spPr>
        <p:txBody>
          <a:bodyPr/>
          <a:lstStyle/>
          <a:p>
            <a:pPr>
              <a:defRPr/>
            </a:pPr>
            <a:r>
              <a:rPr lang="cs-CZ" altLang="cs-CZ" sz="3600" b="1"/>
              <a:t>Žaludek </a:t>
            </a:r>
          </a:p>
        </p:txBody>
      </p:sp>
      <p:pic>
        <p:nvPicPr>
          <p:cNvPr id="28675" name="Picture 4" descr="ugi-xray-smbow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00200"/>
            <a:ext cx="4914900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5" descr="ST46X1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r="10667"/>
          <a:stretch>
            <a:fillRect/>
          </a:stretch>
        </p:blipFill>
        <p:spPr bwMode="auto">
          <a:xfrm>
            <a:off x="152400" y="914400"/>
            <a:ext cx="4572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04"/>
    </mc:Choice>
    <mc:Fallback xmlns="">
      <p:transition spd="slow" advTm="16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>
            <a:extLst>
              <a:ext uri="{FF2B5EF4-FFF2-40B4-BE49-F238E27FC236}">
                <a16:creationId xmlns:a16="http://schemas.microsoft.com/office/drawing/2014/main" id="{E3B3E0B6-D0BC-42CA-8ACC-B0925C13C3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67200" y="228600"/>
            <a:ext cx="4762500" cy="12192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Ca céka</a:t>
            </a:r>
          </a:p>
        </p:txBody>
      </p:sp>
      <p:pic>
        <p:nvPicPr>
          <p:cNvPr id="29699" name="Picture 5" descr="RTG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3554413" cy="597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6" descr="RTG4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733800"/>
            <a:ext cx="39624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7" descr="procedures_main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447800"/>
            <a:ext cx="5486400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56"/>
    </mc:Choice>
    <mc:Fallback xmlns="">
      <p:transition spd="slow" advTm="255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>
            <a:extLst>
              <a:ext uri="{FF2B5EF4-FFF2-40B4-BE49-F238E27FC236}">
                <a16:creationId xmlns:a16="http://schemas.microsoft.com/office/drawing/2014/main" id="{A235B85A-4552-45CE-BC8D-D189EBEB21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3505200" cy="1219200"/>
          </a:xfrm>
        </p:spPr>
        <p:txBody>
          <a:bodyPr/>
          <a:lstStyle/>
          <a:p>
            <a:pPr>
              <a:defRPr/>
            </a:pPr>
            <a:r>
              <a:rPr lang="cs-CZ" altLang="cs-CZ" sz="3200" b="1"/>
              <a:t>i.v. urografie</a:t>
            </a:r>
          </a:p>
        </p:txBody>
      </p:sp>
      <p:sp>
        <p:nvSpPr>
          <p:cNvPr id="199683" name="Rectangle 3">
            <a:extLst>
              <a:ext uri="{FF2B5EF4-FFF2-40B4-BE49-F238E27FC236}">
                <a16:creationId xmlns:a16="http://schemas.microsoft.com/office/drawing/2014/main" id="{63BB2C79-77B6-477E-A5D1-3B2F339D9A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990600"/>
            <a:ext cx="3886200" cy="17526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cs-CZ" altLang="cs-CZ" sz="2400" b="1">
                <a:solidFill>
                  <a:schemeClr val="tx2"/>
                </a:solidFill>
              </a:rPr>
              <a:t>Kontrastní  látka pozitivní 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400" b="1">
                <a:solidFill>
                  <a:schemeClr val="tx2"/>
                </a:solidFill>
              </a:rPr>
              <a:t>-</a:t>
            </a:r>
            <a:r>
              <a:rPr lang="cs-CZ" altLang="cs-CZ" sz="2000" b="1" i="1">
                <a:solidFill>
                  <a:schemeClr val="tx2"/>
                </a:solidFill>
              </a:rPr>
              <a:t>telebrix (jodové preparáty) barium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400" b="1">
                <a:solidFill>
                  <a:schemeClr val="tx2"/>
                </a:solidFill>
              </a:rPr>
              <a:t>Kontrastní  látka negativní</a:t>
            </a:r>
          </a:p>
        </p:txBody>
      </p:sp>
      <p:pic>
        <p:nvPicPr>
          <p:cNvPr id="30724" name="Picture 4" descr="ivp-xray-5m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4800"/>
            <a:ext cx="5216525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6" descr="urografi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90" t="7039" r="4376" b="27655"/>
          <a:stretch>
            <a:fillRect/>
          </a:stretch>
        </p:blipFill>
        <p:spPr bwMode="auto">
          <a:xfrm>
            <a:off x="990600" y="2438400"/>
            <a:ext cx="291782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311"/>
    </mc:Choice>
    <mc:Fallback xmlns="">
      <p:transition spd="slow" advTm="663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85875" y="188641"/>
            <a:ext cx="7715250" cy="1296143"/>
          </a:xfrm>
        </p:spPr>
        <p:txBody>
          <a:bodyPr/>
          <a:lstStyle/>
          <a:p>
            <a:r>
              <a:rPr lang="cs-CZ" sz="3600" b="1" dirty="0" err="1"/>
              <a:t>Koronarografie</a:t>
            </a:r>
            <a:br>
              <a:rPr lang="cs-CZ" sz="3600" b="1" dirty="0"/>
            </a:br>
            <a:r>
              <a:rPr lang="cs-CZ" sz="2400" b="1" dirty="0"/>
              <a:t>RIA </a:t>
            </a:r>
            <a:r>
              <a:rPr lang="cs-CZ" sz="2400" b="1" dirty="0" err="1"/>
              <a:t>ramus</a:t>
            </a:r>
            <a:r>
              <a:rPr lang="cs-CZ" sz="2400" b="1" dirty="0"/>
              <a:t> </a:t>
            </a:r>
            <a:r>
              <a:rPr lang="cs-CZ" sz="2400" b="1" dirty="0" err="1"/>
              <a:t>intterventricularis</a:t>
            </a:r>
            <a:r>
              <a:rPr lang="cs-CZ" sz="2400" b="1" dirty="0"/>
              <a:t> </a:t>
            </a:r>
            <a:r>
              <a:rPr lang="cs-CZ" sz="2400" b="1" dirty="0" err="1"/>
              <a:t>anterior</a:t>
            </a:r>
            <a:br>
              <a:rPr lang="cs-CZ" sz="2400" b="1" dirty="0"/>
            </a:br>
            <a:r>
              <a:rPr lang="cs-CZ" sz="2400" b="1" dirty="0"/>
              <a:t>RD </a:t>
            </a:r>
            <a:r>
              <a:rPr lang="cs-CZ" sz="2400" b="1" dirty="0" err="1"/>
              <a:t>ramus</a:t>
            </a:r>
            <a:r>
              <a:rPr lang="cs-CZ" sz="2400" b="1" dirty="0"/>
              <a:t> dorsalis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17" y="1556792"/>
            <a:ext cx="4857750" cy="48768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869" y="1537941"/>
            <a:ext cx="4963483" cy="4914501"/>
          </a:xfrm>
          <a:prstGeom prst="rect">
            <a:avLst/>
          </a:prstGeom>
        </p:spPr>
      </p:pic>
      <p:pic>
        <p:nvPicPr>
          <p:cNvPr id="7" name="Zvuk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77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293"/>
    </mc:Choice>
    <mc:Fallback xmlns="">
      <p:transition spd="slow" advTm="782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85875" y="332656"/>
            <a:ext cx="7715250" cy="1512168"/>
          </a:xfrm>
        </p:spPr>
        <p:txBody>
          <a:bodyPr/>
          <a:lstStyle/>
          <a:p>
            <a:r>
              <a:rPr lang="cs-CZ" sz="3200" dirty="0"/>
              <a:t>Angiografie břišní</a:t>
            </a:r>
            <a:br>
              <a:rPr lang="cs-CZ" sz="3200" dirty="0"/>
            </a:br>
            <a:r>
              <a:rPr lang="cs-CZ" sz="3200" dirty="0"/>
              <a:t>dolních končetin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64" y="2564904"/>
            <a:ext cx="4131246" cy="386298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476" y="2132856"/>
            <a:ext cx="4593971" cy="4400691"/>
          </a:xfrm>
          <a:prstGeom prst="rect">
            <a:avLst/>
          </a:prstGeom>
        </p:spPr>
      </p:pic>
      <p:pic>
        <p:nvPicPr>
          <p:cNvPr id="7" name="Zvuk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19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83"/>
    </mc:Choice>
    <mc:Fallback xmlns="">
      <p:transition spd="slow" advTm="237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11052" y="620688"/>
            <a:ext cx="7715250" cy="650453"/>
          </a:xfrm>
        </p:spPr>
        <p:txBody>
          <a:bodyPr/>
          <a:lstStyle/>
          <a:p>
            <a:r>
              <a:rPr lang="cs-CZ" sz="3200" dirty="0"/>
              <a:t>Mozková angiografie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0" t="-6950" r="-30090" b="20201"/>
          <a:stretch/>
        </p:blipFill>
        <p:spPr>
          <a:xfrm>
            <a:off x="1231166" y="1988840"/>
            <a:ext cx="3754372" cy="36004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90"/>
          <a:stretch/>
        </p:blipFill>
        <p:spPr>
          <a:xfrm>
            <a:off x="4207396" y="1844824"/>
            <a:ext cx="5346328" cy="4529968"/>
          </a:xfrm>
          <a:prstGeom prst="rect">
            <a:avLst/>
          </a:prstGeom>
        </p:spPr>
      </p:pic>
      <p:pic>
        <p:nvPicPr>
          <p:cNvPr id="7" name="Zvuk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85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87"/>
    </mc:Choice>
    <mc:Fallback xmlns="">
      <p:transition spd="slow" advTm="240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>
            <a:extLst>
              <a:ext uri="{FF2B5EF4-FFF2-40B4-BE49-F238E27FC236}">
                <a16:creationId xmlns:a16="http://schemas.microsoft.com/office/drawing/2014/main" id="{A21D755D-910A-4785-B7F8-0FD868F506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Clony            Lymfografie</a:t>
            </a:r>
          </a:p>
        </p:txBody>
      </p:sp>
      <p:pic>
        <p:nvPicPr>
          <p:cNvPr id="49155" name="Picture 4" descr="lymfografi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524000"/>
            <a:ext cx="3500438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70" name="Rectangle 6">
            <a:extLst>
              <a:ext uri="{FF2B5EF4-FFF2-40B4-BE49-F238E27FC236}">
                <a16:creationId xmlns:a16="http://schemas.microsoft.com/office/drawing/2014/main" id="{C194804F-D915-49DA-86AE-6B464F7ECA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4876800" cy="41148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Primární a sekundární</a:t>
            </a:r>
          </a:p>
          <a:p>
            <a:pPr>
              <a:defRPr/>
            </a:pPr>
            <a:r>
              <a:rPr lang="cs-CZ" altLang="cs-CZ" i="1">
                <a:cs typeface="Times New Roman" panose="02020603050405020304" pitchFamily="18" charset="0"/>
              </a:rPr>
              <a:t>Buckyho clona</a:t>
            </a:r>
            <a:r>
              <a:rPr lang="cs-CZ" altLang="cs-CZ">
                <a:cs typeface="Times New Roman" panose="02020603050405020304" pitchFamily="18" charset="0"/>
              </a:rPr>
              <a:t> </a:t>
            </a:r>
            <a:endParaRPr lang="cs-CZ" altLang="cs-CZ"/>
          </a:p>
          <a:p>
            <a:pPr>
              <a:defRPr/>
            </a:pPr>
            <a:r>
              <a:rPr lang="cs-CZ" altLang="cs-CZ" i="1">
                <a:cs typeface="Times New Roman" panose="02020603050405020304" pitchFamily="18" charset="0"/>
              </a:rPr>
              <a:t>Lysholmova clona</a:t>
            </a:r>
            <a:r>
              <a:rPr lang="cs-CZ" altLang="cs-CZ">
                <a:cs typeface="Times New Roman" panose="02020603050405020304" pitchFamily="18" charset="0"/>
              </a:rPr>
              <a:t> </a:t>
            </a:r>
            <a:endParaRPr lang="cs-CZ" altLang="cs-CZ"/>
          </a:p>
          <a:p>
            <a:pPr>
              <a:defRPr/>
            </a:pPr>
            <a:endParaRPr lang="cs-CZ" altLang="cs-CZ"/>
          </a:p>
        </p:txBody>
      </p:sp>
      <p:pic>
        <p:nvPicPr>
          <p:cNvPr id="49157" name="Picture 7" descr="skr_08_0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9"/>
          <a:stretch>
            <a:fillRect/>
          </a:stretch>
        </p:blipFill>
        <p:spPr bwMode="auto">
          <a:xfrm>
            <a:off x="762000" y="3581400"/>
            <a:ext cx="3429000" cy="3089275"/>
          </a:xfrm>
          <a:prstGeom prst="rect">
            <a:avLst/>
          </a:prstGeom>
          <a:solidFill>
            <a:srgbClr val="FFFF99"/>
          </a:solidFill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5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64"/>
    </mc:Choice>
    <mc:Fallback xmlns="">
      <p:transition spd="slow" advTm="252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>
            <a:extLst>
              <a:ext uri="{FF2B5EF4-FFF2-40B4-BE49-F238E27FC236}">
                <a16:creationId xmlns:a16="http://schemas.microsoft.com/office/drawing/2014/main" id="{D101391B-8D3A-4BD4-AA98-E849AB967F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200" b="1"/>
              <a:t>Spektrum elektromagnetického záření</a:t>
            </a:r>
          </a:p>
        </p:txBody>
      </p:sp>
      <p:sp>
        <p:nvSpPr>
          <p:cNvPr id="232451" name="Rectangle 3">
            <a:extLst>
              <a:ext uri="{FF2B5EF4-FFF2-40B4-BE49-F238E27FC236}">
                <a16:creationId xmlns:a16="http://schemas.microsoft.com/office/drawing/2014/main" id="{AB2B14E9-8E02-4C5E-AF5B-2C93928F38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7300" y="1828800"/>
            <a:ext cx="7772400" cy="11430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altLang="cs-CZ">
                <a:cs typeface="Times New Roman" panose="02020603050405020304" pitchFamily="18" charset="0"/>
              </a:rPr>
              <a:t>f= c/λ</a:t>
            </a:r>
            <a:r>
              <a:rPr lang="cs-CZ" altLang="cs-CZ"/>
              <a:t>    T</a:t>
            </a:r>
            <a:r>
              <a:rPr lang="cs-CZ" altLang="cs-CZ">
                <a:cs typeface="Times New Roman" panose="02020603050405020304" pitchFamily="18" charset="0"/>
              </a:rPr>
              <a:t>= λ</a:t>
            </a:r>
            <a:r>
              <a:rPr lang="cs-CZ" altLang="cs-CZ"/>
              <a:t>/c        </a:t>
            </a:r>
            <a:r>
              <a:rPr lang="cs-CZ" altLang="cs-CZ">
                <a:cs typeface="Times New Roman" panose="02020603050405020304" pitchFamily="18" charset="0"/>
              </a:rPr>
              <a:t>λ</a:t>
            </a:r>
            <a:r>
              <a:rPr lang="cs-CZ" altLang="cs-CZ"/>
              <a:t> = cT = c/f 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/>
              <a:t>Rovnici můžete stále dokola zkoušet</a:t>
            </a:r>
          </a:p>
        </p:txBody>
      </p:sp>
      <p:pic>
        <p:nvPicPr>
          <p:cNvPr id="6148" name="Picture 4" descr="skr_07_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98" b="12572"/>
          <a:stretch>
            <a:fillRect/>
          </a:stretch>
        </p:blipFill>
        <p:spPr bwMode="auto">
          <a:xfrm>
            <a:off x="228600" y="3124200"/>
            <a:ext cx="9753600" cy="3124200"/>
          </a:xfrm>
          <a:prstGeom prst="rect">
            <a:avLst/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149" name="Text Box 6"/>
          <p:cNvSpPr txBox="1">
            <a:spLocks noChangeArrowheads="1"/>
          </p:cNvSpPr>
          <p:nvPr/>
        </p:nvSpPr>
        <p:spPr bwMode="auto">
          <a:xfrm>
            <a:off x="895350" y="6308725"/>
            <a:ext cx="16494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5 až 100 pm </a:t>
            </a:r>
          </a:p>
        </p:txBody>
      </p:sp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3106738" y="6303963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6151" name="Text Box 8"/>
          <p:cNvSpPr txBox="1">
            <a:spLocks noChangeArrowheads="1"/>
          </p:cNvSpPr>
          <p:nvPr/>
        </p:nvSpPr>
        <p:spPr bwMode="auto">
          <a:xfrm>
            <a:off x="2982913" y="6308725"/>
            <a:ext cx="160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10–200 keV 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615"/>
    </mc:Choice>
    <mc:Fallback xmlns="">
      <p:transition spd="slow" advTm="140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>
            <a:extLst>
              <a:ext uri="{FF2B5EF4-FFF2-40B4-BE49-F238E27FC236}">
                <a16:creationId xmlns:a16="http://schemas.microsoft.com/office/drawing/2014/main" id="{A8F7F2B2-5A79-4D2B-BD38-5C160D835E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Tomografie - schéma</a:t>
            </a:r>
          </a:p>
        </p:txBody>
      </p:sp>
      <p:pic>
        <p:nvPicPr>
          <p:cNvPr id="31747" name="Picture 4" descr="skr_08_0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0"/>
          <a:stretch>
            <a:fillRect/>
          </a:stretch>
        </p:blipFill>
        <p:spPr bwMode="auto">
          <a:xfrm>
            <a:off x="5105400" y="1600200"/>
            <a:ext cx="4419600" cy="4405313"/>
          </a:xfrm>
          <a:prstGeom prst="rect">
            <a:avLst/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1748" name="Picture 8" descr="xray_dia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8"/>
          <a:stretch>
            <a:fillRect/>
          </a:stretch>
        </p:blipFill>
        <p:spPr bwMode="auto">
          <a:xfrm>
            <a:off x="609600" y="1371600"/>
            <a:ext cx="3881438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350"/>
    </mc:Choice>
    <mc:Fallback xmlns="">
      <p:transition spd="slow" advTm="713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1026">
            <a:extLst>
              <a:ext uri="{FF2B5EF4-FFF2-40B4-BE49-F238E27FC236}">
                <a16:creationId xmlns:a16="http://schemas.microsoft.com/office/drawing/2014/main" id="{AF7EAE2B-0A93-44A7-A3CC-958C18403D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Detektory X-záření pro CT</a:t>
            </a:r>
          </a:p>
        </p:txBody>
      </p:sp>
      <p:sp>
        <p:nvSpPr>
          <p:cNvPr id="240643" name="Rectangle 1027">
            <a:extLst>
              <a:ext uri="{FF2B5EF4-FFF2-40B4-BE49-F238E27FC236}">
                <a16:creationId xmlns:a16="http://schemas.microsoft.com/office/drawing/2014/main" id="{33CBB571-D31A-4CED-822B-39D8129F21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000"/>
              <a:t>Úkolem zachytit fotony X-záření procházející vyšetřovanou tkání a jejich přeměna na elektrický signál</a:t>
            </a:r>
          </a:p>
          <a:p>
            <a:pPr lvl="1">
              <a:defRPr/>
            </a:pPr>
            <a:r>
              <a:rPr lang="cs-CZ" altLang="cs-CZ" sz="2600"/>
              <a:t>Scintilační detektory – nejčastější použití – obsahují scintilační krystaly NaI(Tl), CsI(Tl) Bi4Ge3O12 (vysoká detekční účinnost při malých rozměrech</a:t>
            </a:r>
          </a:p>
          <a:p>
            <a:pPr lvl="1">
              <a:defRPr/>
            </a:pPr>
            <a:r>
              <a:rPr lang="cs-CZ" altLang="cs-CZ" sz="2600"/>
              <a:t>Ionizační komory plněné stlačeným plynným xenonem - ojedinělé použití)</a:t>
            </a:r>
          </a:p>
          <a:p>
            <a:pPr>
              <a:defRPr/>
            </a:pPr>
            <a:endParaRPr lang="cs-CZ" altLang="cs-CZ" sz="3000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29"/>
    </mc:Choice>
    <mc:Fallback xmlns="">
      <p:transition spd="slow" advTm="10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>
            <a:extLst>
              <a:ext uri="{FF2B5EF4-FFF2-40B4-BE49-F238E27FC236}">
                <a16:creationId xmlns:a16="http://schemas.microsoft.com/office/drawing/2014/main" id="{15964B04-ADC4-4D4D-A71F-F06755BAE5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772400" cy="906463"/>
          </a:xfrm>
        </p:spPr>
        <p:txBody>
          <a:bodyPr/>
          <a:lstStyle/>
          <a:p>
            <a:pPr>
              <a:defRPr/>
            </a:pPr>
            <a:r>
              <a:rPr lang="cs-CZ" altLang="cs-CZ"/>
              <a:t>Scintilační detektory</a:t>
            </a:r>
          </a:p>
        </p:txBody>
      </p:sp>
      <p:sp>
        <p:nvSpPr>
          <p:cNvPr id="241667" name="Rectangle 3">
            <a:extLst>
              <a:ext uri="{FF2B5EF4-FFF2-40B4-BE49-F238E27FC236}">
                <a16:creationId xmlns:a16="http://schemas.microsoft.com/office/drawing/2014/main" id="{C9586180-A3F9-470E-8D58-AC8A6702A30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27050" y="4365625"/>
            <a:ext cx="9258300" cy="2189163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cs-CZ" altLang="cs-CZ" sz="1700"/>
              <a:t>Scintilační detektory jsou založeny na vlastnosti některých látek reagovat </a:t>
            </a:r>
            <a:r>
              <a:rPr lang="cs-CZ" altLang="cs-CZ" sz="1700" b="1"/>
              <a:t>světelnými záblesky</a:t>
            </a:r>
            <a:r>
              <a:rPr lang="cs-CZ" altLang="cs-CZ" sz="1700"/>
              <a:t> (scintilacemi) na pohlcení kvant ionizujícího záření 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700"/>
              <a:t>světelné záblesky se pak elektronicky registrují pomocí </a:t>
            </a:r>
            <a:r>
              <a:rPr lang="cs-CZ" altLang="cs-CZ" sz="1700" b="1"/>
              <a:t>fotonásobičů nebo fototranzistory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700"/>
              <a:t>Výhody:</a:t>
            </a:r>
          </a:p>
          <a:p>
            <a:pPr lvl="1">
              <a:lnSpc>
                <a:spcPct val="80000"/>
              </a:lnSpc>
              <a:defRPr/>
            </a:pPr>
            <a:r>
              <a:rPr lang="cs-CZ" altLang="cs-CZ" sz="1500" b="1"/>
              <a:t>Vysoká detekční účinnost</a:t>
            </a:r>
            <a:r>
              <a:rPr lang="cs-CZ" altLang="cs-CZ" sz="1500"/>
              <a:t> (citlivost) -vysokou detekční účinnost (citlivost), která se často blíží 100%. </a:t>
            </a:r>
          </a:p>
          <a:p>
            <a:pPr lvl="1">
              <a:lnSpc>
                <a:spcPct val="80000"/>
              </a:lnSpc>
              <a:defRPr/>
            </a:pPr>
            <a:r>
              <a:rPr lang="cs-CZ" altLang="cs-CZ" sz="1500" b="1"/>
              <a:t>Krátká mrtvá doba - </a:t>
            </a:r>
            <a:r>
              <a:rPr lang="cs-CZ" altLang="cs-CZ" sz="1500"/>
              <a:t>scintilace v krystalu cca10-9sec, zpracování ve fotonásobiči cca 10-8sec. Mrtvá doba scintilačního detektoru asi 1ms</a:t>
            </a:r>
          </a:p>
        </p:txBody>
      </p:sp>
      <p:pic>
        <p:nvPicPr>
          <p:cNvPr id="33796" name="Picture 4" descr="DetektorScintilacni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3413" y="981075"/>
            <a:ext cx="6397625" cy="308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340"/>
    </mc:Choice>
    <mc:Fallback xmlns="">
      <p:transition spd="slow" advTm="45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>
            <a:extLst>
              <a:ext uri="{FF2B5EF4-FFF2-40B4-BE49-F238E27FC236}">
                <a16:creationId xmlns:a16="http://schemas.microsoft.com/office/drawing/2014/main" id="{D73FD3CE-673B-4043-A3D4-C17797CEAC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9067800" cy="1219200"/>
          </a:xfrm>
        </p:spPr>
        <p:txBody>
          <a:bodyPr/>
          <a:lstStyle/>
          <a:p>
            <a:pPr>
              <a:defRPr/>
            </a:pPr>
            <a:r>
              <a:rPr lang="cs-CZ" altLang="cs-CZ" sz="4000" b="1"/>
              <a:t>CT- historie</a:t>
            </a: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938"/>
            <a:ext cx="5359400" cy="413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863" y="2420938"/>
            <a:ext cx="4535487" cy="412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484"/>
    </mc:Choice>
    <mc:Fallback xmlns="">
      <p:transition spd="slow" advTm="1414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9" r="30598" b="43607"/>
          <a:stretch>
            <a:fillRect/>
          </a:stretch>
        </p:blipFill>
        <p:spPr bwMode="auto">
          <a:xfrm>
            <a:off x="247650" y="2276475"/>
            <a:ext cx="4926013" cy="381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7" t="4247" r="4727" b="30595"/>
          <a:stretch>
            <a:fillRect/>
          </a:stretch>
        </p:blipFill>
        <p:spPr bwMode="auto">
          <a:xfrm>
            <a:off x="5214938" y="2349500"/>
            <a:ext cx="4608512" cy="378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3716" name="Rectangle 4">
            <a:extLst>
              <a:ext uri="{FF2B5EF4-FFF2-40B4-BE49-F238E27FC236}">
                <a16:creationId xmlns:a16="http://schemas.microsoft.com/office/drawing/2014/main" id="{A4174635-5AED-46FD-B9CA-5B7076EDE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200" y="444500"/>
            <a:ext cx="7772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algn="ctr"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  <a:lvl2pPr algn="ctr"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2pPr>
            <a:lvl3pPr algn="ctr"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3pPr>
            <a:lvl4pPr algn="ctr"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4pPr>
            <a:lvl5pPr algn="ctr"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5pPr>
            <a:lvl6pPr marL="4572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6pPr>
            <a:lvl7pPr marL="9144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7pPr>
            <a:lvl8pPr marL="13716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8pPr>
            <a:lvl9pPr marL="18288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cs-CZ" altLang="cs-CZ"/>
              <a:t>Počítačová tomografie schéma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0"/>
    </mc:Choice>
    <mc:Fallback xmlns="">
      <p:transition spd="slow" advTm="1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>
            <a:extLst>
              <a:ext uri="{FF2B5EF4-FFF2-40B4-BE49-F238E27FC236}">
                <a16:creationId xmlns:a16="http://schemas.microsoft.com/office/drawing/2014/main" id="{6971D2D3-5C1A-4E4A-9710-2EC0A0E4DB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4300"/>
              <a:t>Mnohodetektorové, rotační a spirální CT </a:t>
            </a:r>
          </a:p>
        </p:txBody>
      </p:sp>
      <p:sp>
        <p:nvSpPr>
          <p:cNvPr id="244739" name="Rectangle 3">
            <a:extLst>
              <a:ext uri="{FF2B5EF4-FFF2-40B4-BE49-F238E27FC236}">
                <a16:creationId xmlns:a16="http://schemas.microsoft.com/office/drawing/2014/main" id="{981802F8-0AB6-427A-9AEC-DEE536DA0D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altLang="cs-CZ" sz="3000"/>
              <a:t>1.generace CT – 70. a 80. léta – systém jedné rentgenky a jednoho detektoru </a:t>
            </a:r>
            <a:r>
              <a:rPr lang="cs-CZ" altLang="cs-CZ" sz="3000">
                <a:latin typeface="Arial" panose="020B0604020202020204" pitchFamily="34" charset="0"/>
              </a:rPr>
              <a:t>→ jeden řez trval několik minut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z="3000">
                <a:latin typeface="Arial" panose="020B0604020202020204" pitchFamily="34" charset="0"/>
              </a:rPr>
              <a:t>Začátkem 80. let vynalezeny rotační a spirální CTčka. – vysoká technická dokonalost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z="3000">
                <a:latin typeface="Arial" panose="020B0604020202020204" pitchFamily="34" charset="0"/>
              </a:rPr>
              <a:t>Dalšího pokroku můžeme dosáhnout na poli zkracování dob vyšetření → moderní počítačové systémy  </a:t>
            </a:r>
          </a:p>
          <a:p>
            <a:pPr>
              <a:lnSpc>
                <a:spcPct val="90000"/>
              </a:lnSpc>
              <a:defRPr/>
            </a:pPr>
            <a:endParaRPr lang="cs-CZ" altLang="cs-CZ" sz="3000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50"/>
    </mc:Choice>
    <mc:Fallback xmlns="">
      <p:transition spd="slow" advTm="181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>
            <a:extLst>
              <a:ext uri="{FF2B5EF4-FFF2-40B4-BE49-F238E27FC236}">
                <a16:creationId xmlns:a16="http://schemas.microsoft.com/office/drawing/2014/main" id="{7CFD82FC-BDCD-421D-8CF8-0E609CD3A6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Rotační metoda</a:t>
            </a:r>
          </a:p>
        </p:txBody>
      </p:sp>
      <p:graphicFrame>
        <p:nvGraphicFramePr>
          <p:cNvPr id="38915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146300" y="2852738"/>
          <a:ext cx="6238875" cy="379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4" name="Rastrový obrázek" r:id="rId5" imgW="4638095" imgH="3172268" progId="Paint.Picture">
                  <p:embed/>
                </p:oleObj>
              </mc:Choice>
              <mc:Fallback>
                <p:oleObj name="Rastrový obrázek" r:id="rId5" imgW="4638095" imgH="3172268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2852738"/>
                        <a:ext cx="6238875" cy="379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64" name="Rectangle 4">
            <a:extLst>
              <a:ext uri="{FF2B5EF4-FFF2-40B4-BE49-F238E27FC236}">
                <a16:creationId xmlns:a16="http://schemas.microsoft.com/office/drawing/2014/main" id="{BBF99FBF-5C18-43F3-A233-6B34EF2DF902}"/>
              </a:ext>
            </a:extLst>
          </p:cNvPr>
          <p:cNvSpPr>
            <a:spLocks noGrp="1" noChangeArrowheads="1"/>
          </p:cNvSpPr>
          <p:nvPr>
            <p:ph type="body" sz="half" idx="3"/>
          </p:nvPr>
        </p:nvSpPr>
        <p:spPr>
          <a:xfrm>
            <a:off x="527050" y="1196975"/>
            <a:ext cx="9258300" cy="158432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altLang="cs-CZ" sz="2600"/>
              <a:t>Spočívá v nezávislém získávání jednotlivých obrazů příčných řezů těla a následné tomografické rekonstrukci v 3D obraz </a:t>
            </a:r>
            <a:r>
              <a:rPr lang="cs-CZ" altLang="cs-CZ" sz="2600">
                <a:latin typeface="Arial" panose="020B0604020202020204" pitchFamily="34" charset="0"/>
              </a:rPr>
              <a:t>→ diskrétní proces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z="2600">
                <a:latin typeface="Arial" panose="020B0604020202020204" pitchFamily="34" charset="0"/>
              </a:rPr>
              <a:t>Základní typy uspořádání:</a:t>
            </a:r>
            <a:endParaRPr lang="cs-CZ" altLang="cs-CZ" sz="2600"/>
          </a:p>
        </p:txBody>
      </p:sp>
      <p:sp>
        <p:nvSpPr>
          <p:cNvPr id="245765" name="Rectangle 5">
            <a:extLst>
              <a:ext uri="{FF2B5EF4-FFF2-40B4-BE49-F238E27FC236}">
                <a16:creationId xmlns:a16="http://schemas.microsoft.com/office/drawing/2014/main" id="{5E7F5F20-9225-4F32-9750-02C5B7BE4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575" y="2997200"/>
            <a:ext cx="1701800" cy="311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cs-CZ" altLang="cs-CZ" sz="1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cs typeface="Arial" panose="020B0604020202020204" pitchFamily="34" charset="0"/>
              </a:rPr>
              <a:t>Vějířovité</a:t>
            </a:r>
          </a:p>
          <a:p>
            <a:pPr algn="ctr" eaLnBrk="1" hangingPunct="1">
              <a:defRPr/>
            </a:pPr>
            <a:endParaRPr lang="cs-CZ" altLang="cs-CZ" sz="18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cs-CZ" altLang="cs-CZ" sz="1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cs typeface="Arial" panose="020B0604020202020204" pitchFamily="34" charset="0"/>
              </a:rPr>
              <a:t>Detektory v kruhové výseči, která se otáčí společně s rentgenkou</a:t>
            </a:r>
          </a:p>
          <a:p>
            <a:pPr algn="ctr" eaLnBrk="1" hangingPunct="1">
              <a:defRPr/>
            </a:pPr>
            <a:r>
              <a:rPr lang="cs-CZ" altLang="cs-CZ" sz="1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cs typeface="Arial" panose="020B0604020202020204" pitchFamily="34" charset="0"/>
              </a:rPr>
              <a:t>Stovky detektorů.</a:t>
            </a:r>
          </a:p>
        </p:txBody>
      </p:sp>
      <p:sp>
        <p:nvSpPr>
          <p:cNvPr id="245766" name="Rectangle 6">
            <a:extLst>
              <a:ext uri="{FF2B5EF4-FFF2-40B4-BE49-F238E27FC236}">
                <a16:creationId xmlns:a16="http://schemas.microsoft.com/office/drawing/2014/main" id="{0B9B71D6-47F5-4816-B955-F1F46510EE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6138" y="2997200"/>
            <a:ext cx="1577975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cs-CZ" altLang="cs-CZ" sz="1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cs typeface="Arial" panose="020B0604020202020204" pitchFamily="34" charset="0"/>
              </a:rPr>
              <a:t>Kruhové</a:t>
            </a:r>
          </a:p>
          <a:p>
            <a:pPr algn="ctr" eaLnBrk="1" hangingPunct="1">
              <a:defRPr/>
            </a:pPr>
            <a:endParaRPr lang="cs-CZ" altLang="cs-CZ" sz="18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cs-CZ" altLang="cs-CZ" sz="1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cs typeface="Arial" panose="020B0604020202020204" pitchFamily="34" charset="0"/>
              </a:rPr>
              <a:t>Detektory po celém obvodu</a:t>
            </a:r>
          </a:p>
          <a:p>
            <a:pPr algn="ctr" eaLnBrk="1" hangingPunct="1">
              <a:defRPr/>
            </a:pPr>
            <a:r>
              <a:rPr lang="cs-CZ" altLang="cs-CZ" sz="1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cs typeface="Arial" panose="020B0604020202020204" pitchFamily="34" charset="0"/>
              </a:rPr>
              <a:t>Tisíce detektorů</a:t>
            </a:r>
          </a:p>
          <a:p>
            <a:pPr algn="ctr" eaLnBrk="1" hangingPunct="1">
              <a:defRPr/>
            </a:pPr>
            <a:endParaRPr lang="cs-CZ" altLang="cs-CZ" sz="18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09"/>
    </mc:Choice>
    <mc:Fallback xmlns="">
      <p:transition spd="slow" advTm="27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>
            <a:extLst>
              <a:ext uri="{FF2B5EF4-FFF2-40B4-BE49-F238E27FC236}">
                <a16:creationId xmlns:a16="http://schemas.microsoft.com/office/drawing/2014/main" id="{2F26B939-E8F4-4C35-94D4-8792403344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Spirální metoda</a:t>
            </a:r>
          </a:p>
        </p:txBody>
      </p:sp>
      <p:sp>
        <p:nvSpPr>
          <p:cNvPr id="246787" name="Rectangle 3">
            <a:extLst>
              <a:ext uri="{FF2B5EF4-FFF2-40B4-BE49-F238E27FC236}">
                <a16:creationId xmlns:a16="http://schemas.microsoft.com/office/drawing/2014/main" id="{4E5C78F7-132B-4D88-B1D8-22BB371F853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57300" y="1828800"/>
            <a:ext cx="7772400" cy="198755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altLang="cs-CZ" sz="2600"/>
              <a:t>Počátkem 90. let technický pokrok umožnil přejít na spojitý proces měření (bezkabelový přenos zdrojového napětí)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z="2600"/>
              <a:t>Kombinací posuvu pacienta a rotačního pohybu rentgenky vznikl spirální pohyb</a:t>
            </a:r>
          </a:p>
        </p:txBody>
      </p:sp>
      <p:graphicFrame>
        <p:nvGraphicFramePr>
          <p:cNvPr id="39940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3487738" y="3956050"/>
          <a:ext cx="3311525" cy="198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6" name="Rastrový obrázek" r:id="rId5" imgW="3629532" imgH="2266667" progId="Paint.Picture">
                  <p:embed/>
                </p:oleObj>
              </mc:Choice>
              <mc:Fallback>
                <p:oleObj name="Rastrový obrázek" r:id="rId5" imgW="3629532" imgH="2266667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7738" y="3956050"/>
                        <a:ext cx="3311525" cy="198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40"/>
    </mc:Choice>
    <mc:Fallback xmlns="">
      <p:transition spd="slow" advTm="29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>
            <a:extLst>
              <a:ext uri="{FF2B5EF4-FFF2-40B4-BE49-F238E27FC236}">
                <a16:creationId xmlns:a16="http://schemas.microsoft.com/office/drawing/2014/main" id="{CFCE52D0-212D-4F5D-BF47-DED3BD7464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1450" y="0"/>
            <a:ext cx="8743950" cy="533400"/>
          </a:xfrm>
        </p:spPr>
        <p:txBody>
          <a:bodyPr/>
          <a:lstStyle/>
          <a:p>
            <a:pPr algn="l">
              <a:defRPr/>
            </a:pPr>
            <a:r>
              <a:rPr lang="en-US" altLang="cs-CZ" sz="3000" i="1">
                <a:solidFill>
                  <a:srgbClr val="006600"/>
                </a:solidFill>
              </a:rPr>
              <a:t>Computerized Tomography (CT)</a:t>
            </a:r>
          </a:p>
        </p:txBody>
      </p:sp>
      <p:sp>
        <p:nvSpPr>
          <p:cNvPr id="247811" name="Rectangle 3">
            <a:extLst>
              <a:ext uri="{FF2B5EF4-FFF2-40B4-BE49-F238E27FC236}">
                <a16:creationId xmlns:a16="http://schemas.microsoft.com/office/drawing/2014/main" id="{5D73081F-FAD0-4CA7-AE84-C84BA20F12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1450" y="4038600"/>
            <a:ext cx="10115550" cy="2819400"/>
          </a:xfrm>
        </p:spPr>
        <p:txBody>
          <a:bodyPr/>
          <a:lstStyle/>
          <a:p>
            <a:pPr marL="609600" indent="-609600" defTabSz="914400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altLang="cs-CZ" sz="2600" dirty="0"/>
              <a:t>1972	Hounsfield announces findings at British Institute of Radiology</a:t>
            </a:r>
          </a:p>
          <a:p>
            <a:pPr marL="609600" indent="-609600" defTabSz="914400">
              <a:lnSpc>
                <a:spcPct val="90000"/>
              </a:lnSpc>
              <a:buFontTx/>
              <a:buAutoNum type="arabicPlain" startAt="1979"/>
              <a:defRPr/>
            </a:pPr>
            <a:r>
              <a:rPr lang="en-US" altLang="cs-CZ" sz="2600" dirty="0"/>
              <a:t> 	Hounsfield, Cormack receive Nobel Prize in Medicine</a:t>
            </a:r>
          </a:p>
          <a:p>
            <a:pPr marL="609600" indent="-609600" defTabSz="914400">
              <a:lnSpc>
                <a:spcPct val="90000"/>
              </a:lnSpc>
              <a:buFontTx/>
              <a:buNone/>
              <a:defRPr/>
            </a:pPr>
            <a:r>
              <a:rPr lang="en-US" altLang="cs-CZ" sz="2600" dirty="0"/>
              <a:t>(CT images computed to actually display attenuation coefficient </a:t>
            </a:r>
            <a:r>
              <a:rPr lang="en-US" altLang="cs-CZ" sz="2600" dirty="0">
                <a:latin typeface="Symbol" panose="05050102010706020507" pitchFamily="18" charset="2"/>
              </a:rPr>
              <a:t>m(</a:t>
            </a:r>
            <a:r>
              <a:rPr lang="en-US" altLang="cs-CZ" sz="2600" dirty="0" err="1"/>
              <a:t>x,y</a:t>
            </a:r>
            <a:r>
              <a:rPr lang="en-US" altLang="cs-CZ" sz="2600" dirty="0">
                <a:latin typeface="Symbol" panose="05050102010706020507" pitchFamily="18" charset="2"/>
              </a:rPr>
              <a:t>))</a:t>
            </a:r>
          </a:p>
          <a:p>
            <a:pPr marL="609600" indent="-609600" defTabSz="914400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altLang="cs-CZ" sz="2600" dirty="0"/>
              <a:t>Important Precursors:</a:t>
            </a:r>
          </a:p>
          <a:p>
            <a:pPr marL="609600" indent="-609600" defTabSz="914400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altLang="cs-CZ" sz="2600" dirty="0"/>
              <a:t>	1917    Radon: 	Characterized an image by its projections</a:t>
            </a:r>
          </a:p>
          <a:p>
            <a:pPr marL="609600" indent="-609600" defTabSz="914400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altLang="cs-CZ" sz="2600" dirty="0"/>
              <a:t>	1961    </a:t>
            </a:r>
            <a:r>
              <a:rPr lang="en-US" altLang="cs-CZ" sz="2600" dirty="0" err="1"/>
              <a:t>Oldendorf</a:t>
            </a:r>
            <a:r>
              <a:rPr lang="en-US" altLang="cs-CZ" sz="2600" dirty="0"/>
              <a:t>: 	Rotated patient instead of gantry</a:t>
            </a:r>
          </a:p>
        </p:txBody>
      </p:sp>
      <p:graphicFrame>
        <p:nvGraphicFramePr>
          <p:cNvPr id="41988" name="Object 4"/>
          <p:cNvGraphicFramePr>
            <a:graphicFrameLocks noChangeAspect="1"/>
          </p:cNvGraphicFramePr>
          <p:nvPr/>
        </p:nvGraphicFramePr>
        <p:xfrm>
          <a:off x="6772275" y="3352800"/>
          <a:ext cx="3070225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4" name="Equation" r:id="rId6" imgW="1117115" imgH="215806" progId="Equation.3">
                  <p:embed/>
                </p:oleObj>
              </mc:Choice>
              <mc:Fallback>
                <p:oleObj name="Equation" r:id="rId6" imgW="1117115" imgH="21580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2275" y="3352800"/>
                        <a:ext cx="3070225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5572125" y="3505200"/>
            <a:ext cx="1176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en-US" altLang="cs-CZ" sz="2400">
                <a:latin typeface="Times New Roman" panose="02020603050405020304" pitchFamily="18" charset="0"/>
              </a:rPr>
              <a:t>Result:</a:t>
            </a:r>
          </a:p>
        </p:txBody>
      </p:sp>
      <p:pic>
        <p:nvPicPr>
          <p:cNvPr id="41990" name="Picture 6" descr="Im L1 Hounsfiel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762000"/>
            <a:ext cx="3373438" cy="271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1991" name="Object 7"/>
          <p:cNvGraphicFramePr>
            <a:graphicFrameLocks noChangeAspect="1"/>
          </p:cNvGraphicFramePr>
          <p:nvPr/>
        </p:nvGraphicFramePr>
        <p:xfrm>
          <a:off x="3857625" y="762000"/>
          <a:ext cx="6000750" cy="260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5" name="Bitmap Image" r:id="rId9" imgW="4001058" imgH="1952898" progId="Paint.Picture">
                  <p:embed/>
                </p:oleObj>
              </mc:Choice>
              <mc:Fallback>
                <p:oleObj name="Bitmap Image" r:id="rId9" imgW="4001058" imgH="1952898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5" y="762000"/>
                        <a:ext cx="6000750" cy="260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942"/>
    </mc:Choice>
    <mc:Fallback xmlns="">
      <p:transition spd="slow" advTm="156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>
            <a:extLst>
              <a:ext uri="{FF2B5EF4-FFF2-40B4-BE49-F238E27FC236}">
                <a16:creationId xmlns:a16="http://schemas.microsoft.com/office/drawing/2014/main" id="{6DD1609B-5E21-40C4-86EE-11146B8B0D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cs-CZ" sz="5100">
                <a:solidFill>
                  <a:schemeClr val="tx1"/>
                </a:solidFill>
                <a:latin typeface="Times" pitchFamily="18" charset="0"/>
              </a:rPr>
              <a:t>First Generation CT Scanner</a:t>
            </a:r>
            <a:br>
              <a:rPr lang="en-US" altLang="cs-CZ" sz="5100">
                <a:solidFill>
                  <a:schemeClr val="tx1"/>
                </a:solidFill>
                <a:latin typeface="Times" pitchFamily="18" charset="0"/>
              </a:rPr>
            </a:br>
            <a:endParaRPr lang="en-US" altLang="cs-CZ" sz="510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249859" name="Rectangle 3">
            <a:extLst>
              <a:ext uri="{FF2B5EF4-FFF2-40B4-BE49-F238E27FC236}">
                <a16:creationId xmlns:a16="http://schemas.microsoft.com/office/drawing/2014/main" id="{10CC9E8A-CD61-4E39-AADC-22E361B6452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buFont typeface="Monotype Sorts" pitchFamily="2" charset="2"/>
              <a:buNone/>
              <a:defRPr/>
            </a:pPr>
            <a:r>
              <a:rPr lang="en-US" altLang="cs-CZ" sz="2100"/>
              <a:t>Acquire a projection (X-ray)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Monotype Sorts" pitchFamily="2" charset="2"/>
              <a:buNone/>
              <a:defRPr/>
            </a:pPr>
            <a:r>
              <a:rPr lang="en-US" altLang="cs-CZ" sz="2100"/>
              <a:t>	Translate x-ray pencil beam and detector across body and record output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Monotype Sorts" pitchFamily="2" charset="2"/>
              <a:buNone/>
              <a:defRPr/>
            </a:pPr>
            <a:endParaRPr lang="en-US" altLang="cs-CZ" sz="2100"/>
          </a:p>
          <a:p>
            <a:pPr>
              <a:lnSpc>
                <a:spcPct val="90000"/>
              </a:lnSpc>
              <a:spcBef>
                <a:spcPct val="0"/>
              </a:spcBef>
              <a:buFont typeface="Monotype Sorts" pitchFamily="2" charset="2"/>
              <a:buNone/>
              <a:defRPr/>
            </a:pPr>
            <a:r>
              <a:rPr lang="en-US" altLang="cs-CZ" sz="2100"/>
              <a:t>Rotate to next angle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Monotype Sorts" pitchFamily="2" charset="2"/>
              <a:buNone/>
              <a:defRPr/>
            </a:pPr>
            <a:r>
              <a:rPr lang="en-US" altLang="cs-CZ" sz="2100"/>
              <a:t>	Repeat translation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Monotype Sorts" pitchFamily="2" charset="2"/>
              <a:buNone/>
              <a:defRPr/>
            </a:pPr>
            <a:endParaRPr lang="en-US" altLang="cs-CZ" sz="2100"/>
          </a:p>
          <a:p>
            <a:pPr>
              <a:lnSpc>
                <a:spcPct val="90000"/>
              </a:lnSpc>
              <a:spcBef>
                <a:spcPct val="0"/>
              </a:spcBef>
              <a:buFont typeface="Monotype Sorts" pitchFamily="2" charset="2"/>
              <a:buNone/>
              <a:defRPr/>
            </a:pPr>
            <a:r>
              <a:rPr lang="en-US" altLang="cs-CZ" sz="2100"/>
              <a:t>Assemble all the projections. 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Monotype Sorts" pitchFamily="2" charset="2"/>
              <a:buNone/>
              <a:defRPr/>
            </a:pPr>
            <a:endParaRPr lang="en-US" altLang="cs-CZ" sz="2100"/>
          </a:p>
          <a:p>
            <a:pPr>
              <a:lnSpc>
                <a:spcPct val="90000"/>
              </a:lnSpc>
              <a:spcBef>
                <a:spcPct val="0"/>
              </a:spcBef>
              <a:buFont typeface="Monotype Sorts" pitchFamily="2" charset="2"/>
              <a:buNone/>
              <a:defRPr/>
            </a:pPr>
            <a:endParaRPr lang="en-US" altLang="cs-CZ" sz="2100"/>
          </a:p>
          <a:p>
            <a:pPr>
              <a:lnSpc>
                <a:spcPct val="90000"/>
              </a:lnSpc>
              <a:spcBef>
                <a:spcPct val="0"/>
              </a:spcBef>
              <a:buFont typeface="Monotype Sorts" pitchFamily="2" charset="2"/>
              <a:buNone/>
              <a:defRPr/>
            </a:pPr>
            <a:endParaRPr lang="en-US" altLang="cs-CZ" sz="2100" i="1">
              <a:solidFill>
                <a:srgbClr val="990000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Monotype Sorts" pitchFamily="2" charset="2"/>
              <a:buNone/>
              <a:defRPr/>
            </a:pPr>
            <a:r>
              <a:rPr lang="en-US" altLang="cs-CZ" sz="2100" i="1">
                <a:solidFill>
                  <a:srgbClr val="990000"/>
                </a:solidFill>
              </a:rPr>
              <a:t>	</a:t>
            </a:r>
          </a:p>
        </p:txBody>
      </p:sp>
      <p:pic>
        <p:nvPicPr>
          <p:cNvPr id="44036" name="Picture 4" descr="firstgen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31"/>
          <a:stretch>
            <a:fillRect/>
          </a:stretch>
        </p:blipFill>
        <p:spPr>
          <a:xfrm>
            <a:off x="5486400" y="2057400"/>
            <a:ext cx="4286250" cy="3578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46"/>
    </mc:Choice>
    <mc:Fallback xmlns="">
      <p:transition spd="slow" advTm="68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>
            <a:extLst>
              <a:ext uri="{FF2B5EF4-FFF2-40B4-BE49-F238E27FC236}">
                <a16:creationId xmlns:a16="http://schemas.microsoft.com/office/drawing/2014/main" id="{D0C4612F-9774-43A8-89EF-63000693DF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7050" y="0"/>
            <a:ext cx="9258300" cy="6858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Vznik rentgenového záření</a:t>
            </a:r>
          </a:p>
        </p:txBody>
      </p:sp>
      <p:sp>
        <p:nvSpPr>
          <p:cNvPr id="235523" name="Rectangle 3">
            <a:extLst>
              <a:ext uri="{FF2B5EF4-FFF2-40B4-BE49-F238E27FC236}">
                <a16:creationId xmlns:a16="http://schemas.microsoft.com/office/drawing/2014/main" id="{FDEC4022-59A4-4FC4-9985-99CB10A5937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685800"/>
            <a:ext cx="10134600" cy="2189163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altLang="cs-CZ" sz="2100"/>
              <a:t>Spektrum emitovaného záření: </a:t>
            </a:r>
            <a:r>
              <a:rPr lang="cs-CZ" altLang="cs-CZ" sz="2400" b="1" u="sng">
                <a:solidFill>
                  <a:schemeClr val="hlink"/>
                </a:solidFill>
              </a:rPr>
              <a:t>brzné a charakteristické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1900"/>
              <a:t>Plynulost narušena ostrými špičkami – K-liniemi </a:t>
            </a:r>
            <a:r>
              <a:rPr lang="cs-CZ" altLang="cs-CZ" sz="1900">
                <a:latin typeface="Arial" panose="020B0604020202020204" pitchFamily="34" charset="0"/>
              </a:rPr>
              <a:t>→ spektrum tvoří dva rozdílné fyzikální procesy: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1900">
                <a:latin typeface="Arial" panose="020B0604020202020204" pitchFamily="34" charset="0"/>
              </a:rPr>
              <a:t>Elektron je při dopadu na anodu bržděn následujícími příčinami: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1900">
                <a:latin typeface="Arial" panose="020B0604020202020204" pitchFamily="34" charset="0"/>
              </a:rPr>
              <a:t>Ke ztrátě kinetické energie dojde:</a:t>
            </a:r>
          </a:p>
          <a:p>
            <a:pPr lvl="2">
              <a:lnSpc>
                <a:spcPct val="90000"/>
              </a:lnSpc>
              <a:defRPr/>
            </a:pPr>
            <a:r>
              <a:rPr lang="cs-CZ" altLang="cs-CZ" sz="1700">
                <a:latin typeface="Arial" panose="020B0604020202020204" pitchFamily="34" charset="0"/>
              </a:rPr>
              <a:t>1. posupným třením a elastickými nárazy na jednotlivé atomové dráhy</a:t>
            </a:r>
          </a:p>
          <a:p>
            <a:pPr lvl="2">
              <a:lnSpc>
                <a:spcPct val="90000"/>
              </a:lnSpc>
              <a:defRPr/>
            </a:pPr>
            <a:r>
              <a:rPr lang="cs-CZ" altLang="cs-CZ" sz="1700">
                <a:latin typeface="Arial" panose="020B0604020202020204" pitchFamily="34" charset="0"/>
              </a:rPr>
              <a:t>2. nárazem elektronu na jiný elektron anody</a:t>
            </a:r>
          </a:p>
        </p:txBody>
      </p:sp>
      <p:pic>
        <p:nvPicPr>
          <p:cNvPr id="7172" name="Picture 4" descr="klinie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917825"/>
            <a:ext cx="10287000" cy="3940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584"/>
    </mc:Choice>
    <mc:Fallback xmlns="">
      <p:transition spd="slow" advTm="318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>
            <a:extLst>
              <a:ext uri="{FF2B5EF4-FFF2-40B4-BE49-F238E27FC236}">
                <a16:creationId xmlns:a16="http://schemas.microsoft.com/office/drawing/2014/main" id="{64F06043-0CE6-4AD0-A573-EBB55A77AF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CT  přístroje</a:t>
            </a:r>
          </a:p>
        </p:txBody>
      </p:sp>
      <p:sp>
        <p:nvSpPr>
          <p:cNvPr id="228355" name="Rectangle 3">
            <a:extLst>
              <a:ext uri="{FF2B5EF4-FFF2-40B4-BE49-F238E27FC236}">
                <a16:creationId xmlns:a16="http://schemas.microsoft.com/office/drawing/2014/main" id="{F8FA76A5-A73C-4938-A3ED-86C3BAB70A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pic>
        <p:nvPicPr>
          <p:cNvPr id="45060" name="Picture 4" descr="PHILIP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05000"/>
            <a:ext cx="4914900" cy="327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6" descr="spiral-ct-scann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286000"/>
            <a:ext cx="3733800" cy="283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82"/>
    </mc:Choice>
    <mc:Fallback xmlns="">
      <p:transition spd="slow" advTm="91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>
            <a:extLst>
              <a:ext uri="{FF2B5EF4-FFF2-40B4-BE49-F238E27FC236}">
                <a16:creationId xmlns:a16="http://schemas.microsoft.com/office/drawing/2014/main" id="{4051FAE2-9003-4EDA-AB8A-D91ABE5CA9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2590800" cy="12192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CT</a:t>
            </a:r>
          </a:p>
        </p:txBody>
      </p:sp>
      <p:sp>
        <p:nvSpPr>
          <p:cNvPr id="186371" name="Rectangle 3">
            <a:extLst>
              <a:ext uri="{FF2B5EF4-FFF2-40B4-BE49-F238E27FC236}">
                <a16:creationId xmlns:a16="http://schemas.microsoft.com/office/drawing/2014/main" id="{8114656F-6886-4D1C-86B2-D9C403FF76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828800"/>
            <a:ext cx="2971800" cy="41148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Oblast břicha</a:t>
            </a:r>
          </a:p>
          <a:p>
            <a:pPr>
              <a:defRPr/>
            </a:pPr>
            <a:r>
              <a:rPr lang="cs-CZ" altLang="cs-CZ"/>
              <a:t>Pohled zdola</a:t>
            </a:r>
          </a:p>
        </p:txBody>
      </p:sp>
      <p:pic>
        <p:nvPicPr>
          <p:cNvPr id="46084" name="Picture 5" descr="a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0"/>
            <a:ext cx="65405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62"/>
    </mc:Choice>
    <mc:Fallback xmlns="">
      <p:transition spd="slow" advTm="235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>
            <a:extLst>
              <a:ext uri="{FF2B5EF4-FFF2-40B4-BE49-F238E27FC236}">
                <a16:creationId xmlns:a16="http://schemas.microsoft.com/office/drawing/2014/main" id="{FFF90E9F-BE57-4815-AB65-5E036CB284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1943100" cy="12192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CT</a:t>
            </a:r>
          </a:p>
        </p:txBody>
      </p:sp>
      <p:sp>
        <p:nvSpPr>
          <p:cNvPr id="192515" name="Rectangle 3">
            <a:extLst>
              <a:ext uri="{FF2B5EF4-FFF2-40B4-BE49-F238E27FC236}">
                <a16:creationId xmlns:a16="http://schemas.microsoft.com/office/drawing/2014/main" id="{3E3D633D-8E6B-4764-B86E-6EC779CE9B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2819400" cy="41148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Obrázek výše</a:t>
            </a:r>
          </a:p>
        </p:txBody>
      </p:sp>
      <p:pic>
        <p:nvPicPr>
          <p:cNvPr id="47108" name="Picture 4" descr="a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28600"/>
            <a:ext cx="6221413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00"/>
    </mc:Choice>
    <mc:Fallback xmlns="">
      <p:transition spd="slow" advTm="6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>
            <a:extLst>
              <a:ext uri="{FF2B5EF4-FFF2-40B4-BE49-F238E27FC236}">
                <a16:creationId xmlns:a16="http://schemas.microsoft.com/office/drawing/2014/main" id="{981BDD23-9A5F-4A4F-B84B-281A050E63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1562100" cy="12192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CT</a:t>
            </a:r>
          </a:p>
        </p:txBody>
      </p:sp>
      <p:sp>
        <p:nvSpPr>
          <p:cNvPr id="193539" name="Rectangle 3">
            <a:extLst>
              <a:ext uri="{FF2B5EF4-FFF2-40B4-BE49-F238E27FC236}">
                <a16:creationId xmlns:a16="http://schemas.microsoft.com/office/drawing/2014/main" id="{246A479A-ED1C-48EE-A851-1836C7C4CD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2895600" cy="41148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Pod játry</a:t>
            </a:r>
          </a:p>
        </p:txBody>
      </p:sp>
      <p:pic>
        <p:nvPicPr>
          <p:cNvPr id="48132" name="Picture 4" descr="a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28600"/>
            <a:ext cx="6400800" cy="634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76"/>
    </mc:Choice>
    <mc:Fallback xmlns="">
      <p:transition spd="slow" advTm="87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772400" cy="609600"/>
          </a:xfrm>
        </p:spPr>
        <p:txBody>
          <a:bodyPr/>
          <a:lstStyle/>
          <a:p>
            <a:r>
              <a:rPr lang="cs-CZ" altLang="cs-CZ"/>
              <a:t>CT 4 sekvence</a:t>
            </a:r>
          </a:p>
        </p:txBody>
      </p:sp>
      <p:pic>
        <p:nvPicPr>
          <p:cNvPr id="283651" name="Picture 3" descr="a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14400"/>
            <a:ext cx="2895600" cy="288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3652" name="Picture 4" descr="a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914400"/>
            <a:ext cx="288925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3653" name="Picture 5" descr="a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914400"/>
            <a:ext cx="2895600" cy="288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3654" name="Picture 6" descr="a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86200"/>
            <a:ext cx="2895600" cy="288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3655" name="Picture 7" descr="a2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886200"/>
            <a:ext cx="2895600" cy="288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3656" name="Picture 8" descr="a2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886200"/>
            <a:ext cx="28194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8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23"/>
    </mc:Choice>
    <mc:Fallback xmlns="">
      <p:transition spd="slow" advTm="64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772400" cy="609600"/>
          </a:xfrm>
        </p:spPr>
        <p:txBody>
          <a:bodyPr/>
          <a:lstStyle/>
          <a:p>
            <a:r>
              <a:rPr lang="cs-CZ" altLang="cs-CZ"/>
              <a:t>CT 5 sekvence</a:t>
            </a:r>
          </a:p>
        </p:txBody>
      </p:sp>
      <p:pic>
        <p:nvPicPr>
          <p:cNvPr id="284675" name="Picture 3" descr="a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14400"/>
            <a:ext cx="2881313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4676" name="Picture 4" descr="a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914400"/>
            <a:ext cx="2895600" cy="289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4677" name="Picture 5" descr="a2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914400"/>
            <a:ext cx="2892425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4678" name="Picture 6" descr="a2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86200"/>
            <a:ext cx="2895600" cy="286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4679" name="Picture 7" descr="a3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886200"/>
            <a:ext cx="2895600" cy="288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4680" name="Picture 8" descr="a3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886200"/>
            <a:ext cx="2811463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47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2"/>
    </mc:Choice>
    <mc:Fallback xmlns="">
      <p:transition spd="slow" advTm="25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/>
              <a:t>Ukázky virtuální kolografie  1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 altLang="cs-CZ"/>
          </a:p>
        </p:txBody>
      </p:sp>
      <p:pic>
        <p:nvPicPr>
          <p:cNvPr id="7" name="virtual_colonoscopy_movi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46956" y="1219200"/>
            <a:ext cx="4514056" cy="4514056"/>
          </a:xfrm>
          <a:prstGeom prst="rect">
            <a:avLst/>
          </a:prstGeom>
        </p:spPr>
      </p:pic>
      <p:pic>
        <p:nvPicPr>
          <p:cNvPr id="8" name="2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927476" y="1223392"/>
            <a:ext cx="4509864" cy="4509864"/>
          </a:xfrm>
          <a:prstGeom prst="rect">
            <a:avLst/>
          </a:prstGeom>
        </p:spPr>
      </p:pic>
      <p:pic>
        <p:nvPicPr>
          <p:cNvPr id="9" name="Zvuk 8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58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74"/>
    </mc:Choice>
    <mc:Fallback xmlns="">
      <p:transition spd="slow" advTm="325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2584" objId="7"/>
        <p14:triggerEvt type="onClick" time="2584" objId="7"/>
        <p14:stopEvt time="29296" objId="7"/>
      </p14:showEvtLst>
    </p:ext>
  </p:extLs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559175" y="228600"/>
            <a:ext cx="3097213" cy="1219200"/>
          </a:xfrm>
        </p:spPr>
        <p:txBody>
          <a:bodyPr/>
          <a:lstStyle/>
          <a:p>
            <a:r>
              <a:rPr lang="cs-CZ" altLang="cs-CZ" sz="2800"/>
              <a:t>Tři směry posunu</a:t>
            </a:r>
            <a:br>
              <a:rPr lang="cs-CZ" altLang="cs-CZ" sz="2800"/>
            </a:br>
            <a:r>
              <a:rPr lang="cs-CZ" altLang="cs-CZ" sz="2800"/>
              <a:t>axial, lateral, trasversal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4988" y="2565400"/>
            <a:ext cx="1222375" cy="2392363"/>
          </a:xfrm>
        </p:spPr>
        <p:txBody>
          <a:bodyPr/>
          <a:lstStyle/>
          <a:p>
            <a:endParaRPr lang="cs-CZ" altLang="cs-CZ"/>
          </a:p>
        </p:txBody>
      </p:sp>
      <p:pic>
        <p:nvPicPr>
          <p:cNvPr id="260105" name="Picture 9" descr="Hovorka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7" r="14305"/>
          <a:stretch>
            <a:fillRect/>
          </a:stretch>
        </p:blipFill>
        <p:spPr bwMode="auto">
          <a:xfrm>
            <a:off x="0" y="0"/>
            <a:ext cx="3414713" cy="357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0106" name="Picture 10" descr="Hovorka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1" r="13290" b="16724"/>
          <a:stretch>
            <a:fillRect/>
          </a:stretch>
        </p:blipFill>
        <p:spPr bwMode="auto">
          <a:xfrm>
            <a:off x="6872288" y="3690938"/>
            <a:ext cx="3414712" cy="316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0107" name="Picture 11" descr="Hovorka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8" r="14958" b="8507"/>
          <a:stretch>
            <a:fillRect/>
          </a:stretch>
        </p:blipFill>
        <p:spPr bwMode="auto">
          <a:xfrm>
            <a:off x="6872288" y="0"/>
            <a:ext cx="3414712" cy="371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0108" name="Picture 12" descr="Hovorka^Stanislav^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0" r="5664"/>
          <a:stretch>
            <a:fillRect/>
          </a:stretch>
        </p:blipFill>
        <p:spPr bwMode="auto">
          <a:xfrm>
            <a:off x="0" y="3573463"/>
            <a:ext cx="3414713" cy="328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0109" name="Text Box 13"/>
          <p:cNvSpPr txBox="1">
            <a:spLocks noChangeArrowheads="1"/>
          </p:cNvSpPr>
          <p:nvPr/>
        </p:nvSpPr>
        <p:spPr bwMode="auto">
          <a:xfrm>
            <a:off x="3559175" y="5300663"/>
            <a:ext cx="1541463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2400"/>
              <a:t>Výsledek</a:t>
            </a:r>
          </a:p>
          <a:p>
            <a:r>
              <a:rPr lang="cs-CZ" altLang="cs-CZ" sz="2400"/>
              <a:t>Zobrazeni</a:t>
            </a:r>
          </a:p>
          <a:p>
            <a:endParaRPr lang="cs-CZ" altLang="cs-CZ" sz="2400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91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450"/>
    </mc:Choice>
    <mc:Fallback xmlns="">
      <p:transition spd="slow" advTm="464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6" name="Colonoscopy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3020" y="377665"/>
            <a:ext cx="8496944" cy="5793371"/>
          </a:xfrm>
          <a:prstGeom prst="rect">
            <a:avLst/>
          </a:prstGeom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9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79"/>
    </mc:Choice>
    <mc:Fallback xmlns="">
      <p:transition spd="slow" advTm="232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953" objId="6"/>
        <p14:triggerEvt type="onClick" time="1953" objId="6"/>
        <p14:stopEvt time="15544" objId="6"/>
      </p14:showEvtLst>
    </p:ext>
  </p:extLs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>
            <a:extLst>
              <a:ext uri="{FF2B5EF4-FFF2-40B4-BE49-F238E27FC236}">
                <a16:creationId xmlns:a16="http://schemas.microsoft.com/office/drawing/2014/main" id="{022900A2-61D0-466E-B292-D6698BBAF8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4300"/>
              <a:t>Kontrastní látky. Substrakční radiografie. </a:t>
            </a:r>
          </a:p>
        </p:txBody>
      </p:sp>
      <p:sp>
        <p:nvSpPr>
          <p:cNvPr id="251907" name="Rectangle 3">
            <a:extLst>
              <a:ext uri="{FF2B5EF4-FFF2-40B4-BE49-F238E27FC236}">
                <a16:creationId xmlns:a16="http://schemas.microsoft.com/office/drawing/2014/main" id="{A998CCAB-376B-4CA1-AFD0-18A52EB628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cs-CZ" altLang="cs-CZ" sz="3000"/>
              <a:t>Rentgenové zobrazení měkkých tkání: malé rozdíly v absorpci X-záření </a:t>
            </a:r>
            <a:r>
              <a:rPr lang="cs-CZ" altLang="cs-CZ" sz="3000">
                <a:latin typeface="Arial" panose="020B0604020202020204" pitchFamily="34" charset="0"/>
              </a:rPr>
              <a:t>→ nízký kontrast zobrazení, nemožnost rozlišení některých struktur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3000">
                <a:latin typeface="Arial" panose="020B0604020202020204" pitchFamily="34" charset="0"/>
              </a:rPr>
              <a:t>Zvyšování kontrastu aplikací vhodných kontrastních látek do zkoumaných míst (zažívací trakt, žlučové či močových cest, cév, …):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3000">
                <a:latin typeface="Arial" panose="020B0604020202020204" pitchFamily="34" charset="0"/>
              </a:rPr>
              <a:t>Látky obsahující atomy těžkých kovů – baryum, jód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3000">
                <a:latin typeface="Arial" panose="020B0604020202020204" pitchFamily="34" charset="0"/>
              </a:rPr>
              <a:t>Zvýšení absorpce X-záření odhalí případné defekty či anomálie </a:t>
            </a:r>
          </a:p>
          <a:p>
            <a:pPr>
              <a:lnSpc>
                <a:spcPct val="80000"/>
              </a:lnSpc>
              <a:defRPr/>
            </a:pPr>
            <a:endParaRPr lang="cs-CZ" altLang="cs-CZ" sz="3000">
              <a:latin typeface="Arial" panose="020B0604020202020204" pitchFamily="34" charset="0"/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38"/>
    </mc:Choice>
    <mc:Fallback xmlns="">
      <p:transition spd="slow" advTm="422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414713" y="2574925"/>
            <a:ext cx="10541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36547" name="Rectangle 3">
            <a:extLst>
              <a:ext uri="{FF2B5EF4-FFF2-40B4-BE49-F238E27FC236}">
                <a16:creationId xmlns:a16="http://schemas.microsoft.com/office/drawing/2014/main" id="{C5B65F49-96E6-4ADB-AAFA-5A835539D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613" y="0"/>
            <a:ext cx="4699000" cy="43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66713" indent="-366713" defTabSz="979488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  <a:lvl2pPr marL="796925" indent="-307975" defTabSz="979488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5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2pPr>
            <a:lvl3pPr marL="1223963" indent="-244475" defTabSz="979488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3pPr>
            <a:lvl4pPr marL="1714500" indent="-246063" defTabSz="979488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4pPr>
            <a:lvl5pPr marL="2205038" indent="-244475" defTabSz="979488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5pPr>
            <a:lvl6pPr marL="26622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6pPr>
            <a:lvl7pPr marL="31194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7pPr>
            <a:lvl8pPr marL="35766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8pPr>
            <a:lvl9pPr marL="40338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>
              <a:buClr>
                <a:schemeClr val="tx1"/>
              </a:buClr>
              <a:buFont typeface="Wingdings" panose="05000000000000000000" pitchFamily="2" charset="2"/>
              <a:buNone/>
              <a:defRPr/>
            </a:pPr>
            <a:r>
              <a:rPr lang="cs-CZ" altLang="cs-CZ" sz="3400">
                <a:solidFill>
                  <a:srgbClr val="F4FA08"/>
                </a:solidFill>
              </a:rPr>
              <a:t>3. Spektra atomů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12" name="Rectangle 20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15" name="Rectangle 23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16" name="Rectangle 24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17" name="Rectangle 25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18" name="Rectangle 26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19" name="Rectangle 27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20" name="Rectangle 28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21" name="Rectangle 29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22" name="Rectangle 30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24" name="Rectangle 32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25" name="Rectangle 33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26" name="Rectangle 34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27" name="Rectangle 35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28" name="Rectangle 36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29" name="Rectangle 37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30" name="Rectangle 38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31" name="Rectangle 39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32" name="Rectangle 40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33" name="Rectangle 41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34" name="Rectangle 42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35" name="Rectangle 43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36" name="Rectangle 44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37" name="Rectangle 45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38" name="Rectangle 46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39" name="Rectangle 47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40" name="Rectangle 48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41" name="Rectangle 49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42" name="Rectangle 50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43" name="Rectangle 51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44" name="Rectangle 52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45" name="Rectangle 53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46" name="Rectangle 54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247" name="Rectangle 55"/>
          <p:cNvSpPr>
            <a:spLocks noChangeArrowheads="1"/>
          </p:cNvSpPr>
          <p:nvPr/>
        </p:nvSpPr>
        <p:spPr bwMode="auto">
          <a:xfrm>
            <a:off x="1651000" y="-711200"/>
            <a:ext cx="873125" cy="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36600" name="Rectangle 56">
            <a:extLst>
              <a:ext uri="{FF2B5EF4-FFF2-40B4-BE49-F238E27FC236}">
                <a16:creationId xmlns:a16="http://schemas.microsoft.com/office/drawing/2014/main" id="{2F642A53-EBDF-4472-AD31-54EE59EFB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613" y="620713"/>
            <a:ext cx="4941887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66713" indent="-366713" defTabSz="979488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  <a:lvl2pPr marL="796925" indent="-307975" defTabSz="979488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5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2pPr>
            <a:lvl3pPr marL="1223963" indent="-244475" defTabSz="979488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3pPr>
            <a:lvl4pPr marL="1714500" indent="-246063" defTabSz="979488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4pPr>
            <a:lvl5pPr marL="2205038" indent="-244475" defTabSz="979488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5pPr>
            <a:lvl6pPr marL="26622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6pPr>
            <a:lvl7pPr marL="31194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7pPr>
            <a:lvl8pPr marL="35766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8pPr>
            <a:lvl9pPr marL="40338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>
              <a:buClr>
                <a:schemeClr val="tx1"/>
              </a:buClr>
              <a:buFont typeface="Wingdings" panose="05000000000000000000" pitchFamily="2" charset="2"/>
              <a:buNone/>
              <a:defRPr/>
            </a:pPr>
            <a:r>
              <a:rPr lang="cs-CZ" altLang="cs-CZ" sz="2600">
                <a:solidFill>
                  <a:srgbClr val="F4FA08"/>
                </a:solidFill>
              </a:rPr>
              <a:t>3. 2. Rentgenová spektra</a:t>
            </a:r>
          </a:p>
        </p:txBody>
      </p:sp>
      <p:graphicFrame>
        <p:nvGraphicFramePr>
          <p:cNvPr id="8249" name="Object 57"/>
          <p:cNvGraphicFramePr>
            <a:graphicFrameLocks noChangeAspect="1"/>
          </p:cNvGraphicFramePr>
          <p:nvPr/>
        </p:nvGraphicFramePr>
        <p:xfrm>
          <a:off x="0" y="0"/>
          <a:ext cx="1028700" cy="25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1" name="Equation" r:id="rId5" imgW="443345" imgH="725474" progId="Equation.DSMT4">
                  <p:embed/>
                </p:oleObj>
              </mc:Choice>
              <mc:Fallback>
                <p:oleObj name="Equation" r:id="rId5" imgW="443345" imgH="725474" progId="Equation.DSMT4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028700" cy="25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50" name="Picture 58" descr="xraytube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1196975"/>
            <a:ext cx="276542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51" name="Rectangle 59"/>
          <p:cNvSpPr>
            <a:spLocks noChangeArrowheads="1"/>
          </p:cNvSpPr>
          <p:nvPr/>
        </p:nvSpPr>
        <p:spPr bwMode="auto">
          <a:xfrm>
            <a:off x="2227263" y="3213100"/>
            <a:ext cx="1054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>
              <a:buFont typeface="Symbol" panose="05050102010706020507" pitchFamily="18" charset="2"/>
              <a:buNone/>
            </a:pPr>
            <a:r>
              <a:rPr kumimoji="1" lang="cs-CZ" altLang="cs-CZ" sz="1600" b="1">
                <a:solidFill>
                  <a:srgbClr val="FF0000"/>
                </a:solidFill>
                <a:latin typeface="Arial" panose="020B0604020202020204" pitchFamily="34" charset="0"/>
              </a:rPr>
              <a:t>katoda</a:t>
            </a:r>
          </a:p>
        </p:txBody>
      </p:sp>
      <p:sp>
        <p:nvSpPr>
          <p:cNvPr id="8252" name="Rectangle 60"/>
          <p:cNvSpPr>
            <a:spLocks noChangeArrowheads="1"/>
          </p:cNvSpPr>
          <p:nvPr/>
        </p:nvSpPr>
        <p:spPr bwMode="auto">
          <a:xfrm>
            <a:off x="2146300" y="2565400"/>
            <a:ext cx="1457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>
              <a:buFont typeface="Symbol" panose="05050102010706020507" pitchFamily="18" charset="2"/>
              <a:buNone/>
            </a:pPr>
            <a:r>
              <a:rPr kumimoji="1" lang="cs-CZ" altLang="cs-CZ" sz="1600" b="1">
                <a:solidFill>
                  <a:srgbClr val="FF0000"/>
                </a:solidFill>
                <a:latin typeface="Arial" panose="020B0604020202020204" pitchFamily="34" charset="0"/>
              </a:rPr>
              <a:t>antikatoda</a:t>
            </a:r>
          </a:p>
        </p:txBody>
      </p:sp>
      <p:sp>
        <p:nvSpPr>
          <p:cNvPr id="8253" name="Rectangle 61"/>
          <p:cNvSpPr>
            <a:spLocks noChangeArrowheads="1"/>
          </p:cNvSpPr>
          <p:nvPr/>
        </p:nvSpPr>
        <p:spPr bwMode="auto">
          <a:xfrm>
            <a:off x="2227263" y="1628775"/>
            <a:ext cx="1054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>
              <a:buFont typeface="Symbol" panose="05050102010706020507" pitchFamily="18" charset="2"/>
              <a:buNone/>
            </a:pPr>
            <a:r>
              <a:rPr kumimoji="1" lang="cs-CZ" altLang="cs-CZ" sz="1600" b="1">
                <a:solidFill>
                  <a:srgbClr val="FF0000"/>
                </a:solidFill>
                <a:latin typeface="Arial" panose="020B0604020202020204" pitchFamily="34" charset="0"/>
              </a:rPr>
              <a:t>anoda</a:t>
            </a:r>
          </a:p>
        </p:txBody>
      </p:sp>
      <p:pic>
        <p:nvPicPr>
          <p:cNvPr id="8254" name="Picture 62" descr="pic7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88" y="1484313"/>
            <a:ext cx="5021262" cy="26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55" name="Rectangle 63"/>
          <p:cNvSpPr>
            <a:spLocks noChangeArrowheads="1"/>
          </p:cNvSpPr>
          <p:nvPr/>
        </p:nvSpPr>
        <p:spPr bwMode="auto">
          <a:xfrm>
            <a:off x="5305425" y="4365625"/>
            <a:ext cx="35655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>
              <a:buFont typeface="Symbol" panose="05050102010706020507" pitchFamily="18" charset="2"/>
              <a:buNone/>
            </a:pPr>
            <a:r>
              <a:rPr kumimoji="1" lang="cs-CZ" altLang="cs-CZ" sz="1600" b="1">
                <a:latin typeface="Arial" panose="020B0604020202020204" pitchFamily="34" charset="0"/>
              </a:rPr>
              <a:t>uspořádání podle Coolidge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34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>
            <a:extLst>
              <a:ext uri="{FF2B5EF4-FFF2-40B4-BE49-F238E27FC236}">
                <a16:creationId xmlns:a16="http://schemas.microsoft.com/office/drawing/2014/main" id="{AA87E8A4-59A6-4BE5-9538-BB15E53EEE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200" b="1"/>
              <a:t>Spektrum elektromagnetického záření</a:t>
            </a:r>
          </a:p>
        </p:txBody>
      </p:sp>
      <p:sp>
        <p:nvSpPr>
          <p:cNvPr id="208899" name="Rectangle 3">
            <a:extLst>
              <a:ext uri="{FF2B5EF4-FFF2-40B4-BE49-F238E27FC236}">
                <a16:creationId xmlns:a16="http://schemas.microsoft.com/office/drawing/2014/main" id="{F515F82B-0D5A-4BCA-B54B-8702067BB0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7300" y="1828800"/>
            <a:ext cx="7772400" cy="11430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altLang="cs-CZ">
                <a:cs typeface="Times New Roman" panose="02020603050405020304" pitchFamily="18" charset="0"/>
              </a:rPr>
              <a:t>f= c/λ</a:t>
            </a:r>
            <a:r>
              <a:rPr lang="cs-CZ" altLang="cs-CZ"/>
              <a:t>    T</a:t>
            </a:r>
            <a:r>
              <a:rPr lang="cs-CZ" altLang="cs-CZ">
                <a:cs typeface="Times New Roman" panose="02020603050405020304" pitchFamily="18" charset="0"/>
              </a:rPr>
              <a:t>= λ</a:t>
            </a:r>
            <a:r>
              <a:rPr lang="cs-CZ" altLang="cs-CZ"/>
              <a:t>/c        </a:t>
            </a:r>
            <a:r>
              <a:rPr lang="cs-CZ" altLang="cs-CZ">
                <a:cs typeface="Times New Roman" panose="02020603050405020304" pitchFamily="18" charset="0"/>
              </a:rPr>
              <a:t>λ</a:t>
            </a:r>
            <a:r>
              <a:rPr lang="cs-CZ" altLang="cs-CZ"/>
              <a:t> = cT = c/f 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/>
              <a:t>Rovnici můžete stále dokola zkoušet</a:t>
            </a:r>
          </a:p>
        </p:txBody>
      </p:sp>
      <p:pic>
        <p:nvPicPr>
          <p:cNvPr id="51204" name="Picture 4" descr="skr_07_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98" b="12572"/>
          <a:stretch>
            <a:fillRect/>
          </a:stretch>
        </p:blipFill>
        <p:spPr bwMode="auto">
          <a:xfrm>
            <a:off x="228600" y="3124200"/>
            <a:ext cx="9753600" cy="3124200"/>
          </a:xfrm>
          <a:prstGeom prst="rect">
            <a:avLst/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01"/>
    </mc:Choice>
    <mc:Fallback xmlns="">
      <p:transition spd="slow" advTm="56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3" name="Rectangle 3">
            <a:extLst>
              <a:ext uri="{FF2B5EF4-FFF2-40B4-BE49-F238E27FC236}">
                <a16:creationId xmlns:a16="http://schemas.microsoft.com/office/drawing/2014/main" id="{F633EDE9-160E-4B06-AFCD-978AF9CA09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838200"/>
            <a:ext cx="9601200" cy="5638800"/>
          </a:xfrm>
        </p:spPr>
        <p:txBody>
          <a:bodyPr/>
          <a:lstStyle/>
          <a:p>
            <a:pPr>
              <a:defRPr/>
            </a:pPr>
            <a:r>
              <a:rPr lang="cs-CZ" altLang="cs-CZ" sz="2200" b="1" dirty="0">
                <a:solidFill>
                  <a:schemeClr val="tx2"/>
                </a:solidFill>
                <a:cs typeface="Times New Roman" panose="02020603050405020304" pitchFamily="18" charset="0"/>
              </a:rPr>
              <a:t>negativní biologické účinky</a:t>
            </a:r>
            <a:r>
              <a:rPr lang="cs-CZ" altLang="cs-CZ" sz="2200" b="1" dirty="0">
                <a:solidFill>
                  <a:schemeClr val="tx2"/>
                </a:solidFill>
              </a:rPr>
              <a:t> absorpce</a:t>
            </a:r>
            <a:r>
              <a:rPr lang="cs-CZ" altLang="cs-CZ" sz="2200" b="1" dirty="0">
                <a:solidFill>
                  <a:schemeClr val="tx2"/>
                </a:solidFill>
                <a:cs typeface="Times New Roman" panose="02020603050405020304" pitchFamily="18" charset="0"/>
              </a:rPr>
              <a:t> </a:t>
            </a:r>
            <a:endParaRPr lang="cs-CZ" altLang="cs-CZ" sz="2200" b="1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altLang="cs-CZ" sz="2200" b="1" dirty="0" err="1">
                <a:solidFill>
                  <a:schemeClr val="tx2"/>
                </a:solidFill>
                <a:cs typeface="Times New Roman" panose="02020603050405020304" pitchFamily="18" charset="0"/>
              </a:rPr>
              <a:t>Comptonovým</a:t>
            </a:r>
            <a:r>
              <a:rPr lang="cs-CZ" altLang="cs-CZ" sz="2200" b="1" dirty="0">
                <a:solidFill>
                  <a:schemeClr val="tx2"/>
                </a:solidFill>
                <a:cs typeface="Times New Roman" panose="02020603050405020304" pitchFamily="18" charset="0"/>
              </a:rPr>
              <a:t> rozptylem</a:t>
            </a:r>
            <a:r>
              <a:rPr lang="cs-CZ" altLang="cs-CZ" sz="2200" b="1" dirty="0">
                <a:solidFill>
                  <a:schemeClr val="tx2"/>
                </a:solidFill>
              </a:rPr>
              <a:t> </a:t>
            </a:r>
            <a:r>
              <a:rPr lang="cs-CZ" altLang="cs-CZ" sz="2200" b="1" dirty="0">
                <a:solidFill>
                  <a:schemeClr val="tx2"/>
                </a:solidFill>
                <a:cs typeface="Times New Roman" panose="02020603050405020304" pitchFamily="18" charset="0"/>
              </a:rPr>
              <a:t>sekundární elektrony značnou energii</a:t>
            </a:r>
            <a:r>
              <a:rPr lang="cs-CZ" altLang="cs-CZ" sz="2200" b="1" dirty="0">
                <a:solidFill>
                  <a:schemeClr val="tx2"/>
                </a:solidFill>
              </a:rPr>
              <a:t> </a:t>
            </a:r>
            <a:r>
              <a:rPr lang="cs-CZ" altLang="cs-CZ" sz="2200" b="1" dirty="0">
                <a:solidFill>
                  <a:schemeClr val="tx2"/>
                </a:solidFill>
                <a:cs typeface="Times New Roman" panose="02020603050405020304" pitchFamily="18" charset="0"/>
              </a:rPr>
              <a:t>postupně ztrácí ionizací nebo excitací v poměrně malém objem </a:t>
            </a:r>
            <a:endParaRPr lang="cs-CZ" altLang="cs-CZ" sz="2200" b="1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altLang="cs-CZ" sz="2200" b="1" dirty="0" err="1">
                <a:solidFill>
                  <a:schemeClr val="tx2"/>
                </a:solidFill>
              </a:rPr>
              <a:t>Absorbce</a:t>
            </a:r>
            <a:r>
              <a:rPr lang="cs-CZ" altLang="cs-CZ" sz="2200" b="1" dirty="0">
                <a:solidFill>
                  <a:schemeClr val="tx2"/>
                </a:solidFill>
              </a:rPr>
              <a:t> závisí n 4 mocnině absorbátoru</a:t>
            </a:r>
          </a:p>
          <a:p>
            <a:pPr>
              <a:defRPr/>
            </a:pPr>
            <a:r>
              <a:rPr lang="cs-CZ" altLang="cs-CZ" sz="22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Při fotoefektu foton primárního záření zaniká a jeho energie se spotřebuje na výstupní práci elektronu z atomu a na udělení kinetické energie tomuto sekundárnímu elektronu</a:t>
            </a:r>
            <a:r>
              <a:rPr lang="cs-CZ" altLang="cs-CZ" sz="20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.</a:t>
            </a:r>
            <a:endParaRPr lang="cs-CZ" altLang="cs-CZ" sz="2000" b="1" i="1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altLang="cs-CZ" sz="2000" b="1" i="1" dirty="0">
                <a:solidFill>
                  <a:schemeClr val="tx2"/>
                </a:solidFill>
              </a:rPr>
              <a:t>  </a:t>
            </a:r>
            <a:r>
              <a:rPr lang="cs-CZ" altLang="cs-CZ" sz="20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Intenzita svazku </a:t>
            </a:r>
            <a:r>
              <a:rPr lang="cs-CZ" altLang="cs-CZ" sz="2000" b="1" i="1" dirty="0">
                <a:solidFill>
                  <a:schemeClr val="tx2"/>
                </a:solidFill>
              </a:rPr>
              <a:t>RTG</a:t>
            </a:r>
            <a:r>
              <a:rPr lang="cs-CZ" altLang="cs-CZ" sz="20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 záření </a:t>
            </a:r>
            <a:r>
              <a:rPr lang="cs-CZ" altLang="cs-CZ" sz="2000" b="1" i="1" dirty="0">
                <a:solidFill>
                  <a:schemeClr val="tx2"/>
                </a:solidFill>
              </a:rPr>
              <a:t>-</a:t>
            </a:r>
            <a:r>
              <a:rPr lang="cs-CZ" altLang="cs-CZ" sz="20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 vyjádřena expoziční rychlosti, vyjádřené v A.kg</a:t>
            </a:r>
            <a:r>
              <a:rPr lang="cs-CZ" altLang="cs-CZ" sz="2000" b="1" i="1" baseline="30000" dirty="0">
                <a:solidFill>
                  <a:schemeClr val="tx2"/>
                </a:solidFill>
                <a:cs typeface="Times New Roman" panose="02020603050405020304" pitchFamily="18" charset="0"/>
              </a:rPr>
              <a:t>-1</a:t>
            </a:r>
            <a:r>
              <a:rPr lang="cs-CZ" altLang="cs-CZ" sz="20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. </a:t>
            </a:r>
            <a:endParaRPr lang="cs-CZ" altLang="cs-CZ" sz="2000" b="1" i="1" dirty="0">
              <a:solidFill>
                <a:schemeClr val="tx2"/>
              </a:solidFill>
            </a:endParaRPr>
          </a:p>
          <a:p>
            <a:pPr algn="just">
              <a:defRPr/>
            </a:pPr>
            <a:r>
              <a:rPr lang="cs-CZ" altLang="cs-CZ" sz="20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Expozicí </a:t>
            </a:r>
            <a:r>
              <a:rPr lang="cs-CZ" altLang="cs-CZ" sz="2000" b="1" i="1" dirty="0">
                <a:solidFill>
                  <a:schemeClr val="tx2"/>
                </a:solidFill>
              </a:rPr>
              <a:t>-</a:t>
            </a:r>
            <a:r>
              <a:rPr lang="cs-CZ" altLang="cs-CZ" sz="20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velikost elektrického náboje uvolněného ionizací </a:t>
            </a:r>
            <a:r>
              <a:rPr lang="cs-CZ" altLang="cs-CZ" sz="2000" b="1" i="1" dirty="0">
                <a:solidFill>
                  <a:schemeClr val="tx2"/>
                </a:solidFill>
              </a:rPr>
              <a:t>po</a:t>
            </a:r>
            <a:r>
              <a:rPr lang="cs-CZ" altLang="cs-CZ" sz="20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 absorpce </a:t>
            </a:r>
            <a:r>
              <a:rPr lang="cs-CZ" altLang="cs-CZ" sz="2000" b="1" i="1" dirty="0">
                <a:solidFill>
                  <a:schemeClr val="tx2"/>
                </a:solidFill>
              </a:rPr>
              <a:t>RTG</a:t>
            </a:r>
            <a:r>
              <a:rPr lang="cs-CZ" altLang="cs-CZ" sz="20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 záření v jednotce hmotnosti absorbátoru. Její jednotku je coulomb na kilogram, C.kg</a:t>
            </a:r>
            <a:r>
              <a:rPr lang="cs-CZ" altLang="cs-CZ" sz="2000" b="1" i="1" baseline="30000" dirty="0">
                <a:solidFill>
                  <a:schemeClr val="tx2"/>
                </a:solidFill>
                <a:cs typeface="Times New Roman" panose="02020603050405020304" pitchFamily="18" charset="0"/>
              </a:rPr>
              <a:t>-1</a:t>
            </a:r>
            <a:r>
              <a:rPr lang="cs-CZ" altLang="cs-CZ" sz="20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.</a:t>
            </a:r>
            <a:endParaRPr lang="cs-CZ" altLang="cs-CZ" sz="2000" b="1" i="1" dirty="0">
              <a:solidFill>
                <a:schemeClr val="tx2"/>
              </a:solidFill>
            </a:endParaRPr>
          </a:p>
          <a:p>
            <a:pPr algn="just">
              <a:defRPr/>
            </a:pPr>
            <a:r>
              <a:rPr lang="cs-CZ" altLang="cs-CZ" sz="20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absorbovaná dávka záření </a:t>
            </a:r>
            <a:r>
              <a:rPr lang="cs-CZ" altLang="cs-CZ" sz="2000" b="1" i="1" dirty="0">
                <a:solidFill>
                  <a:schemeClr val="tx2"/>
                </a:solidFill>
              </a:rPr>
              <a:t> </a:t>
            </a:r>
            <a:r>
              <a:rPr lang="cs-CZ" altLang="cs-CZ" sz="20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v jednotkách </a:t>
            </a:r>
            <a:r>
              <a:rPr lang="cs-CZ" altLang="cs-CZ" sz="2000" b="1" i="1" dirty="0" err="1">
                <a:solidFill>
                  <a:schemeClr val="tx2"/>
                </a:solidFill>
                <a:cs typeface="Times New Roman" panose="02020603050405020304" pitchFamily="18" charset="0"/>
              </a:rPr>
              <a:t>gray</a:t>
            </a:r>
            <a:r>
              <a:rPr lang="cs-CZ" altLang="cs-CZ" sz="20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 (</a:t>
            </a:r>
            <a:r>
              <a:rPr lang="cs-CZ" altLang="cs-CZ" sz="2000" b="1" i="1" dirty="0" err="1">
                <a:solidFill>
                  <a:schemeClr val="tx2"/>
                </a:solidFill>
                <a:cs typeface="Times New Roman" panose="02020603050405020304" pitchFamily="18" charset="0"/>
              </a:rPr>
              <a:t>Gy</a:t>
            </a:r>
            <a:r>
              <a:rPr lang="cs-CZ" altLang="cs-CZ" sz="20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). 1 </a:t>
            </a:r>
            <a:r>
              <a:rPr lang="cs-CZ" altLang="cs-CZ" sz="2000" b="1" i="1" dirty="0" err="1">
                <a:solidFill>
                  <a:schemeClr val="tx2"/>
                </a:solidFill>
                <a:cs typeface="Times New Roman" panose="02020603050405020304" pitchFamily="18" charset="0"/>
              </a:rPr>
              <a:t>Gy</a:t>
            </a:r>
            <a:r>
              <a:rPr lang="cs-CZ" altLang="cs-CZ" sz="20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 = 1 J.kg</a:t>
            </a:r>
            <a:r>
              <a:rPr lang="cs-CZ" altLang="cs-CZ" sz="2000" b="1" i="1" baseline="30000" dirty="0">
                <a:solidFill>
                  <a:schemeClr val="tx2"/>
                </a:solidFill>
                <a:cs typeface="Times New Roman" panose="02020603050405020304" pitchFamily="18" charset="0"/>
              </a:rPr>
              <a:t>-1</a:t>
            </a:r>
            <a:r>
              <a:rPr lang="cs-CZ" altLang="cs-CZ" sz="2000" b="1" i="1" dirty="0">
                <a:solidFill>
                  <a:schemeClr val="tx2"/>
                </a:solidFill>
                <a:cs typeface="Times New Roman" panose="02020603050405020304" pitchFamily="18" charset="0"/>
              </a:rPr>
              <a:t>. </a:t>
            </a:r>
            <a:endParaRPr lang="cs-CZ" altLang="cs-CZ" sz="2000" b="1" i="1" dirty="0">
              <a:solidFill>
                <a:schemeClr val="tx2"/>
              </a:solidFill>
            </a:endParaRPr>
          </a:p>
          <a:p>
            <a:pPr>
              <a:defRPr/>
            </a:pPr>
            <a:endParaRPr lang="cs-CZ" altLang="cs-CZ" sz="2000" b="1" i="1" dirty="0">
              <a:solidFill>
                <a:schemeClr val="tx2"/>
              </a:solidFill>
            </a:endParaRPr>
          </a:p>
          <a:p>
            <a:pPr>
              <a:defRPr/>
            </a:pPr>
            <a:endParaRPr lang="cs-CZ" altLang="cs-CZ" sz="2000" b="1" i="1" dirty="0">
              <a:solidFill>
                <a:schemeClr val="tx2"/>
              </a:solidFill>
            </a:endParaRPr>
          </a:p>
        </p:txBody>
      </p:sp>
      <p:sp>
        <p:nvSpPr>
          <p:cNvPr id="225284" name="Rectangle 4">
            <a:extLst>
              <a:ext uri="{FF2B5EF4-FFF2-40B4-BE49-F238E27FC236}">
                <a16:creationId xmlns:a16="http://schemas.microsoft.com/office/drawing/2014/main" id="{0DE7C050-4833-4DFC-A0F1-366B26509D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287000" cy="838200"/>
          </a:xfrm>
        </p:spPr>
        <p:txBody>
          <a:bodyPr/>
          <a:lstStyle/>
          <a:p>
            <a:pPr>
              <a:defRPr/>
            </a:pPr>
            <a:r>
              <a:rPr lang="cs-CZ" altLang="cs-CZ" sz="3200" b="1">
                <a:cs typeface="Times New Roman" panose="02020603050405020304" pitchFamily="18" charset="0"/>
              </a:rPr>
              <a:t>POUŽITÍ RENTGENOVÉHO ZÁŘENÍ V TERAPII</a:t>
            </a:r>
            <a:r>
              <a:rPr lang="cs-CZ" altLang="cs-CZ"/>
              <a:t> </a:t>
            </a:r>
          </a:p>
        </p:txBody>
      </p:sp>
      <p:sp>
        <p:nvSpPr>
          <p:cNvPr id="52228" name="Rectangle 6"/>
          <p:cNvSpPr>
            <a:spLocks noChangeArrowheads="1"/>
          </p:cNvSpPr>
          <p:nvPr/>
        </p:nvSpPr>
        <p:spPr bwMode="auto">
          <a:xfrm>
            <a:off x="4781550" y="33147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52229" name="Object 5"/>
          <p:cNvGraphicFramePr>
            <a:graphicFrameLocks noChangeAspect="1"/>
          </p:cNvGraphicFramePr>
          <p:nvPr/>
        </p:nvGraphicFramePr>
        <p:xfrm>
          <a:off x="533400" y="5486400"/>
          <a:ext cx="2667000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3" r:id="rId5" imgW="723586" imgH="228501" progId="Equation.3">
                  <p:embed/>
                </p:oleObj>
              </mc:Choice>
              <mc:Fallback>
                <p:oleObj r:id="rId5" imgW="723586" imgH="22850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486400"/>
                        <a:ext cx="2667000" cy="8429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0" name="Rectangle 8"/>
          <p:cNvSpPr>
            <a:spLocks noChangeArrowheads="1"/>
          </p:cNvSpPr>
          <p:nvPr/>
        </p:nvSpPr>
        <p:spPr bwMode="auto">
          <a:xfrm>
            <a:off x="4824413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52231" name="Object 7"/>
          <p:cNvGraphicFramePr>
            <a:graphicFrameLocks noChangeAspect="1"/>
          </p:cNvGraphicFramePr>
          <p:nvPr/>
        </p:nvGraphicFramePr>
        <p:xfrm>
          <a:off x="6781800" y="5257800"/>
          <a:ext cx="2971800" cy="110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4" r:id="rId7" imgW="634725" imgH="241195" progId="Equation.3">
                  <p:embed/>
                </p:oleObj>
              </mc:Choice>
              <mc:Fallback>
                <p:oleObj r:id="rId7" imgW="634725" imgH="241195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5257800"/>
                        <a:ext cx="2971800" cy="11096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2" name="Rectangle 9"/>
          <p:cNvSpPr>
            <a:spLocks noChangeArrowheads="1"/>
          </p:cNvSpPr>
          <p:nvPr/>
        </p:nvSpPr>
        <p:spPr bwMode="auto">
          <a:xfrm>
            <a:off x="3429000" y="5562600"/>
            <a:ext cx="3048000" cy="790575"/>
          </a:xfrm>
          <a:prstGeom prst="rect">
            <a:avLst/>
          </a:prstGeom>
          <a:solidFill>
            <a:schemeClr val="tx1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just"/>
            <a:r>
              <a:rPr lang="cs-CZ" altLang="cs-CZ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Comptonův rozptyl (σ), μ = τ + σ.</a:t>
            </a:r>
            <a:endParaRPr lang="cs-CZ" altLang="cs-CZ" sz="2200">
              <a:latin typeface="Times New Roman" panose="02020603050405020304" pitchFamily="18" charset="0"/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039"/>
    </mc:Choice>
    <mc:Fallback xmlns="">
      <p:transition spd="slow" advTm="1310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2190750" y="765175"/>
            <a:ext cx="6985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FF00"/>
                </a:solidFill>
                <a:latin typeface="Arial" panose="020B0604020202020204" pitchFamily="34" charset="0"/>
              </a:rPr>
              <a:t>RTG záření  -  druh ionizujícího záření</a:t>
            </a: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1039814" y="1557339"/>
            <a:ext cx="8675687" cy="363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Fotony rtg záření ionizují prostředí, kterým procházejí.</a:t>
            </a:r>
          </a:p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Vzniklé ionty fyzikálně-chemickými mechanizmy indukují biologické účinky.</a:t>
            </a:r>
          </a:p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00FFCC"/>
                </a:solidFill>
                <a:latin typeface="Arial" panose="020B0604020202020204" pitchFamily="34" charset="0"/>
              </a:rPr>
              <a:t>Radiobiologie.</a:t>
            </a:r>
          </a:p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Rozeznáváme dva základní druhy biologických účinků:</a:t>
            </a:r>
          </a:p>
          <a:p>
            <a:pPr>
              <a:spcBef>
                <a:spcPct val="50000"/>
              </a:spcBef>
            </a:pPr>
            <a:endParaRPr lang="cs-CZ" altLang="cs-CZ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cs-CZ" altLang="cs-CZ" b="1">
                <a:solidFill>
                  <a:srgbClr val="FFFF00"/>
                </a:solidFill>
                <a:latin typeface="Arial" panose="020B0604020202020204" pitchFamily="34" charset="0"/>
              </a:rPr>
              <a:t> Účinky stochastické </a:t>
            </a: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(náhodné) na úrovni buněk</a:t>
            </a:r>
          </a:p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                                             </a:t>
            </a:r>
            <a:r>
              <a:rPr lang="cs-CZ" altLang="cs-CZ">
                <a:solidFill>
                  <a:srgbClr val="00FFCC"/>
                </a:solidFill>
                <a:latin typeface="Arial" panose="020B0604020202020204" pitchFamily="34" charset="0"/>
              </a:rPr>
              <a:t>- zásahová teorie –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cs-CZ" altLang="cs-CZ" b="1">
                <a:solidFill>
                  <a:srgbClr val="FFFF00"/>
                </a:solidFill>
                <a:latin typeface="Arial" panose="020B0604020202020204" pitchFamily="34" charset="0"/>
              </a:rPr>
              <a:t> Učinky deterministické </a:t>
            </a: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(nestochastické) na úrovni tkání</a:t>
            </a:r>
            <a:endParaRPr lang="cs-CZ" altLang="cs-CZ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0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424"/>
    </mc:Choice>
    <mc:Fallback xmlns="">
      <p:transition spd="slow" advTm="2574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946" name="Object 2"/>
          <p:cNvGraphicFramePr>
            <a:graphicFrameLocks noChangeAspect="1"/>
          </p:cNvGraphicFramePr>
          <p:nvPr/>
        </p:nvGraphicFramePr>
        <p:xfrm>
          <a:off x="5503864" y="1125538"/>
          <a:ext cx="3024187" cy="259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8" name="Image" r:id="rId6" imgW="8888889" imgH="7631746" progId="Photoshop.Image.7">
                  <p:embed/>
                </p:oleObj>
              </mc:Choice>
              <mc:Fallback>
                <p:oleObj name="Image" r:id="rId6" imgW="8888889" imgH="7631746" progId="Photoshop.Image.7">
                  <p:embed/>
                  <p:pic>
                    <p:nvPicPr>
                      <p:cNvPr id="8294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3864" y="1125538"/>
                        <a:ext cx="3024187" cy="259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947" name="Picture 3" descr="PC07000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14" y="1135064"/>
            <a:ext cx="2770187" cy="257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1758951" y="188914"/>
            <a:ext cx="6913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FF00"/>
                </a:solidFill>
                <a:latin typeface="Arial" panose="020B0604020202020204" pitchFamily="34" charset="0"/>
              </a:rPr>
              <a:t>    Účinek stochastický               Účinek deterministický</a:t>
            </a: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1830389" y="4149726"/>
            <a:ext cx="7058025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00FFCC"/>
                </a:solidFill>
                <a:latin typeface="Arial" panose="020B0604020202020204" pitchFamily="34" charset="0"/>
              </a:rPr>
              <a:t>účinek je bezprahový            účinek má práh</a:t>
            </a:r>
          </a:p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00FFCC"/>
                </a:solidFill>
                <a:latin typeface="Arial" panose="020B0604020202020204" pitchFamily="34" charset="0"/>
              </a:rPr>
              <a:t>průběh je lineární                  průběh je nelineární</a:t>
            </a:r>
          </a:p>
          <a:p>
            <a:pPr>
              <a:spcBef>
                <a:spcPct val="50000"/>
              </a:spcBef>
            </a:pPr>
            <a:endParaRPr lang="cs-CZ" altLang="cs-CZ">
              <a:solidFill>
                <a:srgbClr val="00FFCC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cs-CZ" altLang="cs-CZ">
                <a:solidFill>
                  <a:schemeClr val="bg1"/>
                </a:solidFill>
                <a:latin typeface="Arial" panose="020B0604020202020204" pitchFamily="34" charset="0"/>
              </a:rPr>
              <a:t> genetické účinky                           - poškození tkání</a:t>
            </a:r>
          </a:p>
          <a:p>
            <a:pPr>
              <a:spcBef>
                <a:spcPct val="50000"/>
              </a:spcBef>
            </a:pPr>
            <a:r>
              <a:rPr lang="cs-CZ" altLang="cs-CZ">
                <a:solidFill>
                  <a:schemeClr val="bg1"/>
                </a:solidFill>
                <a:latin typeface="Arial" panose="020B0604020202020204" pitchFamily="34" charset="0"/>
              </a:rPr>
              <a:t>- karcinogeneze                              - nemoc z ozáření 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31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81"/>
    </mc:Choice>
    <mc:Fallback xmlns="">
      <p:transition spd="slow" advTm="600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/>
          <p:cNvSpPr txBox="1">
            <a:spLocks noChangeArrowheads="1"/>
          </p:cNvSpPr>
          <p:nvPr/>
        </p:nvSpPr>
        <p:spPr bwMode="auto">
          <a:xfrm>
            <a:off x="1398588" y="188913"/>
            <a:ext cx="784860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FF00"/>
                </a:solidFill>
                <a:latin typeface="Arial" panose="020B0604020202020204" pitchFamily="34" charset="0"/>
              </a:rPr>
              <a:t>Příklad: ozáření kůže ionizujícím zářením</a:t>
            </a:r>
          </a:p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FF00"/>
                </a:solidFill>
                <a:latin typeface="Arial" panose="020B0604020202020204" pitchFamily="34" charset="0"/>
              </a:rPr>
              <a:t>                        -  gradace deterministických účinků</a:t>
            </a:r>
          </a:p>
        </p:txBody>
      </p:sp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1255714" y="4797426"/>
            <a:ext cx="79914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Nejnižší práh :  </a:t>
            </a:r>
            <a:r>
              <a:rPr lang="cs-CZ" altLang="cs-CZ" b="1">
                <a:solidFill>
                  <a:srgbClr val="FFFF00"/>
                </a:solidFill>
                <a:latin typeface="Arial" panose="020B0604020202020204" pitchFamily="34" charset="0"/>
              </a:rPr>
              <a:t>er</a:t>
            </a: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ytemová dávka – zčervenání kůže - </a:t>
            </a:r>
            <a:r>
              <a:rPr lang="cs-CZ" altLang="cs-CZ">
                <a:solidFill>
                  <a:srgbClr val="00FFCC"/>
                </a:solidFill>
                <a:latin typeface="Arial" panose="020B0604020202020204" pitchFamily="34" charset="0"/>
              </a:rPr>
              <a:t>a</a:t>
            </a:r>
          </a:p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Vyšší práh :      </a:t>
            </a:r>
            <a:r>
              <a:rPr lang="cs-CZ" altLang="cs-CZ" b="1">
                <a:solidFill>
                  <a:srgbClr val="FFFF00"/>
                </a:solidFill>
                <a:latin typeface="Arial" panose="020B0604020202020204" pitchFamily="34" charset="0"/>
              </a:rPr>
              <a:t>ep</a:t>
            </a: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ilační dávka – pigmentace a vypadávání vlasů - </a:t>
            </a:r>
            <a:r>
              <a:rPr lang="cs-CZ" altLang="cs-CZ">
                <a:solidFill>
                  <a:srgbClr val="00FFCC"/>
                </a:solidFill>
                <a:latin typeface="Arial" panose="020B0604020202020204" pitchFamily="34" charset="0"/>
              </a:rPr>
              <a:t>b</a:t>
            </a:r>
          </a:p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Nejvyšší práh : </a:t>
            </a:r>
            <a:r>
              <a:rPr lang="cs-CZ" altLang="cs-CZ" b="1">
                <a:solidFill>
                  <a:srgbClr val="FFFF00"/>
                </a:solidFill>
                <a:latin typeface="Arial" panose="020B0604020202020204" pitchFamily="34" charset="0"/>
              </a:rPr>
              <a:t>n</a:t>
            </a:r>
            <a:r>
              <a:rPr lang="cs-CZ" altLang="cs-CZ">
                <a:solidFill>
                  <a:srgbClr val="FFFF00"/>
                </a:solidFill>
                <a:latin typeface="Arial" panose="020B0604020202020204" pitchFamily="34" charset="0"/>
              </a:rPr>
              <a:t>ekrotická dávka – poškození kůže s nekrozou - </a:t>
            </a:r>
            <a:r>
              <a:rPr lang="cs-CZ" altLang="cs-CZ">
                <a:solidFill>
                  <a:srgbClr val="00FFCC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974851" y="1700213"/>
            <a:ext cx="5762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1400" b="1">
                <a:latin typeface="Arial" panose="020B0604020202020204" pitchFamily="34" charset="0"/>
              </a:rPr>
              <a:t>BÚ</a:t>
            </a:r>
          </a:p>
        </p:txBody>
      </p:sp>
      <p:graphicFrame>
        <p:nvGraphicFramePr>
          <p:cNvPr id="84997" name="Object 5"/>
          <p:cNvGraphicFramePr>
            <a:graphicFrameLocks noChangeAspect="1"/>
          </p:cNvGraphicFramePr>
          <p:nvPr/>
        </p:nvGraphicFramePr>
        <p:xfrm>
          <a:off x="1974851" y="1700214"/>
          <a:ext cx="5616575" cy="264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2" name="Image" r:id="rId6" imgW="3600000" imgH="1695629" progId="PhotoshopElements.Image.6">
                  <p:embed/>
                </p:oleObj>
              </mc:Choice>
              <mc:Fallback>
                <p:oleObj name="Image" r:id="rId6" imgW="3600000" imgH="1695629" progId="PhotoshopElements.Image.6">
                  <p:embed/>
                  <p:pic>
                    <p:nvPicPr>
                      <p:cNvPr id="849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4851" y="1700214"/>
                        <a:ext cx="5616575" cy="264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998" name="Text Box 6"/>
          <p:cNvSpPr txBox="1">
            <a:spLocks noChangeArrowheads="1"/>
          </p:cNvSpPr>
          <p:nvPr/>
        </p:nvSpPr>
        <p:spPr bwMode="auto">
          <a:xfrm>
            <a:off x="1974850" y="170021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</a:rPr>
              <a:t>B Ú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1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448"/>
    </mc:Choice>
    <mc:Fallback xmlns="">
      <p:transition spd="slow" advTm="53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/>
          <p:cNvSpPr txBox="1">
            <a:spLocks noChangeArrowheads="1"/>
          </p:cNvSpPr>
          <p:nvPr/>
        </p:nvSpPr>
        <p:spPr bwMode="auto">
          <a:xfrm>
            <a:off x="1327151" y="549276"/>
            <a:ext cx="6481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>
                <a:latin typeface="Arial" panose="020B0604020202020204" pitchFamily="34" charset="0"/>
              </a:rPr>
              <a:t>                       </a:t>
            </a:r>
            <a:r>
              <a:rPr lang="cs-CZ" altLang="cs-CZ" sz="2800" b="1">
                <a:solidFill>
                  <a:srgbClr val="FFFF00"/>
                </a:solidFill>
                <a:latin typeface="Arial" panose="020B0604020202020204" pitchFamily="34" charset="0"/>
              </a:rPr>
              <a:t>Nomenklatura dávek</a:t>
            </a:r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750889" y="1844676"/>
            <a:ext cx="8785225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>
                <a:solidFill>
                  <a:schemeClr val="tx2"/>
                </a:solidFill>
                <a:latin typeface="Arial" panose="020B0604020202020204" pitchFamily="34" charset="0"/>
              </a:rPr>
              <a:t>    Ve fyzice vyjadřujeme absorbovanou dávku v jednotkách </a:t>
            </a:r>
          </a:p>
          <a:p>
            <a:pPr>
              <a:spcBef>
                <a:spcPct val="50000"/>
              </a:spcBef>
            </a:pPr>
            <a:r>
              <a:rPr lang="cs-CZ" altLang="cs-CZ">
                <a:solidFill>
                  <a:schemeClr val="tx2"/>
                </a:solidFill>
                <a:latin typeface="Arial" panose="020B0604020202020204" pitchFamily="34" charset="0"/>
              </a:rPr>
              <a:t>                     Gray  ( Gy )  =  J/kg  =  100 radů</a:t>
            </a:r>
          </a:p>
          <a:p>
            <a:pPr>
              <a:spcBef>
                <a:spcPct val="50000"/>
              </a:spcBef>
            </a:pPr>
            <a:endParaRPr lang="cs-CZ" altLang="cs-CZ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cs-CZ" altLang="cs-CZ">
                <a:solidFill>
                  <a:schemeClr val="tx2"/>
                </a:solidFill>
                <a:latin typeface="Arial" panose="020B0604020202020204" pitchFamily="34" charset="0"/>
              </a:rPr>
              <a:t>V radiobiologii a ochraně před zářením užíváme efektivní dávku</a:t>
            </a:r>
          </a:p>
          <a:p>
            <a:pPr>
              <a:spcBef>
                <a:spcPct val="50000"/>
              </a:spcBef>
            </a:pPr>
            <a:r>
              <a:rPr lang="cs-CZ" altLang="cs-CZ">
                <a:solidFill>
                  <a:schemeClr val="tx2"/>
                </a:solidFill>
                <a:latin typeface="Arial" panose="020B0604020202020204" pitchFamily="34" charset="0"/>
              </a:rPr>
              <a:t>                  Sievert ( Sv ) = D</a:t>
            </a:r>
            <a:r>
              <a:rPr lang="cs-CZ" altLang="cs-CZ" baseline="-25000">
                <a:solidFill>
                  <a:schemeClr val="tx2"/>
                </a:solidFill>
                <a:latin typeface="Arial" panose="020B0604020202020204" pitchFamily="34" charset="0"/>
              </a:rPr>
              <a:t>abs</a:t>
            </a:r>
            <a:r>
              <a:rPr lang="cs-CZ" altLang="cs-CZ">
                <a:solidFill>
                  <a:schemeClr val="tx2"/>
                </a:solidFill>
                <a:latin typeface="Arial" panose="020B0604020202020204" pitchFamily="34" charset="0"/>
              </a:rPr>
              <a:t> . QF = 100 rem 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895351" y="5661025"/>
            <a:ext cx="813752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1800">
                <a:solidFill>
                  <a:srgbClr val="00FFCC"/>
                </a:solidFill>
                <a:latin typeface="Arial" panose="020B0604020202020204" pitchFamily="34" charset="0"/>
              </a:rPr>
              <a:t>Dávkový ekvivalent či efektivní dávka dovoluje srovnávat biologické účinky různých druhů ionizujícího záření.  QF (quality factor) je pro rtg a gamma záření roven 1. Proto u rtg záření se 1 Gy = 1 Sv.</a:t>
            </a:r>
          </a:p>
        </p:txBody>
      </p:sp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895350" y="5300663"/>
            <a:ext cx="1079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1800">
                <a:solidFill>
                  <a:srgbClr val="00FFCC"/>
                </a:solidFill>
                <a:latin typeface="Arial" panose="020B0604020202020204" pitchFamily="34" charset="0"/>
              </a:rPr>
              <a:t>Pozn.: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5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815"/>
    </mc:Choice>
    <mc:Fallback xmlns="">
      <p:transition spd="slow" advTm="1598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498" name="Object 2"/>
          <p:cNvGraphicFramePr>
            <a:graphicFrameLocks noChangeAspect="1"/>
          </p:cNvGraphicFramePr>
          <p:nvPr/>
        </p:nvGraphicFramePr>
        <p:xfrm>
          <a:off x="750888" y="914401"/>
          <a:ext cx="8964612" cy="483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6" name="Image" r:id="rId5" imgW="8888889" imgH="4457143" progId="Photoshop.Image.7">
                  <p:embed/>
                </p:oleObj>
              </mc:Choice>
              <mc:Fallback>
                <p:oleObj name="Image" r:id="rId5" imgW="8888889" imgH="4457143" progId="Photoshop.Image.7">
                  <p:embed/>
                  <p:pic>
                    <p:nvPicPr>
                      <p:cNvPr id="10649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744" r="2379"/>
                      <a:stretch>
                        <a:fillRect/>
                      </a:stretch>
                    </p:blipFill>
                    <p:spPr bwMode="auto">
                      <a:xfrm>
                        <a:off x="750888" y="914401"/>
                        <a:ext cx="8964612" cy="4835525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33CCCC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499" name="Text Box 3"/>
          <p:cNvSpPr txBox="1">
            <a:spLocks noChangeArrowheads="1"/>
          </p:cNvSpPr>
          <p:nvPr/>
        </p:nvSpPr>
        <p:spPr bwMode="auto">
          <a:xfrm>
            <a:off x="1182689" y="404813"/>
            <a:ext cx="83534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FF00"/>
                </a:solidFill>
                <a:latin typeface="Arial" panose="020B0604020202020204" pitchFamily="34" charset="0"/>
              </a:rPr>
              <a:t>Příklady efektivních dávek při běžných rtg vyšetřeních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76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754"/>
    </mc:Choice>
    <mc:Fallback xmlns="">
      <p:transition spd="slow" advTm="125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>
            <a:extLst>
              <a:ext uri="{FF2B5EF4-FFF2-40B4-BE49-F238E27FC236}">
                <a16:creationId xmlns:a16="http://schemas.microsoft.com/office/drawing/2014/main" id="{4DBD372E-C2FC-4F69-8CB3-DE95894478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86400" y="228600"/>
            <a:ext cx="3543300" cy="2590800"/>
          </a:xfrm>
        </p:spPr>
        <p:txBody>
          <a:bodyPr/>
          <a:lstStyle/>
          <a:p>
            <a:pPr>
              <a:defRPr/>
            </a:pPr>
            <a:r>
              <a:rPr lang="cs-CZ" altLang="cs-CZ" sz="3200" b="1"/>
              <a:t>Clonění a kolimace versus poškození</a:t>
            </a:r>
          </a:p>
        </p:txBody>
      </p:sp>
      <p:pic>
        <p:nvPicPr>
          <p:cNvPr id="53251" name="Picture 5" descr="Collbe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459163"/>
            <a:ext cx="5638800" cy="339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6" descr="DNAda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11111" b="8998"/>
          <a:stretch>
            <a:fillRect/>
          </a:stretch>
        </p:blipFill>
        <p:spPr bwMode="auto">
          <a:xfrm>
            <a:off x="0" y="0"/>
            <a:ext cx="518160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04"/>
    </mc:Choice>
    <mc:Fallback xmlns="">
      <p:transition spd="slow" advTm="74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>
            <a:extLst>
              <a:ext uri="{FF2B5EF4-FFF2-40B4-BE49-F238E27FC236}">
                <a16:creationId xmlns:a16="http://schemas.microsoft.com/office/drawing/2014/main" id="{1A121E08-C3A5-4C46-BABD-08AFCD1373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210947" name="Rectangle 3">
            <a:extLst>
              <a:ext uri="{FF2B5EF4-FFF2-40B4-BE49-F238E27FC236}">
                <a16:creationId xmlns:a16="http://schemas.microsoft.com/office/drawing/2014/main" id="{D7CFC93A-B42C-4C42-AF3A-305A3DB831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pic>
        <p:nvPicPr>
          <p:cNvPr id="55300" name="Picture 4" descr="CELLS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"/>
            <a:ext cx="8915400" cy="635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056"/>
    </mc:Choice>
    <mc:Fallback xmlns="">
      <p:transition spd="slow" advTm="620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>
            <a:extLst>
              <a:ext uri="{FF2B5EF4-FFF2-40B4-BE49-F238E27FC236}">
                <a16:creationId xmlns:a16="http://schemas.microsoft.com/office/drawing/2014/main" id="{97C15BA5-2586-452D-9B50-BA7AA4D85D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858000" cy="1676400"/>
          </a:xfrm>
        </p:spPr>
        <p:txBody>
          <a:bodyPr/>
          <a:lstStyle/>
          <a:p>
            <a:pPr>
              <a:defRPr/>
            </a:pPr>
            <a:r>
              <a:rPr lang="cs-CZ" altLang="cs-CZ" sz="3600" b="1"/>
              <a:t>Problematika sekundárního záření</a:t>
            </a:r>
            <a:br>
              <a:rPr lang="cs-CZ" altLang="cs-CZ" sz="3600" b="1"/>
            </a:br>
            <a:r>
              <a:rPr lang="cs-CZ" altLang="cs-CZ" sz="3600" b="1"/>
              <a:t>radiační hygieny</a:t>
            </a:r>
          </a:p>
        </p:txBody>
      </p:sp>
      <p:pic>
        <p:nvPicPr>
          <p:cNvPr id="56323" name="Picture 3" descr="danger09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95600"/>
            <a:ext cx="2782888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4" descr="lead%20apr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650" y="0"/>
            <a:ext cx="330835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5" descr="SCATT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590925"/>
            <a:ext cx="396240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6" descr="Vertical_Dose_Rat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438400"/>
            <a:ext cx="3657600" cy="265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0" y="1828800"/>
            <a:ext cx="10287000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just"/>
            <a:r>
              <a: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OCHRANA PŘED RENTGENOVÝM ZÁŘENÍM</a:t>
            </a:r>
            <a:endParaRPr lang="cs-CZ" altLang="cs-CZ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altLang="cs-CZ" sz="1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altLang="cs-CZ" sz="1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2400">
              <a:latin typeface="Times New Roman" panose="02020603050405020304" pitchFamily="18" charset="0"/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30"/>
    </mc:Choice>
    <mc:Fallback xmlns="">
      <p:transition spd="slow" advTm="399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>
            <a:extLst>
              <a:ext uri="{FF2B5EF4-FFF2-40B4-BE49-F238E27FC236}">
                <a16:creationId xmlns:a16="http://schemas.microsoft.com/office/drawing/2014/main" id="{E2A60DD1-8C8F-4F5D-8C6A-61D851CDDF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2800" y="228600"/>
            <a:ext cx="5676900" cy="990600"/>
          </a:xfrm>
        </p:spPr>
        <p:txBody>
          <a:bodyPr/>
          <a:lstStyle/>
          <a:p>
            <a:pPr>
              <a:defRPr/>
            </a:pPr>
            <a:r>
              <a:rPr lang="cs-CZ" altLang="cs-CZ" sz="3200"/>
              <a:t>Schéma rentgenové lampy a energie (spektrum brzdného záření)</a:t>
            </a:r>
          </a:p>
        </p:txBody>
      </p:sp>
      <p:pic>
        <p:nvPicPr>
          <p:cNvPr id="9219" name="Picture 4" descr="skr_08_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28"/>
          <a:stretch>
            <a:fillRect/>
          </a:stretch>
        </p:blipFill>
        <p:spPr bwMode="auto">
          <a:xfrm>
            <a:off x="0" y="1900238"/>
            <a:ext cx="4927600" cy="4043362"/>
          </a:xfrm>
          <a:prstGeom prst="rect">
            <a:avLst/>
          </a:prstGeom>
          <a:solidFill>
            <a:srgbClr val="FFFF99"/>
          </a:solidFill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9220" name="Picture 5" descr="skr_08_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62"/>
          <a:stretch>
            <a:fillRect/>
          </a:stretch>
        </p:blipFill>
        <p:spPr bwMode="auto">
          <a:xfrm>
            <a:off x="4724400" y="1905000"/>
            <a:ext cx="5562600" cy="4038600"/>
          </a:xfrm>
          <a:prstGeom prst="rect">
            <a:avLst/>
          </a:prstGeom>
          <a:solidFill>
            <a:srgbClr val="FFFF99"/>
          </a:solidFill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9221" name="Picture 6" descr="danger03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182245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1028"/>
          <p:cNvSpPr txBox="1">
            <a:spLocks noChangeArrowheads="1"/>
          </p:cNvSpPr>
          <p:nvPr/>
        </p:nvSpPr>
        <p:spPr bwMode="auto">
          <a:xfrm>
            <a:off x="174625" y="6021388"/>
            <a:ext cx="4276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i="1"/>
              <a:t>Pronikavost</a:t>
            </a:r>
            <a:r>
              <a:rPr lang="cs-CZ" altLang="cs-CZ"/>
              <a:t> (energii, vlnovou délku) </a:t>
            </a:r>
          </a:p>
        </p:txBody>
      </p:sp>
      <p:sp>
        <p:nvSpPr>
          <p:cNvPr id="9223" name="Text Box 1029"/>
          <p:cNvSpPr txBox="1">
            <a:spLocks noChangeArrowheads="1"/>
          </p:cNvSpPr>
          <p:nvPr/>
        </p:nvSpPr>
        <p:spPr bwMode="auto">
          <a:xfrm>
            <a:off x="4567238" y="6021388"/>
            <a:ext cx="59356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Intenzitu rentgenového záření regulujeme změnou žhavení rentgenky, anodovým proudem (na řídícím panelu nastavujeme mA).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377"/>
    </mc:Choice>
    <mc:Fallback xmlns="">
      <p:transition spd="slow" advTm="1273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>
            <a:extLst>
              <a:ext uri="{FF2B5EF4-FFF2-40B4-BE49-F238E27FC236}">
                <a16:creationId xmlns:a16="http://schemas.microsoft.com/office/drawing/2014/main" id="{E7E291F7-0478-45D7-B010-6B4B47A945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4300"/>
              <a:t>Vznik rentgenového záření</a:t>
            </a:r>
          </a:p>
        </p:txBody>
      </p:sp>
      <p:sp>
        <p:nvSpPr>
          <p:cNvPr id="239619" name="Rectangle 3">
            <a:extLst>
              <a:ext uri="{FF2B5EF4-FFF2-40B4-BE49-F238E27FC236}">
                <a16:creationId xmlns:a16="http://schemas.microsoft.com/office/drawing/2014/main" id="{AF34533A-EEB8-44CB-91C2-EBF9D56CEE76}"/>
              </a:ext>
            </a:extLst>
          </p:cNvPr>
          <p:cNvSpPr>
            <a:spLocks noGrp="1" noChangeArrowheads="1"/>
          </p:cNvSpPr>
          <p:nvPr>
            <p:ph type="body" sz="half" idx="3"/>
          </p:nvPr>
        </p:nvSpPr>
        <p:spPr>
          <a:xfrm>
            <a:off x="1028700" y="3429000"/>
            <a:ext cx="9258300" cy="316865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altLang="cs-CZ" sz="2600"/>
              <a:t>Vysvětlení fyzikálních principů: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2100"/>
              <a:t>ad1) dochází k plynulému brždění, vede k emisi záření se spojitým spektrem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2100"/>
              <a:t>ad2) nárazem na elektron nacházející se např. na vnitřní atomové dráze K, jehož vazební energie &lt; energie elektronu dopadajícího </a:t>
            </a:r>
            <a:r>
              <a:rPr lang="cs-CZ" altLang="cs-CZ" sz="2100">
                <a:latin typeface="Arial" panose="020B0604020202020204" pitchFamily="34" charset="0"/>
              </a:rPr>
              <a:t>→ dojde k vyražení tohoto K elektronu z jeho oběhové dráhy → nahrazen elektronem z L dráhy → vyzáření energetického kvanta při přechodu mezi dráhami</a:t>
            </a:r>
          </a:p>
          <a:p>
            <a:pPr lvl="2">
              <a:lnSpc>
                <a:spcPct val="90000"/>
              </a:lnSpc>
              <a:defRPr/>
            </a:pPr>
            <a:r>
              <a:rPr lang="cs-CZ" altLang="cs-CZ" sz="1900">
                <a:latin typeface="Arial" panose="020B0604020202020204" pitchFamily="34" charset="0"/>
              </a:rPr>
              <a:t>Vzniká </a:t>
            </a:r>
            <a:r>
              <a:rPr lang="cs-CZ" altLang="cs-CZ" sz="1900" i="1">
                <a:latin typeface="Arial" panose="020B0604020202020204" pitchFamily="34" charset="0"/>
              </a:rPr>
              <a:t>charakteristické záření</a:t>
            </a:r>
            <a:r>
              <a:rPr lang="cs-CZ" altLang="cs-CZ" sz="1900">
                <a:latin typeface="Arial" panose="020B0604020202020204" pitchFamily="34" charset="0"/>
              </a:rPr>
              <a:t> (vlnová délka závisí na materiálu anody) → K-linie narušující hladký průběh emitovaného záření</a:t>
            </a:r>
          </a:p>
        </p:txBody>
      </p:sp>
      <p:pic>
        <p:nvPicPr>
          <p:cNvPr id="10244" name="Picture 4" descr="Klini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48313" y="1268413"/>
            <a:ext cx="3833812" cy="218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5" name="Picture 5" descr="elasbrzd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4625" y="1125538"/>
            <a:ext cx="3832225" cy="218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335213" y="2276475"/>
            <a:ext cx="17272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1400"/>
              <a:t>změna směru dráhy elektronu a jeho zpomalení při současné emisi 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572"/>
    </mc:Choice>
    <mc:Fallback xmlns="">
      <p:transition spd="slow" advTm="1695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1026">
            <a:extLst>
              <a:ext uri="{FF2B5EF4-FFF2-40B4-BE49-F238E27FC236}">
                <a16:creationId xmlns:a16="http://schemas.microsoft.com/office/drawing/2014/main" id="{15EDAD24-3A18-4AAD-9564-66DB2D6193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143500" cy="1905000"/>
          </a:xfrm>
        </p:spPr>
        <p:txBody>
          <a:bodyPr/>
          <a:lstStyle/>
          <a:p>
            <a:pPr>
              <a:defRPr/>
            </a:pPr>
            <a:r>
              <a:rPr lang="cs-CZ" altLang="cs-CZ" sz="3600"/>
              <a:t>Filtrace sekundárního záření</a:t>
            </a:r>
          </a:p>
        </p:txBody>
      </p:sp>
      <p:sp>
        <p:nvSpPr>
          <p:cNvPr id="237571" name="Rectangle 1027">
            <a:extLst>
              <a:ext uri="{FF2B5EF4-FFF2-40B4-BE49-F238E27FC236}">
                <a16:creationId xmlns:a16="http://schemas.microsoft.com/office/drawing/2014/main" id="{6566C98E-C1F5-43BA-8BA2-E97BA6F27B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495800" y="3463925"/>
            <a:ext cx="3240088" cy="3394075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cs-CZ" altLang="cs-CZ" sz="2400" b="1">
                <a:solidFill>
                  <a:schemeClr val="tx2"/>
                </a:solidFill>
              </a:rPr>
              <a:t>PC – primární clona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400" b="1">
                <a:solidFill>
                  <a:schemeClr val="tx2"/>
                </a:solidFill>
              </a:rPr>
              <a:t>BC  - Buckyho clona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400" b="1">
                <a:solidFill>
                  <a:schemeClr val="tx2"/>
                </a:solidFill>
              </a:rPr>
              <a:t>R – zdroj lampa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400" b="1">
                <a:solidFill>
                  <a:schemeClr val="tx2"/>
                </a:solidFill>
              </a:rPr>
              <a:t>P – pacient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400" b="1">
                <a:solidFill>
                  <a:schemeClr val="tx2"/>
                </a:solidFill>
              </a:rPr>
              <a:t> Pozor lamely jsou kružnice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400" b="1">
                <a:solidFill>
                  <a:schemeClr val="tx2"/>
                </a:solidFill>
              </a:rPr>
              <a:t>a postupně se sklápějí</a:t>
            </a:r>
          </a:p>
        </p:txBody>
      </p:sp>
      <p:pic>
        <p:nvPicPr>
          <p:cNvPr id="11268" name="Picture 1028" descr="skr_08_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4" t="2708" r="12207" b="14938"/>
          <a:stretch>
            <a:fillRect/>
          </a:stretch>
        </p:blipFill>
        <p:spPr bwMode="auto">
          <a:xfrm>
            <a:off x="0" y="1989138"/>
            <a:ext cx="4445000" cy="4868862"/>
          </a:xfrm>
          <a:prstGeom prst="rect">
            <a:avLst/>
          </a:prstGeom>
          <a:solidFill>
            <a:srgbClr val="FFFF99"/>
          </a:solidFill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1269" name="Picture 1029" descr="medycyna04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788" y="4005263"/>
            <a:ext cx="2182812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030" descr="Xpro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163" y="0"/>
            <a:ext cx="5430837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5120"/>
    </mc:Choice>
    <mc:Fallback xmlns="">
      <p:transition spd="slow" advTm="455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>
            <a:extLst>
              <a:ext uri="{FF2B5EF4-FFF2-40B4-BE49-F238E27FC236}">
                <a16:creationId xmlns:a16="http://schemas.microsoft.com/office/drawing/2014/main" id="{19686DD2-A657-4130-956A-209EF0C49B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Rentgenka základní pojmypojmy</a:t>
            </a:r>
          </a:p>
        </p:txBody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D82A24BD-2192-4D88-BB81-8F45A149E6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defRPr/>
            </a:pPr>
            <a:r>
              <a:rPr lang="cs-CZ" altLang="cs-CZ" b="1">
                <a:cs typeface="Times New Roman" panose="02020603050405020304" pitchFamily="18" charset="0"/>
              </a:rPr>
              <a:t>Rentgenová lampa</a:t>
            </a:r>
          </a:p>
          <a:p>
            <a:pPr algn="just">
              <a:defRPr/>
            </a:pPr>
            <a:r>
              <a:rPr lang="cs-CZ" altLang="cs-CZ" sz="2400" b="1">
                <a:solidFill>
                  <a:schemeClr val="tx2"/>
                </a:solidFill>
                <a:cs typeface="Times New Roman" panose="02020603050405020304" pitchFamily="18" charset="0"/>
              </a:rPr>
              <a:t>Brzdné rentgenové záření</a:t>
            </a:r>
          </a:p>
          <a:p>
            <a:pPr algn="just">
              <a:defRPr/>
            </a:pPr>
            <a:r>
              <a:rPr lang="cs-CZ" altLang="cs-CZ" sz="2400" b="1">
                <a:solidFill>
                  <a:schemeClr val="tx2"/>
                </a:solidFill>
                <a:cs typeface="Times New Roman" panose="02020603050405020304" pitchFamily="18" charset="0"/>
              </a:rPr>
              <a:t>Charakteristické rentgenové záření</a:t>
            </a:r>
          </a:p>
          <a:p>
            <a:pPr algn="just">
              <a:defRPr/>
            </a:pPr>
            <a:r>
              <a:rPr lang="cs-CZ" altLang="cs-CZ" sz="2400" b="1">
                <a:solidFill>
                  <a:schemeClr val="tx2"/>
                </a:solidFill>
                <a:cs typeface="Times New Roman" panose="02020603050405020304" pitchFamily="18" charset="0"/>
              </a:rPr>
              <a:t>Zdroje anodového a žhavícího napětí.</a:t>
            </a:r>
          </a:p>
          <a:p>
            <a:pPr algn="just">
              <a:defRPr/>
            </a:pPr>
            <a:r>
              <a:rPr lang="cs-CZ" altLang="cs-CZ" sz="2400" b="1">
                <a:solidFill>
                  <a:schemeClr val="tx2"/>
                </a:solidFill>
                <a:cs typeface="Times New Roman" panose="02020603050405020304" pitchFamily="18" charset="0"/>
              </a:rPr>
              <a:t>Ovladač</a:t>
            </a:r>
            <a:r>
              <a:rPr lang="cs-CZ" altLang="cs-CZ" sz="2400" b="1">
                <a:solidFill>
                  <a:schemeClr val="tx2"/>
                </a:solidFill>
              </a:rPr>
              <a:t> a chlazení</a:t>
            </a:r>
          </a:p>
          <a:p>
            <a:pPr algn="just">
              <a:defRPr/>
            </a:pPr>
            <a:r>
              <a:rPr lang="cs-CZ" altLang="cs-CZ" sz="2400" b="1">
                <a:solidFill>
                  <a:schemeClr val="tx2"/>
                </a:solidFill>
                <a:cs typeface="Times New Roman" panose="02020603050405020304" pitchFamily="18" charset="0"/>
              </a:rPr>
              <a:t>Štít</a:t>
            </a:r>
            <a:r>
              <a:rPr lang="cs-CZ" altLang="cs-CZ" sz="2400" b="1">
                <a:solidFill>
                  <a:schemeClr val="tx2"/>
                </a:solidFill>
              </a:rPr>
              <a:t> (čerstvá historie)</a:t>
            </a:r>
          </a:p>
          <a:p>
            <a:pPr algn="just">
              <a:defRPr/>
            </a:pPr>
            <a:r>
              <a:rPr lang="cs-CZ" altLang="cs-CZ" sz="2400" b="1">
                <a:solidFill>
                  <a:schemeClr val="tx2"/>
                </a:solidFill>
                <a:cs typeface="Times New Roman" panose="02020603050405020304" pitchFamily="18" charset="0"/>
              </a:rPr>
              <a:t>Clony</a:t>
            </a:r>
            <a:endParaRPr lang="cs-CZ" altLang="cs-CZ" sz="2400" b="1">
              <a:solidFill>
                <a:schemeClr val="tx2"/>
              </a:solidFill>
            </a:endParaRPr>
          </a:p>
          <a:p>
            <a:pPr algn="just">
              <a:defRPr/>
            </a:pPr>
            <a:endParaRPr lang="cs-CZ" altLang="cs-CZ" sz="2400" b="1">
              <a:solidFill>
                <a:schemeClr val="tx2"/>
              </a:solidFill>
            </a:endParaRPr>
          </a:p>
          <a:p>
            <a:pPr algn="just">
              <a:defRPr/>
            </a:pPr>
            <a:endParaRPr lang="cs-CZ" altLang="cs-CZ" sz="2400" b="1">
              <a:solidFill>
                <a:schemeClr val="tx2"/>
              </a:solidFill>
            </a:endParaRPr>
          </a:p>
          <a:p>
            <a:pPr>
              <a:defRPr/>
            </a:pPr>
            <a:endParaRPr lang="cs-CZ" altLang="cs-CZ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3292475"/>
            <a:ext cx="10287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12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cs-CZ" sz="1200">
                <a:latin typeface="Times New Roman" panose="02020603050405020304" pitchFamily="18" charset="0"/>
              </a:rPr>
              <a:t> </a:t>
            </a:r>
            <a:endParaRPr lang="cs-CZ" altLang="cs-CZ" sz="2400">
              <a:latin typeface="Times New Roman" panose="02020603050405020304" pitchFamily="18" charset="0"/>
            </a:endParaRPr>
          </a:p>
        </p:txBody>
      </p:sp>
      <p:graphicFrame>
        <p:nvGraphicFramePr>
          <p:cNvPr id="12293" name="Object 5"/>
          <p:cNvGraphicFramePr>
            <a:graphicFrameLocks noChangeAspect="1"/>
          </p:cNvGraphicFramePr>
          <p:nvPr/>
        </p:nvGraphicFramePr>
        <p:xfrm>
          <a:off x="6553200" y="1600200"/>
          <a:ext cx="3505200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r:id="rId5" imgW="698500" imgH="228600" progId="Equation.3">
                  <p:embed/>
                </p:oleObj>
              </mc:Choice>
              <mc:Fallback>
                <p:oleObj r:id="rId5" imgW="6985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1600200"/>
                        <a:ext cx="3505200" cy="11525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4814888" y="32337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7543800" y="2971800"/>
          <a:ext cx="2271713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r:id="rId7" imgW="660113" imgH="393529" progId="Equation.3">
                  <p:embed/>
                </p:oleObj>
              </mc:Choice>
              <mc:Fallback>
                <p:oleObj r:id="rId7" imgW="660113" imgH="39352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2971800"/>
                        <a:ext cx="2271713" cy="1349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26"/>
    </mc:Choice>
    <mc:Fallback xmlns="">
      <p:transition spd="slow" advTm="200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ETRIK1">
  <a:themeElements>
    <a:clrScheme name="">
      <a:dk1>
        <a:srgbClr val="0D2D8A"/>
      </a:dk1>
      <a:lt1>
        <a:srgbClr val="FFFFFF"/>
      </a:lt1>
      <a:dk2>
        <a:srgbClr val="3B6AFC"/>
      </a:dk2>
      <a:lt2>
        <a:srgbClr val="FDFF37"/>
      </a:lt2>
      <a:accent1>
        <a:srgbClr val="F79268"/>
      </a:accent1>
      <a:accent2>
        <a:srgbClr val="F95AB7"/>
      </a:accent2>
      <a:accent3>
        <a:srgbClr val="AFB9FD"/>
      </a:accent3>
      <a:accent4>
        <a:srgbClr val="DADADA"/>
      </a:accent4>
      <a:accent5>
        <a:srgbClr val="FAC7B9"/>
      </a:accent5>
      <a:accent6>
        <a:srgbClr val="E251A6"/>
      </a:accent6>
      <a:hlink>
        <a:srgbClr val="FC0128"/>
      </a:hlink>
      <a:folHlink>
        <a:srgbClr val="89ABFE"/>
      </a:folHlink>
    </a:clrScheme>
    <a:fontScheme name="PETRIK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charset="-1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charset="-18"/>
          </a:defRPr>
        </a:defPPr>
      </a:lstStyle>
    </a:lnDef>
  </a:objectDefaults>
  <a:extraClrSchemeLst>
    <a:extraClrScheme>
      <a:clrScheme name="PETRIK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RIK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L:\1\SKLAD95\OBR\WMF\PETRIK1.PPT</Template>
  <TotalTime>165</TotalTime>
  <Pages>25</Pages>
  <Words>1587</Words>
  <Application>Microsoft Office PowerPoint</Application>
  <PresentationFormat>Diapozitivy</PresentationFormat>
  <Paragraphs>246</Paragraphs>
  <Slides>59</Slides>
  <Notes>5</Notes>
  <HiddenSlides>0</HiddenSlides>
  <MMClips>62</MMClips>
  <ScaleCrop>false</ScaleCrop>
  <HeadingPairs>
    <vt:vector size="8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5</vt:i4>
      </vt:variant>
      <vt:variant>
        <vt:lpstr>Nadpisy snímků</vt:lpstr>
      </vt:variant>
      <vt:variant>
        <vt:i4>59</vt:i4>
      </vt:variant>
    </vt:vector>
  </HeadingPairs>
  <TitlesOfParts>
    <vt:vector size="73" baseType="lpstr">
      <vt:lpstr>Arial</vt:lpstr>
      <vt:lpstr>Monotype Sorts</vt:lpstr>
      <vt:lpstr>Symbol</vt:lpstr>
      <vt:lpstr>Times</vt:lpstr>
      <vt:lpstr>Times New Roman</vt:lpstr>
      <vt:lpstr>Times New Roman CE</vt:lpstr>
      <vt:lpstr>Verdana</vt:lpstr>
      <vt:lpstr>Wingdings</vt:lpstr>
      <vt:lpstr>PETRIK1</vt:lpstr>
      <vt:lpstr>Equation</vt:lpstr>
      <vt:lpstr>Equation.3</vt:lpstr>
      <vt:lpstr>Rastrový obrázek</vt:lpstr>
      <vt:lpstr>Bitmap Image</vt:lpstr>
      <vt:lpstr>Image</vt:lpstr>
      <vt:lpstr>RTG v klinické praxi</vt:lpstr>
      <vt:lpstr>Prezentace aplikace PowerPoint</vt:lpstr>
      <vt:lpstr>Spektrum elektromagnetického záření</vt:lpstr>
      <vt:lpstr>Vznik rentgenového záření</vt:lpstr>
      <vt:lpstr>Prezentace aplikace PowerPoint</vt:lpstr>
      <vt:lpstr>Schéma rentgenové lampy a energie (spektrum brzdného záření)</vt:lpstr>
      <vt:lpstr>Vznik rentgenového záření</vt:lpstr>
      <vt:lpstr>Filtrace sekundárního záření</vt:lpstr>
      <vt:lpstr>Rentgenka základní pojmypojmy</vt:lpstr>
      <vt:lpstr>Vznik rentgenového záření</vt:lpstr>
      <vt:lpstr>Typy skiaskopie</vt:lpstr>
      <vt:lpstr>Co nám RTG nabízí za metody</vt:lpstr>
      <vt:lpstr>Filtrace sekundárního záření</vt:lpstr>
      <vt:lpstr>Skiaskopie</vt:lpstr>
      <vt:lpstr>Ozařování sekundárním zářením</vt:lpstr>
      <vt:lpstr>Běžný snímek plic  (S+P)</vt:lpstr>
      <vt:lpstr>Plíce</vt:lpstr>
      <vt:lpstr>Kontrastní látky</vt:lpstr>
      <vt:lpstr>Skiaskopie od úst až po tlusté střevo</vt:lpstr>
      <vt:lpstr>Vyšetření tlustého střeva</vt:lpstr>
      <vt:lpstr>Skiaskopie kontrastní látkou</vt:lpstr>
      <vt:lpstr>Nálezy na jícnu</vt:lpstr>
      <vt:lpstr>Žaludek </vt:lpstr>
      <vt:lpstr>Ca céka</vt:lpstr>
      <vt:lpstr>i.v. urografie</vt:lpstr>
      <vt:lpstr>Koronarografie RIA ramus intterventricularis anterior RD ramus dorsalis</vt:lpstr>
      <vt:lpstr>Angiografie břišní dolních končetin</vt:lpstr>
      <vt:lpstr>Mozková angiografie</vt:lpstr>
      <vt:lpstr>Clony            Lymfografie</vt:lpstr>
      <vt:lpstr>Tomografie - schéma</vt:lpstr>
      <vt:lpstr>Detektory X-záření pro CT</vt:lpstr>
      <vt:lpstr>Scintilační detektory</vt:lpstr>
      <vt:lpstr>CT- historie</vt:lpstr>
      <vt:lpstr>Prezentace aplikace PowerPoint</vt:lpstr>
      <vt:lpstr>Mnohodetektorové, rotační a spirální CT </vt:lpstr>
      <vt:lpstr>Rotační metoda</vt:lpstr>
      <vt:lpstr>Spirální metoda</vt:lpstr>
      <vt:lpstr>Computerized Tomography (CT)</vt:lpstr>
      <vt:lpstr>First Generation CT Scanner </vt:lpstr>
      <vt:lpstr>CT  přístroje</vt:lpstr>
      <vt:lpstr>CT</vt:lpstr>
      <vt:lpstr>CT</vt:lpstr>
      <vt:lpstr>CT</vt:lpstr>
      <vt:lpstr>CT 4 sekvence</vt:lpstr>
      <vt:lpstr>CT 5 sekvence</vt:lpstr>
      <vt:lpstr>Ukázky virtuální kolografie  1</vt:lpstr>
      <vt:lpstr>Tři směry posunu axial, lateral, trasversal</vt:lpstr>
      <vt:lpstr>Prezentace aplikace PowerPoint</vt:lpstr>
      <vt:lpstr>Kontrastní látky. Substrakční radiografie. </vt:lpstr>
      <vt:lpstr>Spektrum elektromagnetického záření</vt:lpstr>
      <vt:lpstr>POUŽITÍ RENTGENOVÉHO ZÁŘENÍ V TERAPII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Clonění a kolimace versus poškození</vt:lpstr>
      <vt:lpstr>Prezentace aplikace PowerPoint</vt:lpstr>
      <vt:lpstr>Problematika sekundárního záření radiační hygieny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size Average stone size 8.7 mm</dc:title>
  <dc:subject/>
  <dc:creator>MUDr. Aleš Petřík</dc:creator>
  <cp:keywords/>
  <dc:description/>
  <cp:lastModifiedBy>Jexová, Soňa</cp:lastModifiedBy>
  <cp:revision>95</cp:revision>
  <cp:lastPrinted>1999-09-06T05:45:56Z</cp:lastPrinted>
  <dcterms:created xsi:type="dcterms:W3CDTF">1995-11-27T14:36:08Z</dcterms:created>
  <dcterms:modified xsi:type="dcterms:W3CDTF">2020-10-23T08:54:30Z</dcterms:modified>
</cp:coreProperties>
</file>