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42" r:id="rId2"/>
    <p:sldId id="361" r:id="rId3"/>
    <p:sldId id="368" r:id="rId4"/>
    <p:sldId id="367" r:id="rId5"/>
    <p:sldId id="365" r:id="rId6"/>
    <p:sldId id="369" r:id="rId7"/>
    <p:sldId id="370" r:id="rId8"/>
    <p:sldId id="371" r:id="rId9"/>
    <p:sldId id="372" r:id="rId10"/>
    <p:sldId id="373" r:id="rId11"/>
    <p:sldId id="374" r:id="rId12"/>
    <p:sldId id="376" r:id="rId13"/>
    <p:sldId id="377" r:id="rId14"/>
    <p:sldId id="378" r:id="rId15"/>
    <p:sldId id="381" r:id="rId16"/>
    <p:sldId id="382" r:id="rId17"/>
    <p:sldId id="384" r:id="rId18"/>
    <p:sldId id="385" r:id="rId19"/>
    <p:sldId id="388" r:id="rId20"/>
    <p:sldId id="389" r:id="rId21"/>
    <p:sldId id="386" r:id="rId22"/>
    <p:sldId id="387" r:id="rId23"/>
    <p:sldId id="390" r:id="rId24"/>
    <p:sldId id="391" r:id="rId25"/>
  </p:sldIdLst>
  <p:sldSz cx="10287000" cy="6858000" type="35mm"/>
  <p:notesSz cx="6858000" cy="9774238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 CE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27" autoAdjust="0"/>
    <p:restoredTop sz="94660"/>
  </p:normalViewPr>
  <p:slideViewPr>
    <p:cSldViewPr>
      <p:cViewPr varScale="1">
        <p:scale>
          <a:sx n="69" d="100"/>
          <a:sy n="69" d="100"/>
        </p:scale>
        <p:origin x="756" y="4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anose="02020603050405020304" pitchFamily="18" charset="0"/>
              </a:defRPr>
            </a:lvl1pPr>
          </a:lstStyle>
          <a:p>
            <a:fld id="{9795AE80-E2E3-49AF-8B31-2D3608675848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r"/>
            <a:fld id="{972EBCE0-1D50-4579-B67C-8C025742D68A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defTabSz="762000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defTabSz="762000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i="1">
                <a:latin typeface="Times New Roman" panose="02020603050405020304" pitchFamily="18" charset="0"/>
              </a:defRPr>
            </a:lvl1pPr>
          </a:lstStyle>
          <a:p>
            <a:fld id="{8A2E4F30-17F9-4A86-97B6-D94802E75951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5025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 smtClean="0"/>
              <a:t>Click to edit Master notes styles</a:t>
            </a:r>
          </a:p>
          <a:p>
            <a:pPr lvl="1"/>
            <a:r>
              <a:rPr lang="cs-CZ" altLang="cs-CZ" noProof="0" smtClean="0"/>
              <a:t>Second Level</a:t>
            </a:r>
          </a:p>
          <a:p>
            <a:pPr lvl="2"/>
            <a:r>
              <a:rPr lang="cs-CZ" altLang="cs-CZ" noProof="0" smtClean="0"/>
              <a:t>Third Level</a:t>
            </a:r>
          </a:p>
          <a:p>
            <a:pPr lvl="3"/>
            <a:r>
              <a:rPr lang="cs-CZ" altLang="cs-CZ" noProof="0" smtClean="0"/>
              <a:t>Fourth Level</a:t>
            </a:r>
          </a:p>
          <a:p>
            <a:pPr lvl="4"/>
            <a:r>
              <a:rPr lang="cs-CZ" altLang="cs-CZ" noProof="0" smtClean="0"/>
              <a:t>Fifth Level</a:t>
            </a:r>
          </a:p>
        </p:txBody>
      </p:sp>
      <p:sp>
        <p:nvSpPr>
          <p:cNvPr id="26631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847725"/>
            <a:ext cx="5146675" cy="3432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r"/>
            <a:fld id="{E9701CD6-EEB9-44F1-8FAF-2327EE6DFF36}" type="slidenum">
              <a:rPr lang="cs-CZ" altLang="cs-CZ" sz="1400">
                <a:latin typeface="Times New Roman" panose="02020603050405020304" pitchFamily="18" charset="0"/>
              </a:rPr>
              <a:pPr algn="r"/>
              <a:t>‹#›</a:t>
            </a:fld>
            <a:endParaRPr lang="cs-CZ" altLang="cs-CZ" sz="1400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403C6BD5-3ECC-4864-B08B-5306814F022E}" type="slidenum">
              <a:rPr lang="cs-CZ" altLang="cs-CZ" sz="1000">
                <a:latin typeface="Times New Roman" panose="02020603050405020304" pitchFamily="18" charset="0"/>
              </a:rPr>
              <a:pPr/>
              <a:t>19</a:t>
            </a:fld>
            <a:endParaRPr lang="cs-CZ" altLang="cs-CZ" sz="1000">
              <a:latin typeface="Times New Roman" panose="02020603050405020304" pitchFamily="18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/>
              <a:t>V praxi radiační hygieny je třeba zásadně rozlišovat dva druhy účinků rtg záření.</a:t>
            </a:r>
          </a:p>
          <a:p>
            <a:r>
              <a:rPr lang="cs-CZ" altLang="cs-CZ" smtClean="0"/>
              <a:t>Mechanismy těchto účinků popisuje radiobiologie.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0742901A-3F87-4023-BF59-B73F7EECF139}" type="slidenum">
              <a:rPr lang="cs-CZ" altLang="cs-CZ" sz="1000">
                <a:latin typeface="Times New Roman" panose="02020603050405020304" pitchFamily="18" charset="0"/>
              </a:rPr>
              <a:pPr/>
              <a:t>20</a:t>
            </a:fld>
            <a:endParaRPr lang="cs-CZ" altLang="cs-CZ" sz="1000">
              <a:latin typeface="Times New Roman" panose="02020603050405020304" pitchFamily="18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/>
              <a:t>Základní definice těchto účinků. </a:t>
            </a:r>
          </a:p>
          <a:p>
            <a:r>
              <a:rPr lang="cs-CZ" altLang="cs-CZ" smtClean="0"/>
              <a:t>Při stochastickém, bezprahovém účinku záleží dle zásahové teorie na tom, zda procházející foton zasáhne citlivou strukturu buňky – nejčastěji chromosomu – a tím vyvolá poškození buňky.</a:t>
            </a:r>
          </a:p>
          <a:p>
            <a:r>
              <a:rPr lang="cs-CZ" altLang="cs-CZ" smtClean="0"/>
              <a:t>Účinky deterministické jsou kumulativní a představují reakci či poškození dané tkáně na ozáření.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7BE0E2E5-AA43-430D-B359-5E09CBFFE981}" type="slidenum">
              <a:rPr lang="cs-CZ" altLang="cs-CZ" sz="1000">
                <a:latin typeface="Times New Roman" panose="02020603050405020304" pitchFamily="18" charset="0"/>
              </a:rPr>
              <a:pPr/>
              <a:t>21</a:t>
            </a:fld>
            <a:endParaRPr lang="cs-CZ" altLang="cs-CZ" sz="1000">
              <a:latin typeface="Times New Roman" panose="02020603050405020304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/>
              <a:t>Tento typ deterministického účinku je nejčastější. Je vyvolán ozářením kůže rtg zářením, ale stejně i jiným druhem ionizujícího záření – např. UV zářením.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 defTabSz="7620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fld id="{FB379EC7-B862-4089-A8D8-F639B1786CAF}" type="slidenum">
              <a:rPr lang="cs-CZ" altLang="cs-CZ" sz="1000">
                <a:latin typeface="Times New Roman" panose="02020603050405020304" pitchFamily="18" charset="0"/>
              </a:rPr>
              <a:pPr/>
              <a:t>22</a:t>
            </a:fld>
            <a:endParaRPr lang="cs-CZ" altLang="cs-CZ" sz="1000">
              <a:latin typeface="Times New Roman" panose="02020603050405020304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/>
              <a:t>Základní dozimetrické veličiny užívané v radiační hygieně. Přesněji a podrobněji viz biofyzika.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29EE2-BDC3-4896-8C39-E7A30BCE225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130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6C016D-036F-46D1-A010-9B2A338B3C4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5252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6600" y="228600"/>
            <a:ext cx="19431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7300" y="228600"/>
            <a:ext cx="56769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17F3E1-6FC0-45F3-A1E5-D926730E03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70904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300" y="228600"/>
            <a:ext cx="7772400" cy="12192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25793A-1ED9-4AA3-BD50-2F94AE2FACF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6049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300" y="228600"/>
            <a:ext cx="7772400" cy="12192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219700" y="1828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219700" y="39624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FD11C5-6AD4-4353-9827-02B7594C40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396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6A390-0C39-47FD-987F-23FDA83D480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6437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EB80A6-A0B6-42D4-8034-0B10CD3E016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485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0DEAD7-686D-4BA2-B12A-086F86FB00E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756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30BC3-18AA-4B2F-A292-6665E481A2B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99992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AC2EFF-DC11-4B5C-A44F-5458DCFA12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99707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C4D9C-8FC9-4AD7-BD06-5A622E3CCEE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04559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C8B9E8-2808-478A-8DF6-6068AE3F485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0573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39EA28-1557-48B0-A771-0C29F1DCA44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5166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182A6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defTabSz="815975">
              <a:defRPr sz="15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ctr" defTabSz="815975">
              <a:defRPr sz="15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r" defTabSz="815975">
              <a:defRPr sz="1500">
                <a:latin typeface="Times New Roman" panose="02020603050405020304" pitchFamily="18" charset="0"/>
              </a:defRPr>
            </a:lvl1pPr>
          </a:lstStyle>
          <a:p>
            <a:fld id="{A9F95234-BB34-4F0A-8BBD-44B0FB05980D}" type="slidenum">
              <a:rPr lang="cs-CZ" altLang="cs-CZ"/>
              <a:pPr/>
              <a:t>‹#›</a:t>
            </a:fld>
            <a:endParaRPr lang="cs-CZ" altLang="cs-CZ"/>
          </a:p>
        </p:txBody>
      </p:sp>
      <p:grpSp>
        <p:nvGrpSpPr>
          <p:cNvPr id="1029" name="Group 9"/>
          <p:cNvGrpSpPr>
            <a:grpSpLocks/>
          </p:cNvGrpSpPr>
          <p:nvPr/>
        </p:nvGrpSpPr>
        <p:grpSpPr bwMode="auto">
          <a:xfrm>
            <a:off x="0" y="0"/>
            <a:ext cx="9537700" cy="6173788"/>
            <a:chOff x="0" y="0"/>
            <a:chExt cx="6009" cy="3889"/>
          </a:xfrm>
        </p:grpSpPr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0" y="0"/>
              <a:ext cx="4346" cy="3889"/>
            </a:xfrm>
            <a:custGeom>
              <a:avLst/>
              <a:gdLst>
                <a:gd name="T0" fmla="*/ 4345 w 4346"/>
                <a:gd name="T1" fmla="*/ 3418 h 3889"/>
                <a:gd name="T2" fmla="*/ 514 w 4346"/>
                <a:gd name="T3" fmla="*/ 0 h 3889"/>
                <a:gd name="T4" fmla="*/ 0 w 4346"/>
                <a:gd name="T5" fmla="*/ 0 h 3889"/>
                <a:gd name="T6" fmla="*/ 0 w 4346"/>
                <a:gd name="T7" fmla="*/ 481 h 3889"/>
                <a:gd name="T8" fmla="*/ 3819 w 4346"/>
                <a:gd name="T9" fmla="*/ 3888 h 3889"/>
                <a:gd name="T10" fmla="*/ 4345 w 4346"/>
                <a:gd name="T11" fmla="*/ 3418 h 38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346" h="3889">
                  <a:moveTo>
                    <a:pt x="4345" y="3418"/>
                  </a:moveTo>
                  <a:lnTo>
                    <a:pt x="514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819" y="3888"/>
                  </a:lnTo>
                  <a:lnTo>
                    <a:pt x="4345" y="3418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3" name="Freeform 6"/>
            <p:cNvSpPr>
              <a:spLocks/>
            </p:cNvSpPr>
            <p:nvPr/>
          </p:nvSpPr>
          <p:spPr bwMode="auto">
            <a:xfrm>
              <a:off x="968" y="0"/>
              <a:ext cx="3818" cy="3223"/>
            </a:xfrm>
            <a:custGeom>
              <a:avLst/>
              <a:gdLst>
                <a:gd name="T0" fmla="*/ 416 w 3818"/>
                <a:gd name="T1" fmla="*/ 0 h 3223"/>
                <a:gd name="T2" fmla="*/ 3817 w 3818"/>
                <a:gd name="T3" fmla="*/ 3036 h 3223"/>
                <a:gd name="T4" fmla="*/ 3609 w 3818"/>
                <a:gd name="T5" fmla="*/ 3222 h 3223"/>
                <a:gd name="T6" fmla="*/ 0 w 3818"/>
                <a:gd name="T7" fmla="*/ 0 h 3223"/>
                <a:gd name="T8" fmla="*/ 416 w 3818"/>
                <a:gd name="T9" fmla="*/ 0 h 322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18" h="3223">
                  <a:moveTo>
                    <a:pt x="416" y="0"/>
                  </a:moveTo>
                  <a:lnTo>
                    <a:pt x="3817" y="3036"/>
                  </a:lnTo>
                  <a:lnTo>
                    <a:pt x="3609" y="3222"/>
                  </a:lnTo>
                  <a:lnTo>
                    <a:pt x="0" y="0"/>
                  </a:lnTo>
                  <a:lnTo>
                    <a:pt x="416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" name="Freeform 7"/>
            <p:cNvSpPr>
              <a:spLocks/>
            </p:cNvSpPr>
            <p:nvPr/>
          </p:nvSpPr>
          <p:spPr bwMode="auto">
            <a:xfrm>
              <a:off x="2460" y="0"/>
              <a:ext cx="3217" cy="2556"/>
            </a:xfrm>
            <a:custGeom>
              <a:avLst/>
              <a:gdLst>
                <a:gd name="T0" fmla="*/ 709 w 3217"/>
                <a:gd name="T1" fmla="*/ 0 h 2556"/>
                <a:gd name="T2" fmla="*/ 3216 w 3217"/>
                <a:gd name="T3" fmla="*/ 2238 h 2556"/>
                <a:gd name="T4" fmla="*/ 2861 w 3217"/>
                <a:gd name="T5" fmla="*/ 2555 h 2556"/>
                <a:gd name="T6" fmla="*/ 0 w 3217"/>
                <a:gd name="T7" fmla="*/ 0 h 2556"/>
                <a:gd name="T8" fmla="*/ 709 w 3217"/>
                <a:gd name="T9" fmla="*/ 0 h 25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17" h="2556">
                  <a:moveTo>
                    <a:pt x="709" y="0"/>
                  </a:moveTo>
                  <a:lnTo>
                    <a:pt x="3216" y="2238"/>
                  </a:lnTo>
                  <a:lnTo>
                    <a:pt x="2861" y="2555"/>
                  </a:lnTo>
                  <a:lnTo>
                    <a:pt x="0" y="0"/>
                  </a:lnTo>
                  <a:lnTo>
                    <a:pt x="709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" name="Freeform 8"/>
            <p:cNvSpPr>
              <a:spLocks/>
            </p:cNvSpPr>
            <p:nvPr/>
          </p:nvSpPr>
          <p:spPr bwMode="auto">
            <a:xfrm>
              <a:off x="3437" y="0"/>
              <a:ext cx="2572" cy="2121"/>
            </a:xfrm>
            <a:custGeom>
              <a:avLst/>
              <a:gdLst>
                <a:gd name="T0" fmla="*/ 0 w 2572"/>
                <a:gd name="T1" fmla="*/ 0 h 2121"/>
                <a:gd name="T2" fmla="*/ 2375 w 2572"/>
                <a:gd name="T3" fmla="*/ 2120 h 2121"/>
                <a:gd name="T4" fmla="*/ 2571 w 2572"/>
                <a:gd name="T5" fmla="*/ 1945 h 2121"/>
                <a:gd name="T6" fmla="*/ 392 w 2572"/>
                <a:gd name="T7" fmla="*/ 0 h 2121"/>
                <a:gd name="T8" fmla="*/ 0 w 2572"/>
                <a:gd name="T9" fmla="*/ 0 h 2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2" h="2121">
                  <a:moveTo>
                    <a:pt x="0" y="0"/>
                  </a:moveTo>
                  <a:lnTo>
                    <a:pt x="2375" y="2120"/>
                  </a:lnTo>
                  <a:lnTo>
                    <a:pt x="2571" y="1945"/>
                  </a:lnTo>
                  <a:lnTo>
                    <a:pt x="392" y="0"/>
                  </a:lnTo>
                  <a:lnTo>
                    <a:pt x="0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Click to edit Master text styles</a:t>
            </a:r>
          </a:p>
          <a:p>
            <a:pPr lvl="1"/>
            <a:r>
              <a:rPr lang="cs-CZ" altLang="cs-CZ" smtClean="0"/>
              <a:t>Second Level</a:t>
            </a:r>
          </a:p>
          <a:p>
            <a:pPr lvl="2"/>
            <a:r>
              <a:rPr lang="cs-CZ" altLang="cs-CZ" smtClean="0"/>
              <a:t>Third Level</a:t>
            </a:r>
          </a:p>
          <a:p>
            <a:pPr lvl="3"/>
            <a:r>
              <a:rPr lang="cs-CZ" altLang="cs-CZ" smtClean="0"/>
              <a:t>Fourth Level</a:t>
            </a:r>
          </a:p>
          <a:p>
            <a:pPr lvl="4"/>
            <a:r>
              <a:rPr lang="cs-CZ" altLang="cs-CZ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66713" indent="-36671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96925" indent="-3079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223963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5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714500" indent="-24606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n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2050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622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1194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766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338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0.m4a"/><Relationship Id="rId7" Type="http://schemas.openxmlformats.org/officeDocument/2006/relationships/image" Target="../media/image1.png"/><Relationship Id="rId2" Type="http://schemas.microsoft.com/office/2007/relationships/media" Target="../media/media10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w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26.bin"/><Relationship Id="rId10" Type="http://schemas.openxmlformats.org/officeDocument/2006/relationships/image" Target="../media/image28.w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27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audio" Target="../media/media12.m4a"/><Relationship Id="rId7" Type="http://schemas.openxmlformats.org/officeDocument/2006/relationships/oleObject" Target="../embeddings/oleObject28.bin"/><Relationship Id="rId2" Type="http://schemas.microsoft.com/office/2007/relationships/media" Target="../media/media12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30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2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wmf"/><Relationship Id="rId11" Type="http://schemas.openxmlformats.org/officeDocument/2006/relationships/image" Target="../media/image4.png"/><Relationship Id="rId5" Type="http://schemas.openxmlformats.org/officeDocument/2006/relationships/oleObject" Target="../embeddings/oleObject30.bin"/><Relationship Id="rId10" Type="http://schemas.openxmlformats.org/officeDocument/2006/relationships/image" Target="../media/image32.w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3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audio" Target="../media/media14.m4a"/><Relationship Id="rId7" Type="http://schemas.openxmlformats.org/officeDocument/2006/relationships/oleObject" Target="../embeddings/oleObject32.bin"/><Relationship Id="rId2" Type="http://schemas.microsoft.com/office/2007/relationships/media" Target="../media/media14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34.wmf"/><Relationship Id="rId4" Type="http://schemas.openxmlformats.org/officeDocument/2006/relationships/slideLayout" Target="../slideLayouts/slideLayout13.xml"/><Relationship Id="rId9" Type="http://schemas.openxmlformats.org/officeDocument/2006/relationships/oleObject" Target="../embeddings/oleObject33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5.m4a"/><Relationship Id="rId7" Type="http://schemas.openxmlformats.org/officeDocument/2006/relationships/image" Target="../media/image1.png"/><Relationship Id="rId12" Type="http://schemas.openxmlformats.org/officeDocument/2006/relationships/image" Target="../media/image4.png"/><Relationship Id="rId2" Type="http://schemas.microsoft.com/office/2007/relationships/media" Target="../media/media15.m4a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5.wmf"/><Relationship Id="rId11" Type="http://schemas.openxmlformats.org/officeDocument/2006/relationships/image" Target="../media/image36.wmf"/><Relationship Id="rId5" Type="http://schemas.openxmlformats.org/officeDocument/2006/relationships/oleObject" Target="../embeddings/oleObject34.bin"/><Relationship Id="rId10" Type="http://schemas.openxmlformats.org/officeDocument/2006/relationships/oleObject" Target="../embeddings/oleObject35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m4a"/><Relationship Id="rId7" Type="http://schemas.openxmlformats.org/officeDocument/2006/relationships/image" Target="../media/image1.png"/><Relationship Id="rId12" Type="http://schemas.openxmlformats.org/officeDocument/2006/relationships/image" Target="../media/image4.png"/><Relationship Id="rId2" Type="http://schemas.microsoft.com/office/2007/relationships/media" Target="../media/media16.m4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7.wmf"/><Relationship Id="rId11" Type="http://schemas.openxmlformats.org/officeDocument/2006/relationships/image" Target="../media/image38.wmf"/><Relationship Id="rId5" Type="http://schemas.openxmlformats.org/officeDocument/2006/relationships/oleObject" Target="../embeddings/oleObject36.bin"/><Relationship Id="rId10" Type="http://schemas.openxmlformats.org/officeDocument/2006/relationships/oleObject" Target="../embeddings/oleObject37.bin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audio" Target="../media/media17.m4a"/><Relationship Id="rId7" Type="http://schemas.openxmlformats.org/officeDocument/2006/relationships/image" Target="../media/image3.jpeg"/><Relationship Id="rId2" Type="http://schemas.microsoft.com/office/2007/relationships/media" Target="../media/media17.m4a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39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media2.m4a"/><Relationship Id="rId7" Type="http://schemas.openxmlformats.org/officeDocument/2006/relationships/oleObject" Target="../embeddings/oleObject1.bin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0" Type="http://schemas.openxmlformats.org/officeDocument/2006/relationships/image" Target="../media/image6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oleObject" Target="../embeddings/oleObject6.bin"/><Relationship Id="rId3" Type="http://schemas.openxmlformats.org/officeDocument/2006/relationships/audio" Target="../media/media3.m4a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wmf"/><Relationship Id="rId17" Type="http://schemas.openxmlformats.org/officeDocument/2006/relationships/image" Target="../media/image4.png"/><Relationship Id="rId2" Type="http://schemas.microsoft.com/office/2007/relationships/media" Target="../media/media3.m4a"/><Relationship Id="rId16" Type="http://schemas.openxmlformats.org/officeDocument/2006/relationships/image" Target="../media/image9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5.bin"/><Relationship Id="rId5" Type="http://schemas.openxmlformats.org/officeDocument/2006/relationships/image" Target="../media/image1.png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6.wmf"/><Relationship Id="rId4" Type="http://schemas.openxmlformats.org/officeDocument/2006/relationships/slideLayout" Target="../slideLayouts/slideLayout12.xml"/><Relationship Id="rId9" Type="http://schemas.openxmlformats.org/officeDocument/2006/relationships/oleObject" Target="../embeddings/oleObject4.bin"/><Relationship Id="rId1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audio" Target="../media/media5.m4a"/><Relationship Id="rId7" Type="http://schemas.openxmlformats.org/officeDocument/2006/relationships/image" Target="../media/image10.wmf"/><Relationship Id="rId2" Type="http://schemas.microsoft.com/office/2007/relationships/media" Target="../media/media5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13" Type="http://schemas.openxmlformats.org/officeDocument/2006/relationships/oleObject" Target="../embeddings/oleObject13.bin"/><Relationship Id="rId18" Type="http://schemas.openxmlformats.org/officeDocument/2006/relationships/image" Target="../media/image17.wmf"/><Relationship Id="rId3" Type="http://schemas.openxmlformats.org/officeDocument/2006/relationships/audio" Target="../media/media6.m4a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4.wmf"/><Relationship Id="rId17" Type="http://schemas.openxmlformats.org/officeDocument/2006/relationships/oleObject" Target="../embeddings/oleObject15.bin"/><Relationship Id="rId2" Type="http://schemas.microsoft.com/office/2007/relationships/media" Target="../media/media6.m4a"/><Relationship Id="rId16" Type="http://schemas.openxmlformats.org/officeDocument/2006/relationships/image" Target="../media/image16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12.bin"/><Relationship Id="rId5" Type="http://schemas.openxmlformats.org/officeDocument/2006/relationships/image" Target="../media/image1.png"/><Relationship Id="rId15" Type="http://schemas.openxmlformats.org/officeDocument/2006/relationships/oleObject" Target="../embeddings/oleObject14.bin"/><Relationship Id="rId10" Type="http://schemas.openxmlformats.org/officeDocument/2006/relationships/image" Target="../media/image13.wmf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13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0.wmf"/><Relationship Id="rId2" Type="http://schemas.microsoft.com/office/2007/relationships/media" Target="../media/media7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1.png"/><Relationship Id="rId10" Type="http://schemas.openxmlformats.org/officeDocument/2006/relationships/image" Target="../media/image19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7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22.bin"/><Relationship Id="rId18" Type="http://schemas.openxmlformats.org/officeDocument/2006/relationships/image" Target="../media/image4.png"/><Relationship Id="rId3" Type="http://schemas.openxmlformats.org/officeDocument/2006/relationships/audio" Target="../media/media8.m4a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3.wmf"/><Relationship Id="rId17" Type="http://schemas.openxmlformats.org/officeDocument/2006/relationships/image" Target="../media/image25.wmf"/><Relationship Id="rId2" Type="http://schemas.microsoft.com/office/2007/relationships/media" Target="../media/media8.m4a"/><Relationship Id="rId16" Type="http://schemas.openxmlformats.org/officeDocument/2006/relationships/oleObject" Target="../embeddings/oleObject24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png"/><Relationship Id="rId11" Type="http://schemas.openxmlformats.org/officeDocument/2006/relationships/oleObject" Target="../embeddings/oleObject21.bin"/><Relationship Id="rId5" Type="http://schemas.openxmlformats.org/officeDocument/2006/relationships/image" Target="../media/image1.png"/><Relationship Id="rId15" Type="http://schemas.openxmlformats.org/officeDocument/2006/relationships/oleObject" Target="../embeddings/oleObject23.bin"/><Relationship Id="rId10" Type="http://schemas.openxmlformats.org/officeDocument/2006/relationships/image" Target="../media/image2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audio" Target="../media/media9.m4a"/><Relationship Id="rId7" Type="http://schemas.openxmlformats.org/officeDocument/2006/relationships/oleObject" Target="../embeddings/oleObject25.bin"/><Relationship Id="rId2" Type="http://schemas.microsoft.com/office/2007/relationships/media" Target="../media/media9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39813" y="0"/>
            <a:ext cx="8280400" cy="908050"/>
          </a:xfrm>
        </p:spPr>
        <p:txBody>
          <a:bodyPr/>
          <a:lstStyle/>
          <a:p>
            <a:pPr>
              <a:defRPr/>
            </a:pPr>
            <a:r>
              <a:rPr lang="cs-CZ" altLang="cs-CZ" sz="3200" b="1" smtClean="0"/>
              <a:t>RADIOAKTIVITA A IONIZUJÍCÍ ZÁŘENÍ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9088" y="1196975"/>
            <a:ext cx="9072562" cy="532765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sz="2600" b="1" smtClean="0">
                <a:solidFill>
                  <a:schemeClr val="tx2"/>
                </a:solidFill>
              </a:rPr>
              <a:t>Přirozená a umělá radioaktivita</a:t>
            </a:r>
            <a:endParaRPr lang="cs-CZ" altLang="cs-CZ" sz="2600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2600" smtClean="0">
                <a:solidFill>
                  <a:schemeClr val="tx2"/>
                </a:solidFill>
              </a:rPr>
              <a:t>Radioaktivní - jádra nestabilní, spontánně se měnící v přírodě - </a:t>
            </a:r>
            <a:r>
              <a:rPr lang="cs-CZ" altLang="cs-CZ" sz="2600" u="sng" smtClean="0">
                <a:solidFill>
                  <a:schemeClr val="tx2"/>
                </a:solidFill>
              </a:rPr>
              <a:t>přirozeně</a:t>
            </a:r>
            <a:r>
              <a:rPr lang="cs-CZ" altLang="cs-CZ" sz="2600" smtClean="0">
                <a:solidFill>
                  <a:schemeClr val="tx2"/>
                </a:solidFill>
              </a:rPr>
              <a:t> radioaktivní. Z jaderných reakcí </a:t>
            </a:r>
            <a:r>
              <a:rPr lang="cs-CZ" altLang="cs-CZ" sz="2600" u="sng" smtClean="0">
                <a:solidFill>
                  <a:schemeClr val="tx2"/>
                </a:solidFill>
              </a:rPr>
              <a:t>uměle</a:t>
            </a:r>
            <a:r>
              <a:rPr lang="cs-CZ" altLang="cs-CZ" sz="2600" smtClean="0">
                <a:solidFill>
                  <a:schemeClr val="tx2"/>
                </a:solidFill>
              </a:rPr>
              <a:t> radioaktivní.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600" smtClean="0">
                <a:solidFill>
                  <a:schemeClr val="tx2"/>
                </a:solidFill>
              </a:rPr>
              <a:t>Přirozeně radioaktivní izotopy se dělí na dvě skupiny : </a:t>
            </a:r>
            <a:endParaRPr lang="cs-CZ" altLang="cs-CZ" sz="2600" i="1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2600" i="1" u="sng" smtClean="0">
                <a:solidFill>
                  <a:schemeClr val="tx2"/>
                </a:solidFill>
              </a:rPr>
              <a:t>Lehké přirozeně radioaktivní izotopy</a:t>
            </a:r>
            <a:r>
              <a:rPr lang="cs-CZ" altLang="cs-CZ" sz="2600" smtClean="0">
                <a:solidFill>
                  <a:schemeClr val="tx2"/>
                </a:solidFill>
              </a:rPr>
              <a:t> s atomovým číslem </a:t>
            </a:r>
            <a:r>
              <a:rPr lang="cs-CZ" altLang="cs-CZ" sz="2600" i="1" smtClean="0">
                <a:solidFill>
                  <a:schemeClr val="tx2"/>
                </a:solidFill>
              </a:rPr>
              <a:t>Z</a:t>
            </a:r>
            <a:r>
              <a:rPr lang="cs-CZ" altLang="cs-CZ" sz="2600" smtClean="0">
                <a:solidFill>
                  <a:schemeClr val="tx2"/>
                </a:solidFill>
              </a:rPr>
              <a:t> </a:t>
            </a:r>
            <a:r>
              <a:rPr lang="cs-CZ" altLang="cs-CZ" sz="2600" smtClean="0">
                <a:solidFill>
                  <a:schemeClr val="tx2"/>
                </a:solidFill>
                <a:sym typeface="Symbol" pitchFamily="18" charset="2"/>
              </a:rPr>
              <a:t></a:t>
            </a:r>
            <a:r>
              <a:rPr lang="cs-CZ" altLang="cs-CZ" sz="2600" smtClean="0">
                <a:solidFill>
                  <a:schemeClr val="tx2"/>
                </a:solidFill>
              </a:rPr>
              <a:t> 75, například  </a:t>
            </a:r>
            <a:r>
              <a:rPr lang="cs-CZ" altLang="cs-CZ" sz="2600" baseline="30000" smtClean="0">
                <a:solidFill>
                  <a:schemeClr val="tx2"/>
                </a:solidFill>
              </a:rPr>
              <a:t>14</a:t>
            </a:r>
            <a:r>
              <a:rPr lang="cs-CZ" altLang="cs-CZ" sz="2600" smtClean="0">
                <a:solidFill>
                  <a:schemeClr val="tx2"/>
                </a:solidFill>
              </a:rPr>
              <a:t>C, </a:t>
            </a:r>
            <a:r>
              <a:rPr lang="cs-CZ" altLang="cs-CZ" sz="2600" baseline="30000" smtClean="0">
                <a:solidFill>
                  <a:schemeClr val="tx2"/>
                </a:solidFill>
              </a:rPr>
              <a:t>40</a:t>
            </a:r>
            <a:r>
              <a:rPr lang="cs-CZ" altLang="cs-CZ" sz="2600" smtClean="0">
                <a:solidFill>
                  <a:schemeClr val="tx2"/>
                </a:solidFill>
              </a:rPr>
              <a:t>K,</a:t>
            </a:r>
            <a:r>
              <a:rPr lang="cs-CZ" altLang="cs-CZ" sz="2600" baseline="30000" smtClean="0">
                <a:solidFill>
                  <a:schemeClr val="tx2"/>
                </a:solidFill>
              </a:rPr>
              <a:t>115</a:t>
            </a:r>
            <a:r>
              <a:rPr lang="cs-CZ" altLang="cs-CZ" sz="2600" smtClean="0">
                <a:solidFill>
                  <a:schemeClr val="tx2"/>
                </a:solidFill>
              </a:rPr>
              <a:t>In, </a:t>
            </a:r>
            <a:r>
              <a:rPr lang="cs-CZ" altLang="cs-CZ" sz="2600" baseline="30000" smtClean="0">
                <a:solidFill>
                  <a:schemeClr val="tx2"/>
                </a:solidFill>
              </a:rPr>
              <a:t>139</a:t>
            </a:r>
            <a:r>
              <a:rPr lang="cs-CZ" altLang="cs-CZ" sz="2600" smtClean="0">
                <a:solidFill>
                  <a:schemeClr val="tx2"/>
                </a:solidFill>
              </a:rPr>
              <a:t>La, aj. Hranice mezi nimi a těžkými přirozeně radioaktivním izotopy není náhodná. Lehké netvoří rozpadové řady vnikají stabilní jádra. Největší biologická důležitost </a:t>
            </a:r>
            <a:r>
              <a:rPr lang="cs-CZ" altLang="cs-CZ" sz="2600" baseline="30000" smtClean="0">
                <a:solidFill>
                  <a:schemeClr val="tx2"/>
                </a:solidFill>
              </a:rPr>
              <a:t>40</a:t>
            </a:r>
            <a:r>
              <a:rPr lang="cs-CZ" altLang="cs-CZ" sz="2600" smtClean="0">
                <a:solidFill>
                  <a:schemeClr val="tx2"/>
                </a:solidFill>
              </a:rPr>
              <a:t>K a </a:t>
            </a:r>
            <a:r>
              <a:rPr lang="cs-CZ" altLang="cs-CZ" sz="2600" baseline="30000" smtClean="0">
                <a:solidFill>
                  <a:schemeClr val="tx2"/>
                </a:solidFill>
              </a:rPr>
              <a:t>14</a:t>
            </a:r>
            <a:r>
              <a:rPr lang="cs-CZ" altLang="cs-CZ" sz="2600" smtClean="0">
                <a:solidFill>
                  <a:schemeClr val="tx2"/>
                </a:solidFill>
              </a:rPr>
              <a:t>C.</a:t>
            </a:r>
            <a:endParaRPr lang="cs-CZ" altLang="cs-CZ" sz="2600" i="1" smtClean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cs-CZ" altLang="cs-CZ" sz="2600" i="1" u="sng" smtClean="0">
                <a:solidFill>
                  <a:schemeClr val="tx2"/>
                </a:solidFill>
              </a:rPr>
              <a:t>Těžké přirozeně radioaktivní izotopy</a:t>
            </a:r>
            <a:r>
              <a:rPr lang="cs-CZ" altLang="cs-CZ" sz="2600" smtClean="0">
                <a:solidFill>
                  <a:schemeClr val="tx2"/>
                </a:solidFill>
              </a:rPr>
              <a:t> se mění na jiné nestabilní izotopy a vytvářejí tak tři rozpadové řady: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600" smtClean="0">
                <a:solidFill>
                  <a:schemeClr val="tx2"/>
                </a:solidFill>
              </a:rPr>
              <a:t>urano-radiovou, aktiniovou, thoriovou </a:t>
            </a:r>
          </a:p>
        </p:txBody>
      </p:sp>
      <p:pic>
        <p:nvPicPr>
          <p:cNvPr id="2052" name="Picture 4" descr="logo_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logo_lf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Bez názv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3" y="5734050"/>
            <a:ext cx="10175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111250" y="6165850"/>
            <a:ext cx="7199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i="1"/>
              <a:t>mateřský</a:t>
            </a:r>
            <a:r>
              <a:rPr lang="cs-CZ" altLang="cs-CZ"/>
              <a:t>, vznikající izotop pak nazýváme </a:t>
            </a:r>
            <a:r>
              <a:rPr lang="cs-CZ" altLang="cs-CZ" i="1"/>
              <a:t>dceřinný</a:t>
            </a:r>
            <a:r>
              <a:rPr lang="cs-CZ" altLang="cs-CZ"/>
              <a:t>.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37"/>
    </mc:Choice>
    <mc:Fallback>
      <p:transition spd="slow" advTm="90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b="1" smtClean="0"/>
              <a:t>RADIOAKTIVITA A IONIZUJÍCÍ ZÁŘENÍ 10</a:t>
            </a:r>
          </a:p>
        </p:txBody>
      </p:sp>
      <p:sp>
        <p:nvSpPr>
          <p:cNvPr id="200712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255713" y="1341438"/>
            <a:ext cx="3810000" cy="4314825"/>
          </a:xfrm>
        </p:spPr>
        <p:txBody>
          <a:bodyPr/>
          <a:lstStyle/>
          <a:p>
            <a:pPr>
              <a:defRPr/>
            </a:pPr>
            <a:r>
              <a:rPr lang="cs-CZ" altLang="cs-CZ" sz="3000" b="1" smtClean="0">
                <a:solidFill>
                  <a:schemeClr val="tx2"/>
                </a:solidFill>
              </a:rPr>
              <a:t>Kruhové urychlovače </a:t>
            </a:r>
            <a:r>
              <a:rPr lang="cs-CZ" altLang="cs-CZ" sz="2000" b="1" smtClean="0">
                <a:solidFill>
                  <a:schemeClr val="tx2"/>
                </a:solidFill>
              </a:rPr>
              <a:t>protonů, částic </a:t>
            </a:r>
            <a:r>
              <a:rPr lang="cs-CZ" altLang="cs-CZ" sz="2000" b="1" smtClean="0">
                <a:solidFill>
                  <a:schemeClr val="tx2"/>
                </a:solidFill>
                <a:sym typeface="Symbol" pitchFamily="18" charset="2"/>
              </a:rPr>
              <a:t></a:t>
            </a:r>
            <a:r>
              <a:rPr lang="cs-CZ" altLang="cs-CZ" sz="2000" b="1" smtClean="0">
                <a:solidFill>
                  <a:schemeClr val="tx2"/>
                </a:solidFill>
              </a:rPr>
              <a:t> - </a:t>
            </a:r>
            <a:r>
              <a:rPr lang="cs-CZ" altLang="cs-CZ" sz="2000" b="1" i="1" smtClean="0">
                <a:solidFill>
                  <a:schemeClr val="tx2"/>
                </a:solidFill>
              </a:rPr>
              <a:t>cyklotron</a:t>
            </a:r>
            <a:r>
              <a:rPr lang="cs-CZ" altLang="cs-CZ" sz="2000" b="1" smtClean="0">
                <a:solidFill>
                  <a:schemeClr val="tx2"/>
                </a:solidFill>
              </a:rPr>
              <a:t>.</a:t>
            </a:r>
            <a:r>
              <a:rPr lang="cs-CZ" altLang="cs-CZ" sz="2000" smtClean="0">
                <a:solidFill>
                  <a:schemeClr val="tx2"/>
                </a:solidFill>
              </a:rPr>
              <a:t> </a:t>
            </a:r>
          </a:p>
          <a:p>
            <a:pPr>
              <a:defRPr/>
            </a:pPr>
            <a:r>
              <a:rPr lang="cs-CZ" altLang="cs-CZ" sz="2000" smtClean="0">
                <a:solidFill>
                  <a:schemeClr val="tx2"/>
                </a:solidFill>
              </a:rPr>
              <a:t>Pro elektrony betatron</a:t>
            </a:r>
          </a:p>
        </p:txBody>
      </p:sp>
      <p:graphicFrame>
        <p:nvGraphicFramePr>
          <p:cNvPr id="11268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453188" y="1268413"/>
          <a:ext cx="3516312" cy="558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" name="Obrázek" r:id="rId5" imgW="2785730" imgH="4426182" progId="Word.Picture.8">
                  <p:embed/>
                </p:oleObj>
              </mc:Choice>
              <mc:Fallback>
                <p:oleObj name="Obrázek" r:id="rId5" imgW="2785730" imgH="4426182" progId="Word.Pictur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6656"/>
                      <a:stretch>
                        <a:fillRect/>
                      </a:stretch>
                    </p:blipFill>
                    <p:spPr bwMode="auto">
                      <a:xfrm>
                        <a:off x="6453188" y="1268413"/>
                        <a:ext cx="3516312" cy="5589587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4" descr="logo_u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5" descr="logo_lf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71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06425" y="3028950"/>
          <a:ext cx="3744913" cy="283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0" name="Obrázek" r:id="rId9" imgW="2284481" imgH="1941201" progId="Word.Picture.8">
                  <p:embed/>
                </p:oleObj>
              </mc:Choice>
              <mc:Fallback>
                <p:oleObj name="Obrázek" r:id="rId9" imgW="2284481" imgH="1941201" progId="Word.Pictur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1029"/>
                      <a:stretch>
                        <a:fillRect/>
                      </a:stretch>
                    </p:blipFill>
                    <p:spPr bwMode="auto">
                      <a:xfrm>
                        <a:off x="606425" y="3028950"/>
                        <a:ext cx="3744913" cy="2832100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2" name="Text Box 12"/>
          <p:cNvSpPr txBox="1">
            <a:spLocks noChangeArrowheads="1"/>
          </p:cNvSpPr>
          <p:nvPr/>
        </p:nvSpPr>
        <p:spPr bwMode="auto">
          <a:xfrm>
            <a:off x="1543050" y="5911850"/>
            <a:ext cx="49688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1800" i="1">
                <a:solidFill>
                  <a:schemeClr val="hlink"/>
                </a:solidFill>
              </a:rPr>
              <a:t>hmotnost elektronu </a:t>
            </a:r>
          </a:p>
          <a:p>
            <a:r>
              <a:rPr lang="cs-CZ" altLang="cs-CZ" sz="1800" i="1">
                <a:solidFill>
                  <a:schemeClr val="hlink"/>
                </a:solidFill>
              </a:rPr>
              <a:t>díky relativistické rychlosti již asi 600 brát </a:t>
            </a:r>
          </a:p>
          <a:p>
            <a:r>
              <a:rPr lang="cs-CZ" altLang="cs-CZ" sz="1800" i="1">
                <a:solidFill>
                  <a:schemeClr val="hlink"/>
                </a:solidFill>
              </a:rPr>
              <a:t>převyšuje jeho klidovou hmotnost</a:t>
            </a:r>
            <a:r>
              <a:rPr lang="cs-CZ" altLang="cs-CZ" sz="200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73"/>
    </mc:Choice>
    <mc:Fallback>
      <p:transition spd="slow" advTm="78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b="1" smtClean="0"/>
              <a:t>RADIOAKTIVITA A IONIZUJÍCÍ ZÁŘENÍ 11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87513" y="1268413"/>
            <a:ext cx="6689725" cy="3673475"/>
          </a:xfrm>
        </p:spPr>
        <p:txBody>
          <a:bodyPr/>
          <a:lstStyle/>
          <a:p>
            <a:pPr>
              <a:defRPr/>
            </a:pPr>
            <a:endParaRPr lang="cs-CZ" altLang="cs-CZ" sz="2000" b="1" smtClean="0"/>
          </a:p>
          <a:p>
            <a:pPr>
              <a:defRPr/>
            </a:pPr>
            <a:endParaRPr lang="cs-CZ" altLang="cs-CZ" sz="2000" smtClean="0"/>
          </a:p>
        </p:txBody>
      </p:sp>
      <p:pic>
        <p:nvPicPr>
          <p:cNvPr id="12292" name="Picture 4" descr="logo_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 descr="logo_lf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8"/>
          <p:cNvSpPr>
            <a:spLocks noChangeArrowheads="1"/>
          </p:cNvSpPr>
          <p:nvPr/>
        </p:nvSpPr>
        <p:spPr bwMode="auto">
          <a:xfrm>
            <a:off x="319088" y="1711325"/>
            <a:ext cx="5329237" cy="21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just"/>
            <a:r>
              <a:rPr lang="cs-CZ" altLang="cs-CZ" b="1"/>
              <a:t>Neutrony </a:t>
            </a:r>
            <a:r>
              <a:rPr lang="cs-CZ" altLang="cs-CZ" sz="1800" i="1"/>
              <a:t>nemají náboj jen zpomalovat </a:t>
            </a:r>
          </a:p>
          <a:p>
            <a:pPr algn="just"/>
            <a:r>
              <a:rPr lang="cs-CZ" altLang="cs-CZ" i="1"/>
              <a:t>větší než 0,5 MeV a pomalé</a:t>
            </a:r>
            <a:r>
              <a:rPr lang="cs-CZ" altLang="cs-CZ"/>
              <a:t> menší</a:t>
            </a:r>
          </a:p>
          <a:p>
            <a:pPr algn="just"/>
            <a:r>
              <a:rPr lang="cs-CZ" altLang="cs-CZ" i="1"/>
              <a:t>10</a:t>
            </a:r>
            <a:r>
              <a:rPr lang="cs-CZ" altLang="cs-CZ" i="1" baseline="30000"/>
              <a:t>-3</a:t>
            </a:r>
            <a:r>
              <a:rPr lang="cs-CZ" altLang="cs-CZ" i="1"/>
              <a:t> eV až do</a:t>
            </a:r>
            <a:r>
              <a:rPr lang="cs-CZ" altLang="cs-CZ"/>
              <a:t> </a:t>
            </a:r>
            <a:r>
              <a:rPr lang="cs-CZ" altLang="cs-CZ" i="1"/>
              <a:t>15 MeV</a:t>
            </a:r>
            <a:r>
              <a:rPr lang="cs-CZ" altLang="cs-CZ"/>
              <a:t> reaktor</a:t>
            </a:r>
          </a:p>
          <a:p>
            <a:pPr algn="just"/>
            <a:r>
              <a:rPr lang="cs-CZ" altLang="cs-CZ" i="1"/>
              <a:t>neutrony štěpení</a:t>
            </a:r>
            <a:r>
              <a:rPr lang="cs-CZ" altLang="cs-CZ"/>
              <a:t> </a:t>
            </a:r>
            <a:endParaRPr lang="cs-CZ" altLang="cs-CZ" sz="1800" i="1"/>
          </a:p>
          <a:p>
            <a:pPr algn="just"/>
            <a:endParaRPr lang="cs-CZ" altLang="cs-CZ" sz="1800" i="1"/>
          </a:p>
          <a:p>
            <a:pPr algn="just"/>
            <a:endParaRPr lang="cs-CZ" altLang="cs-CZ" b="1"/>
          </a:p>
        </p:txBody>
      </p:sp>
      <p:sp>
        <p:nvSpPr>
          <p:cNvPr id="12295" name="Rectangle 9"/>
          <p:cNvSpPr>
            <a:spLocks noChangeArrowheads="1"/>
          </p:cNvSpPr>
          <p:nvPr/>
        </p:nvSpPr>
        <p:spPr bwMode="auto">
          <a:xfrm>
            <a:off x="679450" y="3573463"/>
            <a:ext cx="54578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just"/>
            <a:r>
              <a:rPr lang="cs-CZ" altLang="cs-CZ" b="1"/>
              <a:t>Záření </a:t>
            </a:r>
            <a:r>
              <a:rPr lang="cs-CZ" altLang="cs-CZ" b="1">
                <a:sym typeface="Symbol" panose="05050102010706020507" pitchFamily="18" charset="2"/>
              </a:rPr>
              <a:t></a:t>
            </a:r>
          </a:p>
          <a:p>
            <a:pPr algn="just"/>
            <a:r>
              <a:rPr lang="cs-CZ" altLang="cs-CZ" b="1" i="1">
                <a:sym typeface="Symbol" panose="05050102010706020507" pitchFamily="18" charset="2"/>
              </a:rPr>
              <a:t>Kobaltová bomba</a:t>
            </a:r>
            <a:r>
              <a:rPr lang="cs-CZ" altLang="cs-CZ">
                <a:sym typeface="Symbol" panose="05050102010706020507" pitchFamily="18" charset="2"/>
              </a:rPr>
              <a:t> </a:t>
            </a:r>
          </a:p>
          <a:p>
            <a:pPr algn="just"/>
            <a:r>
              <a:rPr lang="cs-CZ" altLang="cs-CZ" i="1">
                <a:sym typeface="Symbol" panose="05050102010706020507" pitchFamily="18" charset="2"/>
              </a:rPr>
              <a:t>60Co</a:t>
            </a:r>
            <a:r>
              <a:rPr lang="cs-CZ" altLang="cs-CZ">
                <a:sym typeface="Symbol" panose="05050102010706020507" pitchFamily="18" charset="2"/>
              </a:rPr>
              <a:t> o aktivitě řádově 1011–1012  Bq </a:t>
            </a:r>
          </a:p>
          <a:p>
            <a:pPr algn="just"/>
            <a:r>
              <a:rPr lang="cs-CZ" altLang="cs-CZ">
                <a:sym typeface="Symbol" panose="05050102010706020507" pitchFamily="18" charset="2"/>
              </a:rPr>
              <a:t>o energii přes 1 MeV </a:t>
            </a:r>
          </a:p>
          <a:p>
            <a:pPr algn="just"/>
            <a:r>
              <a:rPr lang="cs-CZ" altLang="cs-CZ">
                <a:sym typeface="Symbol" panose="05050102010706020507" pitchFamily="18" charset="2"/>
              </a:rPr>
              <a:t>dlouhému poločasu kolem 5 roků </a:t>
            </a:r>
          </a:p>
        </p:txBody>
      </p:sp>
      <p:sp>
        <p:nvSpPr>
          <p:cNvPr id="12296" name="Rectangle 10"/>
          <p:cNvSpPr>
            <a:spLocks noChangeArrowheads="1"/>
          </p:cNvSpPr>
          <p:nvPr/>
        </p:nvSpPr>
        <p:spPr bwMode="auto">
          <a:xfrm>
            <a:off x="5864225" y="1479550"/>
            <a:ext cx="25908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 algn="just"/>
            <a:r>
              <a:rPr lang="cs-CZ" altLang="cs-CZ" b="1"/>
              <a:t>Kosmické záření</a:t>
            </a:r>
          </a:p>
          <a:p>
            <a:pPr algn="just"/>
            <a:r>
              <a:rPr lang="cs-CZ" altLang="cs-CZ" b="1"/>
              <a:t>10 GeV</a:t>
            </a:r>
            <a:r>
              <a:rPr lang="cs-CZ" altLang="cs-CZ"/>
              <a:t> </a:t>
            </a:r>
          </a:p>
          <a:p>
            <a:pPr algn="just"/>
            <a:endParaRPr lang="cs-CZ" altLang="cs-CZ"/>
          </a:p>
        </p:txBody>
      </p:sp>
      <p:sp>
        <p:nvSpPr>
          <p:cNvPr id="12297" name="Rectangle 11"/>
          <p:cNvSpPr>
            <a:spLocks noChangeArrowheads="1"/>
          </p:cNvSpPr>
          <p:nvPr/>
        </p:nvSpPr>
        <p:spPr bwMode="auto">
          <a:xfrm>
            <a:off x="5287963" y="2636838"/>
            <a:ext cx="4576762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2800" b="1" u="sng">
                <a:solidFill>
                  <a:schemeClr val="tx2"/>
                </a:solidFill>
              </a:rPr>
              <a:t>Interakce záření s hmotou</a:t>
            </a:r>
          </a:p>
          <a:p>
            <a:r>
              <a:rPr lang="cs-CZ" altLang="cs-CZ" sz="2000"/>
              <a:t> ztráty jsou: ionizace, excitace, </a:t>
            </a:r>
          </a:p>
          <a:p>
            <a:r>
              <a:rPr lang="cs-CZ" altLang="cs-CZ" sz="2000"/>
              <a:t>rozptyl, a buzení brzdného záření, </a:t>
            </a:r>
          </a:p>
          <a:p>
            <a:r>
              <a:rPr lang="cs-CZ" altLang="cs-CZ" sz="2000"/>
              <a:t>popřípadě jaderné interakce.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87"/>
    </mc:Choice>
    <mc:Fallback>
      <p:transition spd="slow" advTm="17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b="1" smtClean="0"/>
              <a:t>RADIOAKTIVITA A IONIZUJÍCÍ ZÁŘENÍ 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87513" y="1268413"/>
            <a:ext cx="6689725" cy="3673475"/>
          </a:xfrm>
        </p:spPr>
        <p:txBody>
          <a:bodyPr/>
          <a:lstStyle/>
          <a:p>
            <a:pPr>
              <a:defRPr/>
            </a:pPr>
            <a:endParaRPr lang="cs-CZ" altLang="cs-CZ" sz="2000" b="1" smtClean="0"/>
          </a:p>
          <a:p>
            <a:pPr>
              <a:defRPr/>
            </a:pPr>
            <a:endParaRPr lang="cs-CZ" altLang="cs-CZ" sz="2000" smtClean="0"/>
          </a:p>
        </p:txBody>
      </p:sp>
      <p:pic>
        <p:nvPicPr>
          <p:cNvPr id="13316" name="Picture 4" descr="logo_u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logo_lf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Rectangle 9"/>
          <p:cNvSpPr>
            <a:spLocks noChangeArrowheads="1"/>
          </p:cNvSpPr>
          <p:nvPr/>
        </p:nvSpPr>
        <p:spPr bwMode="auto">
          <a:xfrm>
            <a:off x="319088" y="1341438"/>
            <a:ext cx="4576762" cy="143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2800" b="1" u="sng">
                <a:solidFill>
                  <a:schemeClr val="tx2"/>
                </a:solidFill>
              </a:rPr>
              <a:t>Interakce záření s hmotou</a:t>
            </a:r>
          </a:p>
          <a:p>
            <a:r>
              <a:rPr lang="cs-CZ" altLang="cs-CZ" sz="2000"/>
              <a:t> ztráty jsou: ionizace, excitace, </a:t>
            </a:r>
          </a:p>
          <a:p>
            <a:r>
              <a:rPr lang="cs-CZ" altLang="cs-CZ" sz="2000"/>
              <a:t>rozptyl, a buzení brzdného záření, </a:t>
            </a:r>
          </a:p>
          <a:p>
            <a:r>
              <a:rPr lang="cs-CZ" altLang="cs-CZ" sz="2000"/>
              <a:t>popřípadě jaderné interakce.</a:t>
            </a:r>
          </a:p>
        </p:txBody>
      </p:sp>
      <p:graphicFrame>
        <p:nvGraphicFramePr>
          <p:cNvPr id="13319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5143500" y="1341438"/>
          <a:ext cx="4895850" cy="297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0" name="Obrázek" r:id="rId7" imgW="2968003" imgH="2053603" progId="Word.Picture.8">
                  <p:embed/>
                </p:oleObj>
              </mc:Choice>
              <mc:Fallback>
                <p:oleObj name="Obrázek" r:id="rId7" imgW="2968003" imgH="2053603" progId="Word.Pictur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2085"/>
                      <a:stretch>
                        <a:fillRect/>
                      </a:stretch>
                    </p:blipFill>
                    <p:spPr bwMode="auto">
                      <a:xfrm>
                        <a:off x="5143500" y="1341438"/>
                        <a:ext cx="4895850" cy="297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Rectangle 12"/>
          <p:cNvSpPr>
            <a:spLocks noChangeArrowheads="1"/>
          </p:cNvSpPr>
          <p:nvPr/>
        </p:nvSpPr>
        <p:spPr bwMode="auto">
          <a:xfrm>
            <a:off x="319088" y="2997200"/>
            <a:ext cx="4752975" cy="304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i="1"/>
              <a:t>Primární ionizace</a:t>
            </a:r>
          </a:p>
          <a:p>
            <a:r>
              <a:rPr lang="cs-CZ" altLang="cs-CZ"/>
              <a:t> </a:t>
            </a:r>
            <a:r>
              <a:rPr lang="cs-CZ" altLang="cs-CZ" i="1"/>
              <a:t>sekundární ionizace</a:t>
            </a:r>
            <a:r>
              <a:rPr lang="cs-CZ" altLang="cs-CZ"/>
              <a:t>. </a:t>
            </a:r>
          </a:p>
          <a:p>
            <a:r>
              <a:rPr lang="cs-CZ" altLang="cs-CZ" sz="2000" i="1"/>
              <a:t>Celková ionizace je pak </a:t>
            </a:r>
          </a:p>
          <a:p>
            <a:r>
              <a:rPr lang="cs-CZ" altLang="cs-CZ" sz="2000" i="1"/>
              <a:t>součtem primární a sekundární ionizace.</a:t>
            </a:r>
          </a:p>
          <a:p>
            <a:endParaRPr lang="cs-CZ" altLang="cs-CZ" sz="2000" i="1"/>
          </a:p>
          <a:p>
            <a:r>
              <a:rPr lang="cs-CZ" altLang="cs-CZ" sz="2000" i="1">
                <a:latin typeface="Symbol" panose="05050102010706020507" pitchFamily="18" charset="2"/>
              </a:rPr>
              <a:t> a</a:t>
            </a:r>
            <a:r>
              <a:rPr lang="cs-CZ" altLang="cs-CZ" sz="2000" i="1">
                <a:latin typeface="Times New Roman" panose="02020603050405020304" pitchFamily="18" charset="0"/>
              </a:rPr>
              <a:t> – částice malý dolet</a:t>
            </a:r>
          </a:p>
          <a:p>
            <a:r>
              <a:rPr lang="cs-CZ" altLang="cs-CZ" sz="2000" i="1">
                <a:latin typeface="Symbol" panose="05050102010706020507" pitchFamily="18" charset="2"/>
              </a:rPr>
              <a:t> </a:t>
            </a:r>
            <a:r>
              <a:rPr lang="cs-CZ" altLang="cs-CZ" i="1">
                <a:latin typeface="Symbol" panose="05050102010706020507" pitchFamily="18" charset="2"/>
              </a:rPr>
              <a:t>b -</a:t>
            </a:r>
            <a:r>
              <a:rPr lang="cs-CZ" altLang="cs-CZ" sz="2000" i="1">
                <a:latin typeface="Times New Roman" panose="02020603050405020304" pitchFamily="18" charset="0"/>
              </a:rPr>
              <a:t>lehké, malý náboj</a:t>
            </a:r>
          </a:p>
          <a:p>
            <a:r>
              <a:rPr lang="cs-CZ" altLang="cs-CZ" sz="2000" i="1">
                <a:latin typeface="Times New Roman" panose="02020603050405020304" pitchFamily="18" charset="0"/>
              </a:rPr>
              <a:t> </a:t>
            </a:r>
            <a:r>
              <a:rPr lang="cs-CZ" altLang="cs-CZ" i="1">
                <a:latin typeface="Symbol" panose="05050102010706020507" pitchFamily="18" charset="2"/>
              </a:rPr>
              <a:t>g</a:t>
            </a:r>
            <a:r>
              <a:rPr lang="cs-CZ" altLang="cs-CZ" i="1">
                <a:latin typeface="Times New Roman" panose="02020603050405020304" pitchFamily="18" charset="0"/>
              </a:rPr>
              <a:t> - </a:t>
            </a:r>
            <a:r>
              <a:rPr lang="cs-CZ" altLang="cs-CZ" sz="1800" i="1">
                <a:latin typeface="Times New Roman" panose="02020603050405020304" pitchFamily="18" charset="0"/>
              </a:rPr>
              <a:t>Fotoelektrický jev, Comptonův rozptyl</a:t>
            </a:r>
            <a:r>
              <a:rPr lang="cs-CZ" altLang="cs-CZ"/>
              <a:t> </a:t>
            </a:r>
            <a:endParaRPr lang="cs-CZ" altLang="cs-CZ" sz="1800" i="1">
              <a:latin typeface="Times New Roman" panose="02020603050405020304" pitchFamily="18" charset="0"/>
            </a:endParaRPr>
          </a:p>
          <a:p>
            <a:endParaRPr lang="cs-CZ" altLang="cs-CZ" sz="1800" i="1">
              <a:latin typeface="Times New Roman" panose="02020603050405020304" pitchFamily="18" charset="0"/>
            </a:endParaRPr>
          </a:p>
        </p:txBody>
      </p:sp>
      <p:sp>
        <p:nvSpPr>
          <p:cNvPr id="13321" name="Rectangle 15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13322" name="Object 14"/>
          <p:cNvGraphicFramePr>
            <a:graphicFrameLocks noChangeAspect="1"/>
          </p:cNvGraphicFramePr>
          <p:nvPr/>
        </p:nvGraphicFramePr>
        <p:xfrm>
          <a:off x="6080125" y="4292600"/>
          <a:ext cx="1655763" cy="608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Rovnice" r:id="rId9" imgW="647700" imgH="241300" progId="Equation.3">
                  <p:embed/>
                </p:oleObj>
              </mc:Choice>
              <mc:Fallback>
                <p:oleObj name="Rovnice" r:id="rId9" imgW="647700" imgH="2413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0125" y="4292600"/>
                        <a:ext cx="1655763" cy="6080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6"/>
          <p:cNvSpPr>
            <a:spLocks noChangeArrowheads="1"/>
          </p:cNvSpPr>
          <p:nvPr/>
        </p:nvSpPr>
        <p:spPr bwMode="auto">
          <a:xfrm>
            <a:off x="4927600" y="5157788"/>
            <a:ext cx="4864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i="1"/>
              <a:t>Půlící tloušťka</a:t>
            </a:r>
            <a:r>
              <a:rPr lang="cs-CZ" altLang="cs-CZ"/>
              <a:t> (polotloušťka) </a:t>
            </a:r>
            <a:r>
              <a:rPr lang="cs-CZ" altLang="cs-CZ" i="1"/>
              <a:t>D1/2</a:t>
            </a:r>
            <a:r>
              <a:rPr lang="cs-CZ" altLang="cs-CZ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52"/>
    </mc:Choice>
    <mc:Fallback>
      <p:transition spd="slow" advTm="1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b="1" smtClean="0"/>
              <a:t>RADIOAKTIVITA A IONIZUJÍCÍ ZÁŘENÍ 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endParaRPr lang="cs-CZ" altLang="cs-CZ" sz="2000" b="1" smtClean="0"/>
          </a:p>
          <a:p>
            <a:pPr>
              <a:defRPr/>
            </a:pPr>
            <a:endParaRPr lang="cs-CZ" altLang="cs-CZ" sz="2000" smtClean="0"/>
          </a:p>
        </p:txBody>
      </p:sp>
      <p:graphicFrame>
        <p:nvGraphicFramePr>
          <p:cNvPr id="14340" name="Object 1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422775" y="1557338"/>
          <a:ext cx="5400675" cy="199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3" name="Obrázek" r:id="rId5" imgW="3311282" imgH="1552353" progId="Word.Picture.8">
                  <p:embed/>
                </p:oleObj>
              </mc:Choice>
              <mc:Fallback>
                <p:oleObj name="Obrázek" r:id="rId5" imgW="3311282" imgH="1552353" progId="Word.Picture.8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21246"/>
                      <a:stretch>
                        <a:fillRect/>
                      </a:stretch>
                    </p:blipFill>
                    <p:spPr bwMode="auto">
                      <a:xfrm>
                        <a:off x="4422775" y="1557338"/>
                        <a:ext cx="5400675" cy="199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1" name="Picture 4" descr="logo_u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logo_lf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6"/>
          <p:cNvSpPr>
            <a:spLocks noChangeArrowheads="1"/>
          </p:cNvSpPr>
          <p:nvPr/>
        </p:nvSpPr>
        <p:spPr bwMode="auto">
          <a:xfrm>
            <a:off x="319088" y="1646238"/>
            <a:ext cx="4576762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2800" b="1" u="sng">
                <a:solidFill>
                  <a:schemeClr val="tx2"/>
                </a:solidFill>
              </a:rPr>
              <a:t>Interakce záření s hmotou</a:t>
            </a:r>
          </a:p>
          <a:p>
            <a:r>
              <a:rPr lang="cs-CZ" altLang="cs-CZ" sz="2000"/>
              <a:t>.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2309813"/>
            <a:ext cx="3848100" cy="182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2000" i="1">
                <a:latin typeface="Symbol" panose="05050102010706020507" pitchFamily="18" charset="2"/>
              </a:rPr>
              <a:t> </a:t>
            </a:r>
            <a:r>
              <a:rPr lang="cs-CZ" altLang="cs-CZ" i="1">
                <a:latin typeface="Symbol" panose="05050102010706020507" pitchFamily="18" charset="2"/>
              </a:rPr>
              <a:t>a</a:t>
            </a:r>
            <a:r>
              <a:rPr lang="cs-CZ" altLang="cs-CZ" i="1">
                <a:latin typeface="Times New Roman" panose="02020603050405020304" pitchFamily="18" charset="0"/>
              </a:rPr>
              <a:t> – částice malý dolet</a:t>
            </a:r>
          </a:p>
          <a:p>
            <a:r>
              <a:rPr lang="cs-CZ" altLang="cs-CZ" i="1">
                <a:latin typeface="Symbol" panose="05050102010706020507" pitchFamily="18" charset="2"/>
              </a:rPr>
              <a:t> b -</a:t>
            </a:r>
            <a:r>
              <a:rPr lang="cs-CZ" altLang="cs-CZ" i="1">
                <a:latin typeface="Times New Roman" panose="02020603050405020304" pitchFamily="18" charset="0"/>
              </a:rPr>
              <a:t>lehké, malý náboj</a:t>
            </a:r>
          </a:p>
          <a:p>
            <a:r>
              <a:rPr lang="cs-CZ" altLang="cs-CZ" i="1">
                <a:latin typeface="Times New Roman" panose="02020603050405020304" pitchFamily="18" charset="0"/>
              </a:rPr>
              <a:t> </a:t>
            </a:r>
            <a:r>
              <a:rPr lang="cs-CZ" altLang="cs-CZ" i="1">
                <a:latin typeface="Symbol" panose="05050102010706020507" pitchFamily="18" charset="2"/>
              </a:rPr>
              <a:t>g</a:t>
            </a:r>
            <a:r>
              <a:rPr lang="cs-CZ" altLang="cs-CZ" i="1">
                <a:latin typeface="Times New Roman" panose="02020603050405020304" pitchFamily="18" charset="0"/>
              </a:rPr>
              <a:t> - Fotoelektrický jev, Comptonův rozptyl</a:t>
            </a:r>
            <a:r>
              <a:rPr lang="cs-CZ" altLang="cs-CZ"/>
              <a:t> </a:t>
            </a:r>
            <a:endParaRPr lang="cs-CZ" altLang="cs-CZ" sz="1800" i="1">
              <a:latin typeface="Times New Roman" panose="02020603050405020304" pitchFamily="18" charset="0"/>
            </a:endParaRPr>
          </a:p>
          <a:p>
            <a:endParaRPr lang="cs-CZ" altLang="cs-CZ" sz="1800" i="1">
              <a:latin typeface="Times New Roman" panose="02020603050405020304" pitchFamily="18" charset="0"/>
            </a:endParaRP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14346" name="Object 1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638675" y="3716338"/>
          <a:ext cx="5329238" cy="2881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4" name="Obrázek" r:id="rId9" imgW="3154680" imgH="2048256" progId="Word.Picture.8">
                  <p:embed/>
                </p:oleObj>
              </mc:Choice>
              <mc:Fallback>
                <p:oleObj name="Obrázek" r:id="rId9" imgW="3154680" imgH="2048256" progId="Word.Picture.8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6725"/>
                      <a:stretch>
                        <a:fillRect/>
                      </a:stretch>
                    </p:blipFill>
                    <p:spPr bwMode="auto">
                      <a:xfrm>
                        <a:off x="4638675" y="3716338"/>
                        <a:ext cx="5329238" cy="2881312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92"/>
    </mc:Choice>
    <mc:Fallback>
      <p:transition spd="slow" advTm="100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b="1" smtClean="0"/>
              <a:t>RADIOAKTIVITA A IONIZUJÍCÍ ZÁŘENÍ 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defRPr/>
            </a:pPr>
            <a:endParaRPr lang="cs-CZ" altLang="cs-CZ" sz="2000" b="1" smtClean="0"/>
          </a:p>
          <a:p>
            <a:pPr>
              <a:defRPr/>
            </a:pPr>
            <a:endParaRPr lang="cs-CZ" altLang="cs-CZ" sz="2000" smtClean="0"/>
          </a:p>
        </p:txBody>
      </p:sp>
      <p:pic>
        <p:nvPicPr>
          <p:cNvPr id="15364" name="Picture 5" descr="logo_u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6" descr="logo_lf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7"/>
          <p:cNvSpPr>
            <a:spLocks noChangeArrowheads="1"/>
          </p:cNvSpPr>
          <p:nvPr/>
        </p:nvSpPr>
        <p:spPr bwMode="auto">
          <a:xfrm>
            <a:off x="319088" y="1646238"/>
            <a:ext cx="4576762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2800" b="1" u="sng">
                <a:solidFill>
                  <a:schemeClr val="tx2"/>
                </a:solidFill>
              </a:rPr>
              <a:t>Interakce záření s hmotou</a:t>
            </a:r>
          </a:p>
          <a:p>
            <a:r>
              <a:rPr lang="cs-CZ" altLang="cs-CZ" sz="2000"/>
              <a:t>.</a:t>
            </a:r>
          </a:p>
        </p:txBody>
      </p:sp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0" y="2357438"/>
            <a:ext cx="4495800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buFont typeface="Symbol" panose="05050102010706020507" pitchFamily="18" charset="2"/>
              <a:buChar char=" "/>
            </a:pPr>
            <a:r>
              <a:rPr lang="cs-CZ" altLang="cs-CZ" i="1">
                <a:latin typeface="Symbol" panose="05050102010706020507" pitchFamily="18" charset="2"/>
              </a:rPr>
              <a:t>g</a:t>
            </a:r>
            <a:r>
              <a:rPr lang="cs-CZ" altLang="cs-CZ" i="1">
                <a:latin typeface="Times New Roman" panose="02020603050405020304" pitchFamily="18" charset="0"/>
              </a:rPr>
              <a:t> -</a:t>
            </a:r>
            <a:r>
              <a:rPr lang="cs-CZ" altLang="cs-CZ" sz="1800" i="1"/>
              <a:t>Tvorba elektron-pozitronových párů </a:t>
            </a:r>
          </a:p>
          <a:p>
            <a:pPr>
              <a:buFont typeface="Symbol" panose="05050102010706020507" pitchFamily="18" charset="2"/>
              <a:buChar char=" "/>
            </a:pPr>
            <a:r>
              <a:rPr lang="cs-CZ" altLang="cs-CZ" sz="1800" i="1"/>
              <a:t>Vysoká energie (RTG nestačí)</a:t>
            </a:r>
          </a:p>
          <a:p>
            <a:pPr>
              <a:buFont typeface="Symbol" panose="05050102010706020507" pitchFamily="18" charset="2"/>
              <a:buChar char=" "/>
            </a:pPr>
            <a:r>
              <a:rPr lang="cs-CZ" altLang="cs-CZ" sz="1800" i="1"/>
              <a:t>MeV = 1,02 MeV</a:t>
            </a:r>
            <a:r>
              <a:rPr lang="cs-CZ" altLang="cs-CZ"/>
              <a:t> </a:t>
            </a:r>
            <a:endParaRPr lang="cs-CZ" altLang="cs-CZ" sz="1800" i="1"/>
          </a:p>
          <a:p>
            <a:pPr>
              <a:buFont typeface="Symbol" panose="05050102010706020507" pitchFamily="18" charset="2"/>
              <a:buChar char=" "/>
            </a:pPr>
            <a:r>
              <a:rPr lang="cs-CZ" altLang="cs-CZ" sz="1800" i="1"/>
              <a:t> </a:t>
            </a:r>
            <a:r>
              <a:rPr lang="cs-CZ" altLang="cs-CZ"/>
              <a:t>  </a:t>
            </a:r>
            <a:endParaRPr lang="cs-CZ" altLang="cs-CZ" sz="1800" i="1">
              <a:latin typeface="Times New Roman" panose="02020603050405020304" pitchFamily="18" charset="0"/>
            </a:endParaRPr>
          </a:p>
          <a:p>
            <a:endParaRPr lang="cs-CZ" altLang="cs-CZ" sz="1800" i="1">
              <a:latin typeface="Times New Roman" panose="02020603050405020304" pitchFamily="18" charset="0"/>
            </a:endParaRPr>
          </a:p>
        </p:txBody>
      </p:sp>
      <p:sp>
        <p:nvSpPr>
          <p:cNvPr id="15368" name="Rectangle 9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15369" name="Object 1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4927600" y="1196975"/>
          <a:ext cx="5111750" cy="405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name="Obrázek" r:id="rId7" imgW="3206496" imgH="2874264" progId="Word.Picture.8">
                  <p:embed/>
                </p:oleObj>
              </mc:Choice>
              <mc:Fallback>
                <p:oleObj name="Obrázek" r:id="rId7" imgW="3206496" imgH="2874264" progId="Word.Picture.8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43" r="7724" b="18814"/>
                      <a:stretch>
                        <a:fillRect/>
                      </a:stretch>
                    </p:blipFill>
                    <p:spPr bwMode="auto">
                      <a:xfrm>
                        <a:off x="4927600" y="1196975"/>
                        <a:ext cx="5111750" cy="4057650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0" name="Rectangle 15"/>
          <p:cNvSpPr>
            <a:spLocks noChangeArrowheads="1"/>
          </p:cNvSpPr>
          <p:nvPr/>
        </p:nvSpPr>
        <p:spPr bwMode="auto">
          <a:xfrm>
            <a:off x="0" y="330041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15371" name="Object 14"/>
          <p:cNvGraphicFramePr>
            <a:graphicFrameLocks noChangeAspect="1"/>
          </p:cNvGraphicFramePr>
          <p:nvPr/>
        </p:nvGraphicFramePr>
        <p:xfrm>
          <a:off x="319088" y="3789363"/>
          <a:ext cx="38163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1" name="Rovnice" r:id="rId9" imgW="1524000" imgH="254000" progId="Equation.3">
                  <p:embed/>
                </p:oleObj>
              </mc:Choice>
              <mc:Fallback>
                <p:oleObj name="Rovnice" r:id="rId9" imgW="1524000" imgH="2540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8" y="3789363"/>
                        <a:ext cx="3816350" cy="6445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Rectangle 16"/>
          <p:cNvSpPr>
            <a:spLocks noChangeArrowheads="1"/>
          </p:cNvSpPr>
          <p:nvPr/>
        </p:nvSpPr>
        <p:spPr bwMode="auto">
          <a:xfrm>
            <a:off x="0" y="4624388"/>
            <a:ext cx="4300538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2000"/>
              <a:t>2 kvanta, každé o energii 0,51 MeV, </a:t>
            </a:r>
          </a:p>
          <a:p>
            <a:r>
              <a:rPr lang="cs-CZ" altLang="cs-CZ" sz="2000"/>
              <a:t>odpovídající klidové hmotnosti </a:t>
            </a:r>
          </a:p>
          <a:p>
            <a:r>
              <a:rPr lang="cs-CZ" altLang="cs-CZ" sz="2000"/>
              <a:t>elektronu. Tato kvanta se pohybují </a:t>
            </a:r>
          </a:p>
          <a:p>
            <a:r>
              <a:rPr lang="cs-CZ" altLang="cs-CZ" sz="2000"/>
              <a:t>navzájem opačným směrem </a:t>
            </a:r>
          </a:p>
          <a:p>
            <a:r>
              <a:rPr lang="cs-CZ" altLang="cs-CZ" sz="3200" b="1">
                <a:solidFill>
                  <a:schemeClr val="tx2"/>
                </a:solidFill>
              </a:rPr>
              <a:t>PET</a:t>
            </a:r>
          </a:p>
        </p:txBody>
      </p:sp>
      <p:sp>
        <p:nvSpPr>
          <p:cNvPr id="15373" name="Rectangle 17"/>
          <p:cNvSpPr>
            <a:spLocks noChangeArrowheads="1"/>
          </p:cNvSpPr>
          <p:nvPr/>
        </p:nvSpPr>
        <p:spPr bwMode="auto">
          <a:xfrm>
            <a:off x="4927600" y="5311775"/>
            <a:ext cx="33845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2000" b="1" i="1">
                <a:solidFill>
                  <a:schemeClr val="tx2"/>
                </a:solidFill>
              </a:rPr>
              <a:t>Interakce neutronů</a:t>
            </a:r>
          </a:p>
          <a:p>
            <a:r>
              <a:rPr lang="cs-CZ" altLang="cs-CZ" sz="2000" b="1" i="1">
                <a:solidFill>
                  <a:schemeClr val="tx2"/>
                </a:solidFill>
              </a:rPr>
              <a:t>Terče, exotermický</a:t>
            </a:r>
          </a:p>
          <a:p>
            <a:r>
              <a:rPr lang="cs-CZ" altLang="cs-CZ" sz="2000" b="1" i="1">
                <a:solidFill>
                  <a:schemeClr val="tx2"/>
                </a:solidFill>
              </a:rPr>
              <a:t>Endotermický děj</a:t>
            </a:r>
          </a:p>
          <a:p>
            <a:r>
              <a:rPr lang="cs-CZ" altLang="cs-CZ" sz="200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800"/>
    </mc:Choice>
    <mc:Fallback>
      <p:transition spd="slow" advTm="32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600" b="1" smtClean="0"/>
              <a:t>Detekce inonizujícího záření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4988" y="1341438"/>
            <a:ext cx="5400675" cy="5183187"/>
          </a:xfrm>
        </p:spPr>
        <p:txBody>
          <a:bodyPr/>
          <a:lstStyle/>
          <a:p>
            <a:pPr>
              <a:defRPr/>
            </a:pPr>
            <a:r>
              <a:rPr lang="cs-CZ" altLang="cs-CZ" sz="2400" smtClean="0"/>
              <a:t>Ionizační komory </a:t>
            </a:r>
            <a:r>
              <a:rPr lang="cs-CZ" altLang="cs-CZ" sz="1800" i="1" smtClean="0"/>
              <a:t>upravený kondenzátor</a:t>
            </a:r>
          </a:p>
          <a:p>
            <a:pPr>
              <a:defRPr/>
            </a:pPr>
            <a:r>
              <a:rPr lang="cs-CZ" altLang="cs-CZ" sz="2000" smtClean="0"/>
              <a:t> </a:t>
            </a:r>
            <a:r>
              <a:rPr lang="cs-CZ" altLang="cs-CZ" sz="2600" smtClean="0">
                <a:solidFill>
                  <a:schemeClr val="tx2"/>
                </a:solidFill>
              </a:rPr>
              <a:t>10 MBq</a:t>
            </a:r>
            <a:r>
              <a:rPr lang="cs-CZ" altLang="cs-CZ" sz="2600" smtClean="0"/>
              <a:t>, lze ionizační </a:t>
            </a:r>
            <a:r>
              <a:rPr lang="cs-CZ" altLang="cs-CZ" sz="2600" smtClean="0">
                <a:solidFill>
                  <a:schemeClr val="tx2"/>
                </a:solidFill>
              </a:rPr>
              <a:t>proud </a:t>
            </a:r>
            <a:r>
              <a:rPr lang="cs-CZ" altLang="cs-CZ" sz="2600" smtClean="0"/>
              <a:t>měřit galvanometrem. Mluvíme o střední hodnotě toku záření nebo celkového ionizačního účinku. </a:t>
            </a:r>
          </a:p>
          <a:p>
            <a:pPr>
              <a:defRPr/>
            </a:pPr>
            <a:r>
              <a:rPr lang="cs-CZ" altLang="cs-CZ" sz="2600" smtClean="0"/>
              <a:t>Měříme-li malé aktivity, můžeme registrovat jednotlivé impulsy vzniklé silně ionizujícími pronikajícími částicemi, mluvíme o komůrkách impulsních </a:t>
            </a:r>
          </a:p>
        </p:txBody>
      </p:sp>
      <p:graphicFrame>
        <p:nvGraphicFramePr>
          <p:cNvPr id="16388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367463" y="4005263"/>
          <a:ext cx="253047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9" name="Obrázek" r:id="rId5" imgW="3195843" imgH="2500170" progId="Word.Picture.8">
                  <p:embed/>
                </p:oleObj>
              </mc:Choice>
              <mc:Fallback>
                <p:oleObj name="Obrázek" r:id="rId5" imgW="3195843" imgH="2500170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530" t="2443" r="5406" b="16061"/>
                      <a:stretch>
                        <a:fillRect/>
                      </a:stretch>
                    </p:blipFill>
                    <p:spPr bwMode="auto">
                      <a:xfrm>
                        <a:off x="6367463" y="4005263"/>
                        <a:ext cx="2530475" cy="1981200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89" name="Picture 5" descr="logo_u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logo_lf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Bez názv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3" y="5734050"/>
            <a:ext cx="10175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92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007100" y="1341438"/>
          <a:ext cx="3024188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0" name="Obrázek" r:id="rId10" imgW="2916359" imgH="1865254" progId="Word.Picture.8">
                  <p:embed/>
                </p:oleObj>
              </mc:Choice>
              <mc:Fallback>
                <p:oleObj name="Obrázek" r:id="rId10" imgW="2916359" imgH="1865254" progId="Word.Picture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852" t="-4898" r="8255" b="20784"/>
                      <a:stretch>
                        <a:fillRect/>
                      </a:stretch>
                    </p:blipFill>
                    <p:spPr bwMode="auto">
                      <a:xfrm>
                        <a:off x="6007100" y="1341438"/>
                        <a:ext cx="3024188" cy="216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75"/>
    </mc:Choice>
    <mc:Fallback>
      <p:transition spd="slow" advTm="59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600" b="1" smtClean="0"/>
              <a:t>Detekce inonizujícího záření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4988" y="1341438"/>
            <a:ext cx="5400675" cy="5183187"/>
          </a:xfrm>
        </p:spPr>
        <p:txBody>
          <a:bodyPr/>
          <a:lstStyle/>
          <a:p>
            <a:pPr>
              <a:defRPr/>
            </a:pPr>
            <a:r>
              <a:rPr lang="cs-CZ" altLang="cs-CZ" sz="3000" b="1" smtClean="0"/>
              <a:t>Geiger-Müllerovy počítače</a:t>
            </a:r>
            <a:r>
              <a:rPr lang="cs-CZ" altLang="cs-CZ" sz="3000" smtClean="0"/>
              <a:t> </a:t>
            </a:r>
          </a:p>
          <a:p>
            <a:pPr>
              <a:defRPr/>
            </a:pPr>
            <a:endParaRPr lang="cs-CZ" altLang="cs-CZ" sz="3000" smtClean="0"/>
          </a:p>
        </p:txBody>
      </p:sp>
      <p:graphicFrame>
        <p:nvGraphicFramePr>
          <p:cNvPr id="17412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583363" y="1412875"/>
          <a:ext cx="3238500" cy="165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4" name="Obrázek" r:id="rId5" imgW="3918857" imgH="2396882" progId="Word.Picture.8">
                  <p:embed/>
                </p:oleObj>
              </mc:Choice>
              <mc:Fallback>
                <p:oleObj name="Obrázek" r:id="rId5" imgW="3918857" imgH="2396882" progId="Word.Pictur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6495"/>
                      <a:stretch>
                        <a:fillRect/>
                      </a:stretch>
                    </p:blipFill>
                    <p:spPr bwMode="auto">
                      <a:xfrm>
                        <a:off x="6583363" y="1412875"/>
                        <a:ext cx="3238500" cy="1654175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13" name="Picture 5" descr="logo_u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logo_lf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Bez názv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3" y="5734050"/>
            <a:ext cx="10175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6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783138" y="3500438"/>
          <a:ext cx="5184775" cy="216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5" name="Obrázek" r:id="rId10" imgW="4962144" imgH="3002280" progId="Word.Picture.8">
                  <p:embed/>
                </p:oleObj>
              </mc:Choice>
              <mc:Fallback>
                <p:oleObj name="Obrázek" r:id="rId10" imgW="4962144" imgH="3002280" progId="Word.Picture.8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250" b="19980"/>
                      <a:stretch>
                        <a:fillRect/>
                      </a:stretch>
                    </p:blipFill>
                    <p:spPr bwMode="auto">
                      <a:xfrm>
                        <a:off x="4783138" y="3500438"/>
                        <a:ext cx="5184775" cy="2166937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390525" y="2271713"/>
            <a:ext cx="5964238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/>
              <a:t>vysoké napětí (řádu 10</a:t>
            </a:r>
            <a:r>
              <a:rPr lang="cs-CZ" altLang="cs-CZ" baseline="30000"/>
              <a:t>2</a:t>
            </a:r>
            <a:r>
              <a:rPr lang="cs-CZ" altLang="cs-CZ"/>
              <a:t>–10</a:t>
            </a:r>
            <a:r>
              <a:rPr lang="cs-CZ" altLang="cs-CZ" baseline="30000"/>
              <a:t>3</a:t>
            </a:r>
            <a:r>
              <a:rPr lang="cs-CZ" altLang="cs-CZ"/>
              <a:t> V) </a:t>
            </a:r>
          </a:p>
          <a:p>
            <a:r>
              <a:rPr lang="cs-CZ" altLang="cs-CZ"/>
              <a:t>argon </a:t>
            </a:r>
          </a:p>
          <a:p>
            <a:r>
              <a:rPr lang="cs-CZ" altLang="cs-CZ"/>
              <a:t>četnost impulsů (počet impulsů za minutu) </a:t>
            </a:r>
          </a:p>
          <a:p>
            <a:r>
              <a:rPr lang="cs-CZ" altLang="cs-CZ" i="1"/>
              <a:t>zhášecí náplní</a:t>
            </a:r>
            <a:r>
              <a:rPr lang="cs-CZ" altLang="cs-CZ"/>
              <a:t> </a:t>
            </a:r>
          </a:p>
          <a:p>
            <a:r>
              <a:rPr lang="cs-CZ" altLang="cs-CZ"/>
              <a:t>10 % polyatomického plynu</a:t>
            </a:r>
          </a:p>
          <a:p>
            <a:r>
              <a:rPr lang="cs-CZ" altLang="cs-CZ"/>
              <a:t>(například etanolových par).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344"/>
    </mc:Choice>
    <mc:Fallback>
      <p:transition spd="slow" advTm="76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3600" b="1" smtClean="0"/>
              <a:t>Detekce inonizujícího záření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4988" y="1341438"/>
            <a:ext cx="5400675" cy="5183187"/>
          </a:xfrm>
        </p:spPr>
        <p:txBody>
          <a:bodyPr/>
          <a:lstStyle/>
          <a:p>
            <a:pPr>
              <a:defRPr/>
            </a:pPr>
            <a:endParaRPr lang="cs-CZ" altLang="cs-CZ" sz="3000" smtClean="0"/>
          </a:p>
          <a:p>
            <a:pPr>
              <a:defRPr/>
            </a:pPr>
            <a:endParaRPr lang="cs-CZ" altLang="cs-CZ" sz="3000" smtClean="0"/>
          </a:p>
        </p:txBody>
      </p:sp>
      <p:pic>
        <p:nvPicPr>
          <p:cNvPr id="19460" name="Picture 4" descr="logo_u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logo_lf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Bez názv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9413" y="5734050"/>
            <a:ext cx="1017587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7"/>
          <p:cNvSpPr>
            <a:spLocks noChangeArrowheads="1"/>
          </p:cNvSpPr>
          <p:nvPr/>
        </p:nvSpPr>
        <p:spPr bwMode="auto">
          <a:xfrm>
            <a:off x="0" y="2636838"/>
            <a:ext cx="56769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b="1"/>
              <a:t>Integrální a selektivní detekce záření </a:t>
            </a:r>
            <a:r>
              <a:rPr lang="cs-CZ" altLang="cs-CZ" b="1">
                <a:sym typeface="Symbol" panose="05050102010706020507" pitchFamily="18" charset="2"/>
              </a:rPr>
              <a:t></a:t>
            </a:r>
          </a:p>
          <a:p>
            <a:r>
              <a:rPr lang="cs-CZ" altLang="cs-CZ"/>
              <a:t> </a:t>
            </a:r>
          </a:p>
        </p:txBody>
      </p:sp>
      <p:sp>
        <p:nvSpPr>
          <p:cNvPr id="217096" name="Rectangle 8"/>
          <p:cNvSpPr>
            <a:spLocks noChangeArrowheads="1"/>
          </p:cNvSpPr>
          <p:nvPr/>
        </p:nvSpPr>
        <p:spPr bwMode="auto">
          <a:xfrm>
            <a:off x="750888" y="1557338"/>
            <a:ext cx="5400675" cy="518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/>
          <a:lstStyle>
            <a:lvl1pPr marL="366713" indent="-366713" defTabSz="979488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buChar char="n"/>
              <a:defRPr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1pPr>
            <a:lvl2pPr marL="796925" indent="-307975" defTabSz="979488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marL="1223963" indent="-244475" defTabSz="979488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marL="1714500" indent="-246063" defTabSz="979488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marL="2205038" indent="-244475" defTabSz="979488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2662238" indent="-244475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3119438" indent="-244475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3576638" indent="-244475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4033838" indent="-244475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cs-CZ" altLang="cs-CZ" b="1" smtClean="0"/>
              <a:t>Scintilační počítače</a:t>
            </a:r>
            <a:endParaRPr lang="cs-CZ" altLang="cs-CZ" smtClean="0"/>
          </a:p>
          <a:p>
            <a:pPr>
              <a:defRPr/>
            </a:pPr>
            <a:endParaRPr lang="cs-CZ" altLang="cs-CZ" smtClean="0"/>
          </a:p>
        </p:txBody>
      </p:sp>
      <p:sp>
        <p:nvSpPr>
          <p:cNvPr id="217097" name="Rectangle 9"/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>
              <a:defRPr/>
            </a:pPr>
            <a:endParaRPr lang="cs-CZ" altLang="cs-CZ" sz="2500" smtClean="0"/>
          </a:p>
        </p:txBody>
      </p:sp>
      <p:graphicFrame>
        <p:nvGraphicFramePr>
          <p:cNvPr id="19466" name="Object 10"/>
          <p:cNvGraphicFramePr>
            <a:graphicFrameLocks noGrp="1"/>
          </p:cNvGraphicFramePr>
          <p:nvPr>
            <p:ph sz="quarter" idx="2"/>
          </p:nvPr>
        </p:nvGraphicFramePr>
        <p:xfrm>
          <a:off x="5935663" y="1268413"/>
          <a:ext cx="4351337" cy="439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1" name="Obrázek" r:id="rId8" imgW="4401312" imgH="6077712" progId="Word.Picture.8">
                  <p:embed/>
                </p:oleObj>
              </mc:Choice>
              <mc:Fallback>
                <p:oleObj name="Obrázek" r:id="rId8" imgW="4401312" imgH="6077712" progId="Word.Picture.8">
                  <p:embed/>
                  <p:pic>
                    <p:nvPicPr>
                      <p:cNvPr id="0" name="Object 10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26" b="7037"/>
                      <a:stretch>
                        <a:fillRect/>
                      </a:stretch>
                    </p:blipFill>
                    <p:spPr bwMode="auto">
                      <a:xfrm>
                        <a:off x="5935663" y="1268413"/>
                        <a:ext cx="4351337" cy="4392612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534988" y="3678238"/>
            <a:ext cx="39862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i="1"/>
              <a:t>Objemová aktivita</a:t>
            </a:r>
            <a:r>
              <a:rPr lang="cs-CZ" altLang="cs-CZ"/>
              <a:t> </a:t>
            </a:r>
            <a:r>
              <a:rPr lang="cs-CZ" altLang="cs-CZ" i="1"/>
              <a:t>aV = A/V</a:t>
            </a:r>
            <a:r>
              <a:rPr lang="cs-CZ" altLang="cs-CZ"/>
              <a:t> </a:t>
            </a:r>
          </a:p>
          <a:p>
            <a:r>
              <a:rPr lang="cs-CZ" altLang="cs-CZ"/>
              <a:t>Bq.m-3 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866"/>
    </mc:Choice>
    <mc:Fallback>
      <p:transition spd="slow" advTm="91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b="1" smtClean="0"/>
              <a:t>Osobní dozimetrie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5713" y="1268413"/>
            <a:ext cx="7772400" cy="518477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i="1" smtClean="0"/>
              <a:t>Filmový dozimetr</a:t>
            </a:r>
            <a:r>
              <a:rPr lang="cs-CZ" altLang="cs-CZ" smtClean="0"/>
              <a:t> 3x4 cm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i="1" smtClean="0"/>
              <a:t>expozice (ozáření</a:t>
            </a:r>
            <a:r>
              <a:rPr lang="cs-CZ" altLang="cs-CZ" smtClean="0"/>
              <a:t> ) 1 C.kg</a:t>
            </a:r>
            <a:r>
              <a:rPr lang="cs-CZ" altLang="cs-CZ" baseline="30000" smtClean="0"/>
              <a:t>-1</a:t>
            </a:r>
            <a:r>
              <a:rPr lang="cs-CZ" altLang="cs-CZ" smtClean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mtClean="0"/>
              <a:t>Rozměr- kg</a:t>
            </a:r>
            <a:r>
              <a:rPr lang="cs-CZ" altLang="cs-CZ" baseline="30000" smtClean="0"/>
              <a:t>-1</a:t>
            </a:r>
            <a:r>
              <a:rPr lang="cs-CZ" altLang="cs-CZ" smtClean="0"/>
              <a:t>.s.A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mtClean="0"/>
              <a:t>1 R (rentgen) = 2,58.10</a:t>
            </a:r>
            <a:r>
              <a:rPr lang="cs-CZ" altLang="cs-CZ" baseline="30000" smtClean="0"/>
              <a:t>-4</a:t>
            </a:r>
            <a:r>
              <a:rPr lang="cs-CZ" altLang="cs-CZ" smtClean="0"/>
              <a:t> C.kg</a:t>
            </a:r>
            <a:r>
              <a:rPr lang="cs-CZ" altLang="cs-CZ" baseline="30000" smtClean="0"/>
              <a:t>-1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mtClean="0"/>
              <a:t> </a:t>
            </a:r>
            <a:r>
              <a:rPr lang="cs-CZ" altLang="cs-CZ" i="1" smtClean="0"/>
              <a:t>Expoziční rychlost</a:t>
            </a:r>
            <a:r>
              <a:rPr lang="cs-CZ" altLang="cs-CZ" smtClean="0"/>
              <a:t> nebo </a:t>
            </a:r>
            <a:r>
              <a:rPr lang="cs-CZ" altLang="cs-CZ" i="1" smtClean="0"/>
              <a:t>expoziční příkon</a:t>
            </a:r>
            <a:r>
              <a:rPr lang="cs-CZ" altLang="cs-CZ" smtClean="0"/>
              <a:t> </a:t>
            </a:r>
            <a:r>
              <a:rPr lang="cs-CZ" altLang="cs-CZ" i="1" smtClean="0"/>
              <a:t>dX/dt</a:t>
            </a:r>
            <a:r>
              <a:rPr lang="cs-CZ" altLang="cs-CZ" smtClean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i="1" smtClean="0"/>
              <a:t>Expoziční rychlost</a:t>
            </a:r>
            <a:r>
              <a:rPr lang="cs-CZ" altLang="cs-CZ" smtClean="0"/>
              <a:t> nebo </a:t>
            </a:r>
            <a:r>
              <a:rPr lang="cs-CZ" altLang="cs-CZ" i="1" smtClean="0"/>
              <a:t>expoziční příkon</a:t>
            </a:r>
            <a:r>
              <a:rPr lang="cs-CZ" altLang="cs-CZ" smtClean="0"/>
              <a:t> </a:t>
            </a:r>
            <a:r>
              <a:rPr lang="cs-CZ" altLang="cs-CZ" i="1" smtClean="0"/>
              <a:t>dX/dt</a:t>
            </a:r>
            <a:r>
              <a:rPr lang="cs-CZ" altLang="cs-CZ" smtClean="0"/>
              <a:t>  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mtClean="0"/>
              <a:t>1 gray (Gy) = 1J.kg</a:t>
            </a:r>
            <a:r>
              <a:rPr lang="cs-CZ" altLang="cs-CZ" baseline="30000" smtClean="0"/>
              <a:t>-1</a:t>
            </a:r>
            <a:r>
              <a:rPr lang="cs-CZ" altLang="cs-CZ" smtClean="0"/>
              <a:t> absorbovaná dávka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1"/>
    </mc:Choice>
    <mc:Fallback>
      <p:transition spd="slow" advTm="2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1820863" y="765175"/>
            <a:ext cx="7858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FF00"/>
                </a:solidFill>
                <a:latin typeface="Arial" panose="020B0604020202020204" pitchFamily="34" charset="0"/>
              </a:rPr>
              <a:t>RTG záření  -  druh ionizujícího záření</a:t>
            </a: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27050" y="1557338"/>
            <a:ext cx="975995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FFFF00"/>
                </a:solidFill>
                <a:latin typeface="Arial" panose="020B0604020202020204" pitchFamily="34" charset="0"/>
              </a:rPr>
              <a:t>Fotony rtg záření ionizují prostředí, kterým procházejí.</a:t>
            </a:r>
          </a:p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FFFF00"/>
                </a:solidFill>
                <a:latin typeface="Arial" panose="020B0604020202020204" pitchFamily="34" charset="0"/>
              </a:rPr>
              <a:t>Vzniklé ionty fyzikálně-chemickými mechanizmy indukují biologické účinky.</a:t>
            </a:r>
          </a:p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00FFCC"/>
                </a:solidFill>
                <a:latin typeface="Arial" panose="020B0604020202020204" pitchFamily="34" charset="0"/>
              </a:rPr>
              <a:t>Radiobiologie.</a:t>
            </a:r>
          </a:p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FFFF00"/>
                </a:solidFill>
                <a:latin typeface="Arial" panose="020B0604020202020204" pitchFamily="34" charset="0"/>
              </a:rPr>
              <a:t>Rozeznáváme dva základní druhy biologických účinků:</a:t>
            </a:r>
          </a:p>
          <a:p>
            <a:pPr>
              <a:spcBef>
                <a:spcPct val="50000"/>
              </a:spcBef>
            </a:pPr>
            <a:endParaRPr lang="cs-CZ" altLang="cs-CZ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b="1">
                <a:solidFill>
                  <a:srgbClr val="FFFF00"/>
                </a:solidFill>
                <a:latin typeface="Arial" panose="020B0604020202020204" pitchFamily="34" charset="0"/>
              </a:rPr>
              <a:t> Účinky stochastické </a:t>
            </a:r>
            <a:r>
              <a:rPr lang="cs-CZ" altLang="cs-CZ">
                <a:solidFill>
                  <a:srgbClr val="FFFF00"/>
                </a:solidFill>
                <a:latin typeface="Arial" panose="020B0604020202020204" pitchFamily="34" charset="0"/>
              </a:rPr>
              <a:t>(náhodné) na úrovni buněk</a:t>
            </a:r>
          </a:p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FFFF00"/>
                </a:solidFill>
                <a:latin typeface="Arial" panose="020B0604020202020204" pitchFamily="34" charset="0"/>
              </a:rPr>
              <a:t>                                             </a:t>
            </a:r>
            <a:r>
              <a:rPr lang="cs-CZ" altLang="cs-CZ">
                <a:solidFill>
                  <a:srgbClr val="00FFCC"/>
                </a:solidFill>
                <a:latin typeface="Arial" panose="020B0604020202020204" pitchFamily="34" charset="0"/>
              </a:rPr>
              <a:t>- zásahová teorie –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cs-CZ" altLang="cs-CZ" b="1">
                <a:solidFill>
                  <a:srgbClr val="FFFF00"/>
                </a:solidFill>
                <a:latin typeface="Arial" panose="020B0604020202020204" pitchFamily="34" charset="0"/>
              </a:rPr>
              <a:t> Učinky deterministické </a:t>
            </a:r>
            <a:r>
              <a:rPr lang="cs-CZ" altLang="cs-CZ">
                <a:solidFill>
                  <a:srgbClr val="FFFF00"/>
                </a:solidFill>
                <a:latin typeface="Arial" panose="020B0604020202020204" pitchFamily="34" charset="0"/>
              </a:rPr>
              <a:t>(nestochastické) na úrovni tkání</a:t>
            </a:r>
            <a:endParaRPr lang="cs-CZ" altLang="cs-CZ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206"/>
    </mc:Choice>
    <mc:Fallback>
      <p:transition spd="slow" advTm="283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5713" y="0"/>
            <a:ext cx="7772400" cy="608013"/>
          </a:xfrm>
        </p:spPr>
        <p:txBody>
          <a:bodyPr/>
          <a:lstStyle/>
          <a:p>
            <a:pPr>
              <a:defRPr/>
            </a:pPr>
            <a:r>
              <a:rPr lang="cs-CZ" altLang="cs-CZ" sz="2800" b="1" smtClean="0"/>
              <a:t>RADIOAKTIVITA A IONIZUJÍCÍ ZÁŘENÍ 2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412875"/>
            <a:ext cx="4895850" cy="481806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sz="3000" b="1" smtClean="0">
                <a:solidFill>
                  <a:schemeClr val="tx2"/>
                </a:solidFill>
              </a:rPr>
              <a:t>Radioaktivní rozpad</a:t>
            </a:r>
          </a:p>
          <a:p>
            <a:pPr>
              <a:lnSpc>
                <a:spcPct val="90000"/>
              </a:lnSpc>
              <a:defRPr/>
            </a:pPr>
            <a:endParaRPr lang="cs-CZ" altLang="cs-CZ" sz="3000" i="1" smtClean="0"/>
          </a:p>
          <a:p>
            <a:pPr>
              <a:lnSpc>
                <a:spcPct val="90000"/>
              </a:lnSpc>
              <a:defRPr/>
            </a:pPr>
            <a:r>
              <a:rPr lang="cs-CZ" altLang="cs-CZ" sz="2400" i="1" smtClean="0"/>
              <a:t>N</a:t>
            </a:r>
            <a:r>
              <a:rPr lang="cs-CZ" altLang="cs-CZ" sz="2400" i="1" baseline="-25000" smtClean="0"/>
              <a:t>0</a:t>
            </a:r>
            <a:r>
              <a:rPr lang="cs-CZ" altLang="cs-CZ" sz="2400" smtClean="0"/>
              <a:t> určitého prvku, děj náhodný, nicméně je možné počet přeměn matematicky popsat.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smtClean="0"/>
              <a:t>Počet jader přeměněných za </a:t>
            </a:r>
            <a:r>
              <a:rPr lang="cs-CZ" altLang="cs-CZ" sz="2400" i="1" smtClean="0"/>
              <a:t>dt</a:t>
            </a:r>
            <a:r>
              <a:rPr lang="cs-CZ" altLang="cs-CZ" sz="2400" smtClean="0"/>
              <a:t> bude </a:t>
            </a:r>
            <a:r>
              <a:rPr lang="cs-CZ" altLang="cs-CZ" sz="2400" i="1" smtClean="0"/>
              <a:t>dN</a:t>
            </a:r>
            <a:r>
              <a:rPr lang="cs-CZ" altLang="cs-CZ" sz="2400" smtClean="0"/>
              <a:t> 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i="1" smtClean="0">
                <a:sym typeface="Symbol" pitchFamily="18" charset="2"/>
              </a:rPr>
              <a:t></a:t>
            </a:r>
            <a:r>
              <a:rPr lang="cs-CZ" altLang="cs-CZ" sz="2400" smtClean="0"/>
              <a:t> se nazývá přeměnová nebo rozpadová konstanta (poměrná rychlost rozpadu) </a:t>
            </a:r>
          </a:p>
        </p:txBody>
      </p:sp>
      <p:pic>
        <p:nvPicPr>
          <p:cNvPr id="3076" name="Picture 4" descr="logo_u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logo_lf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Rectangle 9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3079" name="Object 10"/>
          <p:cNvGraphicFramePr>
            <a:graphicFrameLocks noGrp="1" noChangeAspect="1"/>
          </p:cNvGraphicFramePr>
          <p:nvPr>
            <p:ph sz="half" idx="2"/>
          </p:nvPr>
        </p:nvGraphicFramePr>
        <p:xfrm>
          <a:off x="4772025" y="620713"/>
          <a:ext cx="4408488" cy="623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Obrázek" r:id="rId7" imgW="3322320" imgH="4919472" progId="Word.Picture.8">
                  <p:embed/>
                </p:oleObj>
              </mc:Choice>
              <mc:Fallback>
                <p:oleObj name="Obrázek" r:id="rId7" imgW="3322320" imgH="4919472" progId="Word.Picture.8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476" b="6812"/>
                      <a:stretch>
                        <a:fillRect/>
                      </a:stretch>
                    </p:blipFill>
                    <p:spPr bwMode="auto">
                      <a:xfrm>
                        <a:off x="4772025" y="620713"/>
                        <a:ext cx="4408488" cy="6237287"/>
                      </a:xfrm>
                      <a:prstGeom prst="rect">
                        <a:avLst/>
                      </a:prstGeom>
                      <a:solidFill>
                        <a:schemeClr val="tx1">
                          <a:alpha val="0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0" name="Object 8"/>
          <p:cNvGraphicFramePr>
            <a:graphicFrameLocks noChangeAspect="1"/>
          </p:cNvGraphicFramePr>
          <p:nvPr/>
        </p:nvGraphicFramePr>
        <p:xfrm>
          <a:off x="6656388" y="3716338"/>
          <a:ext cx="3630612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Rovnice" r:id="rId9" imgW="723586" imgH="241195" progId="Equation.3">
                  <p:embed/>
                </p:oleObj>
              </mc:Choice>
              <mc:Fallback>
                <p:oleObj name="Rovnice" r:id="rId9" imgW="723586" imgH="241195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6388" y="3716338"/>
                        <a:ext cx="3630612" cy="1193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54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26"/>
    </mc:Choice>
    <mc:Fallback>
      <p:transition spd="slow" advTm="40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174625" y="188913"/>
            <a:ext cx="89392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rgbClr val="FFFF00"/>
                </a:solidFill>
                <a:latin typeface="Arial" panose="020B0604020202020204" pitchFamily="34" charset="0"/>
              </a:rPr>
              <a:t>    Účinek stochastický               	Účinek deterministický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895350" y="3500438"/>
            <a:ext cx="7940675" cy="249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00FFCC"/>
                </a:solidFill>
                <a:latin typeface="Arial" panose="020B0604020202020204" pitchFamily="34" charset="0"/>
              </a:rPr>
              <a:t>účinek je bezprahový            účinek má práh</a:t>
            </a:r>
          </a:p>
          <a:p>
            <a:pPr>
              <a:spcBef>
                <a:spcPct val="50000"/>
              </a:spcBef>
            </a:pPr>
            <a:r>
              <a:rPr lang="cs-CZ" altLang="cs-CZ">
                <a:solidFill>
                  <a:srgbClr val="00FFCC"/>
                </a:solidFill>
                <a:latin typeface="Arial" panose="020B0604020202020204" pitchFamily="34" charset="0"/>
              </a:rPr>
              <a:t>průběh je lineární                  průběh je nelineární</a:t>
            </a:r>
          </a:p>
          <a:p>
            <a:pPr>
              <a:spcBef>
                <a:spcPct val="50000"/>
              </a:spcBef>
            </a:pPr>
            <a:endParaRPr lang="cs-CZ" altLang="cs-CZ">
              <a:solidFill>
                <a:srgbClr val="00FFCC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sz="2000">
                <a:solidFill>
                  <a:schemeClr val="tx2"/>
                </a:solidFill>
                <a:latin typeface="Arial" panose="020B0604020202020204" pitchFamily="34" charset="0"/>
              </a:rPr>
              <a:t> genetické účinky                           - poškození tkání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chemeClr val="tx2"/>
                </a:solidFill>
                <a:latin typeface="Arial" panose="020B0604020202020204" pitchFamily="34" charset="0"/>
              </a:rPr>
              <a:t>- karcinogeneze                              - nemoc z ozáření </a:t>
            </a:r>
          </a:p>
        </p:txBody>
      </p:sp>
      <p:pic>
        <p:nvPicPr>
          <p:cNvPr id="22532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86" b="64641"/>
          <a:stretch>
            <a:fillRect/>
          </a:stretch>
        </p:blipFill>
        <p:spPr bwMode="auto">
          <a:xfrm>
            <a:off x="534988" y="765175"/>
            <a:ext cx="3063875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áze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2753" r="29427" b="21320"/>
          <a:stretch>
            <a:fillRect/>
          </a:stretch>
        </p:blipFill>
        <p:spPr bwMode="auto">
          <a:xfrm>
            <a:off x="4927600" y="698500"/>
            <a:ext cx="315118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664"/>
    </mc:Choice>
    <mc:Fallback>
      <p:transition spd="slow" advTm="26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930275" y="188913"/>
            <a:ext cx="8829675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FF00"/>
                </a:solidFill>
                <a:latin typeface="Arial" panose="020B0604020202020204" pitchFamily="34" charset="0"/>
              </a:rPr>
              <a:t>Příklad: ozáření kůže ionizujícím zářením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FF00"/>
                </a:solidFill>
                <a:latin typeface="Arial" panose="020B0604020202020204" pitchFamily="34" charset="0"/>
              </a:rPr>
              <a:t>                        -  gradace deterministických účinků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69938" y="4797425"/>
            <a:ext cx="89900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FFFF00"/>
                </a:solidFill>
                <a:latin typeface="Arial" panose="020B0604020202020204" pitchFamily="34" charset="0"/>
              </a:rPr>
              <a:t>Nejnižší práh :  </a:t>
            </a:r>
            <a:r>
              <a:rPr lang="cs-CZ" altLang="cs-CZ" sz="2000" b="1">
                <a:solidFill>
                  <a:srgbClr val="FFFF00"/>
                </a:solidFill>
                <a:latin typeface="Arial" panose="020B0604020202020204" pitchFamily="34" charset="0"/>
              </a:rPr>
              <a:t>er</a:t>
            </a:r>
            <a:r>
              <a:rPr lang="cs-CZ" altLang="cs-CZ" sz="2000">
                <a:solidFill>
                  <a:srgbClr val="FFFF00"/>
                </a:solidFill>
                <a:latin typeface="Arial" panose="020B0604020202020204" pitchFamily="34" charset="0"/>
              </a:rPr>
              <a:t>ytemová dávka – zčervenání kůže - </a:t>
            </a:r>
            <a:r>
              <a:rPr lang="cs-CZ" altLang="cs-CZ" sz="2000">
                <a:solidFill>
                  <a:srgbClr val="00FFCC"/>
                </a:solidFill>
                <a:latin typeface="Arial" panose="020B0604020202020204" pitchFamily="34" charset="0"/>
              </a:rPr>
              <a:t>a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FFFF00"/>
                </a:solidFill>
                <a:latin typeface="Arial" panose="020B0604020202020204" pitchFamily="34" charset="0"/>
              </a:rPr>
              <a:t>Vyšší práh :      </a:t>
            </a:r>
            <a:r>
              <a:rPr lang="cs-CZ" altLang="cs-CZ" sz="2000" b="1">
                <a:solidFill>
                  <a:srgbClr val="FFFF00"/>
                </a:solidFill>
                <a:latin typeface="Arial" panose="020B0604020202020204" pitchFamily="34" charset="0"/>
              </a:rPr>
              <a:t>ep</a:t>
            </a:r>
            <a:r>
              <a:rPr lang="cs-CZ" altLang="cs-CZ" sz="2000">
                <a:solidFill>
                  <a:srgbClr val="FFFF00"/>
                </a:solidFill>
                <a:latin typeface="Arial" panose="020B0604020202020204" pitchFamily="34" charset="0"/>
              </a:rPr>
              <a:t>ilační dávka – pigmentace a vypadávání vlasů - </a:t>
            </a:r>
            <a:r>
              <a:rPr lang="cs-CZ" altLang="cs-CZ" sz="2000">
                <a:solidFill>
                  <a:srgbClr val="00FFCC"/>
                </a:solidFill>
                <a:latin typeface="Arial" panose="020B0604020202020204" pitchFamily="34" charset="0"/>
              </a:rPr>
              <a:t>b</a:t>
            </a:r>
          </a:p>
          <a:p>
            <a:pPr>
              <a:spcBef>
                <a:spcPct val="50000"/>
              </a:spcBef>
            </a:pPr>
            <a:r>
              <a:rPr lang="cs-CZ" altLang="cs-CZ" sz="2000">
                <a:solidFill>
                  <a:srgbClr val="FFFF00"/>
                </a:solidFill>
                <a:latin typeface="Arial" panose="020B0604020202020204" pitchFamily="34" charset="0"/>
              </a:rPr>
              <a:t>Nejvyšší práh : </a:t>
            </a:r>
            <a:r>
              <a:rPr lang="cs-CZ" altLang="cs-CZ" sz="20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cs-CZ" altLang="cs-CZ" sz="2000">
                <a:solidFill>
                  <a:srgbClr val="FFFF00"/>
                </a:solidFill>
                <a:latin typeface="Arial" panose="020B0604020202020204" pitchFamily="34" charset="0"/>
              </a:rPr>
              <a:t>ekrotická dávka – poškození kůže s nekrozou - </a:t>
            </a:r>
            <a:r>
              <a:rPr lang="cs-CZ" altLang="cs-CZ" sz="2000">
                <a:solidFill>
                  <a:srgbClr val="00FFCC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579563" y="1700213"/>
            <a:ext cx="647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400" b="1">
                <a:latin typeface="Arial" panose="020B0604020202020204" pitchFamily="34" charset="0"/>
              </a:rPr>
              <a:t>BÚ</a:t>
            </a:r>
          </a:p>
        </p:txBody>
      </p:sp>
      <p:pic>
        <p:nvPicPr>
          <p:cNvPr id="23557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63" b="62430"/>
          <a:stretch>
            <a:fillRect/>
          </a:stretch>
        </p:blipFill>
        <p:spPr bwMode="auto">
          <a:xfrm>
            <a:off x="2119313" y="1412875"/>
            <a:ext cx="5870575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75"/>
    </mc:Choice>
    <mc:Fallback>
      <p:transition spd="slow" advTm="90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850900" y="549275"/>
            <a:ext cx="7291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>
                <a:latin typeface="Arial" panose="020B0604020202020204" pitchFamily="34" charset="0"/>
              </a:rPr>
              <a:t>                       </a:t>
            </a:r>
            <a:r>
              <a:rPr lang="cs-CZ" altLang="cs-CZ" sz="2800" b="1">
                <a:solidFill>
                  <a:srgbClr val="FFFF00"/>
                </a:solidFill>
                <a:latin typeface="Arial" panose="020B0604020202020204" pitchFamily="34" charset="0"/>
              </a:rPr>
              <a:t>Nomenklatura dávek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01613" y="1844675"/>
            <a:ext cx="9883775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tx2"/>
                </a:solidFill>
                <a:latin typeface="Arial" panose="020B0604020202020204" pitchFamily="34" charset="0"/>
              </a:rPr>
              <a:t>    Ve fyzice vyjadřujeme </a:t>
            </a:r>
            <a:r>
              <a:rPr lang="cs-CZ" altLang="cs-CZ" b="1" u="sng">
                <a:solidFill>
                  <a:schemeClr val="tx2"/>
                </a:solidFill>
                <a:latin typeface="Arial" panose="020B0604020202020204" pitchFamily="34" charset="0"/>
              </a:rPr>
              <a:t>absorbovanou dávku</a:t>
            </a:r>
            <a:r>
              <a:rPr lang="cs-CZ" altLang="cs-CZ" b="1">
                <a:solidFill>
                  <a:schemeClr val="tx2"/>
                </a:solidFill>
                <a:latin typeface="Arial" panose="020B0604020202020204" pitchFamily="34" charset="0"/>
              </a:rPr>
              <a:t> v jednotkách 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tx2"/>
                </a:solidFill>
                <a:latin typeface="Arial" panose="020B0604020202020204" pitchFamily="34" charset="0"/>
              </a:rPr>
              <a:t>                     Gray  ( Gy )  =  J/kg  =  100 radů</a:t>
            </a:r>
          </a:p>
          <a:p>
            <a:pPr>
              <a:spcBef>
                <a:spcPct val="50000"/>
              </a:spcBef>
            </a:pPr>
            <a:endParaRPr lang="cs-CZ" altLang="cs-CZ" b="1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tx2"/>
                </a:solidFill>
                <a:latin typeface="Arial" panose="020B0604020202020204" pitchFamily="34" charset="0"/>
              </a:rPr>
              <a:t>V radiobiologii a ochraně před zářením užíváme </a:t>
            </a:r>
            <a:r>
              <a:rPr lang="cs-CZ" altLang="cs-CZ" b="1" u="sng">
                <a:solidFill>
                  <a:schemeClr val="tx2"/>
                </a:solidFill>
                <a:latin typeface="Arial" panose="020B0604020202020204" pitchFamily="34" charset="0"/>
              </a:rPr>
              <a:t>efektivní dávku</a:t>
            </a:r>
          </a:p>
          <a:p>
            <a:pPr>
              <a:spcBef>
                <a:spcPct val="50000"/>
              </a:spcBef>
            </a:pPr>
            <a:r>
              <a:rPr lang="cs-CZ" altLang="cs-CZ" b="1">
                <a:solidFill>
                  <a:schemeClr val="tx2"/>
                </a:solidFill>
                <a:latin typeface="Arial" panose="020B0604020202020204" pitchFamily="34" charset="0"/>
              </a:rPr>
              <a:t>                  Sievert ( Sv ) = D</a:t>
            </a:r>
            <a:r>
              <a:rPr lang="cs-CZ" altLang="cs-CZ" b="1" baseline="-25000">
                <a:solidFill>
                  <a:schemeClr val="tx2"/>
                </a:solidFill>
                <a:latin typeface="Arial" panose="020B0604020202020204" pitchFamily="34" charset="0"/>
              </a:rPr>
              <a:t>abs</a:t>
            </a:r>
            <a:r>
              <a:rPr lang="cs-CZ" altLang="cs-CZ" b="1">
                <a:solidFill>
                  <a:schemeClr val="tx2"/>
                </a:solidFill>
                <a:latin typeface="Arial" panose="020B0604020202020204" pitchFamily="34" charset="0"/>
              </a:rPr>
              <a:t> . QF = 100 rem 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365125" y="5661025"/>
            <a:ext cx="915352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rgbClr val="00FFCC"/>
                </a:solidFill>
                <a:latin typeface="Arial" panose="020B0604020202020204" pitchFamily="34" charset="0"/>
              </a:rPr>
              <a:t>Dávkový ekvivalent či efektivní dávka dovoluje srovnávat biologické účinky různých druhů ionizujícího záření.  QF (quality factor) je pro rtg a gamma záření roven 1. Proto u rtg záření se 1 Gy = 1 Sv.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363538" y="5300663"/>
            <a:ext cx="1216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800">
                <a:solidFill>
                  <a:srgbClr val="00FFCC"/>
                </a:solidFill>
                <a:latin typeface="Arial" panose="020B0604020202020204" pitchFamily="34" charset="0"/>
              </a:rPr>
              <a:t>Pozn.: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141"/>
    </mc:Choice>
    <mc:Fallback>
      <p:transition spd="slow" advTm="247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687388" y="404813"/>
            <a:ext cx="939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>
                <a:solidFill>
                  <a:srgbClr val="FFFF00"/>
                </a:solidFill>
                <a:latin typeface="Arial" panose="020B0604020202020204" pitchFamily="34" charset="0"/>
              </a:rPr>
              <a:t>Příklady efektivních dávek při běžných rtg vyšetřeních</a:t>
            </a:r>
          </a:p>
        </p:txBody>
      </p:sp>
      <p:pic>
        <p:nvPicPr>
          <p:cNvPr id="25603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79" b="51843"/>
          <a:stretch>
            <a:fillRect/>
          </a:stretch>
        </p:blipFill>
        <p:spPr bwMode="auto">
          <a:xfrm>
            <a:off x="390525" y="1196975"/>
            <a:ext cx="9509125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24"/>
    </mc:Choice>
    <mc:Fallback>
      <p:transition spd="slow" advTm="130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7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96"/>
    </mc:Choice>
    <mc:Fallback>
      <p:transition spd="slow" advTm="12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5713" y="0"/>
            <a:ext cx="7772400" cy="608013"/>
          </a:xfrm>
        </p:spPr>
        <p:txBody>
          <a:bodyPr/>
          <a:lstStyle/>
          <a:p>
            <a:pPr>
              <a:defRPr/>
            </a:pPr>
            <a:r>
              <a:rPr lang="cs-CZ" altLang="cs-CZ" sz="2800" b="1" smtClean="0"/>
              <a:t>RADIOAKTIVITA A IONIZUJÍCÍ ZÁŘENÍ 3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7650" y="1412875"/>
            <a:ext cx="4895850" cy="3311525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altLang="cs-CZ" sz="3000" b="1" smtClean="0">
                <a:solidFill>
                  <a:schemeClr val="tx2"/>
                </a:solidFill>
              </a:rPr>
              <a:t>Radioaktivní rozpad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3000" i="1" smtClean="0"/>
              <a:t>Fyzikální poločas rozpadu T</a:t>
            </a:r>
            <a:r>
              <a:rPr lang="cs-CZ" altLang="cs-CZ" sz="3000" i="1" baseline="-25000" smtClean="0"/>
              <a:t>f</a:t>
            </a:r>
            <a:r>
              <a:rPr lang="cs-CZ" altLang="cs-CZ" sz="3000" baseline="-25000" smtClean="0"/>
              <a:t> ,</a:t>
            </a:r>
            <a:r>
              <a:rPr lang="cs-CZ" altLang="cs-CZ" sz="3000" smtClean="0"/>
              <a:t>, pak </a:t>
            </a:r>
            <a:endParaRPr lang="cs-CZ" altLang="cs-CZ" sz="3000" baseline="-25000" smtClean="0"/>
          </a:p>
          <a:p>
            <a:pPr>
              <a:lnSpc>
                <a:spcPct val="90000"/>
              </a:lnSpc>
              <a:defRPr/>
            </a:pPr>
            <a:r>
              <a:rPr lang="cs-CZ" altLang="cs-CZ" sz="3000" i="1" smtClean="0"/>
              <a:t>N</a:t>
            </a:r>
            <a:r>
              <a:rPr lang="cs-CZ" altLang="cs-CZ" sz="3000" smtClean="0"/>
              <a:t> má hodnotu </a:t>
            </a:r>
            <a:r>
              <a:rPr lang="cs-CZ" altLang="cs-CZ" sz="3000" i="1" smtClean="0"/>
              <a:t>N</a:t>
            </a:r>
            <a:r>
              <a:rPr lang="cs-CZ" altLang="cs-CZ" sz="3000" i="1" baseline="-25000" smtClean="0"/>
              <a:t>0</a:t>
            </a:r>
            <a:r>
              <a:rPr lang="cs-CZ" altLang="cs-CZ" sz="3000" i="1" smtClean="0"/>
              <a:t>/2</a:t>
            </a:r>
            <a:r>
              <a:rPr lang="cs-CZ" altLang="cs-CZ" sz="3000" smtClean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3000" i="1" smtClean="0"/>
              <a:t>Biologický poločas</a:t>
            </a:r>
            <a:r>
              <a:rPr lang="cs-CZ" altLang="cs-CZ" sz="3000" smtClean="0"/>
              <a:t> </a:t>
            </a:r>
            <a:r>
              <a:rPr lang="cs-CZ" altLang="cs-CZ" sz="3000" i="1" smtClean="0"/>
              <a:t>T</a:t>
            </a:r>
            <a:r>
              <a:rPr lang="cs-CZ" altLang="cs-CZ" sz="3000" i="1" baseline="-25000" smtClean="0"/>
              <a:t>b</a:t>
            </a:r>
            <a:r>
              <a:rPr lang="cs-CZ" altLang="cs-CZ" sz="3000" smtClean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3000" i="1" smtClean="0"/>
              <a:t>Efektivní poločas</a:t>
            </a:r>
            <a:r>
              <a:rPr lang="cs-CZ" altLang="cs-CZ" sz="3000" smtClean="0"/>
              <a:t> </a:t>
            </a:r>
            <a:r>
              <a:rPr lang="cs-CZ" altLang="cs-CZ" sz="3000" i="1" smtClean="0"/>
              <a:t>T</a:t>
            </a:r>
            <a:r>
              <a:rPr lang="cs-CZ" altLang="cs-CZ" sz="3000" i="1" baseline="-25000" smtClean="0"/>
              <a:t>ef</a:t>
            </a:r>
            <a:r>
              <a:rPr lang="cs-CZ" altLang="cs-CZ" sz="3000" smtClean="0"/>
              <a:t>. </a:t>
            </a:r>
          </a:p>
        </p:txBody>
      </p:sp>
      <p:pic>
        <p:nvPicPr>
          <p:cNvPr id="4100" name="Picture 4" descr="logo_u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logo_lf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4103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4772025" y="620713"/>
          <a:ext cx="4408488" cy="623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Obrázek" r:id="rId7" imgW="3322320" imgH="4919472" progId="Word.Picture.8">
                  <p:embed/>
                </p:oleObj>
              </mc:Choice>
              <mc:Fallback>
                <p:oleObj name="Obrázek" r:id="rId7" imgW="3322320" imgH="4919472" progId="Word.Picture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3476" b="6812"/>
                      <a:stretch>
                        <a:fillRect/>
                      </a:stretch>
                    </p:blipFill>
                    <p:spPr bwMode="auto">
                      <a:xfrm>
                        <a:off x="4772025" y="620713"/>
                        <a:ext cx="4408488" cy="6237287"/>
                      </a:xfrm>
                      <a:prstGeom prst="rect">
                        <a:avLst/>
                      </a:prstGeom>
                      <a:solidFill>
                        <a:schemeClr val="tx1">
                          <a:alpha val="0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4" name="Object 8"/>
          <p:cNvGraphicFramePr>
            <a:graphicFrameLocks noChangeAspect="1"/>
          </p:cNvGraphicFramePr>
          <p:nvPr/>
        </p:nvGraphicFramePr>
        <p:xfrm>
          <a:off x="6656388" y="3716338"/>
          <a:ext cx="3630612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Rovnice" r:id="rId9" imgW="723586" imgH="241195" progId="Equation.3">
                  <p:embed/>
                </p:oleObj>
              </mc:Choice>
              <mc:Fallback>
                <p:oleObj name="Rovnice" r:id="rId9" imgW="723586" imgH="241195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6388" y="3716338"/>
                        <a:ext cx="3630612" cy="11938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54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5" name="Rectangle 10"/>
          <p:cNvSpPr>
            <a:spLocks noChangeArrowheads="1"/>
          </p:cNvSpPr>
          <p:nvPr/>
        </p:nvSpPr>
        <p:spPr bwMode="auto">
          <a:xfrm>
            <a:off x="0" y="32337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4106" name="Object 9"/>
          <p:cNvGraphicFramePr>
            <a:graphicFrameLocks noChangeAspect="1"/>
          </p:cNvGraphicFramePr>
          <p:nvPr/>
        </p:nvGraphicFramePr>
        <p:xfrm>
          <a:off x="6583363" y="1047750"/>
          <a:ext cx="2663825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Rovnice" r:id="rId11" imgW="1256755" imgH="393529" progId="Equation.3">
                  <p:embed/>
                </p:oleObj>
              </mc:Choice>
              <mc:Fallback>
                <p:oleObj name="Rovnice" r:id="rId11" imgW="1256755" imgH="393529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3363" y="1047750"/>
                        <a:ext cx="2663825" cy="8270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22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7" name="Rectangle 12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4108" name="Object 11"/>
          <p:cNvGraphicFramePr>
            <a:graphicFrameLocks noChangeAspect="1"/>
          </p:cNvGraphicFramePr>
          <p:nvPr/>
        </p:nvGraphicFramePr>
        <p:xfrm>
          <a:off x="7951788" y="5024438"/>
          <a:ext cx="1943100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9" name="Rovnice" r:id="rId13" imgW="774364" imgH="241195" progId="Equation.3">
                  <p:embed/>
                </p:oleObj>
              </mc:Choice>
              <mc:Fallback>
                <p:oleObj name="Rovnice" r:id="rId13" imgW="774364" imgH="241195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1788" y="5024438"/>
                        <a:ext cx="1943100" cy="6000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22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9" name="Rectangle 14"/>
          <p:cNvSpPr>
            <a:spLocks noChangeArrowheads="1"/>
          </p:cNvSpPr>
          <p:nvPr/>
        </p:nvSpPr>
        <p:spPr bwMode="auto">
          <a:xfrm>
            <a:off x="0" y="320516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4110" name="Object 13"/>
          <p:cNvGraphicFramePr>
            <a:graphicFrameLocks noChangeAspect="1"/>
          </p:cNvGraphicFramePr>
          <p:nvPr/>
        </p:nvGraphicFramePr>
        <p:xfrm>
          <a:off x="679450" y="4797425"/>
          <a:ext cx="3673475" cy="172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" name="Rovnice" r:id="rId15" imgW="952087" imgH="444307" progId="Equation.3">
                  <p:embed/>
                </p:oleObj>
              </mc:Choice>
              <mc:Fallback>
                <p:oleObj name="Rovnice" r:id="rId15" imgW="952087" imgH="444307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" y="4797425"/>
                        <a:ext cx="3673475" cy="17256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49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73"/>
    </mc:Choice>
    <mc:Fallback>
      <p:transition spd="slow" advTm="117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39813" y="0"/>
            <a:ext cx="8280400" cy="908050"/>
          </a:xfrm>
        </p:spPr>
        <p:txBody>
          <a:bodyPr/>
          <a:lstStyle/>
          <a:p>
            <a:pPr>
              <a:defRPr/>
            </a:pPr>
            <a:r>
              <a:rPr lang="cs-CZ" altLang="cs-CZ" sz="2400" b="1" smtClean="0"/>
              <a:t>RADIOAKTIVITA A IONIZUJÍCÍ ZÁŘENÍ 4</a:t>
            </a:r>
          </a:p>
        </p:txBody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9088" y="1196975"/>
            <a:ext cx="9072562" cy="5327650"/>
          </a:xfrm>
        </p:spPr>
        <p:txBody>
          <a:bodyPr/>
          <a:lstStyle/>
          <a:p>
            <a:pPr>
              <a:defRPr/>
            </a:pPr>
            <a:r>
              <a:rPr lang="cs-CZ" altLang="cs-CZ" b="1" i="1" smtClean="0">
                <a:solidFill>
                  <a:schemeClr val="tx2"/>
                </a:solidFill>
              </a:rPr>
              <a:t>Aktivitou</a:t>
            </a:r>
            <a:r>
              <a:rPr lang="cs-CZ" altLang="cs-CZ" b="1" smtClean="0">
                <a:solidFill>
                  <a:schemeClr val="tx2"/>
                </a:solidFill>
              </a:rPr>
              <a:t> </a:t>
            </a:r>
            <a:r>
              <a:rPr lang="cs-CZ" altLang="cs-CZ" b="1" i="1" smtClean="0">
                <a:solidFill>
                  <a:schemeClr val="tx2"/>
                </a:solidFill>
              </a:rPr>
              <a:t>A</a:t>
            </a:r>
          </a:p>
          <a:p>
            <a:pPr>
              <a:defRPr/>
            </a:pPr>
            <a:r>
              <a:rPr lang="cs-CZ" altLang="cs-CZ" smtClean="0"/>
              <a:t> počet atomů přeměné za jednu s</a:t>
            </a:r>
          </a:p>
          <a:p>
            <a:pPr>
              <a:defRPr/>
            </a:pPr>
            <a:r>
              <a:rPr lang="cs-CZ" altLang="cs-CZ" i="1" smtClean="0"/>
              <a:t>A</a:t>
            </a:r>
            <a:r>
              <a:rPr lang="cs-CZ" altLang="cs-CZ" smtClean="0"/>
              <a:t> = </a:t>
            </a:r>
            <a:r>
              <a:rPr lang="cs-CZ" altLang="cs-CZ" i="1" smtClean="0">
                <a:sym typeface="Symbol" pitchFamily="18" charset="2"/>
              </a:rPr>
              <a:t></a:t>
            </a:r>
            <a:r>
              <a:rPr lang="cs-CZ" altLang="cs-CZ" i="1" smtClean="0"/>
              <a:t>N</a:t>
            </a:r>
            <a:r>
              <a:rPr lang="cs-CZ" altLang="cs-CZ" smtClean="0"/>
              <a:t> </a:t>
            </a:r>
            <a:r>
              <a:rPr lang="cs-CZ" altLang="cs-CZ" sz="2400" smtClean="0"/>
              <a:t>Jednotkou aktivity becquerel (Bq)</a:t>
            </a:r>
          </a:p>
          <a:p>
            <a:pPr>
              <a:buFont typeface="Monotype Sorts" pitchFamily="2" charset="2"/>
              <a:buNone/>
              <a:defRPr/>
            </a:pPr>
            <a:r>
              <a:rPr lang="cs-CZ" altLang="cs-CZ" sz="2400" smtClean="0"/>
              <a:t>(vzorek má aktivitu 1 </a:t>
            </a:r>
            <a:r>
              <a:rPr lang="cs-CZ" altLang="cs-CZ" sz="2400" i="1" smtClean="0"/>
              <a:t>Bq</a:t>
            </a:r>
            <a:r>
              <a:rPr lang="cs-CZ" altLang="cs-CZ" sz="2400" smtClean="0"/>
              <a:t>, jestliže se v něm za 1 s přemění 1 atom)</a:t>
            </a:r>
          </a:p>
          <a:p>
            <a:pPr>
              <a:buFont typeface="Monotype Sorts" pitchFamily="2" charset="2"/>
              <a:buNone/>
              <a:defRPr/>
            </a:pPr>
            <a:r>
              <a:rPr lang="cs-CZ" altLang="cs-CZ" smtClean="0"/>
              <a:t> </a:t>
            </a:r>
            <a:r>
              <a:rPr lang="cs-CZ" altLang="cs-CZ" sz="2800" smtClean="0"/>
              <a:t>Rozpadová konstanta </a:t>
            </a:r>
            <a:r>
              <a:rPr lang="cs-CZ" altLang="cs-CZ" sz="2800" i="1" smtClean="0">
                <a:sym typeface="Symbol" pitchFamily="18" charset="2"/>
              </a:rPr>
              <a:t></a:t>
            </a:r>
            <a:r>
              <a:rPr lang="cs-CZ" altLang="cs-CZ" smtClean="0"/>
              <a:t> - </a:t>
            </a:r>
            <a:r>
              <a:rPr lang="cs-CZ" altLang="cs-CZ" sz="2400" smtClean="0"/>
              <a:t>pro každý radioizotop určitou charakteristickou hodnotu</a:t>
            </a:r>
            <a:r>
              <a:rPr lang="cs-CZ" altLang="cs-CZ" smtClean="0"/>
              <a:t> </a:t>
            </a:r>
          </a:p>
        </p:txBody>
      </p:sp>
      <p:pic>
        <p:nvPicPr>
          <p:cNvPr id="5124" name="Picture 4" descr="logo_u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logo_lf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86"/>
    </mc:Choice>
    <mc:Fallback>
      <p:transition spd="slow" advTm="77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5713" y="0"/>
            <a:ext cx="5040312" cy="1219200"/>
          </a:xfrm>
        </p:spPr>
        <p:txBody>
          <a:bodyPr/>
          <a:lstStyle/>
          <a:p>
            <a:pPr>
              <a:defRPr/>
            </a:pPr>
            <a:r>
              <a:rPr lang="cs-CZ" altLang="cs-CZ" sz="2800" b="1" smtClean="0"/>
              <a:t>RADIOAKTIVITA A IONIZUJÍCÍ ZÁŘENÍ 5</a:t>
            </a:r>
          </a:p>
        </p:txBody>
      </p:sp>
      <p:pic>
        <p:nvPicPr>
          <p:cNvPr id="6147" name="Picture 4" descr="logo_u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8" name="Object 9"/>
          <p:cNvGraphicFramePr>
            <a:graphicFrameLocks noGrp="1" noChangeAspect="1"/>
          </p:cNvGraphicFramePr>
          <p:nvPr>
            <p:ph idx="1"/>
          </p:nvPr>
        </p:nvGraphicFramePr>
        <p:xfrm>
          <a:off x="5935663" y="0"/>
          <a:ext cx="4351337" cy="685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Obrázek" r:id="rId6" imgW="2886456" imgH="5605272" progId="Word.Picture.8">
                  <p:embed/>
                </p:oleObj>
              </mc:Choice>
              <mc:Fallback>
                <p:oleObj name="Obrázek" r:id="rId6" imgW="2886456" imgH="5605272" progId="Word.Picture.8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3306"/>
                      <a:stretch>
                        <a:fillRect/>
                      </a:stretch>
                    </p:blipFill>
                    <p:spPr bwMode="auto">
                      <a:xfrm>
                        <a:off x="5935663" y="0"/>
                        <a:ext cx="4351337" cy="6859588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11"/>
          <p:cNvSpPr>
            <a:spLocks noChangeArrowheads="1"/>
          </p:cNvSpPr>
          <p:nvPr/>
        </p:nvSpPr>
        <p:spPr bwMode="auto">
          <a:xfrm>
            <a:off x="606425" y="1341438"/>
            <a:ext cx="3035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/>
              <a:t>Schéma </a:t>
            </a:r>
            <a:r>
              <a:rPr lang="cs-CZ" altLang="cs-CZ" i="1"/>
              <a:t>A </a:t>
            </a:r>
            <a:r>
              <a:rPr lang="cs-CZ" altLang="cs-CZ" i="1">
                <a:sym typeface="Symbol" panose="05050102010706020507" pitchFamily="18" charset="2"/>
              </a:rPr>
              <a:t></a:t>
            </a:r>
            <a:r>
              <a:rPr lang="cs-CZ" altLang="cs-CZ" i="1"/>
              <a:t> B </a:t>
            </a:r>
            <a:r>
              <a:rPr lang="cs-CZ" altLang="cs-CZ" i="1">
                <a:sym typeface="Symbol" panose="05050102010706020507" pitchFamily="18" charset="2"/>
              </a:rPr>
              <a:t></a:t>
            </a:r>
            <a:r>
              <a:rPr lang="cs-CZ" altLang="cs-CZ" i="1"/>
              <a:t> C</a:t>
            </a:r>
            <a:r>
              <a:rPr lang="cs-CZ" altLang="cs-CZ">
                <a:sym typeface="Symbol" panose="05050102010706020507" pitchFamily="18" charset="2"/>
              </a:rPr>
              <a:t> </a:t>
            </a:r>
          </a:p>
        </p:txBody>
      </p:sp>
      <p:sp>
        <p:nvSpPr>
          <p:cNvPr id="6150" name="Rectangle 12"/>
          <p:cNvSpPr>
            <a:spLocks noChangeArrowheads="1"/>
          </p:cNvSpPr>
          <p:nvPr/>
        </p:nvSpPr>
        <p:spPr bwMode="auto">
          <a:xfrm>
            <a:off x="750888" y="1989138"/>
            <a:ext cx="187166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pPr>
              <a:buFontTx/>
              <a:buAutoNum type="alphaLcPeriod"/>
            </a:pPr>
            <a:r>
              <a:rPr lang="cs-CZ" altLang="cs-CZ" i="1"/>
              <a:t>T</a:t>
            </a:r>
            <a:r>
              <a:rPr lang="cs-CZ" altLang="cs-CZ" i="1" baseline="-25000"/>
              <a:t>1</a:t>
            </a:r>
            <a:r>
              <a:rPr lang="cs-CZ" altLang="cs-CZ"/>
              <a:t> </a:t>
            </a:r>
            <a:r>
              <a:rPr lang="cs-CZ" altLang="cs-CZ">
                <a:sym typeface="Symbol" panose="05050102010706020507" pitchFamily="18" charset="2"/>
              </a:rPr>
              <a:t></a:t>
            </a:r>
            <a:r>
              <a:rPr lang="cs-CZ" altLang="cs-CZ"/>
              <a:t> </a:t>
            </a:r>
            <a:r>
              <a:rPr lang="cs-CZ" altLang="cs-CZ" i="1">
                <a:sym typeface="Symbol" panose="05050102010706020507" pitchFamily="18" charset="2"/>
              </a:rPr>
              <a:t>T</a:t>
            </a:r>
            <a:r>
              <a:rPr lang="cs-CZ" altLang="cs-CZ" i="1" baseline="-25000">
                <a:sym typeface="Symbol" panose="05050102010706020507" pitchFamily="18" charset="2"/>
              </a:rPr>
              <a:t>2</a:t>
            </a:r>
            <a:r>
              <a:rPr lang="cs-CZ" altLang="cs-CZ">
                <a:sym typeface="Symbol" panose="05050102010706020507" pitchFamily="18" charset="2"/>
              </a:rPr>
              <a:t> </a:t>
            </a:r>
          </a:p>
          <a:p>
            <a:pPr>
              <a:buFontTx/>
              <a:buAutoNum type="alphaLcPeriod"/>
            </a:pPr>
            <a:r>
              <a:rPr lang="cs-CZ" altLang="cs-CZ" i="1"/>
              <a:t>T1</a:t>
            </a:r>
            <a:r>
              <a:rPr lang="cs-CZ" altLang="cs-CZ"/>
              <a:t> </a:t>
            </a:r>
            <a:r>
              <a:rPr lang="cs-CZ" altLang="cs-CZ">
                <a:sym typeface="Symbol" panose="05050102010706020507" pitchFamily="18" charset="2"/>
              </a:rPr>
              <a:t></a:t>
            </a:r>
            <a:r>
              <a:rPr lang="cs-CZ" altLang="cs-CZ"/>
              <a:t> </a:t>
            </a:r>
            <a:r>
              <a:rPr lang="cs-CZ" altLang="cs-CZ" i="1">
                <a:sym typeface="Symbol" panose="05050102010706020507" pitchFamily="18" charset="2"/>
              </a:rPr>
              <a:t>T2</a:t>
            </a:r>
          </a:p>
          <a:p>
            <a:pPr>
              <a:buFontTx/>
              <a:buAutoNum type="alphaLcPeriod"/>
            </a:pPr>
            <a:r>
              <a:rPr lang="cs-CZ" altLang="cs-CZ" i="1"/>
              <a:t>T1</a:t>
            </a:r>
            <a:r>
              <a:rPr lang="cs-CZ" altLang="cs-CZ"/>
              <a:t> </a:t>
            </a:r>
            <a:r>
              <a:rPr lang="cs-CZ" altLang="cs-CZ">
                <a:sym typeface="Symbol" panose="05050102010706020507" pitchFamily="18" charset="2"/>
              </a:rPr>
              <a:t></a:t>
            </a:r>
            <a:r>
              <a:rPr lang="cs-CZ" altLang="cs-CZ"/>
              <a:t> </a:t>
            </a:r>
            <a:r>
              <a:rPr lang="cs-CZ" altLang="cs-CZ" i="1">
                <a:sym typeface="Symbol" panose="05050102010706020507" pitchFamily="18" charset="2"/>
              </a:rPr>
              <a:t>T2</a:t>
            </a:r>
          </a:p>
        </p:txBody>
      </p:sp>
      <p:sp>
        <p:nvSpPr>
          <p:cNvPr id="6151" name="Rectangle 14"/>
          <p:cNvSpPr>
            <a:spLocks noChangeArrowheads="1"/>
          </p:cNvSpPr>
          <p:nvPr/>
        </p:nvSpPr>
        <p:spPr bwMode="auto">
          <a:xfrm>
            <a:off x="2695575" y="2349500"/>
            <a:ext cx="1325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i="1"/>
              <a:t>T1</a:t>
            </a:r>
            <a:r>
              <a:rPr lang="cs-CZ" altLang="cs-CZ"/>
              <a:t> = </a:t>
            </a:r>
            <a:r>
              <a:rPr lang="cs-CZ" altLang="cs-CZ" i="1"/>
              <a:t>T2</a:t>
            </a:r>
            <a:r>
              <a:rPr lang="cs-CZ" altLang="cs-CZ"/>
              <a:t> </a:t>
            </a:r>
          </a:p>
        </p:txBody>
      </p:sp>
      <p:sp>
        <p:nvSpPr>
          <p:cNvPr id="6152" name="Rectangle 17"/>
          <p:cNvSpPr>
            <a:spLocks noChangeArrowheads="1"/>
          </p:cNvSpPr>
          <p:nvPr/>
        </p:nvSpPr>
        <p:spPr bwMode="auto">
          <a:xfrm>
            <a:off x="0" y="3178175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6153" name="Object 16"/>
          <p:cNvGraphicFramePr>
            <a:graphicFrameLocks noChangeAspect="1"/>
          </p:cNvGraphicFramePr>
          <p:nvPr/>
        </p:nvGraphicFramePr>
        <p:xfrm>
          <a:off x="679450" y="3213100"/>
          <a:ext cx="4567238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Rovnice" r:id="rId8" imgW="1727200" imgH="228600" progId="Equation.3">
                  <p:embed/>
                </p:oleObj>
              </mc:Choice>
              <mc:Fallback>
                <p:oleObj name="Rovnice" r:id="rId8" imgW="1727200" imgH="2286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450" y="3213100"/>
                        <a:ext cx="4567238" cy="6048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4" name="Text Box 19"/>
          <p:cNvSpPr txBox="1">
            <a:spLocks noChangeArrowheads="1"/>
          </p:cNvSpPr>
          <p:nvPr/>
        </p:nvSpPr>
        <p:spPr bwMode="auto">
          <a:xfrm>
            <a:off x="247650" y="5157788"/>
            <a:ext cx="50403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r>
              <a:rPr lang="cs-CZ" altLang="cs-CZ" sz="3200">
                <a:solidFill>
                  <a:schemeClr val="hlink"/>
                </a:solidFill>
              </a:rPr>
              <a:t>1+1 je nyní 2 </a:t>
            </a:r>
            <a:r>
              <a:rPr lang="cs-CZ" altLang="cs-CZ" sz="3200" i="1" baseline="30000">
                <a:solidFill>
                  <a:schemeClr val="hlink"/>
                </a:solidFill>
              </a:rPr>
              <a:t>a světelné kvantum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99"/>
    </mc:Choice>
    <mc:Fallback>
      <p:transition spd="slow" advTm="48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1039813" y="0"/>
            <a:ext cx="8280400" cy="908050"/>
          </a:xfrm>
        </p:spPr>
        <p:txBody>
          <a:bodyPr/>
          <a:lstStyle/>
          <a:p>
            <a:pPr>
              <a:defRPr/>
            </a:pPr>
            <a:r>
              <a:rPr lang="cs-CZ" altLang="cs-CZ" sz="2800" b="1" smtClean="0"/>
              <a:t>RADIOAKTIVITA A IONIZUJÍCÍ ZÁŘENÍ 6</a:t>
            </a:r>
            <a:br>
              <a:rPr lang="cs-CZ" altLang="cs-CZ" sz="2800" b="1" smtClean="0"/>
            </a:br>
            <a:r>
              <a:rPr lang="cs-CZ" altLang="cs-CZ" sz="3200" b="1" smtClean="0"/>
              <a:t>Radioaktivní řady</a:t>
            </a:r>
          </a:p>
        </p:txBody>
      </p:sp>
      <p:pic>
        <p:nvPicPr>
          <p:cNvPr id="7171" name="Picture 3" descr="logo_u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logo_lf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0525" y="1412875"/>
            <a:ext cx="7772400" cy="4752975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sz="2100" b="1" i="1" smtClean="0"/>
              <a:t>Uran-radiová řada</a:t>
            </a:r>
            <a:r>
              <a:rPr lang="cs-CZ" altLang="cs-CZ" sz="2100" smtClean="0"/>
              <a:t>. mateřský  je uran  (</a:t>
            </a:r>
            <a:r>
              <a:rPr lang="cs-CZ" altLang="cs-CZ" sz="2100" i="1" smtClean="0"/>
              <a:t>Tf</a:t>
            </a:r>
            <a:r>
              <a:rPr lang="cs-CZ" altLang="cs-CZ" sz="2100" smtClean="0"/>
              <a:t> </a:t>
            </a:r>
            <a:r>
              <a:rPr lang="cs-CZ" altLang="cs-CZ" sz="2100" smtClean="0">
                <a:sym typeface="Symbol" pitchFamily="18" charset="2"/>
              </a:rPr>
              <a:t></a:t>
            </a:r>
            <a:r>
              <a:rPr lang="cs-CZ" altLang="cs-CZ" sz="2100" smtClean="0"/>
              <a:t> 4,56.109 roků). Tato řada končí stabilním olova . Nukleonová čísla členů této řady jsou charakterizována vzorcem </a:t>
            </a:r>
            <a:r>
              <a:rPr lang="cs-CZ" altLang="cs-CZ" sz="2100" i="1" smtClean="0"/>
              <a:t>A</a:t>
            </a:r>
            <a:r>
              <a:rPr lang="cs-CZ" altLang="cs-CZ" sz="2100" smtClean="0"/>
              <a:t> = 4</a:t>
            </a:r>
            <a:r>
              <a:rPr lang="cs-CZ" altLang="cs-CZ" sz="2100" i="1" smtClean="0"/>
              <a:t>n</a:t>
            </a:r>
            <a:r>
              <a:rPr lang="cs-CZ" altLang="cs-CZ" sz="2100" smtClean="0"/>
              <a:t> + 2; Tato řada je z hlediska využití přirozeně radioaktivních prvků v medicíně nejdůležitější, obsahuje radium a radon, prvky, které jsou terapeuticky využívány (např. v balneologii).</a:t>
            </a:r>
          </a:p>
          <a:p>
            <a:pPr>
              <a:lnSpc>
                <a:spcPct val="80000"/>
              </a:lnSpc>
              <a:defRPr/>
            </a:pPr>
            <a:endParaRPr lang="cs-CZ" altLang="cs-CZ" sz="2100" i="1" smtClean="0"/>
          </a:p>
          <a:p>
            <a:pPr>
              <a:lnSpc>
                <a:spcPct val="80000"/>
              </a:lnSpc>
              <a:defRPr/>
            </a:pPr>
            <a:r>
              <a:rPr lang="cs-CZ" altLang="cs-CZ" sz="2100" i="1" smtClean="0"/>
              <a:t>2. </a:t>
            </a:r>
            <a:r>
              <a:rPr lang="cs-CZ" altLang="cs-CZ" sz="2100" b="1" i="1" smtClean="0"/>
              <a:t>Aktiniová řada</a:t>
            </a:r>
            <a:r>
              <a:rPr lang="cs-CZ" altLang="cs-CZ" sz="2100" smtClean="0"/>
              <a:t>. Mateřským prvkem je aktinouran  čili  (</a:t>
            </a:r>
            <a:r>
              <a:rPr lang="cs-CZ" altLang="cs-CZ" sz="2100" i="1" smtClean="0"/>
              <a:t>Tf</a:t>
            </a:r>
            <a:r>
              <a:rPr lang="cs-CZ" altLang="cs-CZ" sz="2100" smtClean="0"/>
              <a:t> </a:t>
            </a:r>
            <a:r>
              <a:rPr lang="cs-CZ" altLang="cs-CZ" sz="2100" smtClean="0">
                <a:sym typeface="Symbol" pitchFamily="18" charset="2"/>
              </a:rPr>
              <a:t></a:t>
            </a:r>
            <a:r>
              <a:rPr lang="cs-CZ" altLang="cs-CZ" sz="2100" smtClean="0"/>
              <a:t> 8,5.108 roků. Tato řada končí stabilním izotopem olova . Obecný vzorec nukleonového čísla všech členů této řady je A = 4n + 3.</a:t>
            </a:r>
          </a:p>
          <a:p>
            <a:pPr>
              <a:lnSpc>
                <a:spcPct val="80000"/>
              </a:lnSpc>
              <a:defRPr/>
            </a:pPr>
            <a:endParaRPr lang="cs-CZ" altLang="cs-CZ" sz="2100" i="1" smtClean="0"/>
          </a:p>
          <a:p>
            <a:pPr>
              <a:lnSpc>
                <a:spcPct val="80000"/>
              </a:lnSpc>
              <a:defRPr/>
            </a:pPr>
            <a:r>
              <a:rPr lang="cs-CZ" altLang="cs-CZ" sz="2100" i="1" smtClean="0"/>
              <a:t>3. </a:t>
            </a:r>
            <a:r>
              <a:rPr lang="cs-CZ" altLang="cs-CZ" sz="2100" b="1" i="1" smtClean="0"/>
              <a:t>Thoriová řada</a:t>
            </a:r>
            <a:r>
              <a:rPr lang="cs-CZ" altLang="cs-CZ" sz="2100" smtClean="0"/>
              <a:t>. Thorium  (</a:t>
            </a:r>
            <a:r>
              <a:rPr lang="cs-CZ" altLang="cs-CZ" sz="2100" i="1" smtClean="0"/>
              <a:t>Tf</a:t>
            </a:r>
            <a:r>
              <a:rPr lang="cs-CZ" altLang="cs-CZ" sz="2100" smtClean="0"/>
              <a:t> </a:t>
            </a:r>
            <a:r>
              <a:rPr lang="cs-CZ" altLang="cs-CZ" sz="2100" smtClean="0">
                <a:sym typeface="Symbol" pitchFamily="18" charset="2"/>
              </a:rPr>
              <a:t></a:t>
            </a:r>
            <a:r>
              <a:rPr lang="cs-CZ" altLang="cs-CZ" sz="2100" smtClean="0"/>
              <a:t> 1,39.1010 roků) Obecný vzorec nukleonového čísla členů této řady je </a:t>
            </a:r>
            <a:r>
              <a:rPr lang="cs-CZ" altLang="cs-CZ" sz="2100" i="1" smtClean="0"/>
              <a:t>A</a:t>
            </a:r>
            <a:r>
              <a:rPr lang="cs-CZ" altLang="cs-CZ" sz="2100" smtClean="0"/>
              <a:t> = 4</a:t>
            </a:r>
            <a:r>
              <a:rPr lang="cs-CZ" altLang="cs-CZ" sz="2100" i="1" smtClean="0"/>
              <a:t>n</a:t>
            </a:r>
            <a:r>
              <a:rPr lang="cs-CZ" altLang="cs-CZ" sz="2100" smtClean="0"/>
              <a:t>.</a:t>
            </a:r>
          </a:p>
        </p:txBody>
      </p:sp>
      <p:sp>
        <p:nvSpPr>
          <p:cNvPr id="7174" name="Rectangle 7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7175" name="Object 6"/>
          <p:cNvGraphicFramePr>
            <a:graphicFrameLocks noChangeAspect="1"/>
          </p:cNvGraphicFramePr>
          <p:nvPr/>
        </p:nvGraphicFramePr>
        <p:xfrm>
          <a:off x="8096250" y="1628775"/>
          <a:ext cx="792163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" name="Rovnice" r:id="rId7" imgW="304668" imgH="241195" progId="Equation.3">
                  <p:embed/>
                </p:oleObj>
              </mc:Choice>
              <mc:Fallback>
                <p:oleObj name="Rovnice" r:id="rId7" imgW="304668" imgH="241195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0" y="1628775"/>
                        <a:ext cx="792163" cy="6175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6" name="Rectangle 9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7177" name="Object 8"/>
          <p:cNvGraphicFramePr>
            <a:graphicFrameLocks noChangeAspect="1"/>
          </p:cNvGraphicFramePr>
          <p:nvPr/>
        </p:nvGraphicFramePr>
        <p:xfrm>
          <a:off x="9031288" y="1700213"/>
          <a:ext cx="93662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5" name="Rovnice" r:id="rId9" imgW="368300" imgH="241300" progId="Equation.3">
                  <p:embed/>
                </p:oleObj>
              </mc:Choice>
              <mc:Fallback>
                <p:oleObj name="Rovnice" r:id="rId9" imgW="368300" imgH="2413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31288" y="1700213"/>
                        <a:ext cx="936625" cy="6000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8" name="Rectangle 11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7179" name="Object 10"/>
          <p:cNvGraphicFramePr>
            <a:graphicFrameLocks noChangeAspect="1"/>
          </p:cNvGraphicFramePr>
          <p:nvPr/>
        </p:nvGraphicFramePr>
        <p:xfrm>
          <a:off x="8096250" y="3500438"/>
          <a:ext cx="792163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Rovnice" r:id="rId11" imgW="304668" imgH="241195" progId="Equation.3">
                  <p:embed/>
                </p:oleObj>
              </mc:Choice>
              <mc:Fallback>
                <p:oleObj name="Rovnice" r:id="rId11" imgW="304668" imgH="241195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0" y="3500438"/>
                        <a:ext cx="792163" cy="6191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0" name="Rectangle 13"/>
          <p:cNvSpPr>
            <a:spLocks noChangeArrowheads="1"/>
          </p:cNvSpPr>
          <p:nvPr/>
        </p:nvSpPr>
        <p:spPr bwMode="auto">
          <a:xfrm>
            <a:off x="0" y="32845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7181" name="Object 12"/>
          <p:cNvGraphicFramePr>
            <a:graphicFrameLocks noChangeAspect="1"/>
          </p:cNvGraphicFramePr>
          <p:nvPr/>
        </p:nvGraphicFramePr>
        <p:xfrm>
          <a:off x="9175750" y="3500438"/>
          <a:ext cx="863600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Rovnice" r:id="rId13" imgW="368300" imgH="241300" progId="Equation.3">
                  <p:embed/>
                </p:oleObj>
              </mc:Choice>
              <mc:Fallback>
                <p:oleObj name="Rovnice" r:id="rId13" imgW="368300" imgH="2413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5750" y="3500438"/>
                        <a:ext cx="863600" cy="5540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2" name="Rectangle 15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7183" name="Object 14"/>
          <p:cNvGraphicFramePr>
            <a:graphicFrameLocks noChangeAspect="1"/>
          </p:cNvGraphicFramePr>
          <p:nvPr/>
        </p:nvGraphicFramePr>
        <p:xfrm>
          <a:off x="7951788" y="4508500"/>
          <a:ext cx="1008062" cy="70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Rovnice" r:id="rId15" imgW="342751" imgH="241195" progId="Equation.3">
                  <p:embed/>
                </p:oleObj>
              </mc:Choice>
              <mc:Fallback>
                <p:oleObj name="Rovnice" r:id="rId15" imgW="342751" imgH="241195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51788" y="4508500"/>
                        <a:ext cx="1008062" cy="7000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4" name="Rectangle 17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7185" name="Object 16"/>
          <p:cNvGraphicFramePr>
            <a:graphicFrameLocks noChangeAspect="1"/>
          </p:cNvGraphicFramePr>
          <p:nvPr/>
        </p:nvGraphicFramePr>
        <p:xfrm>
          <a:off x="9104313" y="4508500"/>
          <a:ext cx="1182687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Rovnice" r:id="rId17" imgW="368300" imgH="241300" progId="Equation.3">
                  <p:embed/>
                </p:oleObj>
              </mc:Choice>
              <mc:Fallback>
                <p:oleObj name="Rovnice" r:id="rId17" imgW="368300" imgH="2413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04313" y="4508500"/>
                        <a:ext cx="1182687" cy="7572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17"/>
    </mc:Choice>
    <mc:Fallback>
      <p:transition spd="slow" advTm="32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39813" y="0"/>
            <a:ext cx="8280400" cy="908050"/>
          </a:xfrm>
        </p:spPr>
        <p:txBody>
          <a:bodyPr/>
          <a:lstStyle/>
          <a:p>
            <a:pPr>
              <a:defRPr/>
            </a:pPr>
            <a:r>
              <a:rPr lang="cs-CZ" altLang="cs-CZ" sz="2800" b="1" smtClean="0"/>
              <a:t>RADIOAKTIVITA A IONIZUJÍCÍ ZÁŘENÍ 7</a:t>
            </a:r>
            <a:br>
              <a:rPr lang="cs-CZ" altLang="cs-CZ" sz="2800" b="1" smtClean="0"/>
            </a:br>
            <a:r>
              <a:rPr lang="cs-CZ" altLang="cs-CZ" sz="2800" b="1" smtClean="0"/>
              <a:t>Druhy radioaktivního rozpadu</a:t>
            </a:r>
          </a:p>
        </p:txBody>
      </p:sp>
      <p:pic>
        <p:nvPicPr>
          <p:cNvPr id="8195" name="Picture 3" descr="logo_u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logo_lf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039813" y="1125538"/>
            <a:ext cx="7772400" cy="5040312"/>
          </a:xfrm>
        </p:spPr>
        <p:txBody>
          <a:bodyPr/>
          <a:lstStyle/>
          <a:p>
            <a:pPr>
              <a:buFont typeface="Times New Roman CE" charset="-18"/>
              <a:buChar char="§"/>
              <a:defRPr/>
            </a:pPr>
            <a:r>
              <a:rPr lang="cs-CZ" altLang="cs-CZ" sz="3000" b="1" i="1" smtClean="0"/>
              <a:t>1. Zákon zachování elektrického náboje</a:t>
            </a:r>
            <a:r>
              <a:rPr lang="cs-CZ" altLang="cs-CZ" sz="3000" smtClean="0"/>
              <a:t>. </a:t>
            </a:r>
          </a:p>
          <a:p>
            <a:pPr>
              <a:buFont typeface="Times New Roman CE" charset="-18"/>
              <a:buChar char="§"/>
              <a:defRPr/>
            </a:pPr>
            <a:r>
              <a:rPr lang="cs-CZ" altLang="cs-CZ" sz="3000" b="1" i="1" smtClean="0"/>
              <a:t>2. Zákon zachování počtu nukleonů</a:t>
            </a:r>
            <a:r>
              <a:rPr lang="cs-CZ" altLang="cs-CZ" sz="3000" smtClean="0"/>
              <a:t> </a:t>
            </a:r>
          </a:p>
          <a:p>
            <a:pPr>
              <a:buFont typeface="Times New Roman CE" charset="-18"/>
              <a:buChar char="§"/>
              <a:defRPr/>
            </a:pPr>
            <a:r>
              <a:rPr lang="cs-CZ" altLang="cs-CZ" sz="3000" b="1" i="1" smtClean="0"/>
              <a:t>3. Zákon zachování hybnosti</a:t>
            </a:r>
            <a:r>
              <a:rPr lang="cs-CZ" altLang="cs-CZ" sz="3000" smtClean="0"/>
              <a:t> </a:t>
            </a:r>
          </a:p>
          <a:p>
            <a:pPr>
              <a:buFont typeface="Times New Roman CE" charset="-18"/>
              <a:buChar char="§"/>
              <a:defRPr/>
            </a:pPr>
            <a:r>
              <a:rPr lang="cs-CZ" altLang="cs-CZ" sz="3000" b="1" i="1" smtClean="0"/>
              <a:t>4. Zákon zachování energie</a:t>
            </a:r>
            <a:r>
              <a:rPr lang="cs-CZ" altLang="cs-CZ" sz="3000" smtClean="0"/>
              <a:t> </a:t>
            </a:r>
          </a:p>
          <a:p>
            <a:pPr>
              <a:defRPr/>
            </a:pPr>
            <a:r>
              <a:rPr lang="cs-CZ" altLang="cs-CZ" sz="3000" b="1" u="sng" smtClean="0">
                <a:solidFill>
                  <a:schemeClr val="tx2"/>
                </a:solidFill>
              </a:rPr>
              <a:t>Rozpad </a:t>
            </a:r>
            <a:r>
              <a:rPr lang="cs-CZ" altLang="cs-CZ" sz="3000" b="1" u="sng" smtClean="0">
                <a:solidFill>
                  <a:schemeClr val="tx2"/>
                </a:solidFill>
                <a:sym typeface="Symbol" pitchFamily="18" charset="2"/>
              </a:rPr>
              <a:t>	</a:t>
            </a:r>
            <a:r>
              <a:rPr lang="cs-CZ" altLang="cs-CZ" sz="3000" b="1" smtClean="0">
                <a:sym typeface="Symbol" pitchFamily="18" charset="2"/>
              </a:rPr>
              <a:t>   	    </a:t>
            </a:r>
            <a:r>
              <a:rPr lang="cs-CZ" altLang="cs-CZ" sz="3000" smtClean="0">
                <a:sym typeface="Symbol" pitchFamily="18" charset="2"/>
              </a:rPr>
              <a:t>        +            </a:t>
            </a:r>
          </a:p>
          <a:p>
            <a:pPr>
              <a:buFont typeface="Monotype Sorts" pitchFamily="2" charset="2"/>
              <a:buNone/>
              <a:defRPr/>
            </a:pPr>
            <a:r>
              <a:rPr lang="cs-CZ" altLang="cs-CZ" sz="2000" i="1" smtClean="0">
                <a:sym typeface="Symbol" pitchFamily="18" charset="2"/>
              </a:rPr>
              <a:t>	Klasická fyzika nedokázala rozpad  vysvětlit</a:t>
            </a:r>
            <a:r>
              <a:rPr lang="cs-CZ" altLang="cs-CZ" sz="3000" smtClean="0">
                <a:sym typeface="Symbol" pitchFamily="18" charset="2"/>
              </a:rPr>
              <a:t>.</a:t>
            </a:r>
          </a:p>
          <a:p>
            <a:pPr>
              <a:buFont typeface="Monotype Sorts" pitchFamily="2" charset="2"/>
              <a:buNone/>
              <a:defRPr/>
            </a:pPr>
            <a:r>
              <a:rPr lang="cs-CZ" altLang="cs-CZ" sz="3000" smtClean="0">
                <a:sym typeface="Symbol" pitchFamily="18" charset="2"/>
              </a:rPr>
              <a:t> 	</a:t>
            </a:r>
            <a:r>
              <a:rPr lang="cs-CZ" altLang="cs-CZ" sz="2000" smtClean="0">
                <a:sym typeface="Symbol" pitchFamily="18" charset="2"/>
              </a:rPr>
              <a:t>Velikost kinetické energie částic  je řádově MeV, což odpovídá rychlostem kolem 104 km/s, tedy rychlostem nerelativistickým (menším než 1/10 rychlosti světla ve vakuu</a:t>
            </a:r>
            <a:r>
              <a:rPr lang="cs-CZ" altLang="cs-CZ" sz="3000" smtClean="0">
                <a:sym typeface="Symbol" pitchFamily="18" charset="2"/>
              </a:rPr>
              <a:t> </a:t>
            </a:r>
          </a:p>
        </p:txBody>
      </p: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0" y="33147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8199" name="Object 6"/>
          <p:cNvGraphicFramePr>
            <a:graphicFrameLocks noChangeAspect="1"/>
          </p:cNvGraphicFramePr>
          <p:nvPr/>
        </p:nvGraphicFramePr>
        <p:xfrm>
          <a:off x="3703638" y="3357563"/>
          <a:ext cx="647700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Rovnice" r:id="rId7" imgW="266584" imgH="228501" progId="Equation.3">
                  <p:embed/>
                </p:oleObj>
              </mc:Choice>
              <mc:Fallback>
                <p:oleObj name="Rovnice" r:id="rId7" imgW="266584" imgH="228501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638" y="3357563"/>
                        <a:ext cx="647700" cy="555625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0" name="Rectangle 9"/>
          <p:cNvSpPr>
            <a:spLocks noChangeArrowheads="1"/>
          </p:cNvSpPr>
          <p:nvPr/>
        </p:nvSpPr>
        <p:spPr bwMode="auto">
          <a:xfrm>
            <a:off x="0" y="33147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8201" name="Object 8"/>
          <p:cNvGraphicFramePr>
            <a:graphicFrameLocks noChangeAspect="1"/>
          </p:cNvGraphicFramePr>
          <p:nvPr/>
        </p:nvGraphicFramePr>
        <p:xfrm>
          <a:off x="4856163" y="3357563"/>
          <a:ext cx="679450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Rovnice" r:id="rId9" imgW="304668" imgH="228501" progId="Equation.3">
                  <p:embed/>
                </p:oleObj>
              </mc:Choice>
              <mc:Fallback>
                <p:oleObj name="Rovnice" r:id="rId9" imgW="304668" imgH="228501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6163" y="3357563"/>
                        <a:ext cx="679450" cy="509587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2" name="Rectangle 11"/>
          <p:cNvSpPr>
            <a:spLocks noChangeArrowheads="1"/>
          </p:cNvSpPr>
          <p:nvPr/>
        </p:nvSpPr>
        <p:spPr bwMode="auto">
          <a:xfrm>
            <a:off x="0" y="33147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8203" name="Object 10"/>
          <p:cNvGraphicFramePr>
            <a:graphicFrameLocks noChangeAspect="1"/>
          </p:cNvGraphicFramePr>
          <p:nvPr/>
        </p:nvGraphicFramePr>
        <p:xfrm>
          <a:off x="5935663" y="3357563"/>
          <a:ext cx="1039812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Rovnice" r:id="rId11" imgW="406224" imgH="228501" progId="Equation.3">
                  <p:embed/>
                </p:oleObj>
              </mc:Choice>
              <mc:Fallback>
                <p:oleObj name="Rovnice" r:id="rId11" imgW="406224" imgH="228501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3357563"/>
                        <a:ext cx="1039812" cy="581025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397"/>
    </mc:Choice>
    <mc:Fallback>
      <p:transition spd="slow" advTm="107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39813" y="0"/>
            <a:ext cx="8280400" cy="908050"/>
          </a:xfrm>
        </p:spPr>
        <p:txBody>
          <a:bodyPr/>
          <a:lstStyle/>
          <a:p>
            <a:pPr>
              <a:defRPr/>
            </a:pPr>
            <a:r>
              <a:rPr lang="cs-CZ" altLang="cs-CZ" sz="2800" b="1" smtClean="0"/>
              <a:t>RADIOAKTIVITA A IONIZUJÍCÍ ZÁŘENÍ 8</a:t>
            </a:r>
            <a:br>
              <a:rPr lang="cs-CZ" altLang="cs-CZ" sz="2800" b="1" smtClean="0"/>
            </a:br>
            <a:r>
              <a:rPr lang="cs-CZ" altLang="cs-CZ" sz="2800" b="1" smtClean="0"/>
              <a:t>Rozpad </a:t>
            </a:r>
            <a:r>
              <a:rPr lang="cs-CZ" altLang="cs-CZ" sz="3200" b="1" smtClean="0"/>
              <a:t>    </a:t>
            </a:r>
            <a:r>
              <a:rPr lang="cs-CZ" altLang="cs-CZ" sz="3200" b="1" smtClean="0">
                <a:sym typeface="Symbol" pitchFamily="18" charset="2"/>
              </a:rPr>
              <a:t></a:t>
            </a:r>
          </a:p>
        </p:txBody>
      </p:sp>
      <p:pic>
        <p:nvPicPr>
          <p:cNvPr id="9219" name="Picture 3" descr="logo_u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logo_lf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19088" y="177323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cs-CZ" altLang="cs-CZ" b="1" i="1" smtClean="0"/>
              <a:t>Emise elektronu</a:t>
            </a:r>
          </a:p>
          <a:p>
            <a:pPr>
              <a:defRPr/>
            </a:pPr>
            <a:r>
              <a:rPr lang="cs-CZ" altLang="cs-CZ" smtClean="0"/>
              <a:t> </a:t>
            </a:r>
            <a:r>
              <a:rPr lang="cs-CZ" altLang="cs-CZ" b="1" i="1" smtClean="0"/>
              <a:t>Emise pozitronu</a:t>
            </a:r>
            <a:r>
              <a:rPr lang="cs-CZ" altLang="cs-CZ" smtClean="0"/>
              <a:t> </a:t>
            </a:r>
            <a:r>
              <a:rPr lang="cs-CZ" altLang="cs-CZ" sz="2400" smtClean="0"/>
              <a:t>jaderný proton mění v neutron při současné emisi pozitronu a elektronového neutrina</a:t>
            </a:r>
            <a:endParaRPr lang="cs-CZ" altLang="cs-CZ" smtClean="0"/>
          </a:p>
          <a:p>
            <a:pPr>
              <a:defRPr/>
            </a:pPr>
            <a:r>
              <a:rPr lang="cs-CZ" altLang="cs-CZ" b="1" i="1" smtClean="0"/>
              <a:t>Záchyt elektronu z elektronového obalu</a:t>
            </a:r>
          </a:p>
          <a:p>
            <a:pPr>
              <a:defRPr/>
            </a:pPr>
            <a:endParaRPr lang="cs-CZ" altLang="cs-CZ" b="1" i="1" smtClean="0"/>
          </a:p>
          <a:p>
            <a:pPr>
              <a:defRPr/>
            </a:pPr>
            <a:r>
              <a:rPr lang="cs-CZ" altLang="cs-CZ" b="1" i="1" smtClean="0"/>
              <a:t>U všech je </a:t>
            </a:r>
            <a:r>
              <a:rPr lang="cs-CZ" altLang="cs-CZ" sz="4000" b="1" i="1" smtClean="0">
                <a:latin typeface="Symbol" pitchFamily="18" charset="2"/>
              </a:rPr>
              <a:t>g</a:t>
            </a:r>
            <a:r>
              <a:rPr lang="cs-CZ" altLang="cs-CZ" sz="4000" b="1" smtClean="0"/>
              <a:t> – </a:t>
            </a:r>
            <a:r>
              <a:rPr lang="cs-CZ" altLang="cs-CZ" sz="3200" b="1" smtClean="0"/>
              <a:t>záření – elektromg. záření</a:t>
            </a:r>
          </a:p>
          <a:p>
            <a:pPr>
              <a:defRPr/>
            </a:pPr>
            <a:endParaRPr lang="cs-CZ" altLang="cs-CZ" sz="3200" smtClean="0"/>
          </a:p>
        </p:txBody>
      </p:sp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0" y="33147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9223" name="Object 6"/>
          <p:cNvGraphicFramePr>
            <a:graphicFrameLocks noChangeAspect="1"/>
          </p:cNvGraphicFramePr>
          <p:nvPr/>
        </p:nvGraphicFramePr>
        <p:xfrm>
          <a:off x="3775075" y="1746250"/>
          <a:ext cx="9366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2" name="Rovnice" r:id="rId7" imgW="393529" imgH="228501" progId="Equation.3">
                  <p:embed/>
                </p:oleObj>
              </mc:Choice>
              <mc:Fallback>
                <p:oleObj name="Rovnice" r:id="rId7" imgW="393529" imgH="228501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5075" y="1746250"/>
                        <a:ext cx="936625" cy="549275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4" name="Rectangle 9"/>
          <p:cNvSpPr>
            <a:spLocks noChangeArrowheads="1"/>
          </p:cNvSpPr>
          <p:nvPr/>
        </p:nvSpPr>
        <p:spPr bwMode="auto">
          <a:xfrm>
            <a:off x="0" y="33147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9225" name="Object 8"/>
          <p:cNvGraphicFramePr>
            <a:graphicFrameLocks noChangeAspect="1"/>
          </p:cNvGraphicFramePr>
          <p:nvPr/>
        </p:nvGraphicFramePr>
        <p:xfrm>
          <a:off x="4856163" y="1773238"/>
          <a:ext cx="552450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3" name="Rovnice" r:id="rId9" imgW="215806" imgH="228501" progId="Equation.3">
                  <p:embed/>
                </p:oleObj>
              </mc:Choice>
              <mc:Fallback>
                <p:oleObj name="Rovnice" r:id="rId9" imgW="215806" imgH="228501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6163" y="1773238"/>
                        <a:ext cx="552450" cy="576262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6" name="Rectangle 11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9227" name="Object 10"/>
          <p:cNvGraphicFramePr>
            <a:graphicFrameLocks noChangeAspect="1"/>
          </p:cNvGraphicFramePr>
          <p:nvPr/>
        </p:nvGraphicFramePr>
        <p:xfrm>
          <a:off x="5575300" y="1773238"/>
          <a:ext cx="6477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Rovnice" r:id="rId11" imgW="241195" imgH="241195" progId="Equation.3">
                  <p:embed/>
                </p:oleObj>
              </mc:Choice>
              <mc:Fallback>
                <p:oleObj name="Rovnice" r:id="rId11" imgW="241195" imgH="241195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5300" y="1773238"/>
                        <a:ext cx="647700" cy="647700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8" name="Rectangle 13"/>
          <p:cNvSpPr>
            <a:spLocks noChangeArrowheads="1"/>
          </p:cNvSpPr>
          <p:nvPr/>
        </p:nvSpPr>
        <p:spPr bwMode="auto">
          <a:xfrm>
            <a:off x="0" y="33147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9229" name="Object 12"/>
          <p:cNvGraphicFramePr>
            <a:graphicFrameLocks noChangeAspect="1"/>
          </p:cNvGraphicFramePr>
          <p:nvPr/>
        </p:nvGraphicFramePr>
        <p:xfrm>
          <a:off x="7880350" y="2492375"/>
          <a:ext cx="129540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Rovnice" r:id="rId13" imgW="393529" imgH="228501" progId="Equation.3">
                  <p:embed/>
                </p:oleObj>
              </mc:Choice>
              <mc:Fallback>
                <p:oleObj name="Rovnice" r:id="rId13" imgW="393529" imgH="228501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0350" y="2492375"/>
                        <a:ext cx="1295400" cy="758825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0" name="Rectangle 15"/>
          <p:cNvSpPr>
            <a:spLocks noChangeArrowheads="1"/>
          </p:cNvSpPr>
          <p:nvPr/>
        </p:nvSpPr>
        <p:spPr bwMode="auto">
          <a:xfrm>
            <a:off x="0" y="33147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9231" name="Object 14"/>
          <p:cNvGraphicFramePr>
            <a:graphicFrameLocks noChangeAspect="1"/>
          </p:cNvGraphicFramePr>
          <p:nvPr/>
        </p:nvGraphicFramePr>
        <p:xfrm>
          <a:off x="8023225" y="3357563"/>
          <a:ext cx="11112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Rovnice" r:id="rId15" imgW="393529" imgH="228501" progId="Equation.3">
                  <p:embed/>
                </p:oleObj>
              </mc:Choice>
              <mc:Fallback>
                <p:oleObj name="Rovnice" r:id="rId15" imgW="393529" imgH="228501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3225" y="3357563"/>
                        <a:ext cx="1111250" cy="650875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32" name="Rectangle 17"/>
          <p:cNvSpPr>
            <a:spLocks noChangeArrowheads="1"/>
          </p:cNvSpPr>
          <p:nvPr/>
        </p:nvSpPr>
        <p:spPr bwMode="auto">
          <a:xfrm>
            <a:off x="0" y="33147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CE" panose="02020603050405020304" pitchFamily="18" charset="0"/>
              </a:defRPr>
            </a:lvl9pPr>
          </a:lstStyle>
          <a:p>
            <a:endParaRPr lang="cs-CZ" altLang="cs-CZ"/>
          </a:p>
        </p:txBody>
      </p:sp>
      <p:graphicFrame>
        <p:nvGraphicFramePr>
          <p:cNvPr id="9233" name="Object 16"/>
          <p:cNvGraphicFramePr>
            <a:graphicFrameLocks noChangeAspect="1"/>
          </p:cNvGraphicFramePr>
          <p:nvPr/>
        </p:nvGraphicFramePr>
        <p:xfrm>
          <a:off x="9391650" y="2565400"/>
          <a:ext cx="56832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Rovnice" r:id="rId16" imgW="177646" imgH="228402" progId="Equation.3">
                  <p:embed/>
                </p:oleObj>
              </mc:Choice>
              <mc:Fallback>
                <p:oleObj name="Rovnice" r:id="rId16" imgW="177646" imgH="228402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1650" y="2565400"/>
                        <a:ext cx="568325" cy="719138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766"/>
    </mc:Choice>
    <mc:Fallback>
      <p:transition spd="slow" advTm="177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z="2800" b="1" smtClean="0"/>
              <a:t>RADIOAKTIVITA A IONIZUJÍCÍ ZÁŘENÍ 9</a:t>
            </a:r>
          </a:p>
        </p:txBody>
      </p:sp>
      <p:sp>
        <p:nvSpPr>
          <p:cNvPr id="19763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687513" y="1268413"/>
            <a:ext cx="6689725" cy="2232025"/>
          </a:xfrm>
        </p:spPr>
        <p:txBody>
          <a:bodyPr/>
          <a:lstStyle/>
          <a:p>
            <a:pPr>
              <a:defRPr/>
            </a:pPr>
            <a:r>
              <a:rPr lang="cs-CZ" altLang="cs-CZ" sz="2000" b="1" smtClean="0"/>
              <a:t>Jaderná izomerie</a:t>
            </a:r>
            <a:r>
              <a:rPr lang="cs-CZ" altLang="cs-CZ" sz="2000" smtClean="0"/>
              <a:t> </a:t>
            </a:r>
          </a:p>
          <a:p>
            <a:pPr>
              <a:defRPr/>
            </a:pPr>
            <a:r>
              <a:rPr lang="cs-CZ" altLang="cs-CZ" sz="2000" smtClean="0"/>
              <a:t>Rozpady chytají energii okolní elektrony a tak září celé spektrum </a:t>
            </a:r>
            <a:r>
              <a:rPr lang="cs-CZ" altLang="cs-CZ" sz="2000" i="1" smtClean="0"/>
              <a:t>Elektrony vnitřní konverze</a:t>
            </a:r>
            <a:r>
              <a:rPr lang="cs-CZ" altLang="cs-CZ" sz="2000" smtClean="0"/>
              <a:t>. </a:t>
            </a:r>
          </a:p>
          <a:p>
            <a:pPr>
              <a:defRPr/>
            </a:pPr>
            <a:r>
              <a:rPr lang="cs-CZ" altLang="cs-CZ" sz="3000" b="1" smtClean="0"/>
              <a:t>Lineární urychlovače</a:t>
            </a:r>
          </a:p>
          <a:p>
            <a:pPr>
              <a:defRPr/>
            </a:pPr>
            <a:endParaRPr lang="cs-CZ" altLang="cs-CZ" sz="2000" b="1" smtClean="0"/>
          </a:p>
          <a:p>
            <a:pPr>
              <a:defRPr/>
            </a:pPr>
            <a:endParaRPr lang="cs-CZ" altLang="cs-CZ" sz="2000" smtClean="0"/>
          </a:p>
        </p:txBody>
      </p:sp>
      <p:pic>
        <p:nvPicPr>
          <p:cNvPr id="10244" name="Picture 3" descr="logo_u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0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logo_lf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425" y="0"/>
            <a:ext cx="9144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6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895350" y="3359150"/>
          <a:ext cx="8426450" cy="273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Obrázek" r:id="rId7" imgW="4174039" imgH="1719437" progId="Word.Picture.8">
                  <p:embed/>
                </p:oleObj>
              </mc:Choice>
              <mc:Fallback>
                <p:oleObj name="Obrázek" r:id="rId7" imgW="4174039" imgH="1719437" progId="Word.Picture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8786" r="-6459" b="24895"/>
                      <a:stretch>
                        <a:fillRect/>
                      </a:stretch>
                    </p:blipFill>
                    <p:spPr bwMode="auto">
                      <a:xfrm>
                        <a:off x="895350" y="3359150"/>
                        <a:ext cx="8426450" cy="2733675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08"/>
    </mc:Choice>
    <mc:Fallback>
      <p:transition spd="slow" advTm="24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ETRIK1">
  <a:themeElements>
    <a:clrScheme name="">
      <a:dk1>
        <a:srgbClr val="0D2D8A"/>
      </a:dk1>
      <a:lt1>
        <a:srgbClr val="FFFFFF"/>
      </a:lt1>
      <a:dk2>
        <a:srgbClr val="3B6AFC"/>
      </a:dk2>
      <a:lt2>
        <a:srgbClr val="FDFF37"/>
      </a:lt2>
      <a:accent1>
        <a:srgbClr val="F79268"/>
      </a:accent1>
      <a:accent2>
        <a:srgbClr val="F95AB7"/>
      </a:accent2>
      <a:accent3>
        <a:srgbClr val="AFB9FD"/>
      </a:accent3>
      <a:accent4>
        <a:srgbClr val="DADADA"/>
      </a:accent4>
      <a:accent5>
        <a:srgbClr val="FAC7B9"/>
      </a:accent5>
      <a:accent6>
        <a:srgbClr val="E251A6"/>
      </a:accent6>
      <a:hlink>
        <a:srgbClr val="FC0128"/>
      </a:hlink>
      <a:folHlink>
        <a:srgbClr val="89ABFE"/>
      </a:folHlink>
    </a:clrScheme>
    <a:fontScheme name="PETRIK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charset="-1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 CE" charset="-18"/>
          </a:defRPr>
        </a:defPPr>
      </a:lstStyle>
    </a:lnDef>
  </a:objectDefaults>
  <a:extraClrSchemeLst>
    <a:extraClrScheme>
      <a:clrScheme name="PETRIK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TRIK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L:\1\SKLAD95\OBR\WMF\PETRIK1.PPT</Template>
  <TotalTime>49</TotalTime>
  <Pages>25</Pages>
  <Words>987</Words>
  <Application>Microsoft Office PowerPoint</Application>
  <PresentationFormat>Diapozitivy</PresentationFormat>
  <Paragraphs>182</Paragraphs>
  <Slides>24</Slides>
  <Notes>4</Notes>
  <HiddenSlides>0</HiddenSlides>
  <MMClips>24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24</vt:i4>
      </vt:variant>
    </vt:vector>
  </HeadingPairs>
  <TitlesOfParts>
    <vt:vector size="32" baseType="lpstr">
      <vt:lpstr>Arial</vt:lpstr>
      <vt:lpstr>Monotype Sorts</vt:lpstr>
      <vt:lpstr>Symbol</vt:lpstr>
      <vt:lpstr>Times New Roman</vt:lpstr>
      <vt:lpstr>Times New Roman CE</vt:lpstr>
      <vt:lpstr>PETRIK1</vt:lpstr>
      <vt:lpstr>Obrázek</vt:lpstr>
      <vt:lpstr>Rovnice</vt:lpstr>
      <vt:lpstr>RADIOAKTIVITA A IONIZUJÍCÍ ZÁŘENÍ</vt:lpstr>
      <vt:lpstr>RADIOAKTIVITA A IONIZUJÍCÍ ZÁŘENÍ 2</vt:lpstr>
      <vt:lpstr>RADIOAKTIVITA A IONIZUJÍCÍ ZÁŘENÍ 3</vt:lpstr>
      <vt:lpstr>RADIOAKTIVITA A IONIZUJÍCÍ ZÁŘENÍ 4</vt:lpstr>
      <vt:lpstr>RADIOAKTIVITA A IONIZUJÍCÍ ZÁŘENÍ 5</vt:lpstr>
      <vt:lpstr>RADIOAKTIVITA A IONIZUJÍCÍ ZÁŘENÍ 6 Radioaktivní řady</vt:lpstr>
      <vt:lpstr>RADIOAKTIVITA A IONIZUJÍCÍ ZÁŘENÍ 7 Druhy radioaktivního rozpadu</vt:lpstr>
      <vt:lpstr>RADIOAKTIVITA A IONIZUJÍCÍ ZÁŘENÍ 8 Rozpad     </vt:lpstr>
      <vt:lpstr>RADIOAKTIVITA A IONIZUJÍCÍ ZÁŘENÍ 9</vt:lpstr>
      <vt:lpstr>RADIOAKTIVITA A IONIZUJÍCÍ ZÁŘENÍ 10</vt:lpstr>
      <vt:lpstr>RADIOAKTIVITA A IONIZUJÍCÍ ZÁŘENÍ 11</vt:lpstr>
      <vt:lpstr>RADIOAKTIVITA A IONIZUJÍCÍ ZÁŘENÍ </vt:lpstr>
      <vt:lpstr>RADIOAKTIVITA A IONIZUJÍCÍ ZÁŘENÍ </vt:lpstr>
      <vt:lpstr>RADIOAKTIVITA A IONIZUJÍCÍ ZÁŘENÍ </vt:lpstr>
      <vt:lpstr>Detekce inonizujícího záření</vt:lpstr>
      <vt:lpstr>Detekce inonizujícího záření</vt:lpstr>
      <vt:lpstr>Detekce inonizujícího záření</vt:lpstr>
      <vt:lpstr>Osobní dozimetrie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size Average stone size 8.7 mm</dc:title>
  <dc:subject/>
  <dc:creator>MUDr. Aleš Petřík</dc:creator>
  <cp:keywords/>
  <dc:description/>
  <cp:lastModifiedBy>Hewlett-Packard Company</cp:lastModifiedBy>
  <cp:revision>84</cp:revision>
  <cp:lastPrinted>1999-09-06T05:45:56Z</cp:lastPrinted>
  <dcterms:created xsi:type="dcterms:W3CDTF">1995-11-27T14:36:08Z</dcterms:created>
  <dcterms:modified xsi:type="dcterms:W3CDTF">2020-11-01T20:54:43Z</dcterms:modified>
</cp:coreProperties>
</file>