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1" r:id="rId2"/>
    <p:sldId id="343" r:id="rId3"/>
    <p:sldId id="344" r:id="rId4"/>
    <p:sldId id="350" r:id="rId5"/>
    <p:sldId id="327" r:id="rId6"/>
    <p:sldId id="325" r:id="rId7"/>
    <p:sldId id="326" r:id="rId8"/>
    <p:sldId id="329" r:id="rId9"/>
    <p:sldId id="298" r:id="rId10"/>
    <p:sldId id="324" r:id="rId11"/>
    <p:sldId id="340" r:id="rId12"/>
    <p:sldId id="337" r:id="rId13"/>
    <p:sldId id="338" r:id="rId14"/>
    <p:sldId id="314" r:id="rId15"/>
    <p:sldId id="339" r:id="rId16"/>
    <p:sldId id="316" r:id="rId17"/>
    <p:sldId id="335" r:id="rId18"/>
    <p:sldId id="351" r:id="rId19"/>
    <p:sldId id="336" r:id="rId20"/>
  </p:sldIdLst>
  <p:sldSz cx="10287000" cy="6858000" type="35mm"/>
  <p:notesSz cx="6858000" cy="97742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52" y="5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7.xml"/><Relationship Id="rId3" Type="http://schemas.openxmlformats.org/officeDocument/2006/relationships/slide" Target="slides/slide3.xml"/><Relationship Id="rId7" Type="http://schemas.openxmlformats.org/officeDocument/2006/relationships/slide" Target="slides/slide12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5" Type="http://schemas.openxmlformats.org/officeDocument/2006/relationships/slide" Target="slides/slide7.xml"/><Relationship Id="rId4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F04318B6-F1A8-4265-A6FB-38D5104DD73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F8ABCE75-BCBE-4DB7-A7E3-40C1D466E2B6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DCC66CB6-215E-4D8E-BC0A-88D381B16E3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notes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51D0EA87-F061-4828-8C58-A19C83F1CB2E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72311-5221-4481-BCD3-23E393CAF3E9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412E3-4BAA-4C08-A4BD-1E35392FA003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8EA0F-7DA1-4AB8-99E0-FFC70E1558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774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635C5-3711-4FF7-BC5B-932E2C616C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893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CCEFC-2122-44E2-8712-89AD84907C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5246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5433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3533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74B2D40-0B96-4D73-BE41-9CDB34CE2F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27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219700" y="1828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219700" y="39624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5433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3533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F5C6E92-CF71-4E84-8B38-CFB8B164E2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211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57300" y="228600"/>
            <a:ext cx="7772400" cy="57150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5433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3533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14DD101-F37F-4EE1-9B7E-D2F5CD827C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018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219700" y="1828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219700" y="39624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5433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3533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0292D30-2EE3-4950-800E-4D93D38619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34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F2E84-5865-4C90-BE62-CBE62CAB9C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014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6BBF1-B273-4D8C-91C8-0C220AA4E7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007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1DF0-E528-4981-B978-AEF933A6BB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72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27DB3-99D0-4E54-B675-542546DC63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702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9241D-4EF3-4241-97CE-614E81315E4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3502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2FCFC-5420-4977-89AC-A1EA6EEDED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023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93CB4-724F-4BF1-8A24-5F1D439643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685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10DD2-61E5-42C1-AB2F-11D977FDBF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62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+mn-lt"/>
              </a:defRPr>
            </a:lvl1pPr>
          </a:lstStyle>
          <a:p>
            <a:fld id="{8BA9042E-CC6A-465D-A200-EE15A9D8F768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hyperlink" Target="curie.html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8.m4a"/><Relationship Id="rId7" Type="http://schemas.openxmlformats.org/officeDocument/2006/relationships/image" Target="../media/image29.png"/><Relationship Id="rId2" Type="http://schemas.microsoft.com/office/2007/relationships/media" Target="../media/media1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7391400" cy="1219200"/>
          </a:xfrm>
        </p:spPr>
        <p:txBody>
          <a:bodyPr/>
          <a:lstStyle/>
          <a:p>
            <a:r>
              <a:rPr lang="cs-CZ" altLang="cs-CZ" b="1"/>
              <a:t>ULTRAZVUK</a:t>
            </a:r>
            <a:r>
              <a:rPr lang="cs-CZ" altLang="cs-CZ"/>
              <a:t>  diagnostika</a:t>
            </a:r>
          </a:p>
        </p:txBody>
      </p:sp>
      <p:pic>
        <p:nvPicPr>
          <p:cNvPr id="98308" name="Picture 4" descr="Bez názv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2"/>
          <a:stretch>
            <a:fillRect/>
          </a:stretch>
        </p:blipFill>
        <p:spPr bwMode="auto">
          <a:xfrm>
            <a:off x="381000" y="304800"/>
            <a:ext cx="2079625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poem-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2429" r="63432" b="3964"/>
          <a:stretch>
            <a:fillRect/>
          </a:stretch>
        </p:blipFill>
        <p:spPr bwMode="auto">
          <a:xfrm>
            <a:off x="381000" y="1676400"/>
            <a:ext cx="3352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dia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23578" r="56235" b="65616"/>
          <a:stretch>
            <a:fillRect/>
          </a:stretch>
        </p:blipFill>
        <p:spPr bwMode="auto">
          <a:xfrm>
            <a:off x="3810000" y="1487488"/>
            <a:ext cx="327660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7086600" y="1524000"/>
            <a:ext cx="25892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</a:rPr>
              <a:t>Infrazvuk</a:t>
            </a:r>
          </a:p>
          <a:p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</a:rPr>
              <a:t>Zvuk 16 Hz-20 kHz</a:t>
            </a:r>
          </a:p>
          <a:p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</a:rPr>
              <a:t>Ultrazvuk nad 20 kHz</a:t>
            </a:r>
          </a:p>
        </p:txBody>
      </p:sp>
      <p:pic>
        <p:nvPicPr>
          <p:cNvPr id="98314" name="Picture 10" descr="dia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4" t="60909" r="21152" b="33197"/>
          <a:stretch>
            <a:fillRect/>
          </a:stretch>
        </p:blipFill>
        <p:spPr bwMode="auto">
          <a:xfrm>
            <a:off x="3810000" y="2514600"/>
            <a:ext cx="137160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dia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8" t="72823" r="11833" b="24390"/>
          <a:stretch>
            <a:fillRect/>
          </a:stretch>
        </p:blipFill>
        <p:spPr bwMode="auto">
          <a:xfrm>
            <a:off x="7086600" y="2514600"/>
            <a:ext cx="2590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7" name="Picture 13" descr="dia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0" t="92345" r="22316" b="3725"/>
          <a:stretch>
            <a:fillRect/>
          </a:stretch>
        </p:blipFill>
        <p:spPr bwMode="auto">
          <a:xfrm>
            <a:off x="3810000" y="3276600"/>
            <a:ext cx="13716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9" name="Picture 15" descr="dia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5" t="15718" r="26465" b="76422"/>
          <a:stretch>
            <a:fillRect/>
          </a:stretch>
        </p:blipFill>
        <p:spPr bwMode="auto">
          <a:xfrm>
            <a:off x="7086600" y="3048000"/>
            <a:ext cx="2590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0" name="Picture 16" descr="bg-catchmo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70" r="3000" b="7361"/>
          <a:stretch>
            <a:fillRect/>
          </a:stretch>
        </p:blipFill>
        <p:spPr bwMode="auto">
          <a:xfrm>
            <a:off x="5181600" y="2514600"/>
            <a:ext cx="1905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4191000" y="4143375"/>
            <a:ext cx="54578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u="sng">
                <a:solidFill>
                  <a:schemeClr val="tx2"/>
                </a:solidFill>
                <a:latin typeface="Times New Roman" panose="02020603050405020304" pitchFamily="18" charset="0"/>
              </a:rPr>
              <a:t>z - akustická impedance</a:t>
            </a:r>
          </a:p>
          <a:p>
            <a:endParaRPr lang="cs-CZ" altLang="cs-CZ" sz="32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Pro 20 kHz je vlnová délka 7,5 cm</a:t>
            </a:r>
          </a:p>
          <a:p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Pro 1 MHz je vlnová délka 1,5 mm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40"/>
    </mc:Choice>
    <mc:Fallback>
      <p:transition spd="slow" advTm="4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228600"/>
            <a:ext cx="4114800" cy="1219200"/>
          </a:xfrm>
        </p:spPr>
        <p:txBody>
          <a:bodyPr/>
          <a:lstStyle/>
          <a:p>
            <a:r>
              <a:rPr lang="cs-CZ" altLang="cs-CZ" sz="3600" b="1"/>
              <a:t>Historie</a:t>
            </a:r>
            <a:r>
              <a:rPr lang="cs-CZ" altLang="cs-CZ"/>
              <a:t/>
            </a:r>
            <a:br>
              <a:rPr lang="cs-CZ" altLang="cs-CZ"/>
            </a:br>
            <a:r>
              <a:rPr lang="cs-CZ" altLang="cs-CZ" sz="2400" b="1"/>
              <a:t>piezoelektrický  jev   </a:t>
            </a:r>
            <a:br>
              <a:rPr lang="cs-CZ" altLang="cs-CZ" sz="2400" b="1"/>
            </a:br>
            <a:r>
              <a:rPr lang="cs-CZ" altLang="cs-CZ" sz="2400" b="1"/>
              <a:t>(bratr Jacques)</a:t>
            </a:r>
            <a:endParaRPr lang="cs-CZ" altLang="cs-CZ"/>
          </a:p>
        </p:txBody>
      </p:sp>
      <p:pic>
        <p:nvPicPr>
          <p:cNvPr id="101380" name="Picture 4" descr="aloka_ss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5181600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panscanner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>
            <a:fillRect/>
          </a:stretch>
        </p:blipFill>
        <p:spPr bwMode="auto">
          <a:xfrm>
            <a:off x="609600" y="3124200"/>
            <a:ext cx="337026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langevin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3321050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curie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1412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3429000" y="2133600"/>
            <a:ext cx="1198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Hydrofon</a:t>
            </a:r>
          </a:p>
          <a:p>
            <a:r>
              <a:rPr lang="cs-CZ" altLang="cs-CZ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terapie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5"/>
    </mc:Choice>
    <mc:Fallback>
      <p:transition spd="slow" advTm="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Data – nejsou k zapamatování</a:t>
            </a:r>
            <a:br>
              <a:rPr lang="cs-CZ" altLang="cs-CZ" sz="3600" b="1"/>
            </a:br>
            <a:r>
              <a:rPr lang="cs-CZ" altLang="cs-CZ" sz="3600" b="1"/>
              <a:t>				</a:t>
            </a:r>
            <a:r>
              <a:rPr lang="cs-CZ" altLang="cs-CZ" sz="1800" b="1" i="1"/>
              <a:t>(cit. Jára Cimerman)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b="1" i="1">
                <a:solidFill>
                  <a:schemeClr val="tx2"/>
                </a:solidFill>
              </a:rPr>
              <a:t>Titanik v roce 1912 odstartoval vývoj sonarů a měsíc po jeho potopení první patent.</a:t>
            </a:r>
          </a:p>
          <a:p>
            <a:r>
              <a:rPr lang="cs-CZ" altLang="cs-CZ" sz="2400" b="1" i="1">
                <a:solidFill>
                  <a:schemeClr val="tx2"/>
                </a:solidFill>
              </a:rPr>
              <a:t>1930 – první metalografické pokusy,</a:t>
            </a:r>
          </a:p>
          <a:p>
            <a:r>
              <a:rPr lang="cs-CZ" altLang="cs-CZ" sz="2400" b="1" i="1">
                <a:solidFill>
                  <a:schemeClr val="tx2"/>
                </a:solidFill>
              </a:rPr>
              <a:t>1950 – zlepšená elektronika, vysílače a přijmače,  A-mod moc autorů, </a:t>
            </a:r>
            <a:r>
              <a:rPr lang="cs-CZ" altLang="cs-CZ" sz="1600" b="1" i="1">
                <a:solidFill>
                  <a:schemeClr val="tx2"/>
                </a:solidFill>
                <a:cs typeface="Arial" panose="020B0604020202020204" pitchFamily="34" charset="0"/>
              </a:rPr>
              <a:t>Douglas Gordon, JC Turner</a:t>
            </a:r>
            <a:r>
              <a:rPr lang="cs-CZ" altLang="cs-CZ" sz="1600" b="1" i="1">
                <a:solidFill>
                  <a:schemeClr val="tx2"/>
                </a:solidFill>
              </a:rPr>
              <a:t>,</a:t>
            </a:r>
            <a:r>
              <a:rPr lang="cs-CZ" altLang="cs-CZ" sz="1600" b="1" i="1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b="1" i="1">
                <a:solidFill>
                  <a:schemeClr val="tx2"/>
                </a:solidFill>
              </a:rPr>
              <a:t>van Mayneord</a:t>
            </a:r>
            <a:r>
              <a:rPr lang="cs-CZ" altLang="cs-CZ" sz="1600" b="1" i="1">
                <a:solidFill>
                  <a:schemeClr val="tx2"/>
                </a:solidFill>
                <a:cs typeface="Arial" panose="020B0604020202020204" pitchFamily="34" charset="0"/>
              </a:rPr>
              <a:t> and </a:t>
            </a:r>
            <a:r>
              <a:rPr lang="cs-CZ" altLang="cs-CZ" sz="1600" b="1" i="1">
                <a:solidFill>
                  <a:schemeClr val="tx2"/>
                </a:solidFill>
              </a:rPr>
              <a:t>Lars Leksell</a:t>
            </a:r>
          </a:p>
          <a:p>
            <a:r>
              <a:rPr lang="cs-CZ" altLang="cs-CZ" sz="2400" b="1" i="1">
                <a:solidFill>
                  <a:schemeClr val="tx2"/>
                </a:solidFill>
              </a:rPr>
              <a:t>1940 – Karl Teodore Dussik ve Vídni, neúspěch</a:t>
            </a:r>
          </a:p>
          <a:p>
            <a:r>
              <a:rPr lang="cs-CZ" altLang="cs-CZ" sz="2400" b="1" i="1">
                <a:solidFill>
                  <a:schemeClr val="tx2"/>
                </a:solidFill>
              </a:rPr>
              <a:t>George Ludwig (Pennsylvanie)</a:t>
            </a:r>
          </a:p>
          <a:p>
            <a:r>
              <a:rPr lang="cs-CZ" altLang="cs-CZ" sz="2400" b="1" i="1">
                <a:solidFill>
                  <a:schemeClr val="tx2"/>
                </a:solidFill>
              </a:rPr>
              <a:t>John Julian Wild (Cambridge) univer., v roce 1942 emigroval do Minneapolis 1949 A-mod </a:t>
            </a:r>
          </a:p>
          <a:p>
            <a:pPr>
              <a:buFont typeface="Monotype Sorts" pitchFamily="2" charset="2"/>
              <a:buNone/>
            </a:pPr>
            <a:endParaRPr lang="cs-CZ" altLang="cs-CZ" sz="1600" b="1" i="1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28"/>
    </mc:Choice>
    <mc:Fallback>
      <p:transition spd="slow" advTm="3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Játra a pravá ledvina</a:t>
            </a:r>
          </a:p>
        </p:txBody>
      </p:sp>
      <p:pic>
        <p:nvPicPr>
          <p:cNvPr id="120835" name="Picture 3" descr="Kidney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7239000" cy="54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74"/>
    </mc:Choice>
    <mc:Fallback>
      <p:transition spd="slow" advTm="4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4648200" cy="1219200"/>
          </a:xfrm>
        </p:spPr>
        <p:txBody>
          <a:bodyPr/>
          <a:lstStyle/>
          <a:p>
            <a:r>
              <a:rPr lang="cs-CZ" altLang="cs-CZ"/>
              <a:t>Cysta ledviny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1400" y="3352800"/>
            <a:ext cx="2895600" cy="35052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21860" name="Picture 4" descr="cysty ledv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975"/>
            <a:ext cx="6950075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2darr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0"/>
            <a:ext cx="5378450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72"/>
    </mc:Choice>
    <mc:Fallback>
      <p:transition spd="slow" advTm="8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2D a 3D obraz plodu</a:t>
            </a:r>
            <a:r>
              <a:rPr lang="cs-CZ" altLang="cs-CZ"/>
              <a:t>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1141" name="Picture 5" descr="fetal oblice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t="11940" r="28856"/>
          <a:stretch>
            <a:fillRect/>
          </a:stretch>
        </p:blipFill>
        <p:spPr bwMode="auto">
          <a:xfrm>
            <a:off x="457200" y="1371600"/>
            <a:ext cx="2667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fetal profilC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/>
          <a:stretch>
            <a:fillRect/>
          </a:stretch>
        </p:blipFill>
        <p:spPr bwMode="auto">
          <a:xfrm>
            <a:off x="3352800" y="1295400"/>
            <a:ext cx="65532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7"/>
    </mc:Choice>
    <mc:Fallback>
      <p:transition spd="slow" advTm="1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228600"/>
            <a:ext cx="3390900" cy="1219200"/>
          </a:xfrm>
        </p:spPr>
        <p:txBody>
          <a:bodyPr/>
          <a:lstStyle/>
          <a:p>
            <a:r>
              <a:rPr lang="cs-CZ" altLang="cs-CZ"/>
              <a:t>3D obrazy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3352800"/>
            <a:ext cx="2933700" cy="167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b="1">
                <a:solidFill>
                  <a:schemeClr val="tx2"/>
                </a:solidFill>
              </a:rPr>
              <a:t>	29 týden těhotenství</a:t>
            </a:r>
          </a:p>
        </p:txBody>
      </p:sp>
      <p:pic>
        <p:nvPicPr>
          <p:cNvPr id="122884" name="Picture 4" descr="3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4265" r="1529" b="4265"/>
          <a:stretch>
            <a:fillRect/>
          </a:stretch>
        </p:blipFill>
        <p:spPr bwMode="auto">
          <a:xfrm>
            <a:off x="685800" y="762000"/>
            <a:ext cx="4800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5" name="Picture 5" descr="2319_H5_C5-2_3DSCTt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5257800" cy="39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8"/>
    </mc:Choice>
    <mc:Fallback>
      <p:transition spd="slow" advTm="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28600"/>
            <a:ext cx="3619500" cy="1600200"/>
          </a:xfrm>
        </p:spPr>
        <p:txBody>
          <a:bodyPr/>
          <a:lstStyle/>
          <a:p>
            <a:r>
              <a:rPr lang="cs-CZ" altLang="cs-CZ"/>
              <a:t>Komory srdce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5029200"/>
            <a:ext cx="3390900" cy="1447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sz="3200" b="1">
                <a:solidFill>
                  <a:schemeClr val="tx2"/>
                </a:solidFill>
              </a:rPr>
              <a:t>	Fetální placenta břišní oblast</a:t>
            </a:r>
          </a:p>
        </p:txBody>
      </p:sp>
      <p:pic>
        <p:nvPicPr>
          <p:cNvPr id="93188" name="Picture 4" descr="fetal srd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167" r="3354"/>
          <a:stretch>
            <a:fillRect/>
          </a:stretch>
        </p:blipFill>
        <p:spPr bwMode="auto">
          <a:xfrm>
            <a:off x="0" y="0"/>
            <a:ext cx="5410200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fetal bric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4167" r="2399"/>
          <a:stretch>
            <a:fillRect/>
          </a:stretch>
        </p:blipFill>
        <p:spPr bwMode="auto">
          <a:xfrm>
            <a:off x="4876800" y="2478088"/>
            <a:ext cx="5410200" cy="43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64"/>
    </mc:Choice>
    <mc:Fallback>
      <p:transition spd="slow" advTm="49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8191500" cy="1219200"/>
          </a:xfrm>
        </p:spPr>
        <p:txBody>
          <a:bodyPr/>
          <a:lstStyle/>
          <a:p>
            <a:r>
              <a:rPr lang="cs-CZ" altLang="cs-CZ"/>
              <a:t>3D obraz v 28 týdnu těhotenství</a:t>
            </a:r>
          </a:p>
        </p:txBody>
      </p:sp>
      <p:pic>
        <p:nvPicPr>
          <p:cNvPr id="118787" name="Picture 3" descr="530-Ob-Surfacemodeoffetalhand-3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76962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9"/>
    </mc:Choice>
    <mc:Fallback>
      <p:transition spd="slow" advTm="1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514350" y="1600200"/>
            <a:ext cx="925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cs-CZ">
              <a:latin typeface="Times New Roman" panose="02020603050405020304" pitchFamily="18" charset="0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444500" y="404813"/>
            <a:ext cx="8910638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cs-CZ" b="1">
                <a:latin typeface="Arial" panose="020B0604020202020204" pitchFamily="34" charset="0"/>
              </a:rPr>
              <a:t>Dopplerovské měření toku</a:t>
            </a:r>
            <a:r>
              <a:rPr lang="en-GB" altLang="cs-CZ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cs-CZ" altLang="cs-CZ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cs-CZ" sz="2800" b="1">
                <a:latin typeface="Arial" panose="020B0604020202020204" pitchFamily="34" charset="0"/>
              </a:rPr>
              <a:t>Obecný princip měření toku krve</a:t>
            </a:r>
            <a:endParaRPr lang="en-GB" altLang="cs-CZ" sz="2800" b="1">
              <a:latin typeface="Arial" panose="020B0604020202020204" pitchFamily="34" charset="0"/>
            </a:endParaRPr>
          </a:p>
        </p:txBody>
      </p:sp>
      <p:graphicFrame>
        <p:nvGraphicFramePr>
          <p:cNvPr id="14234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984375" y="1773238"/>
          <a:ext cx="6353175" cy="446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6" name="Presto! ImageFolio LE" r:id="rId6" imgW="2495683" imgH="1971602" progId="ImgFolio.Document">
                  <p:embed/>
                </p:oleObj>
              </mc:Choice>
              <mc:Fallback>
                <p:oleObj name="Presto! ImageFolio LE" r:id="rId6" imgW="2495683" imgH="1971602" progId="ImgFolio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1773238"/>
                        <a:ext cx="6353175" cy="446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0"/>
    </mc:Choice>
    <mc:Fallback>
      <p:transition spd="slow" advTm="3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Pokračuje prohlídka obrázků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3200" b="1">
                <a:solidFill>
                  <a:schemeClr val="tx2"/>
                </a:solidFill>
              </a:rPr>
              <a:t>U obrazů je podstatná</a:t>
            </a:r>
            <a:r>
              <a:rPr lang="cs-CZ" altLang="cs-CZ" sz="3200" b="1" u="sng">
                <a:solidFill>
                  <a:schemeClr val="tx2"/>
                </a:solidFill>
              </a:rPr>
              <a:t> poloha</a:t>
            </a:r>
            <a:r>
              <a:rPr lang="cs-CZ" altLang="cs-CZ" sz="3200" b="1">
                <a:solidFill>
                  <a:schemeClr val="tx2"/>
                </a:solidFill>
              </a:rPr>
              <a:t> sondy</a:t>
            </a:r>
          </a:p>
          <a:p>
            <a:r>
              <a:rPr lang="cs-CZ" altLang="cs-CZ" sz="3200" b="1">
                <a:solidFill>
                  <a:schemeClr val="tx2"/>
                </a:solidFill>
              </a:rPr>
              <a:t>Čas je </a:t>
            </a:r>
            <a:r>
              <a:rPr lang="cs-CZ" altLang="cs-CZ" sz="3200" b="1" u="sng">
                <a:solidFill>
                  <a:schemeClr val="tx2"/>
                </a:solidFill>
              </a:rPr>
              <a:t>třetí dimenze</a:t>
            </a:r>
            <a:r>
              <a:rPr lang="cs-CZ" altLang="cs-CZ" sz="3200" b="1">
                <a:solidFill>
                  <a:schemeClr val="tx2"/>
                </a:solidFill>
              </a:rPr>
              <a:t> v klasickém obraze</a:t>
            </a:r>
          </a:p>
          <a:p>
            <a:r>
              <a:rPr lang="cs-CZ" altLang="cs-CZ" sz="3200" b="1" u="sng">
                <a:solidFill>
                  <a:schemeClr val="tx2"/>
                </a:solidFill>
              </a:rPr>
              <a:t>Vzduch</a:t>
            </a:r>
            <a:r>
              <a:rPr lang="cs-CZ" altLang="cs-CZ" sz="3200" b="1">
                <a:solidFill>
                  <a:schemeClr val="tx2"/>
                </a:solidFill>
              </a:rPr>
              <a:t> je třídní nepřítel vyšetření</a:t>
            </a:r>
          </a:p>
          <a:p>
            <a:r>
              <a:rPr lang="cs-CZ" altLang="cs-CZ" sz="3200" b="1" u="sng">
                <a:solidFill>
                  <a:schemeClr val="tx2"/>
                </a:solidFill>
              </a:rPr>
              <a:t>MHz</a:t>
            </a:r>
            <a:r>
              <a:rPr lang="cs-CZ" altLang="cs-CZ" sz="3200" b="1">
                <a:solidFill>
                  <a:schemeClr val="tx2"/>
                </a:solidFill>
              </a:rPr>
              <a:t> zvolené důležité pro benefit</a:t>
            </a:r>
          </a:p>
          <a:p>
            <a:r>
              <a:rPr lang="cs-CZ" altLang="cs-CZ" sz="3200" b="1">
                <a:solidFill>
                  <a:schemeClr val="hlink"/>
                </a:solidFill>
              </a:rPr>
              <a:t>Zrádnost v pocitu, že si někdo může myslet, že umí sonografii!!!</a:t>
            </a:r>
            <a:r>
              <a:rPr lang="cs-CZ" altLang="cs-CZ" sz="3200" b="1">
                <a:solidFill>
                  <a:schemeClr val="tx2"/>
                </a:solidFill>
              </a:rPr>
              <a:t> </a:t>
            </a:r>
            <a:r>
              <a:rPr lang="cs-CZ" altLang="cs-CZ" sz="3200" b="1" i="1">
                <a:solidFill>
                  <a:schemeClr val="tx2"/>
                </a:solidFill>
              </a:rPr>
              <a:t>Zde je pokora před znalostmi na místě</a:t>
            </a:r>
            <a:r>
              <a:rPr lang="cs-CZ" altLang="cs-CZ" i="1"/>
              <a:t>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19"/>
    </mc:Choice>
    <mc:Fallback>
      <p:transition spd="slow" advTm="67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1063" y="228600"/>
            <a:ext cx="3055937" cy="2913063"/>
          </a:xfrm>
        </p:spPr>
        <p:txBody>
          <a:bodyPr/>
          <a:lstStyle/>
          <a:p>
            <a:pPr algn="l"/>
            <a:r>
              <a:rPr lang="cs-CZ" altLang="cs-CZ" sz="2800"/>
              <a:t>Obraz 1 rozměrný</a:t>
            </a:r>
            <a:br>
              <a:rPr lang="cs-CZ" altLang="cs-CZ" sz="2800"/>
            </a:b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800"/>
              <a:t>Reálný obraz obraz 2D složením řadek B-modu</a:t>
            </a:r>
          </a:p>
        </p:txBody>
      </p:sp>
      <p:pic>
        <p:nvPicPr>
          <p:cNvPr id="126979" name="Picture 3" descr="Bez názv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6675"/>
            <a:ext cx="9464675" cy="2981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0" name="Picture 4" descr="Bez názv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r="1869"/>
          <a:stretch>
            <a:fillRect/>
          </a:stretch>
        </p:blipFill>
        <p:spPr bwMode="auto">
          <a:xfrm>
            <a:off x="0" y="0"/>
            <a:ext cx="7088188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84"/>
    </mc:Choice>
    <mc:Fallback>
      <p:transition spd="slow" advTm="31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9982200" cy="1524000"/>
          </a:xfrm>
        </p:spPr>
        <p:txBody>
          <a:bodyPr/>
          <a:lstStyle/>
          <a:p>
            <a:pPr algn="l"/>
            <a:r>
              <a:rPr lang="cs-CZ" altLang="cs-CZ" sz="3600" b="1"/>
              <a:t>		Vytvoření obrazu.		   </a:t>
            </a:r>
            <a:r>
              <a:rPr lang="cs-CZ" altLang="cs-CZ" sz="3200" b="1"/>
              <a:t> </a:t>
            </a:r>
            <a:br>
              <a:rPr lang="cs-CZ" altLang="cs-CZ" sz="3200" b="1"/>
            </a:br>
            <a:endParaRPr lang="cs-CZ" altLang="cs-CZ" sz="3200" b="1"/>
          </a:p>
        </p:txBody>
      </p:sp>
      <p:sp>
        <p:nvSpPr>
          <p:cNvPr id="128003" name="AutoShape 3"/>
          <p:cNvSpPr>
            <a:spLocks noChangeArrowheads="1"/>
          </p:cNvSpPr>
          <p:nvPr/>
        </p:nvSpPr>
        <p:spPr bwMode="auto">
          <a:xfrm>
            <a:off x="0" y="4941888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pic>
        <p:nvPicPr>
          <p:cNvPr id="128004" name="Picture 4" descr="Bez názvu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5"/>
          <a:stretch>
            <a:fillRect/>
          </a:stretch>
        </p:blipFill>
        <p:spPr bwMode="auto">
          <a:xfrm>
            <a:off x="606425" y="1228725"/>
            <a:ext cx="4476750" cy="5629275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Bez názvu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4437063"/>
            <a:ext cx="4103687" cy="22002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di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25200" r="43106" b="56827"/>
          <a:stretch>
            <a:fillRect/>
          </a:stretch>
        </p:blipFill>
        <p:spPr bwMode="auto">
          <a:xfrm>
            <a:off x="5434013" y="1196975"/>
            <a:ext cx="4171950" cy="30099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10"/>
    </mc:Choice>
    <mc:Fallback>
      <p:transition spd="slow" advTm="8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sondaU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2276475"/>
            <a:ext cx="8024812" cy="40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87388" y="404813"/>
            <a:ext cx="8669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b="1">
                <a:latin typeface="Arial" panose="020B0604020202020204" pitchFamily="34" charset="0"/>
              </a:rPr>
              <a:t>Sonografie</a:t>
            </a:r>
            <a:r>
              <a:rPr lang="en-GB" altLang="cs-CZ" b="1">
                <a:solidFill>
                  <a:srgbClr val="FFFF00"/>
                </a:solidFill>
                <a:latin typeface="Arial Unicode MS" pitchFamily="34" charset="-128"/>
              </a:rPr>
              <a:t> </a:t>
            </a:r>
            <a:r>
              <a:rPr lang="cs-CZ" altLang="cs-CZ" b="1">
                <a:solidFill>
                  <a:srgbClr val="FFFF00"/>
                </a:solidFill>
                <a:latin typeface="Arial Unicode MS" pitchFamily="34" charset="-128"/>
              </a:rPr>
              <a:t>           </a:t>
            </a:r>
            <a:r>
              <a:rPr lang="en-GB" altLang="cs-CZ" sz="3200" b="1">
                <a:latin typeface="Arial" panose="020B0604020202020204" pitchFamily="34" charset="0"/>
              </a:rPr>
              <a:t>B-</a:t>
            </a:r>
            <a:r>
              <a:rPr lang="cs-CZ" altLang="cs-CZ" sz="3200" b="1">
                <a:latin typeface="Arial" panose="020B0604020202020204" pitchFamily="34" charset="0"/>
              </a:rPr>
              <a:t>zobrazení</a:t>
            </a:r>
            <a:r>
              <a:rPr lang="en-GB" altLang="cs-CZ" sz="3200" b="1">
                <a:latin typeface="Arial" panose="020B0604020202020204" pitchFamily="34" charset="0"/>
              </a:rPr>
              <a:t> - </a:t>
            </a:r>
            <a:r>
              <a:rPr lang="cs-CZ" altLang="cs-CZ" sz="3200" b="1">
                <a:latin typeface="Arial" panose="020B0604020202020204" pitchFamily="34" charset="0"/>
              </a:rPr>
              <a:t>dynamické</a:t>
            </a:r>
            <a:endParaRPr lang="en-GB" altLang="cs-CZ" sz="3200" b="1">
              <a:latin typeface="Arial" panose="020B0604020202020204" pitchFamily="34" charset="0"/>
            </a:endParaRPr>
          </a:p>
        </p:txBody>
      </p:sp>
      <p:grpSp>
        <p:nvGrpSpPr>
          <p:cNvPr id="140292" name="Group 4"/>
          <p:cNvGrpSpPr>
            <a:grpSpLocks/>
          </p:cNvGrpSpPr>
          <p:nvPr/>
        </p:nvGrpSpPr>
        <p:grpSpPr bwMode="auto">
          <a:xfrm>
            <a:off x="3281363" y="1557338"/>
            <a:ext cx="5102225" cy="1511300"/>
            <a:chOff x="1837" y="981"/>
            <a:chExt cx="2857" cy="952"/>
          </a:xfrm>
        </p:grpSpPr>
        <p:sp>
          <p:nvSpPr>
            <p:cNvPr id="140293" name="Line 5"/>
            <p:cNvSpPr>
              <a:spLocks noChangeShapeType="1"/>
            </p:cNvSpPr>
            <p:nvPr/>
          </p:nvSpPr>
          <p:spPr bwMode="auto">
            <a:xfrm flipH="1">
              <a:off x="1837" y="981"/>
              <a:ext cx="2767" cy="952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40294" name="Line 6"/>
            <p:cNvSpPr>
              <a:spLocks noChangeShapeType="1"/>
            </p:cNvSpPr>
            <p:nvPr/>
          </p:nvSpPr>
          <p:spPr bwMode="auto">
            <a:xfrm flipH="1">
              <a:off x="4332" y="981"/>
              <a:ext cx="362" cy="861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3360738" y="1916113"/>
            <a:ext cx="1054100" cy="108108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40296" name="Line 8"/>
          <p:cNvSpPr>
            <a:spLocks noChangeShapeType="1"/>
          </p:cNvSpPr>
          <p:nvPr/>
        </p:nvSpPr>
        <p:spPr bwMode="auto">
          <a:xfrm>
            <a:off x="3443288" y="1916113"/>
            <a:ext cx="2590800" cy="108108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40297" name="Line 9"/>
          <p:cNvSpPr>
            <a:spLocks noChangeShapeType="1"/>
          </p:cNvSpPr>
          <p:nvPr/>
        </p:nvSpPr>
        <p:spPr bwMode="auto">
          <a:xfrm flipH="1">
            <a:off x="3117850" y="1916113"/>
            <a:ext cx="2106613" cy="93662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40298" name="Line 10"/>
          <p:cNvSpPr>
            <a:spLocks noChangeShapeType="1"/>
          </p:cNvSpPr>
          <p:nvPr/>
        </p:nvSpPr>
        <p:spPr bwMode="auto">
          <a:xfrm flipH="1">
            <a:off x="4738688" y="1916113"/>
            <a:ext cx="485775" cy="865187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40299" name="Line 11"/>
          <p:cNvSpPr>
            <a:spLocks noChangeShapeType="1"/>
          </p:cNvSpPr>
          <p:nvPr/>
        </p:nvSpPr>
        <p:spPr bwMode="auto">
          <a:xfrm>
            <a:off x="5224463" y="1916113"/>
            <a:ext cx="973137" cy="1008062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>
            <a:off x="7088188" y="1916113"/>
            <a:ext cx="403225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687388" y="1128713"/>
            <a:ext cx="9086850" cy="82232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b="1">
                <a:latin typeface="Arial" panose="020B0604020202020204" pitchFamily="34" charset="0"/>
                <a:cs typeface="Times New Roman" panose="02020603050405020304" pitchFamily="18" charset="0"/>
              </a:rPr>
              <a:t>UZ sondy pro dynamické</a:t>
            </a:r>
            <a:r>
              <a:rPr lang="en-GB" altLang="cs-CZ" b="1">
                <a:latin typeface="Arial" panose="020B0604020202020204" pitchFamily="34" charset="0"/>
                <a:cs typeface="Times New Roman" panose="02020603050405020304" pitchFamily="18" charset="0"/>
              </a:rPr>
              <a:t> B-</a:t>
            </a:r>
            <a:r>
              <a:rPr lang="cs-CZ" altLang="cs-CZ" b="1">
                <a:latin typeface="Arial" panose="020B0604020202020204" pitchFamily="34" charset="0"/>
                <a:cs typeface="Times New Roman" panose="02020603050405020304" pitchFamily="18" charset="0"/>
              </a:rPr>
              <a:t>zobrazení</a:t>
            </a:r>
            <a:r>
              <a:rPr lang="en-GB" altLang="cs-CZ" b="1"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cs-CZ" altLang="cs-CZ" b="1">
                <a:latin typeface="Arial" panose="020B0604020202020204" pitchFamily="34" charset="0"/>
                <a:cs typeface="Times New Roman" panose="02020603050405020304" pitchFamily="18" charset="0"/>
              </a:rPr>
              <a:t>elektronické a mechanické (historie)</a:t>
            </a:r>
            <a:r>
              <a:rPr lang="en-GB" altLang="cs-CZ" b="1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b="1">
                <a:latin typeface="Arial" panose="020B0604020202020204" pitchFamily="34" charset="0"/>
                <a:cs typeface="Times New Roman" panose="02020603050405020304" pitchFamily="18" charset="0"/>
              </a:rPr>
              <a:t>sektorové a lineární</a:t>
            </a:r>
            <a:endParaRPr lang="en-GB" altLang="cs-CZ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769938" y="6237288"/>
            <a:ext cx="834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</a:rPr>
              <a:t>Dutina břišní je často vyšetřována pomocí </a:t>
            </a:r>
            <a:r>
              <a:rPr lang="cs-CZ" altLang="cs-CZ" sz="1800" b="1">
                <a:latin typeface="Arial" panose="020B0604020202020204" pitchFamily="34" charset="0"/>
              </a:rPr>
              <a:t>konvexní sondy</a:t>
            </a:r>
            <a:r>
              <a:rPr lang="cs-CZ" altLang="cs-CZ" sz="1800">
                <a:latin typeface="Arial" panose="020B0604020202020204" pitchFamily="34" charset="0"/>
              </a:rPr>
              <a:t> – kombinace sondy sektorové a lineání.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67"/>
    </mc:Choice>
    <mc:Fallback>
      <p:transition spd="slow" advTm="10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990600"/>
          </a:xfrm>
        </p:spPr>
        <p:txBody>
          <a:bodyPr/>
          <a:lstStyle/>
          <a:p>
            <a:r>
              <a:rPr lang="cs-CZ" altLang="cs-CZ"/>
              <a:t>Principy obrazu A a B-mod</a:t>
            </a:r>
          </a:p>
        </p:txBody>
      </p:sp>
      <p:pic>
        <p:nvPicPr>
          <p:cNvPr id="104451" name="Picture 1027" descr="d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7" t="2879" r="2888" b="75525"/>
          <a:stretch>
            <a:fillRect/>
          </a:stretch>
        </p:blipFill>
        <p:spPr bwMode="auto">
          <a:xfrm>
            <a:off x="6858000" y="990600"/>
            <a:ext cx="3429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1028" descr="d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25195" r="14040" b="53929"/>
          <a:stretch>
            <a:fillRect/>
          </a:stretch>
        </p:blipFill>
        <p:spPr bwMode="auto">
          <a:xfrm>
            <a:off x="0" y="990600"/>
            <a:ext cx="6858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29" descr="di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43192" r="56447" b="38812"/>
          <a:stretch>
            <a:fillRect/>
          </a:stretch>
        </p:blipFill>
        <p:spPr bwMode="auto">
          <a:xfrm>
            <a:off x="0" y="3733800"/>
            <a:ext cx="3276600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1030" descr="di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61847" r="7164"/>
          <a:stretch>
            <a:fillRect/>
          </a:stretch>
        </p:blipFill>
        <p:spPr bwMode="auto">
          <a:xfrm>
            <a:off x="3276600" y="4019550"/>
            <a:ext cx="7010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Text Box 1031"/>
          <p:cNvSpPr txBox="1">
            <a:spLocks noChangeArrowheads="1"/>
          </p:cNvSpPr>
          <p:nvPr/>
        </p:nvSpPr>
        <p:spPr bwMode="auto">
          <a:xfrm>
            <a:off x="2819400" y="91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04456" name="Text Box 1032"/>
          <p:cNvSpPr txBox="1">
            <a:spLocks noChangeArrowheads="1"/>
          </p:cNvSpPr>
          <p:nvPr/>
        </p:nvSpPr>
        <p:spPr bwMode="auto">
          <a:xfrm>
            <a:off x="3657600" y="91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04457" name="Text Box 1033"/>
          <p:cNvSpPr txBox="1">
            <a:spLocks noChangeArrowheads="1"/>
          </p:cNvSpPr>
          <p:nvPr/>
        </p:nvSpPr>
        <p:spPr bwMode="auto">
          <a:xfrm>
            <a:off x="4343400" y="914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TM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19"/>
    </mc:Choice>
    <mc:Fallback>
      <p:transition spd="slow" advTm="4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Prostorová orientace sondy 1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5867400" cy="13716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cs-CZ" altLang="cs-CZ" sz="3200" b="1"/>
              <a:t>	</a:t>
            </a:r>
            <a:r>
              <a:rPr lang="cs-CZ" altLang="cs-CZ" sz="3200" b="1">
                <a:solidFill>
                  <a:schemeClr val="tx2"/>
                </a:solidFill>
              </a:rPr>
              <a:t>Rovina A a rovina B kolmé vzájemně</a:t>
            </a:r>
          </a:p>
        </p:txBody>
      </p:sp>
      <p:pic>
        <p:nvPicPr>
          <p:cNvPr id="102404" name="Picture 4" descr="d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5515" r="16428" b="73344"/>
          <a:stretch>
            <a:fillRect/>
          </a:stretch>
        </p:blipFill>
        <p:spPr bwMode="auto">
          <a:xfrm>
            <a:off x="0" y="2819400"/>
            <a:ext cx="57912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d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32172" r="53973" b="42282"/>
          <a:stretch>
            <a:fillRect/>
          </a:stretch>
        </p:blipFill>
        <p:spPr bwMode="auto">
          <a:xfrm>
            <a:off x="5867400" y="1905000"/>
            <a:ext cx="4114800" cy="34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03"/>
    </mc:Choice>
    <mc:Fallback>
      <p:transition spd="slow" advTm="5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553200" cy="981075"/>
          </a:xfrm>
        </p:spPr>
        <p:txBody>
          <a:bodyPr/>
          <a:lstStyle/>
          <a:p>
            <a:r>
              <a:rPr lang="cs-CZ" altLang="cs-CZ" sz="4000" b="1"/>
              <a:t>Prostorová orientace sondy 2</a:t>
            </a:r>
          </a:p>
        </p:txBody>
      </p:sp>
      <p:pic>
        <p:nvPicPr>
          <p:cNvPr id="103428" name="Picture 4" descr="di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5515" r="16428" b="73344"/>
          <a:stretch>
            <a:fillRect/>
          </a:stretch>
        </p:blipFill>
        <p:spPr bwMode="auto">
          <a:xfrm>
            <a:off x="0" y="765175"/>
            <a:ext cx="3505200" cy="15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di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32172" r="53973" b="42282"/>
          <a:stretch>
            <a:fillRect/>
          </a:stretch>
        </p:blipFill>
        <p:spPr bwMode="auto">
          <a:xfrm>
            <a:off x="534988" y="2276475"/>
            <a:ext cx="2133600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di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63425" r="53975" b="4404"/>
          <a:stretch>
            <a:fillRect/>
          </a:stretch>
        </p:blipFill>
        <p:spPr bwMode="auto">
          <a:xfrm>
            <a:off x="3559175" y="836613"/>
            <a:ext cx="2946400" cy="31242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 descr="d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1" t="33090" r="7948" b="2567"/>
          <a:stretch>
            <a:fillRect/>
          </a:stretch>
        </p:blipFill>
        <p:spPr bwMode="auto">
          <a:xfrm>
            <a:off x="6553200" y="0"/>
            <a:ext cx="37338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3" name="Picture 9" descr="v komoře je my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26364" b="14307"/>
          <a:stretch>
            <a:fillRect/>
          </a:stretch>
        </p:blipFill>
        <p:spPr bwMode="auto">
          <a:xfrm>
            <a:off x="0" y="4013200"/>
            <a:ext cx="3271838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3271838" y="5373688"/>
            <a:ext cx="14890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/>
              <a:t>V komoře</a:t>
            </a:r>
          </a:p>
          <a:p>
            <a:r>
              <a:rPr lang="cs-CZ" altLang="cs-CZ" i="1"/>
              <a:t>je </a:t>
            </a:r>
          </a:p>
          <a:p>
            <a:r>
              <a:rPr lang="cs-CZ" altLang="cs-CZ" i="1"/>
              <a:t>myš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32"/>
    </mc:Choice>
    <mc:Fallback>
      <p:transition spd="slow" advTm="3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2" name="Picture 6" descr="dia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31071" r="67107" b="44069"/>
          <a:stretch>
            <a:fillRect/>
          </a:stretch>
        </p:blipFill>
        <p:spPr bwMode="auto">
          <a:xfrm>
            <a:off x="457200" y="1828800"/>
            <a:ext cx="2438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762000"/>
          </a:xfrm>
        </p:spPr>
        <p:txBody>
          <a:bodyPr/>
          <a:lstStyle/>
          <a:p>
            <a:r>
              <a:rPr lang="cs-CZ" altLang="cs-CZ" sz="3200" b="1"/>
              <a:t>Dopplerův jev 1842 – </a:t>
            </a:r>
            <a:r>
              <a:rPr lang="cs-CZ" altLang="cs-CZ" sz="3200" i="1"/>
              <a:t>Karlovo naměstí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066800"/>
            <a:ext cx="1981200" cy="7620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b="1">
                <a:solidFill>
                  <a:schemeClr val="tx2"/>
                </a:solidFill>
                <a:cs typeface="Times New Roman" panose="02020603050405020304" pitchFamily="18" charset="0"/>
              </a:rPr>
              <a:t>f</a:t>
            </a:r>
            <a:r>
              <a:rPr lang="cs-CZ" altLang="cs-CZ" b="1" baseline="-30000">
                <a:solidFill>
                  <a:schemeClr val="tx2"/>
                </a:solidFill>
                <a:cs typeface="Times New Roman" panose="02020603050405020304" pitchFamily="18" charset="0"/>
              </a:rPr>
              <a:t>d</a:t>
            </a:r>
            <a:r>
              <a:rPr lang="cs-CZ" altLang="cs-CZ" b="1">
                <a:solidFill>
                  <a:schemeClr val="tx2"/>
                </a:solidFill>
                <a:cs typeface="Times New Roman" panose="02020603050405020304" pitchFamily="18" charset="0"/>
              </a:rPr>
              <a:t>=f-f</a:t>
            </a:r>
            <a:r>
              <a:rPr lang="cs-CZ" altLang="cs-CZ" b="1" baseline="-30000">
                <a:solidFill>
                  <a:schemeClr val="tx2"/>
                </a:solidFill>
                <a:cs typeface="Times New Roman" panose="02020603050405020304" pitchFamily="18" charset="0"/>
              </a:rPr>
              <a:t>zd</a:t>
            </a:r>
            <a:endParaRPr lang="cs-CZ" altLang="cs-CZ" b="1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cs-CZ" altLang="cs-CZ"/>
          </a:p>
        </p:txBody>
      </p:sp>
      <p:pic>
        <p:nvPicPr>
          <p:cNvPr id="106500" name="Picture 4" descr="dia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80872" r="32648" b="2824"/>
          <a:stretch>
            <a:fillRect/>
          </a:stretch>
        </p:blipFill>
        <p:spPr bwMode="auto">
          <a:xfrm>
            <a:off x="5181600" y="1295400"/>
            <a:ext cx="48006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 descr="dia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 t="55933" r="31865" b="22034"/>
          <a:stretch>
            <a:fillRect/>
          </a:stretch>
        </p:blipFill>
        <p:spPr bwMode="auto">
          <a:xfrm>
            <a:off x="4191000" y="3276600"/>
            <a:ext cx="57912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7" descr="dia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8" t="44678" r="5238" b="44588"/>
          <a:stretch>
            <a:fillRect/>
          </a:stretch>
        </p:blipFill>
        <p:spPr bwMode="auto">
          <a:xfrm>
            <a:off x="457200" y="5257800"/>
            <a:ext cx="2438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48"/>
    </mc:Choice>
    <mc:Fallback>
      <p:transition spd="slow" advTm="14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9029700" cy="1219200"/>
          </a:xfrm>
          <a:noFill/>
          <a:ln/>
        </p:spPr>
        <p:txBody>
          <a:bodyPr lIns="92075" tIns="46038" rIns="92075" bIns="46038"/>
          <a:lstStyle/>
          <a:p>
            <a:r>
              <a:rPr lang="cs-CZ" altLang="cs-CZ" b="1"/>
              <a:t>Ultrazvuk - diagnostika</a:t>
            </a:r>
            <a:endParaRPr lang="cs-CZ" altLang="cs-CZ" i="1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b="1">
                <a:solidFill>
                  <a:schemeClr val="tx2"/>
                </a:solidFill>
              </a:rPr>
              <a:t>Rutinní metoda od 1953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b="1">
                <a:solidFill>
                  <a:schemeClr val="tx2"/>
                </a:solidFill>
              </a:rPr>
              <a:t>Od 1980 v klinické praxi  u nás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b="1">
                <a:solidFill>
                  <a:schemeClr val="tx2"/>
                </a:solidFill>
              </a:rPr>
              <a:t>3,5 až 7 MHz frekvence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b="1">
                <a:solidFill>
                  <a:schemeClr val="tx2"/>
                </a:solidFill>
              </a:rPr>
              <a:t>Pozor na kosti a vzduch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b="1">
                <a:solidFill>
                  <a:schemeClr val="tx2"/>
                </a:solidFill>
              </a:rPr>
              <a:t>Doppler měření průtoků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b="1">
                <a:solidFill>
                  <a:schemeClr val="tx2"/>
                </a:solidFill>
              </a:rPr>
              <a:t>Tomografie 2D, 3D a 4D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b="1">
                <a:solidFill>
                  <a:schemeClr val="tx2"/>
                </a:solidFill>
              </a:rPr>
              <a:t>Možnost ihned vyšetřit a neinvazivně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03"/>
    </mc:Choice>
    <mc:Fallback>
      <p:transition spd="slow" advTm="4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64</TotalTime>
  <Pages>25</Pages>
  <Words>298</Words>
  <Application>Microsoft Office PowerPoint</Application>
  <PresentationFormat>Diapozitivy</PresentationFormat>
  <Paragraphs>61</Paragraphs>
  <Slides>19</Slides>
  <Notes>2</Notes>
  <HiddenSlides>0</HiddenSlides>
  <MMClips>19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Arial</vt:lpstr>
      <vt:lpstr>Arial Unicode MS</vt:lpstr>
      <vt:lpstr>Monotype Sorts</vt:lpstr>
      <vt:lpstr>Times New Roman</vt:lpstr>
      <vt:lpstr>Times New Roman CE</vt:lpstr>
      <vt:lpstr>Wingdings</vt:lpstr>
      <vt:lpstr>PETRIK1</vt:lpstr>
      <vt:lpstr>Presto! ImageFolio LE</vt:lpstr>
      <vt:lpstr>ULTRAZVUK  diagnostika</vt:lpstr>
      <vt:lpstr>Obraz 1 rozměrný  Reálný obraz obraz 2D složením řadek B-modu</vt:lpstr>
      <vt:lpstr>  Vytvoření obrazu.       </vt:lpstr>
      <vt:lpstr>Prezentace aplikace PowerPoint</vt:lpstr>
      <vt:lpstr>Principy obrazu A a B-mod</vt:lpstr>
      <vt:lpstr>Prostorová orientace sondy 1</vt:lpstr>
      <vt:lpstr>Prostorová orientace sondy 2</vt:lpstr>
      <vt:lpstr>Dopplerův jev 1842 – Karlovo naměstí</vt:lpstr>
      <vt:lpstr>Ultrazvuk - diagnostika</vt:lpstr>
      <vt:lpstr>Historie piezoelektrický  jev    (bratr Jacques)</vt:lpstr>
      <vt:lpstr>Data – nejsou k zapamatování     (cit. Jára Cimerman)</vt:lpstr>
      <vt:lpstr>Játra a pravá ledvina</vt:lpstr>
      <vt:lpstr>Cysta ledviny</vt:lpstr>
      <vt:lpstr>2D a 3D obraz plodu </vt:lpstr>
      <vt:lpstr>3D obrazy</vt:lpstr>
      <vt:lpstr>Komory srdce</vt:lpstr>
      <vt:lpstr>3D obraz v 28 týdnu těhotenství</vt:lpstr>
      <vt:lpstr>Prezentace aplikace PowerPoint</vt:lpstr>
      <vt:lpstr>Pokračuje prohlídka obrázků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57</cp:revision>
  <cp:lastPrinted>1999-09-06T05:45:56Z</cp:lastPrinted>
  <dcterms:created xsi:type="dcterms:W3CDTF">1995-11-27T14:36:08Z</dcterms:created>
  <dcterms:modified xsi:type="dcterms:W3CDTF">2020-10-17T10:03:52Z</dcterms:modified>
</cp:coreProperties>
</file>