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7" r:id="rId2"/>
    <p:sldId id="347" r:id="rId3"/>
    <p:sldId id="318" r:id="rId4"/>
    <p:sldId id="334" r:id="rId5"/>
    <p:sldId id="336" r:id="rId6"/>
    <p:sldId id="337" r:id="rId7"/>
    <p:sldId id="346" r:id="rId8"/>
    <p:sldId id="338" r:id="rId9"/>
    <p:sldId id="348" r:id="rId10"/>
    <p:sldId id="339" r:id="rId11"/>
    <p:sldId id="340" r:id="rId12"/>
    <p:sldId id="350" r:id="rId13"/>
    <p:sldId id="341" r:id="rId14"/>
    <p:sldId id="345" r:id="rId15"/>
    <p:sldId id="343" r:id="rId16"/>
    <p:sldId id="344" r:id="rId17"/>
    <p:sldId id="351" r:id="rId18"/>
    <p:sldId id="354" r:id="rId19"/>
    <p:sldId id="364" r:id="rId20"/>
    <p:sldId id="365" r:id="rId21"/>
    <p:sldId id="366" r:id="rId22"/>
    <p:sldId id="367" r:id="rId23"/>
  </p:sldIdLst>
  <p:sldSz cx="10287000" cy="6858000" type="35mm"/>
  <p:notesSz cx="6858000" cy="97742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32787"/>
    <p:restoredTop sz="90929"/>
  </p:normalViewPr>
  <p:slideViewPr>
    <p:cSldViewPr>
      <p:cViewPr varScale="1">
        <p:scale>
          <a:sx n="69" d="100"/>
          <a:sy n="69" d="100"/>
        </p:scale>
        <p:origin x="1312" y="4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0.xml"/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3" Type="http://schemas.openxmlformats.org/officeDocument/2006/relationships/slide" Target="slides/slide4.xml"/><Relationship Id="rId7" Type="http://schemas.openxmlformats.org/officeDocument/2006/relationships/slide" Target="slides/slide9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" Type="http://schemas.openxmlformats.org/officeDocument/2006/relationships/slide" Target="slides/slide3.xml"/><Relationship Id="rId16" Type="http://schemas.openxmlformats.org/officeDocument/2006/relationships/slide" Target="slides/slide18.xml"/><Relationship Id="rId20" Type="http://schemas.openxmlformats.org/officeDocument/2006/relationships/slide" Target="slides/slide22.xml"/><Relationship Id="rId1" Type="http://schemas.openxmlformats.org/officeDocument/2006/relationships/slide" Target="slides/slide2.xml"/><Relationship Id="rId6" Type="http://schemas.openxmlformats.org/officeDocument/2006/relationships/slide" Target="slides/slide8.xml"/><Relationship Id="rId11" Type="http://schemas.openxmlformats.org/officeDocument/2006/relationships/slide" Target="slides/slide13.xml"/><Relationship Id="rId5" Type="http://schemas.openxmlformats.org/officeDocument/2006/relationships/slide" Target="slides/slide7.xml"/><Relationship Id="rId15" Type="http://schemas.openxmlformats.org/officeDocument/2006/relationships/slide" Target="slides/slide17.xml"/><Relationship Id="rId10" Type="http://schemas.openxmlformats.org/officeDocument/2006/relationships/slide" Target="slides/slide12.xml"/><Relationship Id="rId19" Type="http://schemas.openxmlformats.org/officeDocument/2006/relationships/slide" Target="slides/slide21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4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fld id="{8D2FE1C3-6183-4C82-9502-94A1935FD02D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CAC4506D-B895-4582-805C-8C5C50C44DDA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fld id="{3A9D9728-106A-4428-A0DC-8671F28E03CD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notes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  <p:sp>
        <p:nvSpPr>
          <p:cNvPr id="2055" name="Rectangle 7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5197640B-2CF1-4A8E-905A-8B7CCC0E3310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18553-0462-4D56-AC16-210B317B5C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27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5F5ABD-9A38-49AE-BCE2-E069B0F0A6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736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AE96CC-BECF-441C-AD6F-E9E1EF2602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3414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8B4FE-794D-48E0-BB44-5A070ED1BA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508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371A2-DB19-4931-A7AD-EC0E0B099DC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67522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E63F2-6AEB-4479-BF1A-4CFCC3CDB40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846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2EAD9-045B-43BB-9FF2-F89B255C59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3182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8151CF-194D-44C5-B24B-B8B5C77A420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994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4E717-DEDF-4A6A-8011-57B09FEC67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876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1C55E-F19E-484E-BF5E-B34C5365AE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95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9D62-5E4E-4D17-B4EF-0EEC0E5AC7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36193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815975">
              <a:defRPr sz="1500">
                <a:latin typeface="+mn-lt"/>
              </a:defRPr>
            </a:lvl1pPr>
          </a:lstStyle>
          <a:p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>
                <a:latin typeface="+mn-lt"/>
              </a:defRPr>
            </a:lvl1pPr>
          </a:lstStyle>
          <a:p>
            <a:fld id="{F6155CEE-0B68-494B-90CB-602D8F4CFD9F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Obraz jater a ledviny (vlevo) a meta do jater (vpravo)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94212" name="Picture 4" descr="D:\Obrazy\usg\liverkidn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" b="8363"/>
          <a:stretch>
            <a:fillRect/>
          </a:stretch>
        </p:blipFill>
        <p:spPr bwMode="auto">
          <a:xfrm>
            <a:off x="0" y="1752600"/>
            <a:ext cx="54864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3" name="Picture 5" descr="D:\Obrazy\usg\meta jater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4" t="2887" b="6194"/>
          <a:stretch>
            <a:fillRect/>
          </a:stretch>
        </p:blipFill>
        <p:spPr bwMode="auto">
          <a:xfrm>
            <a:off x="5478463" y="1752600"/>
            <a:ext cx="4808537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84"/>
    </mc:Choice>
    <mc:Fallback>
      <p:transition spd="slow" advTm="2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Obraz jaterních cyst</a:t>
            </a:r>
          </a:p>
        </p:txBody>
      </p:sp>
      <p:pic>
        <p:nvPicPr>
          <p:cNvPr id="121860" name="Picture 4" descr="C:\WINDOWS\Plocha\USG\poracovan2\Livercy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447800"/>
            <a:ext cx="6477000" cy="485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88"/>
    </mc:Choice>
    <mc:Fallback>
      <p:transition spd="slow" advTm="20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Ascites při jaterní cirhoze</a:t>
            </a:r>
          </a:p>
        </p:txBody>
      </p:sp>
      <p:pic>
        <p:nvPicPr>
          <p:cNvPr id="122885" name="Picture 5" descr="C:\WINDOWS\Plocha\USG\poracovan2\LIVERCHIRROS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33500"/>
            <a:ext cx="7162800" cy="537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3"/>
    </mc:Choice>
    <mc:Fallback>
      <p:transition spd="slow" advTm="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990600"/>
          </a:xfrm>
        </p:spPr>
        <p:txBody>
          <a:bodyPr/>
          <a:lstStyle/>
          <a:p>
            <a:r>
              <a:rPr lang="cs-CZ" altLang="cs-CZ" sz="3600" b="1"/>
              <a:t>Cholecystitida v ascitu</a:t>
            </a:r>
          </a:p>
        </p:txBody>
      </p:sp>
      <p:pic>
        <p:nvPicPr>
          <p:cNvPr id="133124" name="Picture 4" descr="C:\WINDOWS\Plocha\USG\poracovan2\Edemaofw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89"/>
    </mc:Choice>
    <mc:Fallback>
      <p:transition spd="slow" advTm="25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990600"/>
          </a:xfrm>
        </p:spPr>
        <p:txBody>
          <a:bodyPr/>
          <a:lstStyle/>
          <a:p>
            <a:r>
              <a:rPr lang="cs-CZ" altLang="cs-CZ"/>
              <a:t>Mnohočetné meta jater</a:t>
            </a:r>
          </a:p>
        </p:txBody>
      </p:sp>
      <p:pic>
        <p:nvPicPr>
          <p:cNvPr id="123908" name="Picture 4" descr="C:\WINDOWS\Plocha\USG\poracovan2\metastasi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4"/>
    </mc:Choice>
    <mc:Fallback>
      <p:transition spd="slow" advTm="4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Obraz normálního pankreatu</a:t>
            </a:r>
          </a:p>
        </p:txBody>
      </p:sp>
      <p:pic>
        <p:nvPicPr>
          <p:cNvPr id="128004" name="Picture 4" descr="C:\WINDOWS\Plocha\USG\poracovan2\pancrea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1200"/>
            <a:ext cx="5867400" cy="439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55"/>
    </mc:Choice>
    <mc:Fallback>
      <p:transition spd="slow" advTm="3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990600"/>
          </a:xfrm>
        </p:spPr>
        <p:txBody>
          <a:bodyPr/>
          <a:lstStyle/>
          <a:p>
            <a:r>
              <a:rPr lang="cs-CZ" altLang="cs-CZ" sz="3600" b="1"/>
              <a:t>Dopplerovský obraz regurgitace</a:t>
            </a:r>
          </a:p>
        </p:txBody>
      </p:sp>
      <p:pic>
        <p:nvPicPr>
          <p:cNvPr id="125957" name="Picture 5" descr="C:\WINDOWS\Plocha\USG\poracovan2\Cardiac-TRinCF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98"/>
    </mc:Choice>
    <mc:Fallback>
      <p:transition spd="slow" advTm="26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5638800" cy="1524000"/>
          </a:xfrm>
        </p:spPr>
        <p:txBody>
          <a:bodyPr/>
          <a:lstStyle/>
          <a:p>
            <a:r>
              <a:rPr lang="cs-CZ" altLang="cs-CZ" sz="3200" b="1"/>
              <a:t>Měření Dopplerovské v definovaném objemu</a:t>
            </a:r>
          </a:p>
        </p:txBody>
      </p:sp>
      <p:pic>
        <p:nvPicPr>
          <p:cNvPr id="126980" name="Picture 4" descr="C:\WINDOWS\Plocha\USG\poracovan2\Cardiac-MVinflow-P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650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1" name="Picture 5" descr="C:\WINDOWS\Plocha\USG\poracovan2\g-c-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-22860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61"/>
    </mc:Choice>
    <mc:Fallback>
      <p:transition spd="slow" advTm="3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734300" cy="1219200"/>
          </a:xfrm>
        </p:spPr>
        <p:txBody>
          <a:bodyPr/>
          <a:lstStyle/>
          <a:p>
            <a:pPr>
              <a:defRPr/>
            </a:pPr>
            <a:r>
              <a:rPr lang="cs-CZ" smtClean="0"/>
              <a:t>Žlučníkové kameny </a:t>
            </a:r>
          </a:p>
        </p:txBody>
      </p:sp>
      <p:pic>
        <p:nvPicPr>
          <p:cNvPr id="4099" name="Picture 4" descr="gallston"/>
          <p:cNvPicPr>
            <a:picLocks noChangeAspect="1" noChangeArrowheads="1"/>
          </p:cNvPicPr>
          <p:nvPr/>
        </p:nvPicPr>
        <p:blipFill>
          <a:blip r:embed="rId4">
            <a:lum bright="-4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9"/>
          <a:stretch>
            <a:fillRect/>
          </a:stretch>
        </p:blipFill>
        <p:spPr bwMode="auto">
          <a:xfrm>
            <a:off x="1295400" y="1066800"/>
            <a:ext cx="739140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832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5"/>
    </mc:Choice>
    <mc:Fallback>
      <p:transition spd="slow" advTm="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8382000" y="228600"/>
            <a:ext cx="1905000" cy="2209800"/>
          </a:xfrm>
        </p:spPr>
        <p:txBody>
          <a:bodyPr/>
          <a:lstStyle/>
          <a:p>
            <a:pPr>
              <a:defRPr/>
            </a:pPr>
            <a:r>
              <a:rPr lang="cs-CZ" sz="3200" b="1" smtClean="0"/>
              <a:t>Akutni Chole-</a:t>
            </a:r>
            <a:br>
              <a:rPr lang="cs-CZ" sz="3200" b="1" smtClean="0"/>
            </a:br>
            <a:r>
              <a:rPr lang="cs-CZ" sz="3200" b="1" smtClean="0"/>
              <a:t>cystitida</a:t>
            </a:r>
            <a:br>
              <a:rPr lang="cs-CZ" sz="3200" b="1" smtClean="0"/>
            </a:br>
            <a:r>
              <a:rPr lang="cs-CZ" sz="3200" b="1" smtClean="0"/>
              <a:t>2</a:t>
            </a:r>
          </a:p>
        </p:txBody>
      </p:sp>
      <p:pic>
        <p:nvPicPr>
          <p:cNvPr id="7171" name="Picture 1028" descr="akutnicholecystiti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549275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30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61"/>
    </mc:Choice>
    <mc:Fallback>
      <p:transition spd="slow" advTm="22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Barevný Dopplerův obraz</a:t>
            </a:r>
          </a:p>
        </p:txBody>
      </p:sp>
      <p:pic>
        <p:nvPicPr>
          <p:cNvPr id="17411" name="Picture 4" descr="echo s do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6950075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67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70"/>
    </mc:Choice>
    <mc:Fallback>
      <p:transition spd="slow" advTm="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Obraz normálního žlučníku</a:t>
            </a:r>
          </a:p>
        </p:txBody>
      </p:sp>
      <p:pic>
        <p:nvPicPr>
          <p:cNvPr id="130052" name="Picture 4" descr="C:\WINDOWS\Plocha\USG\poracovan2\wuhan_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875338" cy="440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90"/>
    </mc:Choice>
    <mc:Fallback>
      <p:transition spd="slow" advTm="26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Arteria karotis interna </a:t>
            </a:r>
          </a:p>
        </p:txBody>
      </p:sp>
      <p:pic>
        <p:nvPicPr>
          <p:cNvPr id="18435" name="Picture 4" descr="karotis inter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7315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4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13"/>
    </mc:Choice>
    <mc:Fallback>
      <p:transition spd="slow" advTm="2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cs-CZ" sz="3600" b="1" smtClean="0"/>
              <a:t>Přítomnost a novoty</a:t>
            </a:r>
          </a:p>
        </p:txBody>
      </p:sp>
      <p:pic>
        <p:nvPicPr>
          <p:cNvPr id="19459" name="Picture 5" descr="kretz_vagina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392430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amnio_vidoso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29718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beamform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3000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8" descr="foc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914400"/>
            <a:ext cx="1371600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wideba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914400"/>
            <a:ext cx="22240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4" descr="3dprob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889375"/>
            <a:ext cx="3282950" cy="296862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3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285"/>
    </mc:Choice>
    <mc:Fallback>
      <p:transition spd="slow" advTm="35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5562600"/>
            <a:ext cx="5029200" cy="762000"/>
          </a:xfrm>
        </p:spPr>
        <p:txBody>
          <a:bodyPr/>
          <a:lstStyle/>
          <a:p>
            <a:pPr>
              <a:defRPr/>
            </a:pPr>
            <a:r>
              <a:rPr lang="cs-CZ" sz="3600" b="1" i="1" smtClean="0"/>
              <a:t>Děkuji Vám za pozornost</a:t>
            </a:r>
          </a:p>
        </p:txBody>
      </p:sp>
      <p:sp>
        <p:nvSpPr>
          <p:cNvPr id="20483" name="Text Box 12"/>
          <p:cNvSpPr txBox="1">
            <a:spLocks noChangeArrowheads="1"/>
          </p:cNvSpPr>
          <p:nvPr/>
        </p:nvSpPr>
        <p:spPr bwMode="auto">
          <a:xfrm>
            <a:off x="304800" y="57150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/>
          </a:p>
        </p:txBody>
      </p:sp>
      <p:pic>
        <p:nvPicPr>
          <p:cNvPr id="20484" name="Picture 14" descr="P101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060" y="300912"/>
            <a:ext cx="7218784" cy="541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0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5"/>
    </mc:Choice>
    <mc:Fallback>
      <p:transition spd="slow" advTm="13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9525000" cy="1219200"/>
          </a:xfrm>
        </p:spPr>
        <p:txBody>
          <a:bodyPr/>
          <a:lstStyle/>
          <a:p>
            <a:r>
              <a:rPr lang="cs-CZ" altLang="cs-CZ" sz="3200" b="1"/>
              <a:t>Splenomegalie       a          metastatický ascites</a:t>
            </a:r>
          </a:p>
        </p:txBody>
      </p:sp>
      <p:pic>
        <p:nvPicPr>
          <p:cNvPr id="95236" name="Picture 4" descr="D:\Obrazy\usg\splenomegal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r="18230"/>
          <a:stretch>
            <a:fillRect/>
          </a:stretch>
        </p:blipFill>
        <p:spPr bwMode="auto">
          <a:xfrm>
            <a:off x="228600" y="1143000"/>
            <a:ext cx="4953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5" descr="D:\Obrazy\usg\ascit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7188"/>
          <a:stretch>
            <a:fillRect/>
          </a:stretch>
        </p:blipFill>
        <p:spPr bwMode="auto">
          <a:xfrm>
            <a:off x="5334000" y="1143000"/>
            <a:ext cx="46863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67"/>
    </mc:Choice>
    <mc:Fallback>
      <p:transition spd="slow" advTm="20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Intrahepatální kalicifikace</a:t>
            </a:r>
          </a:p>
        </p:txBody>
      </p:sp>
      <p:pic>
        <p:nvPicPr>
          <p:cNvPr id="111620" name="Picture 4" descr="C:\WINDOWS\Plocha\USG\poracovan2\intrahepaticcalcific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95400"/>
            <a:ext cx="701040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4"/>
    </mc:Choice>
    <mc:Fallback>
      <p:transition spd="slow" advTm="7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762000"/>
          </a:xfrm>
        </p:spPr>
        <p:txBody>
          <a:bodyPr/>
          <a:lstStyle/>
          <a:p>
            <a:r>
              <a:rPr lang="cs-CZ" altLang="cs-CZ" sz="3600" b="1"/>
              <a:t>Ledvina a sonda je dorzálně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18788" name="Picture 4" descr="C:\WINDOWS\Plocha\USG\poracovan2\kidney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76835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6"/>
    </mc:Choice>
    <mc:Fallback>
      <p:transition spd="slow" advTm="5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8420100" cy="1219200"/>
          </a:xfrm>
        </p:spPr>
        <p:txBody>
          <a:bodyPr/>
          <a:lstStyle/>
          <a:p>
            <a:r>
              <a:rPr lang="cs-CZ" altLang="cs-CZ" sz="3600" b="1"/>
              <a:t>Ledvina: Grawitzův tumor horního polu</a:t>
            </a:r>
          </a:p>
        </p:txBody>
      </p:sp>
      <p:pic>
        <p:nvPicPr>
          <p:cNvPr id="119812" name="Picture 4" descr="C:\WINDOWS\Plocha\USG\poracovan2\KidneyCanc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0"/>
            <a:ext cx="6845300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21"/>
    </mc:Choice>
    <mc:Fallback>
      <p:transition spd="slow" advTm="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Kámen v pánvičce ledviny</a:t>
            </a:r>
          </a:p>
        </p:txBody>
      </p:sp>
      <p:pic>
        <p:nvPicPr>
          <p:cNvPr id="129028" name="Picture 4" descr="C:\WINDOWS\Plocha\USG\poracovan2\RENALSTONEcop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0"/>
            <a:ext cx="6408738" cy="480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13"/>
    </mc:Choice>
    <mc:Fallback>
      <p:transition spd="slow" advTm="33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Játra s obrazem jaterních žil</a:t>
            </a:r>
          </a:p>
        </p:txBody>
      </p:sp>
      <p:pic>
        <p:nvPicPr>
          <p:cNvPr id="120836" name="Picture 4" descr="C:\WINDOWS\Plocha\USG\poracovan2\live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00200"/>
            <a:ext cx="6629400" cy="4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34"/>
    </mc:Choice>
    <mc:Fallback>
      <p:transition spd="slow" advTm="9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658100" cy="990600"/>
          </a:xfrm>
        </p:spPr>
        <p:txBody>
          <a:bodyPr/>
          <a:lstStyle/>
          <a:p>
            <a:r>
              <a:rPr lang="cs-CZ" altLang="cs-CZ"/>
              <a:t>Pravostranné srdeční mětsnání</a:t>
            </a:r>
          </a:p>
        </p:txBody>
      </p:sp>
      <p:pic>
        <p:nvPicPr>
          <p:cNvPr id="131076" name="Picture 4" descr="C:\WINDOWS\Plocha\USG\poracovan2\5500-Abdomen-Liver hepaticvei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04900"/>
            <a:ext cx="74676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53"/>
    </mc:Choice>
    <mc:Fallback>
      <p:transition spd="slow" advTm="28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panose="02020603050405020304" pitchFamily="18" charset="0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34</TotalTime>
  <Pages>25</Pages>
  <Words>87</Words>
  <Application>Microsoft Office PowerPoint</Application>
  <PresentationFormat>Diapozitivy</PresentationFormat>
  <Paragraphs>22</Paragraphs>
  <Slides>22</Slides>
  <Notes>0</Notes>
  <HiddenSlides>0</HiddenSlides>
  <MMClips>22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Times New Roman</vt:lpstr>
      <vt:lpstr>Monotype Sorts</vt:lpstr>
      <vt:lpstr>Times New Roman CE</vt:lpstr>
      <vt:lpstr>PETRIK1</vt:lpstr>
      <vt:lpstr>Obraz jater a ledviny (vlevo) a meta do jater (vpravo)</vt:lpstr>
      <vt:lpstr>Obraz normálního žlučníku</vt:lpstr>
      <vt:lpstr>Splenomegalie       a          metastatický ascites</vt:lpstr>
      <vt:lpstr>Intrahepatální kalicifikace</vt:lpstr>
      <vt:lpstr>Ledvina a sonda je dorzálně</vt:lpstr>
      <vt:lpstr>Ledvina: Grawitzův tumor horního polu</vt:lpstr>
      <vt:lpstr>Kámen v pánvičce ledviny</vt:lpstr>
      <vt:lpstr>Játra s obrazem jaterních žil</vt:lpstr>
      <vt:lpstr>Pravostranné srdeční mětsnání</vt:lpstr>
      <vt:lpstr>Obraz jaterních cyst</vt:lpstr>
      <vt:lpstr>Ascites při jaterní cirhoze</vt:lpstr>
      <vt:lpstr>Cholecystitida v ascitu</vt:lpstr>
      <vt:lpstr>Mnohočetné meta jater</vt:lpstr>
      <vt:lpstr>Obraz normálního pankreatu</vt:lpstr>
      <vt:lpstr>Dopplerovský obraz regurgitace</vt:lpstr>
      <vt:lpstr>Měření Dopplerovské v definovaném objemu</vt:lpstr>
      <vt:lpstr>Žlučníkové kameny </vt:lpstr>
      <vt:lpstr>Akutni Chole- cystitida 2</vt:lpstr>
      <vt:lpstr>Barevný Dopplerův obraz</vt:lpstr>
      <vt:lpstr>Arteria karotis interna </vt:lpstr>
      <vt:lpstr>Přítomnost a novoty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Hewlett-Packard Company</cp:lastModifiedBy>
  <cp:revision>49</cp:revision>
  <cp:lastPrinted>1999-09-06T05:45:56Z</cp:lastPrinted>
  <dcterms:created xsi:type="dcterms:W3CDTF">1995-11-27T14:36:08Z</dcterms:created>
  <dcterms:modified xsi:type="dcterms:W3CDTF">2020-10-16T11:56:58Z</dcterms:modified>
</cp:coreProperties>
</file>