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5" r:id="rId16"/>
    <p:sldId id="306" r:id="rId17"/>
    <p:sldId id="310" r:id="rId18"/>
    <p:sldId id="311" r:id="rId19"/>
    <p:sldId id="319" r:id="rId2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78" autoAdjust="0"/>
    <p:restoredTop sz="86364" autoAdjust="0"/>
  </p:normalViewPr>
  <p:slideViewPr>
    <p:cSldViewPr>
      <p:cViewPr varScale="1">
        <p:scale>
          <a:sx n="59" d="100"/>
          <a:sy n="59" d="100"/>
        </p:scale>
        <p:origin x="8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1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9091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9092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9093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4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5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6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7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8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9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0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1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2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3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0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9105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6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7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8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9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0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1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2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3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4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5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6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7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8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9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0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1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2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23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9124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5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6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7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8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9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0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1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2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3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4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5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6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7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8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9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0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41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9142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3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4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5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6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7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8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9149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9150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915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8915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89156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7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8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CA75118-9888-446A-8282-5A5BA71E9E4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11C01-53B8-43AB-88A1-52217C88083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82605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FAE61-CB5F-4459-BED5-B79C863A81B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9373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5DF22F-1B8B-4FA3-8EF4-A71599BD462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8620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853A9-DB90-4AC9-BC17-2E1C5C58D05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652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EAD98-E575-4EF4-B28A-60D992F7209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36540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70A61-E3F6-4907-BA24-61051E81ECC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138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40FED-325E-4D6B-A72B-A2A03756B6D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658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DA72FB-CF83-4479-8D97-B0448904C2E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3200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BBF66-0CC6-4643-B5F7-DA4AF91405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981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71D593-0C79-4562-B9FB-39823AC8EEC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3152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C63AF-AEF4-4ABB-8849-7736CCF4499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58156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806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8069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807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081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808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0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810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18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811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8126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812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3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813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8813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8813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AC9F460-BC39-42B7-9453-549D2D52BFF0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/>
              <a:t>Hematologické choroby</a:t>
            </a:r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36"/>
    </mc:Choice>
    <mc:Fallback>
      <p:transition spd="slow" advTm="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Anémie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Základní rysem anémie je snížení množství </a:t>
            </a:r>
            <a:r>
              <a:rPr lang="cs-CZ" altLang="cs-CZ" b="1">
                <a:solidFill>
                  <a:srgbClr val="FF0000"/>
                </a:solidFill>
              </a:rPr>
              <a:t>hemoglobinu</a:t>
            </a:r>
            <a:r>
              <a:rPr lang="cs-CZ" altLang="cs-CZ"/>
              <a:t> a zpravidla také hematokritu a počtu erytrocytů v jednotkovém objemu krve.</a:t>
            </a:r>
          </a:p>
          <a:p>
            <a:r>
              <a:rPr lang="cs-CZ" altLang="cs-CZ"/>
              <a:t>Na množství hemoglobinu závisí transportní kapacita krve pro kyslík.</a:t>
            </a:r>
          </a:p>
          <a:p>
            <a:r>
              <a:rPr lang="cs-CZ" altLang="cs-CZ"/>
              <a:t>Pozor na rozdíly mezi pohlavími</a:t>
            </a:r>
          </a:p>
          <a:p>
            <a:r>
              <a:rPr lang="cs-CZ" altLang="cs-CZ"/>
              <a:t>Nadmořská výška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95"/>
    </mc:Choice>
    <mc:Fallback>
      <p:transition spd="slow" advTm="20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Klasifikace anémií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Patofyziologická</a:t>
            </a:r>
          </a:p>
          <a:p>
            <a:r>
              <a:rPr lang="cs-CZ" altLang="cs-CZ"/>
              <a:t>morfologická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19"/>
    </mc:Choice>
    <mc:Fallback>
      <p:transition spd="slow" advTm="9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Fyziologické hodnoty erytrocytů</a:t>
            </a:r>
          </a:p>
        </p:txBody>
      </p:sp>
      <p:graphicFrame>
        <p:nvGraphicFramePr>
          <p:cNvPr id="195587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66344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77574961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144197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692760696"/>
                    </a:ext>
                  </a:extLst>
                </a:gridCol>
              </a:tblGrid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Muži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ženy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655519"/>
                  </a:ext>
                </a:extLst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Hemoglobin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135-175 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120-168 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74447"/>
                  </a:ext>
                </a:extLst>
              </a:tr>
              <a:tr h="501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Hematokrit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0,38-0,49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0,35-0,46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64456"/>
                  </a:ext>
                </a:extLst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Erytrocyty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4,2-5,8 10</a:t>
                      </a:r>
                      <a:r>
                        <a:rPr kumimoji="0" lang="cs-CZ" altLang="cs-CZ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12</a:t>
                      </a: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3,8-5,2 10</a:t>
                      </a:r>
                      <a:r>
                        <a:rPr kumimoji="0" lang="cs-CZ" altLang="cs-CZ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12</a:t>
                      </a: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715448"/>
                  </a:ext>
                </a:extLst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Objem (MCV)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80-95 fl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80-95 fl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142772"/>
                  </a:ext>
                </a:extLst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MCH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27-32 pg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27-32 pg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98319"/>
                  </a:ext>
                </a:extLst>
              </a:tr>
              <a:tr h="501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MCHC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0,32-0,37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0,32-0,37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821103"/>
                  </a:ext>
                </a:extLst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346810"/>
                  </a:ext>
                </a:extLst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070919"/>
                  </a:ext>
                </a:extLst>
              </a:tr>
            </a:tbl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57"/>
    </mc:Choice>
    <mc:Fallback>
      <p:transition spd="slow" advTm="34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Etiologie anémií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/>
              <a:t>snížená krvetvorba 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sideropenické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megaloblastové anémie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z útlumu krvetvorby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anémie chronických chorob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thalasémie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zvýšené ztráty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chronická posthemorhagická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hemolytické</a:t>
            </a:r>
          </a:p>
          <a:p>
            <a:pPr lvl="2">
              <a:lnSpc>
                <a:spcPct val="80000"/>
              </a:lnSpc>
            </a:pPr>
            <a:r>
              <a:rPr lang="cs-CZ" altLang="cs-CZ" sz="2000"/>
              <a:t>korpuskulární</a:t>
            </a:r>
          </a:p>
          <a:p>
            <a:pPr lvl="2">
              <a:lnSpc>
                <a:spcPct val="80000"/>
              </a:lnSpc>
            </a:pPr>
            <a:r>
              <a:rPr lang="cs-CZ" altLang="cs-CZ" sz="2000"/>
              <a:t>extrakorpuskulární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Akutní posthemorhagická</a:t>
            </a:r>
          </a:p>
          <a:p>
            <a:pPr>
              <a:lnSpc>
                <a:spcPct val="80000"/>
              </a:lnSpc>
            </a:pPr>
            <a:endParaRPr lang="cs-CZ" altLang="cs-CZ" sz="280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122"/>
    </mc:Choice>
    <mc:Fallback>
      <p:transition spd="slow" advTm="79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Projevy anémií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Závisí na etiologii, hloubce a rychlosti vzniku</a:t>
            </a:r>
          </a:p>
          <a:p>
            <a:r>
              <a:rPr lang="cs-CZ" altLang="cs-CZ"/>
              <a:t>Únava, dušnost, palpitace, bolesti hlavy závratě a otoky</a:t>
            </a:r>
          </a:p>
          <a:p>
            <a:r>
              <a:rPr lang="cs-CZ" altLang="cs-CZ"/>
              <a:t>Objektivně bledost kůže a sliznic, tachykardie, systolický šelest, splenomegalie, ikterus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45"/>
    </mc:Choice>
    <mc:Fallback>
      <p:transition spd="slow" advTm="21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Železo v organismu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Železo v ionizované formě je velmi reaktivní a proto je v těle vázáno na anionty organických kyselin a proteiny</a:t>
            </a:r>
          </a:p>
          <a:p>
            <a:r>
              <a:rPr lang="cs-CZ" altLang="cs-CZ"/>
              <a:t>Funkční feroproteiny a skladové proteiny (feritin a hemosiderin)</a:t>
            </a:r>
          </a:p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89"/>
    </mc:Choice>
    <mc:Fallback>
      <p:transition spd="slow" advTm="31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Obsah železa v organismu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35-45 mg na kg tělesné váhy</a:t>
            </a:r>
          </a:p>
          <a:p>
            <a:r>
              <a:rPr lang="cs-CZ" altLang="cs-CZ"/>
              <a:t>60-70% v erytrocytech</a:t>
            </a:r>
          </a:p>
          <a:p>
            <a:r>
              <a:rPr lang="cs-CZ" altLang="cs-CZ"/>
              <a:t>10% myoglobin</a:t>
            </a:r>
          </a:p>
          <a:p>
            <a:r>
              <a:rPr lang="cs-CZ" altLang="cs-CZ"/>
              <a:t>20-30% zásobní železo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09"/>
    </mc:Choice>
    <mc:Fallback>
      <p:transition spd="slow" advTm="10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Nedostatek Fe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Snížený příjem :nedostatek v potravě, maldigesce, malabsorpce</a:t>
            </a:r>
          </a:p>
          <a:p>
            <a:r>
              <a:rPr lang="cs-CZ" altLang="cs-CZ"/>
              <a:t>Zvýšené ztráty</a:t>
            </a:r>
          </a:p>
          <a:p>
            <a:r>
              <a:rPr lang="cs-CZ" altLang="cs-CZ"/>
              <a:t>Zvýšená potřeba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39"/>
    </mc:Choice>
    <mc:Fallback>
      <p:transition spd="slow" advTm="12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Přetížení Fe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Parenterální přívod</a:t>
            </a:r>
          </a:p>
          <a:p>
            <a:r>
              <a:rPr lang="cs-CZ" altLang="cs-CZ"/>
              <a:t>transfuze</a:t>
            </a:r>
          </a:p>
          <a:p>
            <a:r>
              <a:rPr lang="cs-CZ" altLang="cs-CZ"/>
              <a:t>Zvýšený rozpad erytrocytů</a:t>
            </a:r>
          </a:p>
          <a:p>
            <a:r>
              <a:rPr lang="cs-CZ" altLang="cs-CZ"/>
              <a:t>Hereditární hemochromatózy – porucha regulace vstřebávání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813"/>
    </mc:Choice>
    <mc:Fallback>
      <p:transition spd="slow" advTm="28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Srpkovitá anémie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cs typeface="Arial" panose="020B0604020202020204" pitchFamily="34" charset="0"/>
              </a:rPr>
              <a:t>Mutace v kodonu kódujícím 6. aminokyselinu </a:t>
            </a:r>
            <a:r>
              <a:rPr lang="el-GR" altLang="cs-CZ">
                <a:cs typeface="Arial" panose="020B0604020202020204" pitchFamily="34" charset="0"/>
              </a:rPr>
              <a:t>β</a:t>
            </a:r>
            <a:r>
              <a:rPr lang="cs-CZ" altLang="cs-CZ">
                <a:cs typeface="Arial" panose="020B0604020202020204" pitchFamily="34" charset="0"/>
              </a:rPr>
              <a:t> globinového řetězce.</a:t>
            </a:r>
          </a:p>
          <a:p>
            <a:endParaRPr lang="cs-CZ" altLang="cs-CZ">
              <a:cs typeface="Arial" panose="020B0604020202020204" pitchFamily="34" charset="0"/>
            </a:endParaRPr>
          </a:p>
          <a:p>
            <a:r>
              <a:rPr lang="cs-CZ" altLang="cs-CZ">
                <a:cs typeface="Arial" panose="020B0604020202020204" pitchFamily="34" charset="0"/>
              </a:rPr>
              <a:t>Glu—val hemoglobin S</a:t>
            </a:r>
          </a:p>
          <a:p>
            <a:r>
              <a:rPr lang="cs-CZ" altLang="cs-CZ">
                <a:cs typeface="Arial" panose="020B0604020202020204" pitchFamily="34" charset="0"/>
              </a:rPr>
              <a:t>Glu—lys hemoglobin C</a:t>
            </a:r>
            <a:endParaRPr lang="el-GR" altLang="cs-CZ">
              <a:cs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11"/>
    </mc:Choice>
    <mc:Fallback>
      <p:transition spd="slow" advTm="16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Vymezení oboru hematologie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Hematologie se zabývá krví a krvetvornými orgány</a:t>
            </a:r>
          </a:p>
          <a:p>
            <a:pPr lvl="1"/>
            <a:r>
              <a:rPr lang="cs-CZ" altLang="cs-CZ"/>
              <a:t>periferní krev</a:t>
            </a:r>
          </a:p>
          <a:p>
            <a:pPr lvl="1"/>
            <a:r>
              <a:rPr lang="cs-CZ" altLang="cs-CZ"/>
              <a:t>červená kostní dřeň</a:t>
            </a:r>
          </a:p>
          <a:p>
            <a:pPr lvl="1"/>
            <a:r>
              <a:rPr lang="cs-CZ" altLang="cs-CZ"/>
              <a:t>mízní uzliny</a:t>
            </a:r>
          </a:p>
          <a:p>
            <a:pPr lvl="1"/>
            <a:r>
              <a:rPr lang="cs-CZ" altLang="cs-CZ"/>
              <a:t>játra, slezina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/>
          </a:p>
          <a:p>
            <a:pPr>
              <a:buFont typeface="Wingdings" panose="05000000000000000000" pitchFamily="2" charset="2"/>
              <a:buNone/>
            </a:pP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90"/>
    </mc:Choice>
    <mc:Fallback>
      <p:transition spd="slow" advTm="38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Nedostatek krevních elementů</a:t>
            </a:r>
          </a:p>
          <a:p>
            <a:r>
              <a:rPr lang="cs-CZ" altLang="cs-CZ"/>
              <a:t>Nadbytek krevních elementů</a:t>
            </a:r>
          </a:p>
          <a:p>
            <a:r>
              <a:rPr lang="cs-CZ" altLang="cs-CZ"/>
              <a:t>Hematologické malignity</a:t>
            </a:r>
          </a:p>
          <a:p>
            <a:r>
              <a:rPr lang="cs-CZ" altLang="cs-CZ"/>
              <a:t>Krvácivé stavy</a:t>
            </a:r>
          </a:p>
          <a:p>
            <a:r>
              <a:rPr lang="cs-CZ" altLang="cs-CZ"/>
              <a:t>Trombotické stavy</a:t>
            </a:r>
          </a:p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582"/>
    </mc:Choice>
    <mc:Fallback>
      <p:transition spd="slow" advTm="535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Ontogeneza krvetvorby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/>
              <a:t>Extraembryonální mezenchym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/>
              <a:t>Játra: 6. týden - porod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/>
              <a:t>Slezina, tymus, uzliny:  8.- 16. týden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/>
              <a:t>Červená kostní dřeň: 12. týden –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/>
              <a:t>Extramedulární hematopoéza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17"/>
    </mc:Choice>
    <mc:Fallback>
      <p:transition spd="slow" advTm="25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Erytropoéza během vývoje</a:t>
            </a:r>
          </a:p>
        </p:txBody>
      </p:sp>
      <p:grpSp>
        <p:nvGrpSpPr>
          <p:cNvPr id="188419" name="Group 3"/>
          <p:cNvGrpSpPr>
            <a:grpSpLocks/>
          </p:cNvGrpSpPr>
          <p:nvPr/>
        </p:nvGrpSpPr>
        <p:grpSpPr bwMode="auto">
          <a:xfrm>
            <a:off x="-11113" y="2492375"/>
            <a:ext cx="9155113" cy="1655763"/>
            <a:chOff x="-7" y="1117"/>
            <a:chExt cx="5767" cy="1043"/>
          </a:xfrm>
        </p:grpSpPr>
        <p:pic>
          <p:nvPicPr>
            <p:cNvPr id="188420" name="Picture 4" descr="erytropoesi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002"/>
            <a:stretch>
              <a:fillRect/>
            </a:stretch>
          </p:blipFill>
          <p:spPr bwMode="auto">
            <a:xfrm>
              <a:off x="0" y="1117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8421" name="Picture 5" descr="erytropoesi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036" b="-2516"/>
            <a:stretch>
              <a:fillRect/>
            </a:stretch>
          </p:blipFill>
          <p:spPr bwMode="auto">
            <a:xfrm>
              <a:off x="-7" y="1797"/>
              <a:ext cx="5760" cy="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32"/>
    </mc:Choice>
    <mc:Fallback>
      <p:transition spd="slow" advTm="23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Nedostatek krevních elementů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Anémie</a:t>
            </a:r>
          </a:p>
          <a:p>
            <a:r>
              <a:rPr lang="cs-CZ" altLang="cs-CZ"/>
              <a:t>Leukopenie</a:t>
            </a:r>
          </a:p>
          <a:p>
            <a:r>
              <a:rPr lang="cs-CZ" altLang="cs-CZ"/>
              <a:t>Trombocytopenie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929"/>
    </mc:Choice>
    <mc:Fallback>
      <p:transition spd="slow" advTm="27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Nadbytek krevních elementů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Polycythaemia vera x polyglobulia</a:t>
            </a:r>
          </a:p>
          <a:p>
            <a:r>
              <a:rPr lang="cs-CZ" altLang="cs-CZ"/>
              <a:t>Myelofibróza</a:t>
            </a:r>
          </a:p>
          <a:p>
            <a:r>
              <a:rPr lang="cs-CZ" altLang="cs-CZ"/>
              <a:t>Primární trombocytémie</a:t>
            </a:r>
          </a:p>
          <a:p>
            <a:r>
              <a:rPr lang="cs-CZ" altLang="cs-CZ"/>
              <a:t>Leukocytóza</a:t>
            </a:r>
          </a:p>
          <a:p>
            <a:r>
              <a:rPr lang="cs-CZ" altLang="cs-CZ"/>
              <a:t>Leukemoidní reakce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29"/>
    </mc:Choice>
    <mc:Fallback>
      <p:transition spd="slow" advTm="32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Hematologické malignity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Leukémie akutní a chronické</a:t>
            </a:r>
          </a:p>
          <a:p>
            <a:endParaRPr lang="cs-CZ" altLang="cs-CZ"/>
          </a:p>
          <a:p>
            <a:r>
              <a:rPr lang="cs-CZ" altLang="cs-CZ"/>
              <a:t>Lymfomy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660"/>
    </mc:Choice>
    <mc:Fallback>
      <p:transition spd="slow" advTm="243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Krvácivé stavy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Koagulopatie</a:t>
            </a:r>
          </a:p>
          <a:p>
            <a:r>
              <a:rPr lang="cs-CZ" altLang="cs-CZ"/>
              <a:t>Krvácivé stavy z cévních příčin</a:t>
            </a:r>
          </a:p>
          <a:p>
            <a:r>
              <a:rPr lang="cs-CZ" altLang="cs-CZ"/>
              <a:t>Trombocytopatie, trombocytopenie</a:t>
            </a:r>
          </a:p>
          <a:p>
            <a:r>
              <a:rPr lang="cs-CZ" altLang="cs-CZ"/>
              <a:t>Krvácivé stavy z jiných příčin (DIK)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167"/>
    </mc:Choice>
    <mc:Fallback>
      <p:transition spd="slow" advTm="90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ruhy na vodě">
  <a:themeElements>
    <a:clrScheme name="Kruhy na vodě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hy na vodě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ruhy na vodě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hy na vodě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439</TotalTime>
  <Words>349</Words>
  <Application>Microsoft Office PowerPoint</Application>
  <PresentationFormat>Předvádění na obrazovce (4:3)</PresentationFormat>
  <Paragraphs>109</Paragraphs>
  <Slides>19</Slides>
  <Notes>0</Notes>
  <HiddenSlides>0</HiddenSlides>
  <MMClips>19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Wingdings</vt:lpstr>
      <vt:lpstr>Kruhy na vodě</vt:lpstr>
      <vt:lpstr>Hematologické choroby</vt:lpstr>
      <vt:lpstr>Vymezení oboru hematologie</vt:lpstr>
      <vt:lpstr>Prezentace aplikace PowerPoint</vt:lpstr>
      <vt:lpstr>Ontogeneza krvetvorby</vt:lpstr>
      <vt:lpstr>Erytropoéza během vývoje</vt:lpstr>
      <vt:lpstr>Nedostatek krevních elementů</vt:lpstr>
      <vt:lpstr>Nadbytek krevních elementů</vt:lpstr>
      <vt:lpstr>Hematologické malignity</vt:lpstr>
      <vt:lpstr>Krvácivé stavy</vt:lpstr>
      <vt:lpstr>Anémie</vt:lpstr>
      <vt:lpstr>Klasifikace anémií</vt:lpstr>
      <vt:lpstr>Fyziologické hodnoty erytrocytů</vt:lpstr>
      <vt:lpstr>Etiologie anémií</vt:lpstr>
      <vt:lpstr>Projevy anémií</vt:lpstr>
      <vt:lpstr>Železo v organismu</vt:lpstr>
      <vt:lpstr>Obsah železa v organismu</vt:lpstr>
      <vt:lpstr>Nedostatek Fe</vt:lpstr>
      <vt:lpstr>Přetížení Fe</vt:lpstr>
      <vt:lpstr>Srpkovitá anémie</vt:lpstr>
    </vt:vector>
  </TitlesOfParts>
  <Company>1.LF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Fyzikální vyšetřovací metody</dc:title>
  <dc:creator>Beneš Jiří</dc:creator>
  <cp:lastModifiedBy>Hewlett-Packard Company</cp:lastModifiedBy>
  <cp:revision>15</cp:revision>
  <dcterms:created xsi:type="dcterms:W3CDTF">2008-02-13T15:22:17Z</dcterms:created>
  <dcterms:modified xsi:type="dcterms:W3CDTF">2020-11-08T22:04:37Z</dcterms:modified>
</cp:coreProperties>
</file>