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43"/>
  </p:notesMasterIdLst>
  <p:handoutMasterIdLst>
    <p:handoutMasterId r:id="rId44"/>
  </p:handoutMasterIdLst>
  <p:sldIdLst>
    <p:sldId id="391" r:id="rId2"/>
    <p:sldId id="352" r:id="rId3"/>
    <p:sldId id="392" r:id="rId4"/>
    <p:sldId id="393" r:id="rId5"/>
    <p:sldId id="375" r:id="rId6"/>
    <p:sldId id="380" r:id="rId7"/>
    <p:sldId id="381" r:id="rId8"/>
    <p:sldId id="333" r:id="rId9"/>
    <p:sldId id="385" r:id="rId10"/>
    <p:sldId id="386" r:id="rId11"/>
    <p:sldId id="395" r:id="rId12"/>
    <p:sldId id="330" r:id="rId13"/>
    <p:sldId id="319" r:id="rId14"/>
    <p:sldId id="397" r:id="rId15"/>
    <p:sldId id="373" r:id="rId16"/>
    <p:sldId id="400" r:id="rId17"/>
    <p:sldId id="327" r:id="rId18"/>
    <p:sldId id="405" r:id="rId19"/>
    <p:sldId id="415" r:id="rId20"/>
    <p:sldId id="416" r:id="rId21"/>
    <p:sldId id="406" r:id="rId22"/>
    <p:sldId id="382" r:id="rId23"/>
    <p:sldId id="353" r:id="rId24"/>
    <p:sldId id="376" r:id="rId25"/>
    <p:sldId id="377" r:id="rId26"/>
    <p:sldId id="378" r:id="rId27"/>
    <p:sldId id="379" r:id="rId28"/>
    <p:sldId id="387" r:id="rId29"/>
    <p:sldId id="414" r:id="rId30"/>
    <p:sldId id="388" r:id="rId31"/>
    <p:sldId id="356" r:id="rId32"/>
    <p:sldId id="354" r:id="rId33"/>
    <p:sldId id="357" r:id="rId34"/>
    <p:sldId id="413" r:id="rId35"/>
    <p:sldId id="361" r:id="rId36"/>
    <p:sldId id="362" r:id="rId37"/>
    <p:sldId id="363" r:id="rId38"/>
    <p:sldId id="364" r:id="rId39"/>
    <p:sldId id="412" r:id="rId40"/>
    <p:sldId id="417" r:id="rId41"/>
    <p:sldId id="384" r:id="rId42"/>
  </p:sldIdLst>
  <p:sldSz cx="10287000" cy="6858000" type="35mm"/>
  <p:notesSz cx="6858000" cy="9774238"/>
  <p:defaultTextStyle>
    <a:defPPr>
      <a:defRPr lang="cs-CZ"/>
    </a:defPPr>
    <a:lvl1pPr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b="1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3200" b="1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3200" b="1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3200" b="1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3200" b="1" kern="1200">
        <a:solidFill>
          <a:schemeClr val="tx2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6306" autoAdjust="0"/>
    <p:restoredTop sz="94664" autoAdjust="0"/>
  </p:normalViewPr>
  <p:slideViewPr>
    <p:cSldViewPr>
      <p:cViewPr varScale="1">
        <p:scale>
          <a:sx n="65" d="100"/>
          <a:sy n="65" d="100"/>
        </p:scale>
        <p:origin x="1060" y="44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33.xml"/><Relationship Id="rId3" Type="http://schemas.openxmlformats.org/officeDocument/2006/relationships/slide" Target="slides/slide12.xml"/><Relationship Id="rId7" Type="http://schemas.openxmlformats.org/officeDocument/2006/relationships/slide" Target="slides/slide32.xml"/><Relationship Id="rId2" Type="http://schemas.openxmlformats.org/officeDocument/2006/relationships/slide" Target="slides/slide9.xml"/><Relationship Id="rId1" Type="http://schemas.openxmlformats.org/officeDocument/2006/relationships/slide" Target="slides/slide8.xml"/><Relationship Id="rId6" Type="http://schemas.openxmlformats.org/officeDocument/2006/relationships/slide" Target="slides/slide22.xml"/><Relationship Id="rId5" Type="http://schemas.openxmlformats.org/officeDocument/2006/relationships/slide" Target="slides/slide17.xml"/><Relationship Id="rId4" Type="http://schemas.openxmlformats.org/officeDocument/2006/relationships/slide" Target="slides/slide13.xml"/><Relationship Id="rId9" Type="http://schemas.openxmlformats.org/officeDocument/2006/relationships/slide" Target="slides/slide3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image" Target="../media/image71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wmf"/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45.wmf"/><Relationship Id="rId2" Type="http://schemas.openxmlformats.org/officeDocument/2006/relationships/image" Target="../media/image44.wmf"/><Relationship Id="rId1" Type="http://schemas.openxmlformats.org/officeDocument/2006/relationships/image" Target="../media/image43.wmf"/><Relationship Id="rId4" Type="http://schemas.openxmlformats.org/officeDocument/2006/relationships/image" Target="../media/image46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image" Target="../media/image66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image" Target="../media/image68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effectLst/>
              </a:defRPr>
            </a:lvl1pPr>
          </a:lstStyle>
          <a:p>
            <a:endParaRPr lang="cs-CZ" altLang="cs-CZ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effectLst/>
              </a:defRPr>
            </a:lvl1pPr>
          </a:lstStyle>
          <a:p>
            <a:endParaRPr lang="cs-CZ" altLang="cs-CZ"/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>
              <a:defRPr sz="1000" b="0" i="1">
                <a:solidFill>
                  <a:schemeClr val="tx1"/>
                </a:solidFill>
                <a:effectLst/>
              </a:defRPr>
            </a:lvl1pPr>
          </a:lstStyle>
          <a:p>
            <a:endParaRPr lang="cs-CZ" altLang="cs-CZ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>
              <a:defRPr sz="1000" b="0" i="1">
                <a:solidFill>
                  <a:schemeClr val="tx1"/>
                </a:solidFill>
                <a:effectLst/>
              </a:defRPr>
            </a:lvl1pPr>
          </a:lstStyle>
          <a:p>
            <a:fld id="{9A4BEE94-9B1B-424E-8263-0AED719D4D06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9D835F4E-60C5-4D5E-9871-8442D10BC639}" type="slidenum">
              <a:rPr lang="cs-CZ" altLang="cs-CZ" sz="1400" b="0">
                <a:solidFill>
                  <a:schemeClr val="tx1"/>
                </a:solidFill>
                <a:effectLst/>
              </a:rPr>
              <a:pPr algn="r"/>
              <a:t>‹#›</a:t>
            </a:fld>
            <a:endParaRPr lang="cs-CZ" altLang="cs-CZ" sz="1400" b="0">
              <a:solidFill>
                <a:schemeClr val="tx1"/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l" defTabSz="762000">
              <a:defRPr sz="1000" b="0" i="1">
                <a:solidFill>
                  <a:schemeClr val="tx1"/>
                </a:solidFill>
                <a:effectLst/>
              </a:defRPr>
            </a:lvl1pPr>
          </a:lstStyle>
          <a:p>
            <a:endParaRPr lang="cs-CZ" altLang="cs-CZ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95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t" anchorCtr="0" compatLnSpc="1">
            <a:prstTxWarp prst="textNoShape">
              <a:avLst/>
            </a:prstTxWarp>
          </a:bodyPr>
          <a:lstStyle>
            <a:lvl1pPr algn="r" defTabSz="762000">
              <a:defRPr sz="1000" b="0" i="1">
                <a:solidFill>
                  <a:schemeClr val="tx1"/>
                </a:solidFill>
                <a:effectLst/>
              </a:defRPr>
            </a:lvl1pPr>
          </a:lstStyle>
          <a:p>
            <a:endParaRPr lang="cs-CZ" altLang="cs-CZ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l" defTabSz="762000">
              <a:defRPr sz="1000" b="0" i="1">
                <a:solidFill>
                  <a:schemeClr val="tx1"/>
                </a:solidFill>
                <a:effectLst/>
              </a:defRPr>
            </a:lvl1pPr>
          </a:lstStyle>
          <a:p>
            <a:endParaRPr lang="cs-CZ" altLang="cs-CZ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305925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050" tIns="0" rIns="19050" bIns="0" numCol="1" anchor="b" anchorCtr="0" compatLnSpc="1">
            <a:prstTxWarp prst="textNoShape">
              <a:avLst/>
            </a:prstTxWarp>
          </a:bodyPr>
          <a:lstStyle>
            <a:lvl1pPr algn="r" defTabSz="762000">
              <a:defRPr sz="1000" b="0" i="1">
                <a:solidFill>
                  <a:schemeClr val="tx1"/>
                </a:solidFill>
                <a:effectLst/>
              </a:defRPr>
            </a:lvl1pPr>
          </a:lstStyle>
          <a:p>
            <a:fld id="{B600401C-18CE-402E-810B-027E3D26ED98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645025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075" tIns="46038" rIns="92075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notes styles</a:t>
            </a:r>
          </a:p>
          <a:p>
            <a:pPr lvl="1"/>
            <a:r>
              <a:rPr lang="cs-CZ" altLang="cs-CZ"/>
              <a:t>Second Level</a:t>
            </a:r>
          </a:p>
          <a:p>
            <a:pPr lvl="2"/>
            <a:r>
              <a:rPr lang="cs-CZ" altLang="cs-CZ"/>
              <a:t>Third Level</a:t>
            </a:r>
          </a:p>
          <a:p>
            <a:pPr lvl="3"/>
            <a:r>
              <a:rPr lang="cs-CZ" altLang="cs-CZ"/>
              <a:t>Fourth Level</a:t>
            </a:r>
          </a:p>
          <a:p>
            <a:pPr lvl="4"/>
            <a:r>
              <a:rPr lang="cs-CZ" altLang="cs-CZ"/>
              <a:t>Fifth Level</a:t>
            </a:r>
          </a:p>
        </p:txBody>
      </p:sp>
      <p:sp>
        <p:nvSpPr>
          <p:cNvPr id="2055" name="Rectangle 7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5663" y="847725"/>
            <a:ext cx="5146675" cy="343217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6" name="Rectangle 8"/>
          <p:cNvSpPr>
            <a:spLocks noChangeArrowheads="1"/>
          </p:cNvSpPr>
          <p:nvPr/>
        </p:nvSpPr>
        <p:spPr bwMode="auto">
          <a:xfrm>
            <a:off x="6397625" y="9371013"/>
            <a:ext cx="392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pPr algn="r"/>
            <a:fld id="{B0F0DB50-CE57-4B68-92AA-7EAFC99C99FB}" type="slidenum">
              <a:rPr lang="cs-CZ" altLang="cs-CZ" sz="1400" b="0">
                <a:solidFill>
                  <a:schemeClr val="tx1"/>
                </a:solidFill>
                <a:effectLst/>
              </a:rPr>
              <a:pPr algn="r"/>
              <a:t>‹#›</a:t>
            </a:fld>
            <a:endParaRPr lang="cs-CZ" altLang="cs-CZ" sz="1400" b="0">
              <a:solidFill>
                <a:schemeClr val="tx1"/>
              </a:solidFill>
              <a:effectLst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85875" y="1122363"/>
            <a:ext cx="77152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A67C4-B3B3-4BDD-B53A-353D78ED99D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204009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BFEA51-30E5-4269-AECA-5ED8AB2A4BC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8276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943100" cy="5715000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1257300" y="228600"/>
            <a:ext cx="5676900" cy="5715000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FA909E-4019-43C4-99B5-EE8705AB5BB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02218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7300" y="228600"/>
            <a:ext cx="7772400" cy="12192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5219700" y="1828800"/>
            <a:ext cx="3810000" cy="1981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5219700" y="3962400"/>
            <a:ext cx="3810000" cy="19812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8001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543300" y="6248400"/>
            <a:ext cx="3200400" cy="45720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73533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34B63ECE-26A0-41AF-81DB-9D5E893FFC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31092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8AF437-425C-46F7-BDD0-37C631369E2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263535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1675" y="1709738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1675" y="4589463"/>
            <a:ext cx="887253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B73EC18-3F24-487C-8E9B-27D1C727ECF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731747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257300" y="1828800"/>
            <a:ext cx="381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5219700" y="1828800"/>
            <a:ext cx="3810000" cy="4114800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A39751-CA75-46D4-9923-E85A8C22B92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092341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365125"/>
            <a:ext cx="8872538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08025" y="1681163"/>
            <a:ext cx="435292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708025" y="2505075"/>
            <a:ext cx="4352925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5208588" y="1681163"/>
            <a:ext cx="437197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5208588" y="2505075"/>
            <a:ext cx="4371975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03BB44-0DFA-42C1-AE83-8E9E70A3D9A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572470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57C66B-2E39-4A28-808C-5C2FCDFF6E9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024601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34DC8-3426-43C2-A2E7-D631CB238C7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05130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8695A79-1A84-4883-9665-157350A6F9E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99631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08025" y="457200"/>
            <a:ext cx="33178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4373563" y="987425"/>
            <a:ext cx="52070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08025" y="2057400"/>
            <a:ext cx="33178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CEAE4-90B4-49D4-9F5A-2D59DA6BFFD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133364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1">
                <a:gamma/>
                <a:shade val="40000"/>
                <a:invGamma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01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l" defTabSz="815975">
              <a:defRPr sz="1500" b="0">
                <a:solidFill>
                  <a:schemeClr val="tx1"/>
                </a:solidFill>
                <a:effectLst/>
              </a:defRPr>
            </a:lvl1pPr>
          </a:lstStyle>
          <a:p>
            <a:endParaRPr lang="cs-CZ" altLang="cs-CZ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43300" y="6248400"/>
            <a:ext cx="3200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defTabSz="815975">
              <a:defRPr sz="1500" b="0">
                <a:solidFill>
                  <a:schemeClr val="tx1"/>
                </a:solidFill>
                <a:effectLst/>
              </a:defRPr>
            </a:lvl1pPr>
          </a:lstStyle>
          <a:p>
            <a:endParaRPr lang="cs-CZ" altLang="cs-CZ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353300" y="6248400"/>
            <a:ext cx="2133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8644" tIns="49323" rIns="98644" bIns="49323" numCol="1" anchor="ctr" anchorCtr="0" compatLnSpc="1">
            <a:prstTxWarp prst="textNoShape">
              <a:avLst/>
            </a:prstTxWarp>
          </a:bodyPr>
          <a:lstStyle>
            <a:lvl1pPr algn="r" defTabSz="815975">
              <a:defRPr sz="1500" b="0">
                <a:solidFill>
                  <a:schemeClr val="tx1"/>
                </a:solidFill>
                <a:effectLst/>
              </a:defRPr>
            </a:lvl1pPr>
          </a:lstStyle>
          <a:p>
            <a:fld id="{1B175580-874F-4B67-A02B-AFAF8A18B3D4}" type="slidenum">
              <a:rPr lang="cs-CZ" altLang="cs-CZ"/>
              <a:pPr/>
              <a:t>‹#›</a:t>
            </a:fld>
            <a:endParaRPr lang="cs-CZ" altLang="cs-CZ"/>
          </a:p>
        </p:txBody>
      </p:sp>
      <p:grpSp>
        <p:nvGrpSpPr>
          <p:cNvPr id="1033" name="Group 9"/>
          <p:cNvGrpSpPr>
            <a:grpSpLocks/>
          </p:cNvGrpSpPr>
          <p:nvPr/>
        </p:nvGrpSpPr>
        <p:grpSpPr bwMode="auto">
          <a:xfrm>
            <a:off x="0" y="0"/>
            <a:ext cx="9537700" cy="6173788"/>
            <a:chOff x="0" y="0"/>
            <a:chExt cx="6009" cy="3889"/>
          </a:xfrm>
        </p:grpSpPr>
        <p:sp>
          <p:nvSpPr>
            <p:cNvPr id="1029" name="Freeform 5"/>
            <p:cNvSpPr>
              <a:spLocks/>
            </p:cNvSpPr>
            <p:nvPr/>
          </p:nvSpPr>
          <p:spPr bwMode="auto">
            <a:xfrm>
              <a:off x="0" y="0"/>
              <a:ext cx="4346" cy="3889"/>
            </a:xfrm>
            <a:custGeom>
              <a:avLst/>
              <a:gdLst>
                <a:gd name="T0" fmla="*/ 4345 w 4346"/>
                <a:gd name="T1" fmla="*/ 3418 h 3889"/>
                <a:gd name="T2" fmla="*/ 514 w 4346"/>
                <a:gd name="T3" fmla="*/ 0 h 3889"/>
                <a:gd name="T4" fmla="*/ 0 w 4346"/>
                <a:gd name="T5" fmla="*/ 0 h 3889"/>
                <a:gd name="T6" fmla="*/ 0 w 4346"/>
                <a:gd name="T7" fmla="*/ 481 h 3889"/>
                <a:gd name="T8" fmla="*/ 3819 w 4346"/>
                <a:gd name="T9" fmla="*/ 3888 h 3889"/>
                <a:gd name="T10" fmla="*/ 4345 w 4346"/>
                <a:gd name="T11" fmla="*/ 3418 h 3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46" h="3889">
                  <a:moveTo>
                    <a:pt x="4345" y="3418"/>
                  </a:moveTo>
                  <a:lnTo>
                    <a:pt x="514" y="0"/>
                  </a:lnTo>
                  <a:lnTo>
                    <a:pt x="0" y="0"/>
                  </a:lnTo>
                  <a:lnTo>
                    <a:pt x="0" y="481"/>
                  </a:lnTo>
                  <a:lnTo>
                    <a:pt x="3819" y="3888"/>
                  </a:lnTo>
                  <a:lnTo>
                    <a:pt x="4345" y="3418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0" name="Freeform 6"/>
            <p:cNvSpPr>
              <a:spLocks/>
            </p:cNvSpPr>
            <p:nvPr/>
          </p:nvSpPr>
          <p:spPr bwMode="auto">
            <a:xfrm>
              <a:off x="968" y="0"/>
              <a:ext cx="3818" cy="3223"/>
            </a:xfrm>
            <a:custGeom>
              <a:avLst/>
              <a:gdLst>
                <a:gd name="T0" fmla="*/ 416 w 3818"/>
                <a:gd name="T1" fmla="*/ 0 h 3223"/>
                <a:gd name="T2" fmla="*/ 3817 w 3818"/>
                <a:gd name="T3" fmla="*/ 3036 h 3223"/>
                <a:gd name="T4" fmla="*/ 3609 w 3818"/>
                <a:gd name="T5" fmla="*/ 3222 h 3223"/>
                <a:gd name="T6" fmla="*/ 0 w 3818"/>
                <a:gd name="T7" fmla="*/ 0 h 3223"/>
                <a:gd name="T8" fmla="*/ 416 w 3818"/>
                <a:gd name="T9" fmla="*/ 0 h 3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18" h="3223">
                  <a:moveTo>
                    <a:pt x="416" y="0"/>
                  </a:moveTo>
                  <a:lnTo>
                    <a:pt x="3817" y="3036"/>
                  </a:lnTo>
                  <a:lnTo>
                    <a:pt x="3609" y="3222"/>
                  </a:lnTo>
                  <a:lnTo>
                    <a:pt x="0" y="0"/>
                  </a:lnTo>
                  <a:lnTo>
                    <a:pt x="416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1" name="Freeform 7"/>
            <p:cNvSpPr>
              <a:spLocks/>
            </p:cNvSpPr>
            <p:nvPr/>
          </p:nvSpPr>
          <p:spPr bwMode="auto">
            <a:xfrm>
              <a:off x="2460" y="0"/>
              <a:ext cx="3217" cy="2556"/>
            </a:xfrm>
            <a:custGeom>
              <a:avLst/>
              <a:gdLst>
                <a:gd name="T0" fmla="*/ 709 w 3217"/>
                <a:gd name="T1" fmla="*/ 0 h 2556"/>
                <a:gd name="T2" fmla="*/ 3216 w 3217"/>
                <a:gd name="T3" fmla="*/ 2238 h 2556"/>
                <a:gd name="T4" fmla="*/ 2861 w 3217"/>
                <a:gd name="T5" fmla="*/ 2555 h 2556"/>
                <a:gd name="T6" fmla="*/ 0 w 3217"/>
                <a:gd name="T7" fmla="*/ 0 h 2556"/>
                <a:gd name="T8" fmla="*/ 709 w 3217"/>
                <a:gd name="T9" fmla="*/ 0 h 2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17" h="2556">
                  <a:moveTo>
                    <a:pt x="709" y="0"/>
                  </a:moveTo>
                  <a:lnTo>
                    <a:pt x="3216" y="2238"/>
                  </a:lnTo>
                  <a:lnTo>
                    <a:pt x="2861" y="2555"/>
                  </a:lnTo>
                  <a:lnTo>
                    <a:pt x="0" y="0"/>
                  </a:lnTo>
                  <a:lnTo>
                    <a:pt x="709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032" name="Freeform 8"/>
            <p:cNvSpPr>
              <a:spLocks/>
            </p:cNvSpPr>
            <p:nvPr/>
          </p:nvSpPr>
          <p:spPr bwMode="auto">
            <a:xfrm>
              <a:off x="3437" y="0"/>
              <a:ext cx="2572" cy="2121"/>
            </a:xfrm>
            <a:custGeom>
              <a:avLst/>
              <a:gdLst>
                <a:gd name="T0" fmla="*/ 0 w 2572"/>
                <a:gd name="T1" fmla="*/ 0 h 2121"/>
                <a:gd name="T2" fmla="*/ 2375 w 2572"/>
                <a:gd name="T3" fmla="*/ 2120 h 2121"/>
                <a:gd name="T4" fmla="*/ 2571 w 2572"/>
                <a:gd name="T5" fmla="*/ 1945 h 2121"/>
                <a:gd name="T6" fmla="*/ 392 w 2572"/>
                <a:gd name="T7" fmla="*/ 0 h 2121"/>
                <a:gd name="T8" fmla="*/ 0 w 2572"/>
                <a:gd name="T9" fmla="*/ 0 h 2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572" h="2121">
                  <a:moveTo>
                    <a:pt x="0" y="0"/>
                  </a:moveTo>
                  <a:lnTo>
                    <a:pt x="2375" y="2120"/>
                  </a:lnTo>
                  <a:lnTo>
                    <a:pt x="2571" y="1945"/>
                  </a:lnTo>
                  <a:lnTo>
                    <a:pt x="392" y="0"/>
                  </a:lnTo>
                  <a:lnTo>
                    <a:pt x="0" y="0"/>
                  </a:lnTo>
                </a:path>
              </a:pathLst>
            </a:custGeom>
            <a:solidFill>
              <a:srgbClr val="264CBC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</p:grp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257300" y="228600"/>
            <a:ext cx="7772400" cy="121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57300" y="1828800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8644" tIns="49323" rIns="98644" bIns="4932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Click to edit Master text styles</a:t>
            </a:r>
          </a:p>
          <a:p>
            <a:pPr lvl="1"/>
            <a:r>
              <a:rPr lang="cs-CZ" altLang="cs-CZ"/>
              <a:t>Second Level</a:t>
            </a:r>
          </a:p>
          <a:p>
            <a:pPr lvl="2"/>
            <a:r>
              <a:rPr lang="cs-CZ" altLang="cs-CZ"/>
              <a:t>Third Level</a:t>
            </a:r>
          </a:p>
          <a:p>
            <a:pPr lvl="3"/>
            <a:r>
              <a:rPr lang="cs-CZ" altLang="cs-CZ"/>
              <a:t>Fourth Level</a:t>
            </a:r>
          </a:p>
          <a:p>
            <a:pPr lvl="4"/>
            <a:r>
              <a:rPr lang="cs-CZ" altLang="cs-CZ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79488" rtl="0" eaLnBrk="0" fontAlgn="base" hangingPunct="0">
        <a:spcBef>
          <a:spcPct val="0"/>
        </a:spcBef>
        <a:spcAft>
          <a:spcPct val="0"/>
        </a:spcAft>
        <a:defRPr sz="4700" kern="12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2pPr>
      <a:lvl3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3pPr>
      <a:lvl4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4pPr>
      <a:lvl5pPr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5pPr>
      <a:lvl6pPr marL="4572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6pPr>
      <a:lvl7pPr marL="9144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7pPr>
      <a:lvl8pPr marL="13716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8pPr>
      <a:lvl9pPr marL="1828800" algn="ctr" defTabSz="979488" rtl="0" eaLnBrk="0" fontAlgn="base" hangingPunct="0">
        <a:spcBef>
          <a:spcPct val="0"/>
        </a:spcBef>
        <a:spcAft>
          <a:spcPct val="0"/>
        </a:spcAft>
        <a:defRPr sz="47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imes New Roman" panose="02020603050405020304" pitchFamily="18" charset="0"/>
        </a:defRPr>
      </a:lvl9pPr>
    </p:titleStyle>
    <p:bodyStyle>
      <a:lvl1pPr marL="366713" indent="-36671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Monotype Sorts" pitchFamily="2" charset="2"/>
        <a:buChar char="n"/>
        <a:defRPr sz="34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96925" indent="-3079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0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2pPr>
      <a:lvl3pPr marL="1223963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»"/>
        <a:defRPr sz="25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3pPr>
      <a:lvl4pPr marL="1714500" indent="-246063" algn="l" defTabSz="979488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5000"/>
        <a:buFont typeface="Monotype Sorts" pitchFamily="2" charset="2"/>
        <a:buChar char="n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4pPr>
      <a:lvl5pPr marL="2205038" indent="-244475" algn="l" defTabSz="979488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2100" kern="1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e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Relationship Id="rId9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.png"/><Relationship Id="rId5" Type="http://schemas.openxmlformats.org/officeDocument/2006/relationships/image" Target="../media/image23.jpeg"/><Relationship Id="rId4" Type="http://schemas.openxmlformats.org/officeDocument/2006/relationships/hyperlink" Target="http://images.google.com/imgres?imgurl=http://www.cs.helsinki.fi/u/pjetter/spektrum.jpg&amp;imgrefurl=http://www.cs.helsinki.fi/u/pjetter/&amp;h=480&amp;w=640&amp;sz=14&amp;tbnid=FOztgZBWNbgJ:&amp;tbnh=101&amp;tbnw=135&amp;start=2&amp;prev=/images?q%3Dspektrum%26hl%3Dcs%26lr%3D%26sa%3DG" TargetMode="Externa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6.wmf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5.wmf"/><Relationship Id="rId5" Type="http://schemas.openxmlformats.org/officeDocument/2006/relationships/image" Target="file:///\\Nt_server_1\prenos\SO&#268;\Jandora\Maka\O7.BMP" TargetMode="Externa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slideLayout" Target="../slideLayouts/slideLayout2.xml"/><Relationship Id="rId7" Type="http://schemas.openxmlformats.org/officeDocument/2006/relationships/image" Target="file:///\\Nt_server_1\prenos\SO&#268;\Jandora\Maka\O9.BMP" TargetMode="Externa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9.jpeg"/><Relationship Id="rId11" Type="http://schemas.openxmlformats.org/officeDocument/2006/relationships/image" Target="../media/image1.png"/><Relationship Id="rId5" Type="http://schemas.openxmlformats.org/officeDocument/2006/relationships/image" Target="../media/image28.wmf"/><Relationship Id="rId10" Type="http://schemas.openxmlformats.org/officeDocument/2006/relationships/image" Target="../media/image31.wmf"/><Relationship Id="rId4" Type="http://schemas.openxmlformats.org/officeDocument/2006/relationships/image" Target="../media/image27.wmf"/><Relationship Id="rId9" Type="http://schemas.openxmlformats.org/officeDocument/2006/relationships/image" Target="file:///\\Nt_server_1\prenos\SO&#268;\Jandora\Maka\O8.BMP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image" Target="../media/image36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file:///\\Nt_server_1\prenos\SO&#268;\Jandora\Maka\O11.BMP" TargetMode="Externa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8.png"/><Relationship Id="rId5" Type="http://schemas.openxmlformats.org/officeDocument/2006/relationships/image" Target="file:///\\Nt_server_1\prenos\SO&#268;\Jandora\Maka\O10.BMP" TargetMode="External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2.xml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41.jpe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8.png"/><Relationship Id="rId5" Type="http://schemas.openxmlformats.org/officeDocument/2006/relationships/image" Target="file:///\\Nt_server_1\prenos\SO&#268;\Jandora\Maka\O15.BMP" TargetMode="Externa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wmf"/><Relationship Id="rId13" Type="http://schemas.openxmlformats.org/officeDocument/2006/relationships/oleObject" Target="../embeddings/oleObject10.bin"/><Relationship Id="rId3" Type="http://schemas.openxmlformats.org/officeDocument/2006/relationships/audio" Target="../media/media24.m4a"/><Relationship Id="rId7" Type="http://schemas.openxmlformats.org/officeDocument/2006/relationships/oleObject" Target="../embeddings/oleObject7.bin"/><Relationship Id="rId12" Type="http://schemas.openxmlformats.org/officeDocument/2006/relationships/image" Target="../media/image45.wmf"/><Relationship Id="rId2" Type="http://schemas.microsoft.com/office/2007/relationships/media" Target="../media/media24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48.png"/><Relationship Id="rId11" Type="http://schemas.openxmlformats.org/officeDocument/2006/relationships/oleObject" Target="../embeddings/oleObject9.bin"/><Relationship Id="rId5" Type="http://schemas.openxmlformats.org/officeDocument/2006/relationships/image" Target="../media/image47.png"/><Relationship Id="rId15" Type="http://schemas.openxmlformats.org/officeDocument/2006/relationships/image" Target="../media/image1.png"/><Relationship Id="rId10" Type="http://schemas.openxmlformats.org/officeDocument/2006/relationships/image" Target="../media/image44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8.bin"/><Relationship Id="rId14" Type="http://schemas.openxmlformats.org/officeDocument/2006/relationships/image" Target="../media/image46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1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jpeg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1.png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1.m4a"/><Relationship Id="rId7" Type="http://schemas.openxmlformats.org/officeDocument/2006/relationships/image" Target="../media/image61.jpeg"/><Relationship Id="rId2" Type="http://schemas.microsoft.com/office/2007/relationships/media" Target="../media/media31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60.png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1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33.m4a"/><Relationship Id="rId7" Type="http://schemas.openxmlformats.org/officeDocument/2006/relationships/oleObject" Target="../embeddings/oleObject13.bin"/><Relationship Id="rId2" Type="http://schemas.microsoft.com/office/2007/relationships/media" Target="../media/media33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64.png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image" Target="../media/image6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audio" Target="../media/media35.m4a"/><Relationship Id="rId7" Type="http://schemas.openxmlformats.org/officeDocument/2006/relationships/oleObject" Target="../embeddings/oleObject15.bin"/><Relationship Id="rId2" Type="http://schemas.microsoft.com/office/2007/relationships/media" Target="../media/media35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66.png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audio" Target="../media/media36.m4a"/><Relationship Id="rId7" Type="http://schemas.openxmlformats.org/officeDocument/2006/relationships/oleObject" Target="../embeddings/oleObject17.bin"/><Relationship Id="rId2" Type="http://schemas.microsoft.com/office/2007/relationships/media" Target="../media/media36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68.png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7" Type="http://schemas.openxmlformats.org/officeDocument/2006/relationships/image" Target="../media/image1.png"/><Relationship Id="rId2" Type="http://schemas.microsoft.com/office/2007/relationships/media" Target="../media/media37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70.png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audio" Target="../media/media38.m4a"/><Relationship Id="rId7" Type="http://schemas.openxmlformats.org/officeDocument/2006/relationships/oleObject" Target="../embeddings/oleObject20.bin"/><Relationship Id="rId2" Type="http://schemas.microsoft.com/office/2007/relationships/media" Target="../media/media38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71.png"/><Relationship Id="rId11" Type="http://schemas.openxmlformats.org/officeDocument/2006/relationships/image" Target="../media/image1.png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73.png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21.bin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1.png"/><Relationship Id="rId4" Type="http://schemas.openxmlformats.org/officeDocument/2006/relationships/image" Target="../media/image7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6" Type="http://schemas.openxmlformats.org/officeDocument/2006/relationships/image" Target="../media/image1.png"/><Relationship Id="rId5" Type="http://schemas.openxmlformats.org/officeDocument/2006/relationships/image" Target="../media/image76.jpeg"/><Relationship Id="rId4" Type="http://schemas.openxmlformats.org/officeDocument/2006/relationships/image" Target="../media/image7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5.m4a"/><Relationship Id="rId7" Type="http://schemas.openxmlformats.org/officeDocument/2006/relationships/image" Target="../media/image7.wmf"/><Relationship Id="rId2" Type="http://schemas.microsoft.com/office/2007/relationships/media" Target="../media/media5.m4a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audio" Target="../media/media6.m4a"/><Relationship Id="rId7" Type="http://schemas.openxmlformats.org/officeDocument/2006/relationships/image" Target="../media/image12.png"/><Relationship Id="rId12" Type="http://schemas.openxmlformats.org/officeDocument/2006/relationships/image" Target="../media/image1.png"/><Relationship Id="rId2" Type="http://schemas.microsoft.com/office/2007/relationships/media" Target="../media/media6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wmf"/><Relationship Id="rId11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10" Type="http://schemas.openxmlformats.org/officeDocument/2006/relationships/oleObject" Target="../embeddings/oleObject4.bin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w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6.bin"/><Relationship Id="rId3" Type="http://schemas.openxmlformats.org/officeDocument/2006/relationships/audio" Target="../media/media8.m4a"/><Relationship Id="rId7" Type="http://schemas.openxmlformats.org/officeDocument/2006/relationships/image" Target="../media/image15.wmf"/><Relationship Id="rId12" Type="http://schemas.openxmlformats.org/officeDocument/2006/relationships/image" Target="file:///\\Nt_server_1\prenos\SO&#268;\Jandora\Maka\O5.BMP" TargetMode="External"/><Relationship Id="rId2" Type="http://schemas.microsoft.com/office/2007/relationships/media" Target="../media/media8.m4a"/><Relationship Id="rId1" Type="http://schemas.openxmlformats.org/officeDocument/2006/relationships/vmlDrawing" Target="../drawings/vmlDrawing3.vml"/><Relationship Id="rId6" Type="http://schemas.openxmlformats.org/officeDocument/2006/relationships/image" Target="file:///\\Nt_server_1\prenos\SO&#268;\Jandora\Maka\O4.BMP" TargetMode="External"/><Relationship Id="rId11" Type="http://schemas.openxmlformats.org/officeDocument/2006/relationships/image" Target="../media/image17.png"/><Relationship Id="rId5" Type="http://schemas.openxmlformats.org/officeDocument/2006/relationships/image" Target="../media/image14.png"/><Relationship Id="rId10" Type="http://schemas.openxmlformats.org/officeDocument/2006/relationships/image" Target="../media/image13.png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5.bin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wmf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5.wmf"/><Relationship Id="rId5" Type="http://schemas.openxmlformats.org/officeDocument/2006/relationships/image" Target="file:///\\Nt_server_1\prenos\SO&#268;\Jandora\Maka\O4.BMP" TargetMode="External"/><Relationship Id="rId4" Type="http://schemas.openxmlformats.org/officeDocument/2006/relationships/image" Target="../media/image14.png"/><Relationship Id="rId9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-1371600"/>
            <a:ext cx="8743950" cy="1371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81251" name="Rectangle 3"/>
          <p:cNvSpPr>
            <a:spLocks noChangeArrowheads="1"/>
          </p:cNvSpPr>
          <p:nvPr/>
        </p:nvSpPr>
        <p:spPr bwMode="auto">
          <a:xfrm>
            <a:off x="46038" y="1385888"/>
            <a:ext cx="10237787" cy="399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9600">
                <a:solidFill>
                  <a:srgbClr val="00FFFF"/>
                </a:solidFill>
                <a:effectLst/>
              </a:rPr>
              <a:t>Světlo </a:t>
            </a:r>
            <a:br>
              <a:rPr lang="cs-CZ" altLang="cs-CZ" sz="9600">
                <a:solidFill>
                  <a:srgbClr val="00FFFF"/>
                </a:solidFill>
                <a:effectLst/>
              </a:rPr>
            </a:br>
            <a:r>
              <a:rPr lang="cs-CZ" altLang="cs-CZ" sz="8000">
                <a:solidFill>
                  <a:srgbClr val="00FFFF"/>
                </a:solidFill>
                <a:effectLst/>
              </a:rPr>
              <a:t>- elektromagnetická </a:t>
            </a:r>
          </a:p>
          <a:p>
            <a:r>
              <a:rPr lang="cs-CZ" altLang="cs-CZ" sz="8000">
                <a:solidFill>
                  <a:srgbClr val="00FFFF"/>
                </a:solidFill>
                <a:effectLst/>
              </a:rPr>
              <a:t>vlna</a:t>
            </a:r>
            <a:endParaRPr lang="cs-CZ" altLang="cs-CZ" sz="6000">
              <a:solidFill>
                <a:srgbClr val="00FFFF"/>
              </a:solidFill>
              <a:effectLst/>
            </a:endParaRPr>
          </a:p>
        </p:txBody>
      </p:sp>
      <p:sp>
        <p:nvSpPr>
          <p:cNvPr id="18125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1525" y="6858000"/>
            <a:ext cx="8743950" cy="411480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928"/>
    </mc:Choice>
    <mc:Fallback xmlns="">
      <p:transition spd="slow" advTm="27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152400"/>
            <a:ext cx="3924300" cy="1447800"/>
          </a:xfrm>
        </p:spPr>
        <p:txBody>
          <a:bodyPr/>
          <a:lstStyle/>
          <a:p>
            <a:r>
              <a:rPr lang="cs-CZ" altLang="cs-CZ" sz="3200" b="1"/>
              <a:t>Totální odraz, jedno vlákno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0" y="2514600"/>
            <a:ext cx="2286000" cy="7620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cs-CZ" altLang="cs-CZ" sz="1800" b="1">
                <a:solidFill>
                  <a:schemeClr val="tx2"/>
                </a:solidFill>
              </a:rPr>
              <a:t>Mikroskopický detail zorného pole</a:t>
            </a:r>
          </a:p>
        </p:txBody>
      </p:sp>
      <p:pic>
        <p:nvPicPr>
          <p:cNvPr id="173060" name="Picture 4" descr="olympus1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12"/>
          <a:stretch>
            <a:fillRect/>
          </a:stretch>
        </p:blipFill>
        <p:spPr bwMode="auto">
          <a:xfrm>
            <a:off x="5029200" y="3429000"/>
            <a:ext cx="44958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1" name="Picture 5" descr="olympus19"/>
          <p:cNvPicPr>
            <a:picLocks noChangeAspect="1" noChangeArrowheads="1"/>
          </p:cNvPicPr>
          <p:nvPr/>
        </p:nvPicPr>
        <p:blipFill>
          <a:blip r:embed="rId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99" t="37065" r="38333" b="31165"/>
          <a:stretch>
            <a:fillRect/>
          </a:stretch>
        </p:blipFill>
        <p:spPr bwMode="auto">
          <a:xfrm>
            <a:off x="6629400" y="2438400"/>
            <a:ext cx="990600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2" name="Picture 6" descr="olympus2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76400"/>
            <a:ext cx="4038600" cy="2679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3" name="Picture 7" descr="Olympus2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301"/>
          <a:stretch>
            <a:fillRect/>
          </a:stretch>
        </p:blipFill>
        <p:spPr bwMode="auto">
          <a:xfrm>
            <a:off x="457200" y="4343400"/>
            <a:ext cx="40386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3064" name="Picture 8" descr="Olympus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0"/>
            <a:ext cx="3657600" cy="234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89"/>
    </mc:Choice>
    <mc:Fallback xmlns="">
      <p:transition spd="slow" advTm="500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body" sz="half" idx="1"/>
          </p:nvPr>
        </p:nvSpPr>
        <p:spPr>
          <a:xfrm>
            <a:off x="1257300" y="1828800"/>
            <a:ext cx="3814763" cy="4114800"/>
          </a:xfrm>
          <a:noFill/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cs-CZ" altLang="cs-CZ" sz="3000"/>
              <a:t>	</a:t>
            </a:r>
          </a:p>
        </p:txBody>
      </p:sp>
      <p:pic>
        <p:nvPicPr>
          <p:cNvPr id="185347" name="Picture 3" descr="spektrum">
            <a:hlinkClick r:id="rId4"/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7388" y="765175"/>
            <a:ext cx="8507412" cy="565785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388"/>
    </mc:Choice>
    <mc:Fallback xmlns="">
      <p:transition spd="slow" advTm="123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9753600" cy="3505200"/>
          </a:xfrm>
        </p:spPr>
        <p:txBody>
          <a:bodyPr/>
          <a:lstStyle/>
          <a:p>
            <a:pPr algn="l"/>
            <a:r>
              <a:rPr lang="cs-CZ" altLang="cs-CZ" sz="4000" b="1"/>
              <a:t>2. </a:t>
            </a:r>
            <a:r>
              <a:rPr lang="cs-CZ" altLang="cs-CZ" sz="4000" b="1">
                <a:cs typeface="Times New Roman" panose="02020603050405020304" pitchFamily="18" charset="0"/>
              </a:rPr>
              <a:t>Disperze světla </a:t>
            </a:r>
            <a:br>
              <a:rPr lang="cs-CZ" altLang="cs-CZ" sz="4000" b="1">
                <a:cs typeface="Times New Roman" panose="02020603050405020304" pitchFamily="18" charset="0"/>
              </a:rPr>
            </a:br>
            <a:r>
              <a:rPr lang="cs-CZ" altLang="cs-CZ" sz="2800" b="1">
                <a:cs typeface="Times New Roman" panose="02020603050405020304" pitchFamily="18" charset="0"/>
              </a:rPr>
              <a:t>Při lomu světla se </a:t>
            </a:r>
            <a:r>
              <a:rPr lang="cs-CZ" altLang="cs-CZ" sz="2800" b="1" u="sng">
                <a:cs typeface="Times New Roman" panose="02020603050405020304" pitchFamily="18" charset="0"/>
              </a:rPr>
              <a:t>rozkládá na jednotlivé vlnové délky</a:t>
            </a:r>
            <a:r>
              <a:rPr lang="cs-CZ" altLang="cs-CZ" sz="2800" b="1">
                <a:cs typeface="Times New Roman" panose="02020603050405020304" pitchFamily="18" charset="0"/>
              </a:rPr>
              <a:t>. Příčinou je </a:t>
            </a:r>
            <a:r>
              <a:rPr lang="cs-CZ" altLang="cs-CZ" sz="2800" b="1" u="sng">
                <a:cs typeface="Times New Roman" panose="02020603050405020304" pitchFamily="18" charset="0"/>
              </a:rPr>
              <a:t>závislost rychlosti světla v látkách na frekvenci</a:t>
            </a:r>
            <a:r>
              <a:rPr lang="cs-CZ" altLang="cs-CZ" sz="2800" b="1">
                <a:cs typeface="Times New Roman" panose="02020603050405020304" pitchFamily="18" charset="0"/>
              </a:rPr>
              <a:t> – disperze světla. Při normální disperzi se rychlost světla zmenšuje s frekvencí. </a:t>
            </a:r>
            <a:r>
              <a:rPr lang="cs-CZ" altLang="cs-CZ" sz="2800" b="1" u="sng">
                <a:cs typeface="Times New Roman" panose="02020603050405020304" pitchFamily="18" charset="0"/>
              </a:rPr>
              <a:t>Ve vakuu k disperzi nedochází</a:t>
            </a:r>
            <a:r>
              <a:rPr lang="cs-CZ" altLang="cs-CZ" sz="2800" b="1">
                <a:cs typeface="Times New Roman" panose="02020603050405020304" pitchFamily="18" charset="0"/>
              </a:rPr>
              <a:t>.</a:t>
            </a:r>
            <a:br>
              <a:rPr lang="cs-CZ" altLang="cs-CZ" sz="2800" b="1">
                <a:cs typeface="Times New Roman" panose="02020603050405020304" pitchFamily="18" charset="0"/>
              </a:rPr>
            </a:br>
            <a:endParaRPr lang="cs-CZ" altLang="cs-CZ" sz="2800" b="1">
              <a:cs typeface="Times New Roman" panose="02020603050405020304" pitchFamily="18" charset="0"/>
            </a:endParaRPr>
          </a:p>
        </p:txBody>
      </p:sp>
      <p:sp>
        <p:nvSpPr>
          <p:cNvPr id="107530" name="Rectangle 10"/>
          <p:cNvSpPr>
            <a:spLocks noChangeArrowheads="1"/>
          </p:cNvSpPr>
          <p:nvPr/>
        </p:nvSpPr>
        <p:spPr bwMode="auto">
          <a:xfrm>
            <a:off x="3829050" y="2924175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107529" name="Picture 9" descr="\\Nt_server_1\prenos\SOČ\Jandora\Maka\O7.BMP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9"/>
          <a:stretch>
            <a:fillRect/>
          </a:stretch>
        </p:blipFill>
        <p:spPr bwMode="auto">
          <a:xfrm>
            <a:off x="0" y="3048000"/>
            <a:ext cx="5943600" cy="2206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</p:pic>
      <p:sp>
        <p:nvSpPr>
          <p:cNvPr id="107532" name="Rectangle 12"/>
          <p:cNvSpPr>
            <a:spLocks noChangeArrowheads="1"/>
          </p:cNvSpPr>
          <p:nvPr/>
        </p:nvSpPr>
        <p:spPr bwMode="auto">
          <a:xfrm>
            <a:off x="4195763" y="30099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07534" name="Rectangle 14"/>
          <p:cNvSpPr>
            <a:spLocks noChangeArrowheads="1"/>
          </p:cNvSpPr>
          <p:nvPr/>
        </p:nvSpPr>
        <p:spPr bwMode="auto">
          <a:xfrm>
            <a:off x="4195763" y="30099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3048000"/>
            <a:ext cx="4343400" cy="2209800"/>
          </a:xfrm>
          <a:prstGeom prst="rect">
            <a:avLst/>
          </a:prstGeom>
          <a:solidFill>
            <a:schemeClr val="tx2"/>
          </a:solidFill>
        </p:spPr>
      </p:pic>
      <p:sp>
        <p:nvSpPr>
          <p:cNvPr id="107535" name="Rectangle 15"/>
          <p:cNvSpPr>
            <a:spLocks noChangeArrowheads="1"/>
          </p:cNvSpPr>
          <p:nvPr/>
        </p:nvSpPr>
        <p:spPr bwMode="auto">
          <a:xfrm>
            <a:off x="304800" y="5486400"/>
            <a:ext cx="64770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altLang="cs-CZ" sz="2400" u="sng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Vlnová délka světla závisí na indexu lomu prostředí</a:t>
            </a:r>
            <a:r>
              <a:rPr lang="cs-CZ" altLang="cs-CZ" sz="2400" b="0">
                <a:solidFill>
                  <a:schemeClr val="tx1"/>
                </a:solidFill>
                <a:effectLst/>
              </a:rPr>
              <a:t> </a:t>
            </a:r>
          </a:p>
        </p:txBody>
      </p:sp>
      <p:pic>
        <p:nvPicPr>
          <p:cNvPr id="107536" name="Picture 16" descr="SCNEX06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186363"/>
            <a:ext cx="3059113" cy="167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446"/>
    </mc:Choice>
    <mc:Fallback xmlns="">
      <p:transition spd="slow" advTm="384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228600"/>
            <a:ext cx="7772400" cy="1219200"/>
          </a:xfrm>
        </p:spPr>
        <p:txBody>
          <a:bodyPr/>
          <a:lstStyle/>
          <a:p>
            <a:r>
              <a:rPr lang="cs-CZ" altLang="cs-CZ" sz="3200" b="1">
                <a:solidFill>
                  <a:srgbClr val="FFFF00"/>
                </a:solidFill>
              </a:rPr>
              <a:t>3. </a:t>
            </a:r>
            <a:r>
              <a:rPr lang="cs-CZ" altLang="cs-CZ" sz="3200" b="1">
                <a:solidFill>
                  <a:srgbClr val="FFFF00"/>
                </a:solidFill>
                <a:cs typeface="Times New Roman" panose="02020603050405020304" pitchFamily="18" charset="0"/>
              </a:rPr>
              <a:t>Interference</a:t>
            </a:r>
            <a:r>
              <a:rPr lang="cs-CZ" altLang="cs-CZ" sz="3200" b="1">
                <a:solidFill>
                  <a:srgbClr val="FFFF00"/>
                </a:solidFill>
              </a:rPr>
              <a:t>  </a:t>
            </a:r>
            <a:r>
              <a:rPr lang="cs-CZ" altLang="cs-CZ" sz="2800" b="1" u="sng">
                <a:solidFill>
                  <a:srgbClr val="FFFF00"/>
                </a:solidFill>
              </a:rPr>
              <a:t>sk</a:t>
            </a:r>
            <a:r>
              <a:rPr lang="cs-CZ" altLang="cs-CZ" sz="2800" b="1" u="sng">
                <a:solidFill>
                  <a:srgbClr val="FFFF00"/>
                </a:solidFill>
                <a:cs typeface="Times New Roman" panose="02020603050405020304" pitchFamily="18" charset="0"/>
              </a:rPr>
              <a:t>ládání světla</a:t>
            </a:r>
            <a:r>
              <a:rPr lang="cs-CZ" altLang="cs-CZ" sz="2800" b="1">
                <a:solidFill>
                  <a:srgbClr val="FFFF00"/>
                </a:solidFill>
                <a:cs typeface="Times New Roman" panose="02020603050405020304" pitchFamily="18" charset="0"/>
              </a:rPr>
              <a:t>.</a:t>
            </a:r>
            <a:r>
              <a:rPr lang="cs-CZ" altLang="cs-CZ" b="1">
                <a:solidFill>
                  <a:srgbClr val="FFFF00"/>
                </a:solidFill>
                <a:cs typeface="Times New Roman" panose="02020603050405020304" pitchFamily="18" charset="0"/>
              </a:rPr>
              <a:t> </a:t>
            </a:r>
            <a:br>
              <a:rPr lang="cs-CZ" altLang="cs-CZ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</a:br>
            <a:endParaRPr lang="cs-CZ" altLang="cs-CZ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96264" name="Rectangle 8"/>
          <p:cNvSpPr>
            <a:spLocks noChangeArrowheads="1"/>
          </p:cNvSpPr>
          <p:nvPr/>
        </p:nvSpPr>
        <p:spPr bwMode="auto">
          <a:xfrm>
            <a:off x="914400" y="1219200"/>
            <a:ext cx="7467600" cy="1917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PODMÍNKA KOHERENCE:</a:t>
            </a:r>
            <a:endParaRPr lang="cs-CZ" altLang="cs-CZ" sz="240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algn="just"/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 - paprsky musí mít </a:t>
            </a:r>
            <a:r>
              <a:rPr lang="cs-CZ" altLang="cs-CZ" sz="2400" u="sng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stejnou frekvenci</a:t>
            </a:r>
            <a:endParaRPr lang="cs-CZ" altLang="cs-CZ" sz="240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algn="just"/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 - paprsky musí být navzájem </a:t>
            </a:r>
            <a:r>
              <a:rPr lang="cs-CZ" altLang="cs-CZ" sz="2400" u="sng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rovnoběžné</a:t>
            </a:r>
            <a:endParaRPr lang="cs-CZ" altLang="cs-CZ" sz="240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algn="just"/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 - paprsky musí mít na sobě </a:t>
            </a:r>
            <a:r>
              <a:rPr lang="cs-CZ" altLang="cs-CZ" sz="2400" u="sng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nezávislý dráhový rozdíl</a:t>
            </a:r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. </a:t>
            </a:r>
            <a:endParaRPr lang="cs-CZ" altLang="cs-CZ" sz="2400">
              <a:solidFill>
                <a:srgbClr val="000000"/>
              </a:solidFill>
              <a:effectLst/>
              <a:cs typeface="Times New Roman" panose="02020603050405020304" pitchFamily="18" charset="0"/>
            </a:endParaRPr>
          </a:p>
          <a:p>
            <a:pPr algn="l"/>
            <a:endParaRPr lang="cs-CZ" altLang="cs-CZ" sz="2400">
              <a:solidFill>
                <a:schemeClr val="tx1"/>
              </a:solidFill>
              <a:effectLst/>
            </a:endParaRPr>
          </a:p>
        </p:txBody>
      </p:sp>
      <p:pic>
        <p:nvPicPr>
          <p:cNvPr id="96265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971800"/>
            <a:ext cx="1616075" cy="190500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96266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088" y="2971800"/>
            <a:ext cx="1730375" cy="1905000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96267" name="Rectangle 11"/>
          <p:cNvSpPr>
            <a:spLocks noChangeArrowheads="1"/>
          </p:cNvSpPr>
          <p:nvPr/>
        </p:nvSpPr>
        <p:spPr bwMode="auto">
          <a:xfrm>
            <a:off x="4114800" y="3124200"/>
            <a:ext cx="35052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c = v </a:t>
            </a:r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cs-CZ" altLang="cs-CZ" sz="2400">
                <a:solidFill>
                  <a:srgbClr val="FFFF00"/>
                </a:solidFill>
                <a:effectLst/>
                <a:latin typeface="Times New Roman CE" panose="02020603050405020304" pitchFamily="18" charset="0"/>
                <a:cs typeface="Times New Roman" panose="02020603050405020304" pitchFamily="18" charset="0"/>
              </a:rPr>
              <a:t> n</a:t>
            </a:r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     </a:t>
            </a:r>
            <a:r>
              <a:rPr lang="cs-CZ" altLang="cs-CZ" sz="2400">
                <a:solidFill>
                  <a:srgbClr val="FFFF00"/>
                </a:solidFill>
                <a:effectLst/>
                <a:latin typeface="Times New Roman CE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l = n </a:t>
            </a:r>
            <a:r>
              <a:rPr lang="cs-CZ" altLang="cs-CZ" sz="2400">
                <a:solidFill>
                  <a:srgbClr val="FFFF00"/>
                </a:solidFill>
                <a:effectLst/>
                <a:latin typeface="Times New Roman CE" panose="02020603050405020304" pitchFamily="18" charset="0"/>
                <a:cs typeface="Times New Roman" panose="02020603050405020304" pitchFamily="18" charset="0"/>
              </a:rPr>
              <a:t> s</a:t>
            </a:r>
            <a:r>
              <a:rPr lang="cs-CZ" altLang="cs-CZ" sz="2400">
                <a:solidFill>
                  <a:srgbClr val="FFFF00"/>
                </a:solidFill>
                <a:effectLst/>
                <a:latin typeface="Times New Roman CE" panose="02020603050405020304" pitchFamily="18" charset="0"/>
              </a:rPr>
              <a:t>                </a:t>
            </a:r>
            <a:endParaRPr lang="cs-CZ" altLang="cs-CZ" sz="2400" b="0">
              <a:solidFill>
                <a:srgbClr val="000000"/>
              </a:solidFill>
              <a:effectLst/>
              <a:sym typeface="Symbol" panose="05050102010706020507" pitchFamily="18" charset="2"/>
            </a:endParaRPr>
          </a:p>
          <a:p>
            <a:pPr algn="l"/>
            <a:r>
              <a:rPr lang="cs-CZ" altLang="cs-CZ" sz="2400">
                <a:solidFill>
                  <a:srgbClr val="FFFF00"/>
                </a:solidFill>
                <a:effectLst/>
                <a:sym typeface="Symbol" panose="05050102010706020507" pitchFamily="18" charset="2"/>
              </a:rPr>
              <a:t>  </a:t>
            </a:r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s = 2  d</a:t>
            </a:r>
            <a:r>
              <a:rPr lang="cs-CZ" altLang="cs-CZ" sz="2400">
                <a:solidFill>
                  <a:srgbClr val="0000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endParaRPr lang="cs-CZ" altLang="cs-CZ" sz="2400">
              <a:solidFill>
                <a:srgbClr val="000000"/>
              </a:solidFill>
              <a:effectLst/>
              <a:sym typeface="Symbol" panose="05050102010706020507" pitchFamily="18" charset="2"/>
            </a:endParaRPr>
          </a:p>
          <a:p>
            <a:pPr algn="l"/>
            <a:r>
              <a:rPr lang="cs-CZ" altLang="cs-CZ" sz="2400">
                <a:solidFill>
                  <a:srgbClr val="FFFF00"/>
                </a:solidFill>
                <a:effectLst/>
                <a:sym typeface="Symbol" panose="05050102010706020507" pitchFamily="18" charset="2"/>
              </a:rPr>
              <a:t>  </a:t>
            </a:r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l = 2  n  d</a:t>
            </a:r>
            <a:endParaRPr lang="cs-CZ" altLang="cs-CZ" sz="2400">
              <a:solidFill>
                <a:srgbClr val="000000"/>
              </a:solidFill>
              <a:effectLst/>
              <a:sym typeface="Symbol" panose="05050102010706020507" pitchFamily="18" charset="2"/>
            </a:endParaRPr>
          </a:p>
          <a:p>
            <a:pPr algn="l"/>
            <a:r>
              <a:rPr lang="cs-CZ" altLang="cs-CZ" sz="2400">
                <a:solidFill>
                  <a:srgbClr val="000000"/>
                </a:solidFill>
                <a:effectLst/>
                <a:sym typeface="Symbol" panose="05050102010706020507" pitchFamily="18" charset="2"/>
              </a:rPr>
              <a:t> </a:t>
            </a:r>
            <a:r>
              <a:rPr lang="cs-CZ" altLang="cs-CZ" sz="2400" u="sng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dráhový rozdíl</a:t>
            </a:r>
            <a:r>
              <a:rPr lang="cs-CZ" altLang="cs-CZ" sz="2400">
                <a:solidFill>
                  <a:srgbClr val="000000"/>
                </a:solidFill>
                <a:effectLst/>
                <a:sym typeface="Symbol" panose="05050102010706020507" pitchFamily="18" charset="2"/>
              </a:rPr>
              <a:t> </a:t>
            </a:r>
          </a:p>
        </p:txBody>
      </p:sp>
      <p:pic>
        <p:nvPicPr>
          <p:cNvPr id="96268" name="Picture 12" descr="\\Nt_server_1\prenos\SOČ\Jandora\Maka\O9.BMP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67"/>
          <a:stretch>
            <a:fillRect/>
          </a:stretch>
        </p:blipFill>
        <p:spPr bwMode="auto">
          <a:xfrm>
            <a:off x="5486400" y="4800600"/>
            <a:ext cx="1798638" cy="175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9" name="Picture 13" descr="\\Nt_server_1\prenos\SOČ\Jandora\Maka\O8.BMP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82" r="7074" b="2040"/>
          <a:stretch>
            <a:fillRect/>
          </a:stretch>
        </p:blipFill>
        <p:spPr bwMode="auto">
          <a:xfrm>
            <a:off x="7620000" y="3048000"/>
            <a:ext cx="24384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6271" name="Rectangle 15"/>
          <p:cNvSpPr>
            <a:spLocks noChangeArrowheads="1"/>
          </p:cNvSpPr>
          <p:nvPr/>
        </p:nvSpPr>
        <p:spPr bwMode="auto">
          <a:xfrm>
            <a:off x="4729163" y="333851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96270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5105400"/>
            <a:ext cx="2514600" cy="549275"/>
          </a:xfrm>
          <a:prstGeom prst="rect">
            <a:avLst/>
          </a:prstGeom>
          <a:solidFill>
            <a:srgbClr val="FFFF00"/>
          </a:solidFill>
        </p:spPr>
      </p:pic>
      <p:sp>
        <p:nvSpPr>
          <p:cNvPr id="96272" name="Rectangle 16"/>
          <p:cNvSpPr>
            <a:spLocks noChangeArrowheads="1"/>
          </p:cNvSpPr>
          <p:nvPr/>
        </p:nvSpPr>
        <p:spPr bwMode="auto">
          <a:xfrm>
            <a:off x="304800" y="5867400"/>
            <a:ext cx="548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altLang="cs-CZ" sz="1800" b="0" u="sng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Newtonových kroužků</a:t>
            </a:r>
            <a:r>
              <a:rPr lang="cs-CZ" altLang="cs-CZ" sz="1800" b="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 lze měřit vlnová délka světla, nebo kontrolovat opracování.</a:t>
            </a:r>
            <a:r>
              <a:rPr lang="cs-CZ" altLang="cs-CZ" sz="1200" b="0">
                <a:solidFill>
                  <a:schemeClr val="tx1"/>
                </a:solidFill>
                <a:effectLst/>
              </a:rPr>
              <a:t> </a:t>
            </a:r>
            <a:endParaRPr lang="cs-CZ" altLang="cs-CZ" sz="2400" b="0">
              <a:solidFill>
                <a:schemeClr val="tx1"/>
              </a:solidFill>
              <a:effectLst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706"/>
    </mc:Choice>
    <mc:Fallback xmlns="">
      <p:transition spd="slow" advTm="637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4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2209800"/>
            <a:ext cx="8743950" cy="137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6400" b="1">
                <a:solidFill>
                  <a:srgbClr val="00FFFF"/>
                </a:solidFill>
              </a:rPr>
              <a:t>Skládání a ohyb světla</a:t>
            </a:r>
            <a:endParaRPr lang="cs-CZ" altLang="cs-CZ" sz="640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2"/>
    </mc:Choice>
    <mc:Fallback xmlns="">
      <p:transition spd="slow" advTm="10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6" name="Picture 2" descr="3B50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1338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7" name="Picture 3" descr="3B50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875" y="0"/>
            <a:ext cx="4321175" cy="324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8" name="Picture 4" descr="3B502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57563"/>
            <a:ext cx="4351338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9" name="Picture 5" descr="arch0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5" y="2614613"/>
            <a:ext cx="2682875" cy="4243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2469"/>
    </mc:Choice>
    <mc:Fallback xmlns="">
      <p:transition spd="slow" advTm="924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5800">
                <a:solidFill>
                  <a:srgbClr val="00FFFF"/>
                </a:solidFill>
              </a:rPr>
              <a:t>Skládání (interference) světla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7250" y="1981200"/>
            <a:ext cx="8743950" cy="41148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cs-CZ" altLang="cs-CZ"/>
          </a:p>
        </p:txBody>
      </p:sp>
      <p:pic>
        <p:nvPicPr>
          <p:cNvPr id="190468" name="Picture 4" descr="inter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8913"/>
            <a:ext cx="10287000" cy="7027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36"/>
    </mc:Choice>
    <mc:Fallback xmlns="">
      <p:transition spd="slow" advTm="158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90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990600"/>
          </a:xfrm>
        </p:spPr>
        <p:txBody>
          <a:bodyPr/>
          <a:lstStyle/>
          <a:p>
            <a:pPr algn="l"/>
            <a:r>
              <a:rPr lang="cs-CZ" altLang="cs-CZ" sz="3600" b="1"/>
              <a:t>4. O</a:t>
            </a:r>
            <a:r>
              <a:rPr lang="cs-CZ" altLang="cs-CZ" sz="3600" b="1">
                <a:cs typeface="Times New Roman" panose="02020603050405020304" pitchFamily="18" charset="0"/>
              </a:rPr>
              <a:t>hyb světla</a:t>
            </a:r>
            <a:r>
              <a:rPr lang="cs-CZ" altLang="cs-CZ" sz="3600" b="1"/>
              <a:t> - </a:t>
            </a:r>
            <a:r>
              <a:rPr lang="cs-CZ" altLang="cs-CZ" sz="3600" b="1">
                <a:solidFill>
                  <a:srgbClr val="FFFF00"/>
                </a:solidFill>
                <a:cs typeface="Times New Roman" panose="02020603050405020304" pitchFamily="18" charset="0"/>
              </a:rPr>
              <a:t>difrakce</a:t>
            </a:r>
            <a:r>
              <a:rPr lang="cs-CZ" altLang="cs-CZ" sz="3600" b="1"/>
              <a:t> </a:t>
            </a:r>
            <a:r>
              <a:rPr lang="cs-CZ" altLang="cs-CZ"/>
              <a:t> </a:t>
            </a:r>
          </a:p>
        </p:txBody>
      </p:sp>
      <p:sp>
        <p:nvSpPr>
          <p:cNvPr id="104458" name="Rectangle 10"/>
          <p:cNvSpPr>
            <a:spLocks noChangeArrowheads="1"/>
          </p:cNvSpPr>
          <p:nvPr/>
        </p:nvSpPr>
        <p:spPr bwMode="auto">
          <a:xfrm>
            <a:off x="457200" y="990600"/>
            <a:ext cx="9296400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cs-CZ" altLang="cs-CZ" sz="2800" i="1" u="sng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Při ohybu světla dojde k změně směru šíření světla, aniž by se změnilo prostředí </a:t>
            </a:r>
            <a:r>
              <a:rPr lang="cs-CZ" altLang="cs-CZ" sz="2800" i="1" u="sng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</a:t>
            </a:r>
            <a:r>
              <a:rPr lang="cs-CZ" altLang="cs-CZ" sz="2800" i="1" u="sng">
                <a:solidFill>
                  <a:srgbClr val="FFFF00"/>
                </a:solidFill>
                <a:effectLst/>
                <a:latin typeface="Times New Roman CE" panose="02020603050405020304" pitchFamily="18" charset="0"/>
                <a:cs typeface="Times New Roman" panose="02020603050405020304" pitchFamily="18" charset="0"/>
              </a:rPr>
              <a:t> rozdíl od lomu</a:t>
            </a:r>
            <a:r>
              <a:rPr lang="cs-CZ" altLang="cs-CZ" sz="2800" i="1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.</a:t>
            </a:r>
            <a:r>
              <a:rPr lang="cs-CZ" altLang="cs-CZ" sz="2800" b="0" u="sng">
                <a:solidFill>
                  <a:schemeClr val="tx1"/>
                </a:solidFill>
                <a:effectLst/>
                <a:sym typeface="Symbol" panose="05050102010706020507" pitchFamily="18" charset="2"/>
              </a:rPr>
              <a:t> </a:t>
            </a:r>
            <a:endParaRPr lang="cs-CZ" altLang="cs-CZ" sz="2800" i="1" u="sng">
              <a:solidFill>
                <a:srgbClr val="FFFF00"/>
              </a:solidFill>
              <a:effectLst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104459" name="Picture 11" descr="\\Nt_server_1\prenos\SOČ\Jandora\Maka\O10.BMP"/>
          <p:cNvPicPr>
            <a:picLocks noChangeAspect="1" noChangeArrowheads="1"/>
          </p:cNvPicPr>
          <p:nvPr/>
        </p:nvPicPr>
        <p:blipFill>
          <a:blip r:embed="rId4" r:link="rId5">
            <a:lum bright="-36000" contras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057400"/>
            <a:ext cx="3581400" cy="2533650"/>
          </a:xfrm>
          <a:prstGeom prst="rect">
            <a:avLst/>
          </a:prstGeom>
          <a:solidFill>
            <a:srgbClr val="FFFF00"/>
          </a:solidFill>
        </p:spPr>
      </p:pic>
      <p:pic>
        <p:nvPicPr>
          <p:cNvPr id="104460" name="Picture 12" descr="\\Nt_server_1\prenos\SOČ\Jandora\Maka\O11.BMP"/>
          <p:cNvPicPr>
            <a:picLocks noChangeAspect="1" noChangeArrowheads="1"/>
          </p:cNvPicPr>
          <p:nvPr/>
        </p:nvPicPr>
        <p:blipFill>
          <a:blip r:embed="rId6" r:link="rId7">
            <a:lum bright="-18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1981200"/>
            <a:ext cx="4876800" cy="3292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61" name="Rectangle 13"/>
          <p:cNvSpPr>
            <a:spLocks noChangeArrowheads="1"/>
          </p:cNvSpPr>
          <p:nvPr/>
        </p:nvSpPr>
        <p:spPr bwMode="auto">
          <a:xfrm>
            <a:off x="609600" y="4724400"/>
            <a:ext cx="2133600" cy="82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b </a:t>
            </a:r>
            <a:r>
              <a:rPr lang="cs-CZ" altLang="cs-CZ" sz="2400" b="0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cs-CZ" altLang="cs-CZ" sz="2400" b="0">
                <a:solidFill>
                  <a:srgbClr val="FFFF00"/>
                </a:solidFill>
                <a:effectLst/>
                <a:latin typeface="Times New Roman CE" panose="02020603050405020304" pitchFamily="18" charset="0"/>
                <a:cs typeface="Times New Roman" panose="02020603050405020304" pitchFamily="18" charset="0"/>
              </a:rPr>
              <a:t> sin </a:t>
            </a:r>
            <a:r>
              <a:rPr lang="cs-CZ" altLang="cs-CZ" sz="2400" b="0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cs-CZ" altLang="cs-CZ" sz="2400" b="0">
                <a:solidFill>
                  <a:srgbClr val="FFFF00"/>
                </a:solidFill>
                <a:effectLst/>
                <a:latin typeface="Times New Roman CE" panose="02020603050405020304" pitchFamily="18" charset="0"/>
                <a:cs typeface="Times New Roman" panose="02020603050405020304" pitchFamily="18" charset="0"/>
              </a:rPr>
              <a:t> = k </a:t>
            </a:r>
            <a:r>
              <a:rPr lang="cs-CZ" altLang="cs-CZ" sz="2400" b="0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</a:t>
            </a:r>
            <a:r>
              <a:rPr lang="cs-CZ" altLang="cs-CZ" sz="2400" b="0">
                <a:solidFill>
                  <a:srgbClr val="FFFF00"/>
                </a:solidFill>
                <a:effectLst/>
                <a:latin typeface="Times New Roman CE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altLang="cs-CZ" sz="2400" b="0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</a:t>
            </a:r>
            <a:endParaRPr lang="cs-CZ" altLang="cs-CZ" sz="2400" b="0">
              <a:solidFill>
                <a:srgbClr val="000000"/>
              </a:solidFill>
              <a:effectLst/>
              <a:latin typeface="Times New Roman CE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cs-CZ" altLang="cs-CZ" sz="2400" b="0">
              <a:solidFill>
                <a:srgbClr val="FFFF00"/>
              </a:solidFill>
              <a:effectLst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sp>
        <p:nvSpPr>
          <p:cNvPr id="104462" name="Rectangle 14"/>
          <p:cNvSpPr>
            <a:spLocks noChangeArrowheads="1"/>
          </p:cNvSpPr>
          <p:nvPr/>
        </p:nvSpPr>
        <p:spPr bwMode="auto">
          <a:xfrm>
            <a:off x="609600" y="5257800"/>
            <a:ext cx="4191000" cy="884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cs-CZ" altLang="cs-CZ" sz="280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interferenční spektrum</a:t>
            </a:r>
            <a:r>
              <a:rPr lang="cs-CZ" altLang="cs-CZ" sz="2800" b="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.</a:t>
            </a:r>
          </a:p>
          <a:p>
            <a:pPr algn="l"/>
            <a:endParaRPr lang="cs-CZ" altLang="cs-CZ" sz="2400" b="0">
              <a:solidFill>
                <a:schemeClr val="tx1"/>
              </a:solidFill>
              <a:effectLst/>
            </a:endParaRPr>
          </a:p>
        </p:txBody>
      </p:sp>
      <p:sp>
        <p:nvSpPr>
          <p:cNvPr id="104464" name="Rectangle 16"/>
          <p:cNvSpPr>
            <a:spLocks noChangeArrowheads="1"/>
          </p:cNvSpPr>
          <p:nvPr/>
        </p:nvSpPr>
        <p:spPr bwMode="auto">
          <a:xfrm>
            <a:off x="0" y="262731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04465" name="Rectangle 17"/>
          <p:cNvSpPr>
            <a:spLocks noChangeArrowheads="1"/>
          </p:cNvSpPr>
          <p:nvPr/>
        </p:nvSpPr>
        <p:spPr bwMode="auto">
          <a:xfrm>
            <a:off x="4800600" y="5305425"/>
            <a:ext cx="5257800" cy="1552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cs-CZ" altLang="cs-CZ" sz="2400" i="1"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cs-CZ" altLang="cs-CZ" sz="2400" i="1">
                <a:effectLst/>
                <a:cs typeface="Times New Roman" panose="02020603050405020304" pitchFamily="18" charset="0"/>
              </a:rPr>
              <a:t> určuje směr, ve kterém je vzniká maximum a k = 0, 1, 2, … je řád maxima</a:t>
            </a:r>
            <a:endParaRPr lang="cs-CZ" altLang="cs-CZ" sz="2400" i="1">
              <a:effectLst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/>
            <a:endParaRPr lang="cs-CZ" altLang="cs-CZ" sz="2400" i="1">
              <a:effectLst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42"/>
    </mc:Choice>
    <mc:Fallback xmlns="">
      <p:transition spd="slow" advTm="363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2209800"/>
            <a:ext cx="8743950" cy="13716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cs-CZ" altLang="cs-CZ" sz="6400" b="1">
                <a:solidFill>
                  <a:srgbClr val="00FFFF"/>
                </a:solidFill>
              </a:rPr>
              <a:t>Polarizační jevy</a:t>
            </a:r>
            <a:endParaRPr lang="cs-CZ" altLang="cs-CZ" sz="6400"/>
          </a:p>
        </p:txBody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50900" y="4365625"/>
            <a:ext cx="8743950" cy="4114800"/>
          </a:xfrm>
        </p:spPr>
        <p:txBody>
          <a:bodyPr/>
          <a:lstStyle/>
          <a:p>
            <a:pPr>
              <a:buFont typeface="Monotype Sorts" pitchFamily="2" charset="2"/>
              <a:buNone/>
            </a:pPr>
            <a:endParaRPr lang="cs-CZ" alt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2"/>
    </mc:Choice>
    <mc:Fallback xmlns="">
      <p:transition spd="slow" advTm="8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6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cs-CZ" altLang="cs-CZ" b="1">
                <a:solidFill>
                  <a:schemeClr val="tx1"/>
                </a:solidFill>
              </a:rPr>
              <a:t>Postupná elektromagnetická vlna:</a:t>
            </a:r>
            <a:endParaRPr lang="cs-CZ" altLang="cs-CZ"/>
          </a:p>
        </p:txBody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981200"/>
            <a:ext cx="9151938" cy="4114800"/>
          </a:xfrm>
          <a:noFill/>
        </p:spPr>
        <p:txBody>
          <a:bodyPr/>
          <a:lstStyle/>
          <a:p>
            <a:r>
              <a:rPr lang="cs-CZ" altLang="cs-CZ"/>
              <a:t>vektor intenzity elektrického i magnetického pole je vždy kolmý na směr šíření vlny </a:t>
            </a:r>
          </a:p>
          <a:p>
            <a:pPr>
              <a:buFont typeface="Monotype Sorts" pitchFamily="2" charset="2"/>
              <a:buNone/>
            </a:pPr>
            <a:r>
              <a:rPr lang="cs-CZ" altLang="cs-CZ"/>
              <a:t>			</a:t>
            </a:r>
          </a:p>
          <a:p>
            <a:r>
              <a:rPr lang="cs-CZ" altLang="cs-CZ" b="1"/>
              <a:t>příčné</a:t>
            </a:r>
            <a:r>
              <a:rPr lang="cs-CZ" altLang="cs-CZ"/>
              <a:t> vlnění </a:t>
            </a:r>
            <a:endParaRPr lang="cs-CZ" altLang="cs-CZ" b="1"/>
          </a:p>
          <a:p>
            <a:pPr>
              <a:buFont typeface="Monotype Sorts" pitchFamily="2" charset="2"/>
              <a:buNone/>
            </a:pPr>
            <a:endParaRPr lang="cs-CZ" altLang="cs-CZ" b="1"/>
          </a:p>
          <a:p>
            <a:pPr>
              <a:buFont typeface="Monotype Sorts" pitchFamily="2" charset="2"/>
              <a:buNone/>
            </a:pPr>
            <a:endParaRPr lang="cs-CZ" altLang="cs-CZ"/>
          </a:p>
        </p:txBody>
      </p:sp>
      <p:pic>
        <p:nvPicPr>
          <p:cNvPr id="205828" name="Picture 4" descr="vlna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213"/>
            <a:ext cx="10287000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38"/>
    </mc:Choice>
    <mc:Fallback xmlns="">
      <p:transition spd="slow" advTm="184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58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1219200"/>
          </a:xfrm>
        </p:spPr>
        <p:txBody>
          <a:bodyPr/>
          <a:lstStyle/>
          <a:p>
            <a:r>
              <a:rPr lang="cs-CZ" altLang="cs-CZ" sz="3600" b="1"/>
              <a:t>Optika v klinickém využití</a:t>
            </a:r>
          </a:p>
        </p:txBody>
      </p:sp>
      <p:sp>
        <p:nvSpPr>
          <p:cNvPr id="137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1295400"/>
            <a:ext cx="77724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1. Odraz a lom</a:t>
            </a:r>
          </a:p>
          <a:p>
            <a:pPr>
              <a:lnSpc>
                <a:spcPct val="90000"/>
              </a:lnSpc>
            </a:pPr>
            <a:r>
              <a:rPr lang="cs-CZ" altLang="cs-CZ"/>
              <a:t>2. Disperze</a:t>
            </a:r>
          </a:p>
          <a:p>
            <a:pPr>
              <a:lnSpc>
                <a:spcPct val="90000"/>
              </a:lnSpc>
            </a:pPr>
            <a:r>
              <a:rPr lang="cs-CZ" altLang="cs-CZ"/>
              <a:t>3. Interference světla</a:t>
            </a:r>
          </a:p>
          <a:p>
            <a:pPr>
              <a:lnSpc>
                <a:spcPct val="90000"/>
              </a:lnSpc>
            </a:pPr>
            <a:r>
              <a:rPr lang="cs-CZ" altLang="cs-CZ"/>
              <a:t>4. Difrakce světla - ohyb</a:t>
            </a:r>
          </a:p>
          <a:p>
            <a:pPr>
              <a:lnSpc>
                <a:spcPct val="90000"/>
              </a:lnSpc>
            </a:pPr>
            <a:r>
              <a:rPr lang="cs-CZ" altLang="cs-CZ"/>
              <a:t>5. Polarizace světla</a:t>
            </a:r>
          </a:p>
          <a:p>
            <a:pPr>
              <a:lnSpc>
                <a:spcPct val="90000"/>
              </a:lnSpc>
            </a:pPr>
            <a:r>
              <a:rPr lang="cs-CZ" altLang="cs-CZ"/>
              <a:t>6. Koherence vlnění</a:t>
            </a:r>
          </a:p>
          <a:p>
            <a:pPr>
              <a:lnSpc>
                <a:spcPct val="90000"/>
              </a:lnSpc>
            </a:pPr>
            <a:r>
              <a:rPr lang="cs-CZ" altLang="cs-CZ"/>
              <a:t>7. Fluorescence, fosforescence</a:t>
            </a:r>
          </a:p>
          <a:p>
            <a:pPr>
              <a:lnSpc>
                <a:spcPct val="90000"/>
              </a:lnSpc>
            </a:pPr>
            <a:r>
              <a:rPr lang="cs-CZ" altLang="cs-CZ"/>
              <a:t>8. Absorpce, emise stimulovaná emise.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81"/>
    </mc:Choice>
    <mc:Fallback xmlns="">
      <p:transition spd="slow" advTm="195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850" name="Picture 2" descr="vlna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5175"/>
            <a:ext cx="10287000" cy="5243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66"/>
    </mc:Choice>
    <mc:Fallback xmlns="">
      <p:transition spd="slow" advTm="210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9938" y="908050"/>
            <a:ext cx="8743950" cy="4114800"/>
          </a:xfrm>
          <a:noFill/>
        </p:spPr>
        <p:txBody>
          <a:bodyPr/>
          <a:lstStyle/>
          <a:p>
            <a:r>
              <a:rPr lang="cs-CZ" altLang="cs-CZ" b="1"/>
              <a:t>přirozené světlo</a:t>
            </a:r>
          </a:p>
          <a:p>
            <a:pPr>
              <a:buFont typeface="Monotype Sorts" pitchFamily="2" charset="2"/>
              <a:buNone/>
            </a:pPr>
            <a:r>
              <a:rPr lang="cs-CZ" altLang="cs-CZ"/>
              <a:t>	(přímé sluneční světlo, žárovka, plamen svíčky...) - </a:t>
            </a:r>
            <a:r>
              <a:rPr lang="cs-CZ" altLang="cs-CZ" b="1" i="1"/>
              <a:t>nepolarizované</a:t>
            </a:r>
            <a:r>
              <a:rPr lang="cs-CZ" altLang="cs-CZ"/>
              <a:t> </a:t>
            </a:r>
          </a:p>
          <a:p>
            <a:pPr>
              <a:buFont typeface="Monotype Sorts" pitchFamily="2" charset="2"/>
              <a:buNone/>
            </a:pPr>
            <a:r>
              <a:rPr lang="cs-CZ" altLang="cs-CZ"/>
              <a:t>	</a:t>
            </a:r>
          </a:p>
          <a:p>
            <a:pPr>
              <a:buFont typeface="Monotype Sorts" pitchFamily="2" charset="2"/>
              <a:buNone/>
            </a:pPr>
            <a:r>
              <a:rPr lang="cs-CZ" altLang="cs-CZ"/>
              <a:t>	</a:t>
            </a:r>
          </a:p>
          <a:p>
            <a:pPr>
              <a:buFont typeface="Monotype Sorts" pitchFamily="2" charset="2"/>
              <a:buNone/>
            </a:pPr>
            <a:endParaRPr lang="cs-CZ" altLang="cs-CZ"/>
          </a:p>
        </p:txBody>
      </p:sp>
      <p:pic>
        <p:nvPicPr>
          <p:cNvPr id="196611" name="Picture 3" descr="vlna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16"/>
          <a:stretch>
            <a:fillRect/>
          </a:stretch>
        </p:blipFill>
        <p:spPr bwMode="auto">
          <a:xfrm>
            <a:off x="527050" y="2133600"/>
            <a:ext cx="9429750" cy="459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000"/>
    </mc:Choice>
    <mc:Fallback xmlns="">
      <p:transition spd="slow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196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8115300" cy="1219200"/>
          </a:xfrm>
        </p:spPr>
        <p:txBody>
          <a:bodyPr/>
          <a:lstStyle/>
          <a:p>
            <a:pPr algn="l"/>
            <a:r>
              <a:rPr lang="cs-CZ" altLang="cs-CZ" sz="3600" b="1" u="sng">
                <a:solidFill>
                  <a:srgbClr val="FFFF00"/>
                </a:solidFill>
              </a:rPr>
              <a:t>5. </a:t>
            </a:r>
            <a:r>
              <a:rPr lang="cs-CZ" altLang="cs-CZ" sz="3600" b="1" u="sng">
                <a:solidFill>
                  <a:srgbClr val="FFFF00"/>
                </a:solidFill>
                <a:cs typeface="Times New Roman" panose="02020603050405020304" pitchFamily="18" charset="0"/>
              </a:rPr>
              <a:t>Polarizace</a:t>
            </a:r>
            <a:br>
              <a:rPr lang="cs-CZ" altLang="cs-CZ" sz="3600" b="1" u="sng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cs typeface="Times New Roman" panose="02020603050405020304" pitchFamily="18" charset="0"/>
              </a:rPr>
            </a:br>
            <a:endParaRPr lang="cs-CZ" altLang="cs-CZ" sz="3600" b="1" u="sng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cs typeface="Times New Roman" panose="02020603050405020304" pitchFamily="18" charset="0"/>
            </a:endParaRPr>
          </a:p>
        </p:txBody>
      </p:sp>
      <p:pic>
        <p:nvPicPr>
          <p:cNvPr id="168963" name="Picture 3" descr="\\Nt_server_1\prenos\SOČ\Jandora\Maka\O15.BMP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743200"/>
            <a:ext cx="2957513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8964" name="Rectangle 4"/>
          <p:cNvSpPr>
            <a:spLocks noChangeArrowheads="1"/>
          </p:cNvSpPr>
          <p:nvPr/>
        </p:nvSpPr>
        <p:spPr bwMode="auto">
          <a:xfrm>
            <a:off x="3962400" y="2971800"/>
            <a:ext cx="6019800" cy="3013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just"/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Přirozené světlo lze polarizovat odrazem a lomem, dvojlomem a absorpcí (polaroidy). Odražené světlo je zcela polarizováno pouze při určitém úhlu dopadu (</a:t>
            </a:r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</a:t>
            </a:r>
            <a:r>
              <a:rPr lang="cs-CZ" altLang="cs-CZ" sz="2400" baseline="-3000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B</a:t>
            </a:r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 - Brewsterův neboli polarizační úhel, který závisí na indexu lomu </a:t>
            </a:r>
            <a:endParaRPr lang="cs-CZ" altLang="cs-CZ" sz="2400">
              <a:solidFill>
                <a:srgbClr val="000000"/>
              </a:solidFill>
              <a:effectLst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r>
              <a:rPr lang="cs-CZ" altLang="cs-CZ" sz="2400">
                <a:solidFill>
                  <a:srgbClr val="FFFF00"/>
                </a:solidFill>
                <a:effectLst/>
                <a:cs typeface="Times New Roman" panose="02020603050405020304" pitchFamily="18" charset="0"/>
                <a:sym typeface="Symbol" panose="05050102010706020507" pitchFamily="18" charset="2"/>
              </a:rPr>
              <a:t>n = tg </a:t>
            </a:r>
            <a:r>
              <a:rPr lang="cs-CZ" altLang="cs-CZ" sz="2400" baseline="-30000">
                <a:solidFill>
                  <a:srgbClr val="FFFF00"/>
                </a:solidFill>
                <a:effectLst/>
                <a:cs typeface="Times New Roman" panose="02020603050405020304" pitchFamily="18" charset="0"/>
              </a:rPr>
              <a:t>B</a:t>
            </a:r>
            <a:endParaRPr lang="cs-CZ" altLang="cs-CZ" sz="2400">
              <a:solidFill>
                <a:srgbClr val="000000"/>
              </a:solidFill>
              <a:effectLst/>
              <a:cs typeface="Times New Roman" panose="02020603050405020304" pitchFamily="18" charset="0"/>
              <a:sym typeface="Symbol" panose="05050102010706020507" pitchFamily="18" charset="2"/>
            </a:endParaRPr>
          </a:p>
          <a:p>
            <a:pPr algn="l"/>
            <a:endParaRPr lang="cs-CZ" altLang="cs-CZ" sz="2400">
              <a:solidFill>
                <a:srgbClr val="FFFF00"/>
              </a:solidFill>
              <a:effectLst/>
              <a:cs typeface="Times New Roman" panose="02020603050405020304" pitchFamily="18" charset="0"/>
              <a:sym typeface="Symbol" panose="05050102010706020507" pitchFamily="18" charset="2"/>
            </a:endParaRPr>
          </a:p>
        </p:txBody>
      </p:sp>
      <p:pic>
        <p:nvPicPr>
          <p:cNvPr id="168965" name="Picture 5" descr="Image37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5438" y="0"/>
            <a:ext cx="4895850" cy="30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12"/>
    </mc:Choice>
    <mc:Fallback xmlns="">
      <p:transition spd="slow" advTm="179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1219200"/>
          </a:xfrm>
        </p:spPr>
        <p:txBody>
          <a:bodyPr/>
          <a:lstStyle/>
          <a:p>
            <a:r>
              <a:rPr lang="cs-CZ" altLang="cs-CZ" sz="3600" b="1"/>
              <a:t>Optika v klinickém využití</a:t>
            </a: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1295400"/>
            <a:ext cx="7772400" cy="4800600"/>
          </a:xfrm>
        </p:spPr>
        <p:txBody>
          <a:bodyPr/>
          <a:lstStyle/>
          <a:p>
            <a:r>
              <a:rPr lang="cs-CZ" altLang="cs-CZ" sz="3200">
                <a:effectLst/>
              </a:rPr>
              <a:t>1. Odraz</a:t>
            </a:r>
          </a:p>
          <a:p>
            <a:r>
              <a:rPr lang="cs-CZ" altLang="cs-CZ" sz="3200">
                <a:effectLst/>
              </a:rPr>
              <a:t>2. Lom</a:t>
            </a:r>
          </a:p>
          <a:p>
            <a:r>
              <a:rPr lang="cs-CZ" altLang="cs-CZ" sz="3200">
                <a:effectLst/>
              </a:rPr>
              <a:t>3. Interference světla</a:t>
            </a:r>
          </a:p>
          <a:p>
            <a:r>
              <a:rPr lang="cs-CZ" altLang="cs-CZ" sz="3200">
                <a:effectLst/>
              </a:rPr>
              <a:t>4. Difrakce světla</a:t>
            </a:r>
          </a:p>
          <a:p>
            <a:r>
              <a:rPr lang="cs-CZ" altLang="cs-CZ" sz="3200">
                <a:effectLst/>
              </a:rPr>
              <a:t>5. Polarizace světla</a:t>
            </a:r>
          </a:p>
          <a:p>
            <a:r>
              <a:rPr lang="cs-CZ" altLang="cs-CZ" b="1">
                <a:solidFill>
                  <a:schemeClr val="tx2"/>
                </a:solidFill>
              </a:rPr>
              <a:t>6. Koherence vlnění</a:t>
            </a:r>
          </a:p>
          <a:p>
            <a:r>
              <a:rPr lang="cs-CZ" altLang="cs-CZ" b="1">
                <a:solidFill>
                  <a:schemeClr val="tx2"/>
                </a:solidFill>
              </a:rPr>
              <a:t>7. Fluorescence, fosforescence</a:t>
            </a:r>
          </a:p>
          <a:p>
            <a:r>
              <a:rPr lang="cs-CZ" altLang="cs-CZ" b="1">
                <a:solidFill>
                  <a:schemeClr val="tx2"/>
                </a:solidFill>
              </a:rPr>
              <a:t>8. Absorpce, emise stimulovaná emise</a:t>
            </a:r>
            <a:r>
              <a:rPr lang="cs-CZ" altLang="cs-CZ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648"/>
    </mc:Choice>
    <mc:Fallback xmlns="">
      <p:transition spd="slow" advTm="51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0"/>
            <a:ext cx="4319588" cy="1052513"/>
          </a:xfrm>
        </p:spPr>
        <p:txBody>
          <a:bodyPr anchor="ctr"/>
          <a:lstStyle/>
          <a:p>
            <a:r>
              <a:rPr lang="cs-CZ" altLang="cs-CZ" sz="3600"/>
              <a:t>Absorpce</a:t>
            </a:r>
          </a:p>
        </p:txBody>
      </p:sp>
      <p:sp>
        <p:nvSpPr>
          <p:cNvPr id="1628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231063" y="549275"/>
            <a:ext cx="3055937" cy="1223963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Elektro-</a:t>
            </a:r>
          </a:p>
          <a:p>
            <a:pPr>
              <a:lnSpc>
                <a:spcPct val="90000"/>
              </a:lnSpc>
            </a:pPr>
            <a:r>
              <a:rPr lang="cs-CZ" altLang="cs-CZ"/>
              <a:t>magnetická vlna</a:t>
            </a:r>
          </a:p>
        </p:txBody>
      </p:sp>
      <p:pic>
        <p:nvPicPr>
          <p:cNvPr id="162820" name="Picture 4" descr="Image39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7"/>
          <a:stretch>
            <a:fillRect/>
          </a:stretch>
        </p:blipFill>
        <p:spPr bwMode="auto">
          <a:xfrm>
            <a:off x="0" y="836613"/>
            <a:ext cx="6943725" cy="3735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2821" name="Picture 5" descr="Image39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1825" y="1916113"/>
            <a:ext cx="3305175" cy="244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2822" name="Rectangle 6"/>
          <p:cNvSpPr>
            <a:spLocks noChangeArrowheads="1"/>
          </p:cNvSpPr>
          <p:nvPr/>
        </p:nvSpPr>
        <p:spPr bwMode="auto">
          <a:xfrm>
            <a:off x="0" y="322421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62823" name="Object 7"/>
          <p:cNvGraphicFramePr>
            <a:graphicFrameLocks noChangeAspect="1"/>
          </p:cNvGraphicFramePr>
          <p:nvPr/>
        </p:nvGraphicFramePr>
        <p:xfrm>
          <a:off x="0" y="4797425"/>
          <a:ext cx="3559175" cy="1223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65" name="Rovnice" r:id="rId7" imgW="1320480" imgH="393480" progId="Equation.3">
                  <p:embed/>
                </p:oleObj>
              </mc:Choice>
              <mc:Fallback>
                <p:oleObj name="Rovnice" r:id="rId7" imgW="1320480" imgH="3934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4797425"/>
                        <a:ext cx="3559175" cy="1223963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4" name="Rectangle 8"/>
          <p:cNvSpPr>
            <a:spLocks noChangeArrowheads="1"/>
          </p:cNvSpPr>
          <p:nvPr/>
        </p:nvSpPr>
        <p:spPr bwMode="auto">
          <a:xfrm>
            <a:off x="0" y="33099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62825" name="Object 9"/>
          <p:cNvGraphicFramePr>
            <a:graphicFrameLocks noChangeAspect="1"/>
          </p:cNvGraphicFramePr>
          <p:nvPr/>
        </p:nvGraphicFramePr>
        <p:xfrm>
          <a:off x="3703638" y="4797425"/>
          <a:ext cx="3446462" cy="1225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66" name="Rovnice" r:id="rId9" imgW="774360" imgH="279360" progId="Equation.3">
                  <p:embed/>
                </p:oleObj>
              </mc:Choice>
              <mc:Fallback>
                <p:oleObj name="Rovnice" r:id="rId9" imgW="774360" imgH="27936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03638" y="4797425"/>
                        <a:ext cx="3446462" cy="12255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6" name="Rectangle 10"/>
          <p:cNvSpPr>
            <a:spLocks noChangeArrowheads="1"/>
          </p:cNvSpPr>
          <p:nvPr/>
        </p:nvSpPr>
        <p:spPr bwMode="auto">
          <a:xfrm>
            <a:off x="0" y="3933825"/>
            <a:ext cx="3630613" cy="57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/>
          <a:lstStyle>
            <a:lvl1pPr defTabSz="979488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defRPr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 marL="488950" defTabSz="979488">
              <a:spcBef>
                <a:spcPct val="20000"/>
              </a:spcBef>
              <a:buClr>
                <a:schemeClr val="tx1"/>
              </a:buClr>
              <a:buSzPct val="100000"/>
              <a:defRPr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marL="979488" defTabSz="979488">
              <a:spcBef>
                <a:spcPct val="20000"/>
              </a:spcBef>
              <a:buClr>
                <a:schemeClr val="tx1"/>
              </a:buClr>
              <a:buSzPct val="100000"/>
              <a:defRPr sz="2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marL="1468438" defTabSz="979488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marL="1960563" defTabSz="979488">
              <a:spcBef>
                <a:spcPct val="20000"/>
              </a:spcBef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24177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28749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33321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37893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r>
              <a:rPr lang="cs-CZ" altLang="cs-CZ" sz="2800" b="0">
                <a:solidFill>
                  <a:srgbClr val="FE4A4E"/>
                </a:solidFill>
              </a:rPr>
              <a:t>Absropční spektrum</a:t>
            </a:r>
          </a:p>
        </p:txBody>
      </p:sp>
      <p:sp>
        <p:nvSpPr>
          <p:cNvPr id="162827" name="Rectangle 11"/>
          <p:cNvSpPr>
            <a:spLocks noChangeArrowheads="1"/>
          </p:cNvSpPr>
          <p:nvPr/>
        </p:nvSpPr>
        <p:spPr bwMode="auto">
          <a:xfrm>
            <a:off x="0" y="33147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62828" name="Object 12"/>
          <p:cNvGraphicFramePr>
            <a:graphicFrameLocks noChangeAspect="1"/>
          </p:cNvGraphicFramePr>
          <p:nvPr/>
        </p:nvGraphicFramePr>
        <p:xfrm>
          <a:off x="7088188" y="4365625"/>
          <a:ext cx="1943100" cy="717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67" name="Rovnice" r:id="rId11" imgW="622030" imgH="228501" progId="Equation.3">
                  <p:embed/>
                </p:oleObj>
              </mc:Choice>
              <mc:Fallback>
                <p:oleObj name="Rovnice" r:id="rId11" imgW="622030" imgH="228501" progId="Equation.3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188" y="4365625"/>
                        <a:ext cx="1943100" cy="7175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29" name="Rectangle 13"/>
          <p:cNvSpPr>
            <a:spLocks noChangeArrowheads="1"/>
          </p:cNvSpPr>
          <p:nvPr/>
        </p:nvSpPr>
        <p:spPr bwMode="auto">
          <a:xfrm>
            <a:off x="0" y="332898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cs-CZ"/>
          </a:p>
        </p:txBody>
      </p:sp>
      <p:graphicFrame>
        <p:nvGraphicFramePr>
          <p:cNvPr id="162830" name="Object 14"/>
          <p:cNvGraphicFramePr>
            <a:graphicFrameLocks noChangeAspect="1"/>
          </p:cNvGraphicFramePr>
          <p:nvPr/>
        </p:nvGraphicFramePr>
        <p:xfrm>
          <a:off x="7088188" y="5084763"/>
          <a:ext cx="2190750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2868" name="Rovnice" r:id="rId13" imgW="736600" imgH="203200" progId="Equation.3">
                  <p:embed/>
                </p:oleObj>
              </mc:Choice>
              <mc:Fallback>
                <p:oleObj name="Rovnice" r:id="rId13" imgW="736600" imgH="203200" progId="Equation.3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8188" y="5084763"/>
                        <a:ext cx="2190750" cy="598487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2831" name="Text Box 15"/>
          <p:cNvSpPr txBox="1">
            <a:spLocks noChangeArrowheads="1"/>
          </p:cNvSpPr>
          <p:nvPr/>
        </p:nvSpPr>
        <p:spPr bwMode="auto">
          <a:xfrm>
            <a:off x="5719763" y="6092825"/>
            <a:ext cx="456723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400" b="0" i="1">
                <a:solidFill>
                  <a:schemeClr val="tx1"/>
                </a:solidFill>
                <a:effectLst/>
                <a:latin typeface="Times New Roman CE" panose="02020603050405020304" pitchFamily="18" charset="0"/>
              </a:rPr>
              <a:t>Poměr I/I</a:t>
            </a:r>
            <a:r>
              <a:rPr lang="cs-CZ" altLang="cs-CZ" sz="2400" b="0" i="1" baseline="-25000">
                <a:solidFill>
                  <a:schemeClr val="tx1"/>
                </a:solidFill>
                <a:effectLst/>
                <a:latin typeface="Times New Roman CE" panose="02020603050405020304" pitchFamily="18" charset="0"/>
              </a:rPr>
              <a:t>0 </a:t>
            </a:r>
            <a:r>
              <a:rPr lang="cs-CZ" altLang="cs-CZ" sz="2400" b="0">
                <a:solidFill>
                  <a:schemeClr val="tx1"/>
                </a:solidFill>
                <a:effectLst/>
                <a:latin typeface="Times New Roman CE" panose="02020603050405020304" pitchFamily="18" charset="0"/>
              </a:rPr>
              <a:t> je </a:t>
            </a:r>
            <a:r>
              <a:rPr lang="cs-CZ" altLang="cs-CZ" sz="2400" b="0" i="1">
                <a:solidFill>
                  <a:schemeClr val="tx1"/>
                </a:solidFill>
                <a:effectLst/>
                <a:latin typeface="Times New Roman CE" panose="02020603050405020304" pitchFamily="18" charset="0"/>
              </a:rPr>
              <a:t>transmitance T</a:t>
            </a:r>
            <a:r>
              <a:rPr lang="cs-CZ" altLang="cs-CZ" sz="2400" b="0">
                <a:solidFill>
                  <a:schemeClr val="tx1"/>
                </a:solidFill>
                <a:effectLst/>
                <a:latin typeface="Times New Roman CE" panose="02020603050405020304" pitchFamily="18" charset="0"/>
              </a:rPr>
              <a:t> </a:t>
            </a:r>
          </a:p>
        </p:txBody>
      </p:sp>
      <p:sp>
        <p:nvSpPr>
          <p:cNvPr id="162832" name="Text Box 16"/>
          <p:cNvSpPr txBox="1">
            <a:spLocks noChangeArrowheads="1"/>
          </p:cNvSpPr>
          <p:nvPr/>
        </p:nvSpPr>
        <p:spPr bwMode="auto">
          <a:xfrm>
            <a:off x="3990975" y="0"/>
            <a:ext cx="439102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2800" i="1">
                <a:solidFill>
                  <a:schemeClr val="tx1"/>
                </a:solidFill>
                <a:effectLst/>
                <a:latin typeface="Times New Roman CE" panose="02020603050405020304" pitchFamily="18" charset="0"/>
              </a:rPr>
              <a:t>Lambert - Beerův zákon</a:t>
            </a:r>
            <a:r>
              <a:rPr lang="cs-CZ" altLang="cs-CZ" sz="2800">
                <a:solidFill>
                  <a:schemeClr val="tx1"/>
                </a:solidFill>
                <a:effectLst/>
                <a:latin typeface="Times New Roman CE" panose="02020603050405020304" pitchFamily="18" charset="0"/>
              </a:rPr>
              <a:t>.</a:t>
            </a:r>
            <a:r>
              <a:rPr lang="cs-CZ" altLang="cs-CZ" sz="2400" b="0">
                <a:solidFill>
                  <a:schemeClr val="tx1"/>
                </a:solidFill>
                <a:effectLst/>
                <a:latin typeface="Times New Roman CE" panose="02020603050405020304" pitchFamily="18" charset="0"/>
              </a:rPr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0468"/>
    </mc:Choice>
    <mc:Fallback xmlns="">
      <p:transition spd="slow" advTm="250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791200" y="0"/>
            <a:ext cx="4495800" cy="1052513"/>
          </a:xfrm>
        </p:spPr>
        <p:txBody>
          <a:bodyPr anchor="ctr"/>
          <a:lstStyle/>
          <a:p>
            <a:r>
              <a:rPr lang="cs-CZ" altLang="cs-CZ" sz="4700"/>
              <a:t>Luminiscence 3</a:t>
            </a:r>
          </a:p>
        </p:txBody>
      </p:sp>
      <p:sp>
        <p:nvSpPr>
          <p:cNvPr id="16384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231063" y="1341438"/>
            <a:ext cx="3055937" cy="2159000"/>
          </a:xfrm>
        </p:spPr>
        <p:txBody>
          <a:bodyPr/>
          <a:lstStyle/>
          <a:p>
            <a:endParaRPr lang="cs-CZ" altLang="cs-CZ" sz="3400"/>
          </a:p>
        </p:txBody>
      </p:sp>
      <p:pic>
        <p:nvPicPr>
          <p:cNvPr id="163844" name="Picture 4" descr="Image39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675" y="2092325"/>
            <a:ext cx="5648325" cy="4765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45" name="Picture 5" descr="spectr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719763" cy="465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294"/>
    </mc:Choice>
    <mc:Fallback xmlns="">
      <p:transition spd="slow" advTm="1652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6" name="Picture 2" descr="spectr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317875"/>
            <a:ext cx="4351337" cy="354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486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6486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830388" y="1844675"/>
            <a:ext cx="7772400" cy="411480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164869" name="Picture 5" descr="Transit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129463" cy="49196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700"/>
    </mc:Choice>
    <mc:Fallback xmlns="">
      <p:transition spd="slow" advTm="147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65892" name="Picture 4" descr="luminescenc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59400" cy="402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3" name="Picture 5" descr="luminescence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7963" y="-239713"/>
            <a:ext cx="4999037" cy="374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4" name="Picture 6" descr="luminescence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84475"/>
            <a:ext cx="5430838" cy="407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5" name="Picture 7" descr="luminescence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100" y="3076575"/>
            <a:ext cx="50419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629"/>
    </mc:Choice>
    <mc:Fallback xmlns="">
      <p:transition spd="slow" advTm="646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88" y="115888"/>
            <a:ext cx="7772400" cy="1219200"/>
          </a:xfrm>
        </p:spPr>
        <p:txBody>
          <a:bodyPr/>
          <a:lstStyle/>
          <a:p>
            <a:r>
              <a:rPr lang="cs-CZ" altLang="cs-CZ"/>
              <a:t>Geometrická optika</a:t>
            </a:r>
          </a:p>
        </p:txBody>
      </p:sp>
      <p:sp>
        <p:nvSpPr>
          <p:cNvPr id="1751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47650" y="1700213"/>
            <a:ext cx="3959225" cy="4114800"/>
          </a:xfrm>
        </p:spPr>
        <p:txBody>
          <a:bodyPr/>
          <a:lstStyle/>
          <a:p>
            <a:r>
              <a:rPr lang="cs-CZ" altLang="cs-CZ"/>
              <a:t>Dioptrie </a:t>
            </a:r>
          </a:p>
          <a:p>
            <a:r>
              <a:rPr lang="cs-CZ" altLang="cs-CZ"/>
              <a:t>D=1/f</a:t>
            </a:r>
          </a:p>
          <a:p>
            <a:endParaRPr lang="cs-CZ" altLang="cs-CZ"/>
          </a:p>
          <a:p>
            <a:r>
              <a:rPr lang="cs-CZ" altLang="cs-CZ" sz="2400" i="1"/>
              <a:t>Spojka 1 D má poloměr 2 metry</a:t>
            </a:r>
          </a:p>
        </p:txBody>
      </p:sp>
      <p:pic>
        <p:nvPicPr>
          <p:cNvPr id="175108" name="Picture 4" descr="Zobrazovaci_rovni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1788" y="0"/>
            <a:ext cx="2089150" cy="1190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5109" name="Picture 5" descr="pricne_zvetseni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1196975"/>
            <a:ext cx="5759450" cy="401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682"/>
    </mc:Choice>
    <mc:Fallback xmlns="">
      <p:transition spd="slow" advTm="666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2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cs-CZ" altLang="cs-CZ"/>
              <a:t>Jednoduchý optický přístroj</a:t>
            </a:r>
            <a:br>
              <a:rPr lang="cs-CZ" altLang="cs-CZ"/>
            </a:br>
            <a:r>
              <a:rPr lang="cs-CZ" altLang="cs-CZ" i="1"/>
              <a:t>camera obscura</a:t>
            </a:r>
            <a:r>
              <a:rPr lang="cs-CZ" altLang="cs-CZ"/>
              <a:t> </a:t>
            </a:r>
            <a:br>
              <a:rPr lang="cs-CZ" altLang="cs-CZ"/>
            </a:br>
            <a:r>
              <a:rPr lang="cs-CZ" altLang="cs-CZ" sz="2100"/>
              <a:t>přímočaré šíření světla </a:t>
            </a:r>
            <a:br>
              <a:rPr lang="cs-CZ" altLang="cs-CZ" sz="2100"/>
            </a:br>
            <a:r>
              <a:rPr lang="cs-CZ" altLang="cs-CZ" sz="2100"/>
              <a:t>(stínítko vzdáleno 30 cm od otvoru o průměru 0,8 mm)</a:t>
            </a:r>
            <a:endParaRPr lang="cs-CZ" altLang="cs-CZ"/>
          </a:p>
        </p:txBody>
      </p:sp>
      <p:pic>
        <p:nvPicPr>
          <p:cNvPr id="204803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483"/>
          <a:stretch>
            <a:fillRect/>
          </a:stretch>
        </p:blipFill>
        <p:spPr>
          <a:xfrm>
            <a:off x="600075" y="3124200"/>
            <a:ext cx="8829675" cy="3200400"/>
          </a:xfrm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0"/>
    </mc:Choice>
    <mc:Fallback xmlns="">
      <p:transition spd="slow" advTm="40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0"/>
            <a:ext cx="8743950" cy="1371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endParaRPr lang="cs-CZ" altLang="cs-CZ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8743950" cy="4114800"/>
          </a:xfrm>
          <a:noFill/>
        </p:spPr>
        <p:txBody>
          <a:bodyPr/>
          <a:lstStyle/>
          <a:p>
            <a:r>
              <a:rPr lang="cs-CZ" altLang="cs-CZ" sz="3800" b="1">
                <a:solidFill>
                  <a:srgbClr val="00FFFF"/>
                </a:solidFill>
              </a:rPr>
              <a:t>Augustin Jean Fresnel</a:t>
            </a:r>
          </a:p>
          <a:p>
            <a:pPr>
              <a:buFont typeface="Monotype Sorts" pitchFamily="2" charset="2"/>
              <a:buNone/>
            </a:pPr>
            <a:r>
              <a:rPr lang="cs-CZ" altLang="cs-CZ" sz="3800" b="1">
                <a:solidFill>
                  <a:srgbClr val="00FFFF"/>
                </a:solidFill>
              </a:rPr>
              <a:t>(1788 - 1827)</a:t>
            </a:r>
            <a:endParaRPr lang="cs-CZ" altLang="cs-CZ" sz="3800" b="1"/>
          </a:p>
          <a:p>
            <a:pPr>
              <a:buFont typeface="Monotype Sorts" pitchFamily="2" charset="2"/>
              <a:buNone/>
            </a:pPr>
            <a:r>
              <a:rPr lang="cs-CZ" altLang="cs-CZ" sz="3800" b="1">
                <a:solidFill>
                  <a:srgbClr val="FF99CC"/>
                </a:solidFill>
              </a:rPr>
              <a:t>1820: </a:t>
            </a:r>
            <a:r>
              <a:rPr lang="cs-CZ" altLang="cs-CZ" sz="3800">
                <a:solidFill>
                  <a:srgbClr val="FF99CC"/>
                </a:solidFill>
              </a:rPr>
              <a:t>příčné vlnění</a:t>
            </a:r>
            <a:endParaRPr lang="cs-CZ" altLang="cs-CZ" sz="3800" b="1">
              <a:solidFill>
                <a:srgbClr val="FF99CC"/>
              </a:solidFill>
            </a:endParaRPr>
          </a:p>
          <a:p>
            <a:pPr>
              <a:buFont typeface="Monotype Sorts" pitchFamily="2" charset="2"/>
              <a:buNone/>
            </a:pPr>
            <a:endParaRPr lang="cs-CZ" altLang="cs-CZ" sz="1700" b="1">
              <a:solidFill>
                <a:srgbClr val="FF99CC"/>
              </a:solidFill>
            </a:endParaRPr>
          </a:p>
          <a:p>
            <a:pPr>
              <a:buFont typeface="Monotype Sorts" pitchFamily="2" charset="2"/>
              <a:buNone/>
            </a:pPr>
            <a:r>
              <a:rPr lang="cs-CZ" altLang="cs-CZ" sz="3800" b="1">
                <a:solidFill>
                  <a:srgbClr val="00FFFF"/>
                </a:solidFill>
              </a:rPr>
              <a:t>James Clerk Maxwell </a:t>
            </a:r>
          </a:p>
          <a:p>
            <a:pPr>
              <a:buFont typeface="Monotype Sorts" pitchFamily="2" charset="2"/>
              <a:buNone/>
            </a:pPr>
            <a:r>
              <a:rPr lang="cs-CZ" altLang="cs-CZ" sz="3800" b="1">
                <a:solidFill>
                  <a:srgbClr val="00FFFF"/>
                </a:solidFill>
              </a:rPr>
              <a:t>(1831 - 1879)</a:t>
            </a:r>
          </a:p>
          <a:p>
            <a:pPr>
              <a:buFont typeface="Monotype Sorts" pitchFamily="2" charset="2"/>
              <a:buNone/>
            </a:pPr>
            <a:r>
              <a:rPr lang="cs-CZ" altLang="cs-CZ" sz="3800" b="1">
                <a:solidFill>
                  <a:srgbClr val="00FFFF"/>
                </a:solidFill>
              </a:rPr>
              <a:t>Heinrich Rudolf Hertz</a:t>
            </a:r>
          </a:p>
          <a:p>
            <a:pPr>
              <a:buFont typeface="Monotype Sorts" pitchFamily="2" charset="2"/>
              <a:buNone/>
            </a:pPr>
            <a:r>
              <a:rPr lang="cs-CZ" altLang="cs-CZ" sz="3800" b="1">
                <a:solidFill>
                  <a:srgbClr val="00FFFF"/>
                </a:solidFill>
              </a:rPr>
              <a:t>(1857 - 1894)</a:t>
            </a:r>
          </a:p>
          <a:p>
            <a:pPr>
              <a:buFont typeface="Monotype Sorts" pitchFamily="2" charset="2"/>
              <a:buNone/>
            </a:pPr>
            <a:r>
              <a:rPr lang="cs-CZ" altLang="cs-CZ" sz="3800" b="1">
                <a:solidFill>
                  <a:srgbClr val="FF99CC"/>
                </a:solidFill>
              </a:rPr>
              <a:t>1890: </a:t>
            </a:r>
            <a:r>
              <a:rPr lang="cs-CZ" altLang="cs-CZ">
                <a:solidFill>
                  <a:srgbClr val="FF99CC"/>
                </a:solidFill>
              </a:rPr>
              <a:t>získal pomocí kmitavého obvodu elektromagnetické vlny o krátké vlnové délce a ukázal, že se spojují a odrážejí jako vlny světelné</a:t>
            </a:r>
          </a:p>
        </p:txBody>
      </p:sp>
      <p:pic>
        <p:nvPicPr>
          <p:cNvPr id="182276" name="Picture 4" descr="hertz"/>
          <p:cNvPicPr>
            <a:picLocks noChangeAspect="1" noChangeArrowheads="1"/>
          </p:cNvPicPr>
          <p:nvPr/>
        </p:nvPicPr>
        <p:blipFill>
          <a:blip r:embed="rId4">
            <a:lum bright="4000" contrast="3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850" y="3970338"/>
            <a:ext cx="2301875" cy="2887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7" name="Picture 5" descr="Fresne2l"/>
          <p:cNvPicPr>
            <a:picLocks noChangeAspect="1" noChangeArrowheads="1"/>
          </p:cNvPicPr>
          <p:nvPr/>
        </p:nvPicPr>
        <p:blipFill>
          <a:blip r:embed="rId5">
            <a:lum contrast="1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0"/>
            <a:ext cx="2554288" cy="2749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278" name="Picture 6" descr="Maxwel2"/>
          <p:cNvPicPr>
            <a:picLocks noChangeAspect="1" noChangeArrowheads="1"/>
          </p:cNvPicPr>
          <p:nvPr/>
        </p:nvPicPr>
        <p:blipFill>
          <a:blip r:embed="rId6">
            <a:lum bright="14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288" y="2133600"/>
            <a:ext cx="2906712" cy="3130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1"/>
    </mc:Choice>
    <mc:Fallback xmlns="">
      <p:transition spd="slow" advTm="170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176132" name="Picture 4" descr="04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3"/>
          <a:stretch>
            <a:fillRect/>
          </a:stretch>
        </p:blipFill>
        <p:spPr bwMode="auto">
          <a:xfrm>
            <a:off x="0" y="0"/>
            <a:ext cx="10287000" cy="690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157"/>
    </mc:Choice>
    <mc:Fallback xmlns="">
      <p:transition spd="slow" advTm="1531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74625" y="0"/>
            <a:ext cx="7772400" cy="914400"/>
          </a:xfrm>
        </p:spPr>
        <p:txBody>
          <a:bodyPr/>
          <a:lstStyle/>
          <a:p>
            <a:r>
              <a:rPr lang="cs-CZ" altLang="cs-CZ"/>
              <a:t>Mikroskop</a:t>
            </a:r>
          </a:p>
        </p:txBody>
      </p:sp>
      <p:graphicFrame>
        <p:nvGraphicFramePr>
          <p:cNvPr id="142339" name="Object 3"/>
          <p:cNvGraphicFramePr>
            <a:graphicFrameLocks noGrp="1" noChangeAspect="1"/>
          </p:cNvGraphicFramePr>
          <p:nvPr>
            <p:ph type="body" idx="1"/>
          </p:nvPr>
        </p:nvGraphicFramePr>
        <p:xfrm>
          <a:off x="0" y="765175"/>
          <a:ext cx="8077200" cy="5772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2349" name="Fotografie" r:id="rId5" imgW="4990476" imgH="4296375" progId="MSPhotoEd.3">
                  <p:embed/>
                </p:oleObj>
              </mc:Choice>
              <mc:Fallback>
                <p:oleObj name="Fotografie" r:id="rId5" imgW="4990476" imgH="4296375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765175"/>
                        <a:ext cx="8077200" cy="5772150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 w="2857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2340" name="Picture 4" descr="Bez názvu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9675" b="87393"/>
          <a:stretch>
            <a:fillRect/>
          </a:stretch>
        </p:blipFill>
        <p:spPr bwMode="auto">
          <a:xfrm>
            <a:off x="6727825" y="4740275"/>
            <a:ext cx="3559175" cy="2117725"/>
          </a:xfrm>
          <a:prstGeom prst="rect">
            <a:avLst/>
          </a:prstGeom>
          <a:noFill/>
          <a:ln w="254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4135"/>
    </mc:Choice>
    <mc:Fallback xmlns="">
      <p:transition spd="slow" advTm="74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268" name="Picture 4" descr="image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620000" cy="6805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9266" name="Rectangle 2"/>
          <p:cNvSpPr>
            <a:spLocks noGrp="1" noChangeArrowheads="1"/>
          </p:cNvSpPr>
          <p:nvPr>
            <p:ph type="title"/>
          </p:nvPr>
        </p:nvSpPr>
        <p:spPr>
          <a:xfrm>
            <a:off x="6019800" y="152400"/>
            <a:ext cx="3352800" cy="213360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r>
              <a:rPr lang="cs-CZ" altLang="cs-CZ" sz="3200" b="1"/>
              <a:t>Mikroskop schéma výrobku - digitální</a:t>
            </a:r>
          </a:p>
        </p:txBody>
      </p:sp>
      <p:pic>
        <p:nvPicPr>
          <p:cNvPr id="139269" name="Picture 5" descr="image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133600"/>
            <a:ext cx="3124200" cy="1768475"/>
          </a:xfrm>
          <a:prstGeom prst="rect">
            <a:avLst/>
          </a:prstGeom>
          <a:noFill/>
          <a:ln w="3175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63"/>
    </mc:Choice>
    <mc:Fallback xmlns="">
      <p:transition spd="slow" advTm="105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1219200" y="990600"/>
            <a:ext cx="7772400" cy="4114800"/>
          </a:xfrm>
        </p:spPr>
        <p:txBody>
          <a:bodyPr/>
          <a:lstStyle/>
          <a:p>
            <a:r>
              <a:rPr lang="cs-CZ" altLang="cs-CZ" sz="2800" b="1">
                <a:solidFill>
                  <a:schemeClr val="tx2"/>
                </a:solidFill>
              </a:rPr>
              <a:t>Elektromagnetické vlnění s „krátkou“ vlnovou délkou (450 až 700 nm)</a:t>
            </a:r>
          </a:p>
          <a:p>
            <a:r>
              <a:rPr lang="cs-CZ" altLang="cs-CZ" sz="2800" b="1">
                <a:solidFill>
                  <a:schemeClr val="tx2"/>
                </a:solidFill>
              </a:rPr>
              <a:t>Vlny (čočky a odrazy)</a:t>
            </a:r>
          </a:p>
          <a:p>
            <a:r>
              <a:rPr lang="cs-CZ" altLang="cs-CZ" sz="2800" b="1">
                <a:solidFill>
                  <a:schemeClr val="tx2"/>
                </a:solidFill>
              </a:rPr>
              <a:t>Částice (fotoelektrická absorpce</a:t>
            </a:r>
          </a:p>
        </p:txBody>
      </p:sp>
      <p:graphicFrame>
        <p:nvGraphicFramePr>
          <p:cNvPr id="143363" name="Object 3"/>
          <p:cNvGraphicFramePr>
            <a:graphicFrameLocks noChangeAspect="1"/>
          </p:cNvGraphicFramePr>
          <p:nvPr/>
        </p:nvGraphicFramePr>
        <p:xfrm>
          <a:off x="228600" y="152400"/>
          <a:ext cx="9906000" cy="866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4" name="Fotografie" r:id="rId5" imgW="6849431" imgH="5133333" progId="MSPhotoEd.3">
                  <p:embed/>
                </p:oleObj>
              </mc:Choice>
              <mc:Fallback>
                <p:oleObj name="Fotografie" r:id="rId5" imgW="6849431" imgH="5133333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0912" t="10390" r="10341" b="80548"/>
                      <a:stretch>
                        <a:fillRect/>
                      </a:stretch>
                    </p:blipFill>
                    <p:spPr bwMode="auto">
                      <a:xfrm>
                        <a:off x="228600" y="152400"/>
                        <a:ext cx="9906000" cy="866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3364" name="Object 4"/>
          <p:cNvGraphicFramePr>
            <a:graphicFrameLocks noChangeAspect="1"/>
          </p:cNvGraphicFramePr>
          <p:nvPr/>
        </p:nvGraphicFramePr>
        <p:xfrm>
          <a:off x="1295400" y="2971800"/>
          <a:ext cx="6705600" cy="1128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385" name="Fotografie" r:id="rId7" imgW="6849431" imgH="5133333" progId="MSPhotoEd.3">
                  <p:embed/>
                </p:oleObj>
              </mc:Choice>
              <mc:Fallback>
                <p:oleObj name="Fotografie" r:id="rId7" imgW="6849431" imgH="513333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8369" t="53210" r="21831" b="34212"/>
                      <a:stretch>
                        <a:fillRect/>
                      </a:stretch>
                    </p:blipFill>
                    <p:spPr bwMode="auto">
                      <a:xfrm>
                        <a:off x="1295400" y="2971800"/>
                        <a:ext cx="6705600" cy="1128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3365" name="Text Box 5"/>
          <p:cNvSpPr txBox="1">
            <a:spLocks noChangeArrowheads="1"/>
          </p:cNvSpPr>
          <p:nvPr/>
        </p:nvSpPr>
        <p:spPr bwMode="auto">
          <a:xfrm>
            <a:off x="457200" y="4343400"/>
            <a:ext cx="4133850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effectLst/>
              </a:rPr>
              <a:t>Vlnové vlastnosti</a:t>
            </a:r>
          </a:p>
          <a:p>
            <a:r>
              <a:rPr lang="cs-CZ" altLang="cs-CZ" sz="2800">
                <a:effectLst/>
              </a:rPr>
              <a:t>Frekvence a vlnová délka </a:t>
            </a:r>
          </a:p>
          <a:p>
            <a:r>
              <a:rPr lang="cs-CZ" altLang="cs-CZ" sz="2800">
                <a:effectLst/>
              </a:rPr>
              <a:t>c = </a:t>
            </a:r>
            <a:r>
              <a:rPr lang="cs-CZ" altLang="cs-CZ" sz="2800">
                <a:effectLst/>
                <a:latin typeface="Symbol" panose="05050102010706020507" pitchFamily="18" charset="2"/>
              </a:rPr>
              <a:t>l</a:t>
            </a:r>
            <a:r>
              <a:rPr lang="cs-CZ" altLang="cs-CZ" sz="2800">
                <a:effectLst/>
              </a:rPr>
              <a:t> f</a:t>
            </a:r>
          </a:p>
          <a:p>
            <a:r>
              <a:rPr lang="cs-CZ" altLang="cs-CZ" sz="2800">
                <a:effectLst/>
              </a:rPr>
              <a:t>c = 2,97x10</a:t>
            </a:r>
            <a:r>
              <a:rPr lang="cs-CZ" altLang="cs-CZ" sz="2800" baseline="30000">
                <a:effectLst/>
              </a:rPr>
              <a:t>8</a:t>
            </a:r>
            <a:r>
              <a:rPr lang="cs-CZ" altLang="cs-CZ" sz="2800">
                <a:effectLst/>
              </a:rPr>
              <a:t> m/s</a:t>
            </a:r>
          </a:p>
        </p:txBody>
      </p:sp>
      <p:sp>
        <p:nvSpPr>
          <p:cNvPr id="143366" name="Text Box 6"/>
          <p:cNvSpPr txBox="1">
            <a:spLocks noChangeArrowheads="1"/>
          </p:cNvSpPr>
          <p:nvPr/>
        </p:nvSpPr>
        <p:spPr bwMode="auto">
          <a:xfrm>
            <a:off x="5715000" y="4267200"/>
            <a:ext cx="3840163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800">
                <a:effectLst/>
              </a:rPr>
              <a:t>Částicový popis chování</a:t>
            </a:r>
          </a:p>
          <a:p>
            <a:r>
              <a:rPr lang="cs-CZ" altLang="cs-CZ" sz="2800">
                <a:effectLst/>
              </a:rPr>
              <a:t>Energie – hybnost</a:t>
            </a:r>
          </a:p>
          <a:p>
            <a:r>
              <a:rPr lang="cs-CZ" altLang="cs-CZ" sz="2800">
                <a:effectLst/>
              </a:rPr>
              <a:t>p=h/ </a:t>
            </a:r>
            <a:r>
              <a:rPr lang="cs-CZ" altLang="cs-CZ" sz="2800">
                <a:effectLst/>
                <a:latin typeface="Symbol" panose="05050102010706020507" pitchFamily="18" charset="2"/>
              </a:rPr>
              <a:t>l</a:t>
            </a:r>
            <a:r>
              <a:rPr lang="cs-CZ" altLang="cs-CZ" sz="2800">
                <a:effectLst/>
              </a:rPr>
              <a:t> =E/c</a:t>
            </a:r>
          </a:p>
          <a:p>
            <a:r>
              <a:rPr lang="cs-CZ" altLang="cs-CZ" sz="2800">
                <a:effectLst/>
              </a:rPr>
              <a:t>h = 6,63x10</a:t>
            </a:r>
            <a:r>
              <a:rPr lang="cs-CZ" altLang="cs-CZ" sz="2800" baseline="30000">
                <a:effectLst/>
              </a:rPr>
              <a:t>-34</a:t>
            </a:r>
            <a:r>
              <a:rPr lang="cs-CZ" altLang="cs-CZ" sz="2800">
                <a:effectLst/>
              </a:rPr>
              <a:t> J/Hz</a:t>
            </a:r>
          </a:p>
        </p:txBody>
      </p:sp>
      <p:sp>
        <p:nvSpPr>
          <p:cNvPr id="143367" name="Text Box 7"/>
          <p:cNvSpPr txBox="1">
            <a:spLocks noChangeArrowheads="1"/>
          </p:cNvSpPr>
          <p:nvPr/>
        </p:nvSpPr>
        <p:spPr bwMode="auto">
          <a:xfrm>
            <a:off x="3810000" y="6248400"/>
            <a:ext cx="20288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cs-CZ" altLang="cs-CZ" sz="2400" b="0">
                <a:solidFill>
                  <a:schemeClr val="tx1"/>
                </a:solidFill>
                <a:effectLst/>
                <a:latin typeface="Times New Roman CE" panose="02020603050405020304" pitchFamily="18" charset="0"/>
              </a:rPr>
              <a:t>600nm asi 2eV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124"/>
    </mc:Choice>
    <mc:Fallback xmlns="">
      <p:transition spd="slow" advTm="31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8" name="Rectangle 2"/>
          <p:cNvSpPr>
            <a:spLocks noGrp="1" noChangeArrowheads="1"/>
          </p:cNvSpPr>
          <p:nvPr>
            <p:ph type="title"/>
          </p:nvPr>
        </p:nvSpPr>
        <p:spPr>
          <a:xfrm>
            <a:off x="771525" y="609600"/>
            <a:ext cx="8743950" cy="1371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endParaRPr lang="cs-CZ" altLang="cs-CZ"/>
          </a:p>
        </p:txBody>
      </p:sp>
      <p:pic>
        <p:nvPicPr>
          <p:cNvPr id="203779" name="Picture 3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4350" y="0"/>
            <a:ext cx="8743950" cy="6629400"/>
          </a:xfrm>
          <a:noFill/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404"/>
    </mc:Choice>
    <mc:Fallback xmlns="">
      <p:transition spd="slow" advTm="484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9067800" cy="914400"/>
          </a:xfrm>
          <a:noFill/>
          <a:ln/>
        </p:spPr>
        <p:txBody>
          <a:bodyPr/>
          <a:lstStyle/>
          <a:p>
            <a:r>
              <a:rPr lang="cs-CZ" altLang="cs-CZ" sz="4000" b="1"/>
              <a:t>Krátkozrakost a dalekozrakost</a:t>
            </a:r>
          </a:p>
        </p:txBody>
      </p:sp>
      <p:graphicFrame>
        <p:nvGraphicFramePr>
          <p:cNvPr id="147459" name="Object 3"/>
          <p:cNvGraphicFramePr>
            <a:graphicFrameLocks noChangeAspect="1"/>
          </p:cNvGraphicFramePr>
          <p:nvPr/>
        </p:nvGraphicFramePr>
        <p:xfrm>
          <a:off x="5257800" y="1447800"/>
          <a:ext cx="4835525" cy="513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7" name="Fotografie" r:id="rId5" imgW="6849431" imgH="5133333" progId="MSPhotoEd.3">
                  <p:embed/>
                </p:oleObj>
              </mc:Choice>
              <mc:Fallback>
                <p:oleObj name="Fotografie" r:id="rId5" imgW="6849431" imgH="5133333" progId="MSPhotoEd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449" r="24959"/>
                      <a:stretch>
                        <a:fillRect/>
                      </a:stretch>
                    </p:blipFill>
                    <p:spPr bwMode="auto">
                      <a:xfrm>
                        <a:off x="5257800" y="1447800"/>
                        <a:ext cx="4835525" cy="513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7460" name="Object 4"/>
          <p:cNvGraphicFramePr>
            <a:graphicFrameLocks noChangeAspect="1"/>
          </p:cNvGraphicFramePr>
          <p:nvPr/>
        </p:nvGraphicFramePr>
        <p:xfrm>
          <a:off x="457200" y="1447800"/>
          <a:ext cx="4876800" cy="513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478" name="Fotografie" r:id="rId7" imgW="6849431" imgH="5133333" progId="MSPhotoEd.3">
                  <p:embed/>
                </p:oleObj>
              </mc:Choice>
              <mc:Fallback>
                <p:oleObj name="Fotografie" r:id="rId7" imgW="6849431" imgH="513333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847" r="24959"/>
                      <a:stretch>
                        <a:fillRect/>
                      </a:stretch>
                    </p:blipFill>
                    <p:spPr bwMode="auto">
                      <a:xfrm>
                        <a:off x="457200" y="1447800"/>
                        <a:ext cx="4876800" cy="513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51"/>
    </mc:Choice>
    <mc:Fallback xmlns="">
      <p:transition spd="slow" advTm="169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28600"/>
            <a:ext cx="5410200" cy="914400"/>
          </a:xfrm>
          <a:noFill/>
          <a:ln/>
        </p:spPr>
        <p:txBody>
          <a:bodyPr/>
          <a:lstStyle/>
          <a:p>
            <a:r>
              <a:rPr lang="cs-CZ" altLang="cs-CZ" sz="4000" b="1"/>
              <a:t>Zornice a její citlivost</a:t>
            </a:r>
          </a:p>
        </p:txBody>
      </p:sp>
      <p:sp>
        <p:nvSpPr>
          <p:cNvPr id="1484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0" y="381000"/>
            <a:ext cx="4038600" cy="3276600"/>
          </a:xfrm>
          <a:noFill/>
          <a:ln/>
        </p:spPr>
        <p:txBody>
          <a:bodyPr/>
          <a:lstStyle/>
          <a:p>
            <a:pPr>
              <a:buSzTx/>
              <a:buFont typeface="Wingdings" panose="05000000000000000000" pitchFamily="2" charset="2"/>
              <a:buNone/>
            </a:pPr>
            <a:r>
              <a:rPr lang="cs-CZ" altLang="cs-CZ" sz="2800" b="1">
                <a:solidFill>
                  <a:schemeClr val="tx2"/>
                </a:solidFill>
              </a:rPr>
              <a:t>Vidění závisí na barvě a síle</a:t>
            </a:r>
          </a:p>
          <a:p>
            <a:pPr>
              <a:buSzTx/>
              <a:buFont typeface="Wingdings" panose="05000000000000000000" pitchFamily="2" charset="2"/>
              <a:buNone/>
            </a:pPr>
            <a:r>
              <a:rPr lang="cs-CZ" altLang="cs-CZ" sz="2800" b="1">
                <a:solidFill>
                  <a:schemeClr val="tx2"/>
                </a:solidFill>
              </a:rPr>
              <a:t>Jde o poměr energie/čas</a:t>
            </a:r>
          </a:p>
          <a:p>
            <a:pPr>
              <a:buSzTx/>
              <a:buFont typeface="Wingdings" panose="05000000000000000000" pitchFamily="2" charset="2"/>
              <a:buNone/>
            </a:pPr>
            <a:r>
              <a:rPr lang="cs-CZ" altLang="cs-CZ" sz="2800" b="1">
                <a:solidFill>
                  <a:schemeClr val="tx2"/>
                </a:solidFill>
              </a:rPr>
              <a:t>Otvor se může změnit 7x v šíři a tedy plocha 50x</a:t>
            </a:r>
          </a:p>
        </p:txBody>
      </p:sp>
      <p:graphicFrame>
        <p:nvGraphicFramePr>
          <p:cNvPr id="148484" name="Object 4"/>
          <p:cNvGraphicFramePr>
            <a:graphicFrameLocks noChangeAspect="1"/>
          </p:cNvGraphicFramePr>
          <p:nvPr/>
        </p:nvGraphicFramePr>
        <p:xfrm>
          <a:off x="6172200" y="3733800"/>
          <a:ext cx="3886200" cy="2570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2" name="Fotografie" r:id="rId5" imgW="6849431" imgH="5133333" progId="MSPhotoEd.3">
                  <p:embed/>
                </p:oleObj>
              </mc:Choice>
              <mc:Fallback>
                <p:oleObj name="Fotografie" r:id="rId5" imgW="6849431" imgH="513333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24971" t="28200" r="32968" b="34694"/>
                      <a:stretch>
                        <a:fillRect/>
                      </a:stretch>
                    </p:blipFill>
                    <p:spPr bwMode="auto">
                      <a:xfrm>
                        <a:off x="6172200" y="3733800"/>
                        <a:ext cx="3886200" cy="25701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8485" name="Object 5"/>
          <p:cNvGraphicFramePr>
            <a:graphicFrameLocks noChangeAspect="1"/>
          </p:cNvGraphicFramePr>
          <p:nvPr/>
        </p:nvGraphicFramePr>
        <p:xfrm>
          <a:off x="0" y="1657350"/>
          <a:ext cx="6019800" cy="4667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8503" name="Fotografie" r:id="rId7" imgW="6849431" imgH="5133333" progId="MSPhotoEd.3">
                  <p:embed/>
                </p:oleObj>
              </mc:Choice>
              <mc:Fallback>
                <p:oleObj name="Fotografie" r:id="rId7" imgW="6849431" imgH="5133333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1633" t="12891" r="6963" b="2899"/>
                      <a:stretch>
                        <a:fillRect/>
                      </a:stretch>
                    </p:blipFill>
                    <p:spPr bwMode="auto">
                      <a:xfrm>
                        <a:off x="0" y="1657350"/>
                        <a:ext cx="6019800" cy="46672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1427"/>
    </mc:Choice>
    <mc:Fallback xmlns="">
      <p:transition spd="slow" advTm="121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b="1"/>
              <a:t>Adaptace na snížení ssvětelné intenzity</a:t>
            </a:r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  <p:graphicFrame>
        <p:nvGraphicFramePr>
          <p:cNvPr id="149508" name="Object 4"/>
          <p:cNvGraphicFramePr>
            <a:graphicFrameLocks noChangeAspect="1"/>
          </p:cNvGraphicFramePr>
          <p:nvPr/>
        </p:nvGraphicFramePr>
        <p:xfrm>
          <a:off x="1600200" y="1295400"/>
          <a:ext cx="6858000" cy="4978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517" name="Fotografie" r:id="rId5" imgW="6849431" imgH="5133333" progId="MSPhotoEd.3">
                  <p:embed/>
                </p:oleObj>
              </mc:Choice>
              <mc:Fallback>
                <p:oleObj name="Fotografie" r:id="rId5" imgW="6849431" imgH="5133333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7184" t="15863" r="11610" b="5473"/>
                      <a:stretch>
                        <a:fillRect/>
                      </a:stretch>
                    </p:blipFill>
                    <p:spPr bwMode="auto">
                      <a:xfrm>
                        <a:off x="1600200" y="1295400"/>
                        <a:ext cx="6858000" cy="4978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862"/>
    </mc:Choice>
    <mc:Fallback xmlns="">
      <p:transition spd="slow" advTm="1018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0"/>
            <a:ext cx="8763000" cy="685800"/>
          </a:xfrm>
        </p:spPr>
        <p:txBody>
          <a:bodyPr anchor="ctr"/>
          <a:lstStyle/>
          <a:p>
            <a:r>
              <a:rPr lang="cs-CZ" altLang="cs-CZ" sz="3600" b="1"/>
              <a:t>Optické přístroje</a:t>
            </a:r>
            <a:r>
              <a:rPr lang="cs-CZ" altLang="cs-CZ" sz="4700"/>
              <a:t> </a:t>
            </a:r>
          </a:p>
        </p:txBody>
      </p:sp>
      <p:sp>
        <p:nvSpPr>
          <p:cNvPr id="15053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219200" y="1676400"/>
            <a:ext cx="3352800" cy="3352800"/>
          </a:xfrm>
        </p:spPr>
        <p:txBody>
          <a:bodyPr/>
          <a:lstStyle/>
          <a:p>
            <a:pPr algn="l"/>
            <a:r>
              <a:rPr lang="cs-CZ" altLang="cs-CZ" sz="2800" b="1">
                <a:solidFill>
                  <a:schemeClr val="tx2"/>
                </a:solidFill>
              </a:rPr>
              <a:t>Kamera</a:t>
            </a:r>
          </a:p>
          <a:p>
            <a:pPr algn="l"/>
            <a:endParaRPr lang="cs-CZ" altLang="cs-CZ" sz="2800" b="1">
              <a:solidFill>
                <a:schemeClr val="tx2"/>
              </a:solidFill>
            </a:endParaRPr>
          </a:p>
          <a:p>
            <a:pPr algn="l"/>
            <a:endParaRPr lang="cs-CZ" altLang="cs-CZ" sz="2800" b="1">
              <a:solidFill>
                <a:schemeClr val="tx2"/>
              </a:solidFill>
            </a:endParaRPr>
          </a:p>
          <a:p>
            <a:pPr algn="l"/>
            <a:endParaRPr lang="cs-CZ" altLang="cs-CZ" sz="2800" b="1">
              <a:solidFill>
                <a:schemeClr val="tx2"/>
              </a:solidFill>
            </a:endParaRPr>
          </a:p>
          <a:p>
            <a:pPr algn="l"/>
            <a:r>
              <a:rPr lang="cs-CZ" altLang="cs-CZ" sz="2800" b="1">
                <a:solidFill>
                  <a:schemeClr val="tx2"/>
                </a:solidFill>
              </a:rPr>
              <a:t>Korekce čoček</a:t>
            </a:r>
          </a:p>
          <a:p>
            <a:endParaRPr lang="cs-CZ" altLang="cs-CZ" sz="2800" b="1">
              <a:solidFill>
                <a:schemeClr val="tx2"/>
              </a:solidFill>
            </a:endParaRPr>
          </a:p>
        </p:txBody>
      </p:sp>
      <p:graphicFrame>
        <p:nvGraphicFramePr>
          <p:cNvPr id="150532" name="Object 4"/>
          <p:cNvGraphicFramePr>
            <a:graphicFrameLocks noChangeAspect="1"/>
          </p:cNvGraphicFramePr>
          <p:nvPr/>
        </p:nvGraphicFramePr>
        <p:xfrm>
          <a:off x="4114800" y="990600"/>
          <a:ext cx="4819650" cy="2105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59" name="Fotografie" r:id="rId5" imgW="4819048" imgH="2104762" progId="MSPhotoEd.3">
                  <p:embed/>
                </p:oleObj>
              </mc:Choice>
              <mc:Fallback>
                <p:oleObj name="Fotografie" r:id="rId5" imgW="4819048" imgH="2104762" progId="MSPhotoEd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4800" y="990600"/>
                        <a:ext cx="4819650" cy="2105025"/>
                      </a:xfrm>
                      <a:prstGeom prst="rect">
                        <a:avLst/>
                      </a:prstGeom>
                      <a:solidFill>
                        <a:schemeClr val="tx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533" name="Object 5"/>
          <p:cNvGraphicFramePr>
            <a:graphicFrameLocks noChangeAspect="1"/>
          </p:cNvGraphicFramePr>
          <p:nvPr/>
        </p:nvGraphicFramePr>
        <p:xfrm>
          <a:off x="609600" y="4343400"/>
          <a:ext cx="4656138" cy="2197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0" name="Fotografie" r:id="rId7" imgW="4885714" imgH="2305372" progId="MSPhotoEd.3">
                  <p:embed/>
                </p:oleObj>
              </mc:Choice>
              <mc:Fallback>
                <p:oleObj name="Fotografie" r:id="rId7" imgW="4885714" imgH="2305372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4343400"/>
                        <a:ext cx="4656138" cy="2197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0534" name="Object 6"/>
          <p:cNvGraphicFramePr>
            <a:graphicFrameLocks noChangeAspect="1"/>
          </p:cNvGraphicFramePr>
          <p:nvPr/>
        </p:nvGraphicFramePr>
        <p:xfrm>
          <a:off x="5715000" y="4343400"/>
          <a:ext cx="3733800" cy="22240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561" name="Fotografie" r:id="rId9" imgW="5676190" imgH="3381847" progId="MSPhotoEd.3">
                  <p:embed/>
                </p:oleObj>
              </mc:Choice>
              <mc:Fallback>
                <p:oleObj name="Fotografie" r:id="rId9" imgW="5676190" imgH="3381847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15000" y="4343400"/>
                        <a:ext cx="3733800" cy="22240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206"/>
    </mc:Choice>
    <mc:Fallback xmlns="">
      <p:transition spd="slow" advTm="21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754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50" y="228600"/>
            <a:ext cx="8743950" cy="13716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endParaRPr lang="cs-CZ" altLang="cs-CZ"/>
          </a:p>
        </p:txBody>
      </p:sp>
      <p:pic>
        <p:nvPicPr>
          <p:cNvPr id="20275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" y="406400"/>
            <a:ext cx="8915400" cy="593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27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771525" y="6858000"/>
            <a:ext cx="8743950" cy="4114800"/>
          </a:xfrm>
        </p:spPr>
        <p:txBody>
          <a:bodyPr/>
          <a:lstStyle/>
          <a:p>
            <a:endParaRPr lang="cs-CZ" alt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48"/>
    </mc:Choice>
    <mc:Fallback xmlns="">
      <p:transition spd="slow" advTm="764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Rectangle 2"/>
          <p:cNvSpPr>
            <a:spLocks noGrp="1" noChangeArrowheads="1"/>
          </p:cNvSpPr>
          <p:nvPr>
            <p:ph type="title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cs-CZ" altLang="cs-CZ" b="1">
                <a:solidFill>
                  <a:schemeClr val="tx1"/>
                </a:solidFill>
              </a:rPr>
              <a:t>Kvantová teorie světla</a:t>
            </a:r>
            <a:r>
              <a:rPr lang="cs-CZ" altLang="cs-CZ" b="1">
                <a:solidFill>
                  <a:srgbClr val="00FFFF"/>
                </a:solidFill>
              </a:rPr>
              <a:t> </a:t>
            </a:r>
            <a:endParaRPr lang="cs-CZ" altLang="cs-CZ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>
              <a:buFont typeface="Monotype Sorts" pitchFamily="2" charset="2"/>
              <a:buNone/>
            </a:pPr>
            <a:r>
              <a:rPr lang="cs-CZ" altLang="cs-CZ" sz="3800" b="1">
                <a:solidFill>
                  <a:srgbClr val="00FFFF"/>
                </a:solidFill>
              </a:rPr>
              <a:t>Max Planck		    Albert Einstein</a:t>
            </a:r>
            <a:r>
              <a:rPr lang="cs-CZ" altLang="cs-CZ" sz="3800" b="1"/>
              <a:t> </a:t>
            </a:r>
          </a:p>
          <a:p>
            <a:pPr>
              <a:buFont typeface="Monotype Sorts" pitchFamily="2" charset="2"/>
              <a:buNone/>
            </a:pPr>
            <a:r>
              <a:rPr lang="cs-CZ" altLang="cs-CZ" sz="3800" b="1">
                <a:solidFill>
                  <a:srgbClr val="00FFFF"/>
                </a:solidFill>
              </a:rPr>
              <a:t>(1858 - 1947) 		    (1879 - 1955)</a:t>
            </a:r>
            <a:endParaRPr lang="cs-CZ" altLang="cs-CZ" sz="3800" b="1"/>
          </a:p>
          <a:p>
            <a:pPr>
              <a:buFont typeface="Monotype Sorts" pitchFamily="2" charset="2"/>
              <a:buNone/>
            </a:pPr>
            <a:endParaRPr lang="cs-CZ" altLang="cs-CZ" sz="3800" b="1">
              <a:solidFill>
                <a:srgbClr val="00FFFF"/>
              </a:solidFill>
            </a:endParaRPr>
          </a:p>
          <a:p>
            <a:pPr>
              <a:buFont typeface="Monotype Sorts" pitchFamily="2" charset="2"/>
              <a:buNone/>
            </a:pPr>
            <a:endParaRPr lang="cs-CZ" altLang="cs-CZ" sz="3800" b="1"/>
          </a:p>
          <a:p>
            <a:pPr>
              <a:buFont typeface="Monotype Sorts" pitchFamily="2" charset="2"/>
              <a:buNone/>
            </a:pPr>
            <a:r>
              <a:rPr lang="cs-CZ" altLang="cs-CZ" sz="3800" b="1"/>
              <a:t> </a:t>
            </a:r>
          </a:p>
          <a:p>
            <a:pPr>
              <a:buFont typeface="Monotype Sorts" pitchFamily="2" charset="2"/>
              <a:buNone/>
            </a:pPr>
            <a:endParaRPr lang="cs-CZ" altLang="cs-CZ" sz="3800" b="1"/>
          </a:p>
          <a:p>
            <a:pPr>
              <a:buFont typeface="Monotype Sorts" pitchFamily="2" charset="2"/>
              <a:buNone/>
            </a:pPr>
            <a:endParaRPr lang="cs-CZ" altLang="cs-CZ" sz="3800"/>
          </a:p>
        </p:txBody>
      </p:sp>
      <p:pic>
        <p:nvPicPr>
          <p:cNvPr id="183300" name="Picture 4" descr="albert_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675" y="3276600"/>
            <a:ext cx="2903538" cy="335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1" name="Picture 5" descr="PLANCK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292"/>
          <a:stretch>
            <a:fillRect/>
          </a:stretch>
        </p:blipFill>
        <p:spPr bwMode="auto">
          <a:xfrm>
            <a:off x="942975" y="3429000"/>
            <a:ext cx="3081338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956"/>
    </mc:Choice>
    <mc:Fallback xmlns="">
      <p:transition spd="slow" advTm="379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2"/>
          <p:cNvSpPr>
            <a:spLocks noGrp="1" noChangeArrowheads="1"/>
          </p:cNvSpPr>
          <p:nvPr>
            <p:ph type="title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endParaRPr lang="cs-CZ" altLang="cs-CZ" sz="8500"/>
          </a:p>
        </p:txBody>
      </p:sp>
      <p:sp>
        <p:nvSpPr>
          <p:cNvPr id="207875" name="Rectangle 3"/>
          <p:cNvSpPr>
            <a:spLocks noChangeArrowheads="1"/>
          </p:cNvSpPr>
          <p:nvPr/>
        </p:nvSpPr>
        <p:spPr bwMode="auto">
          <a:xfrm>
            <a:off x="5060950" y="1828800"/>
            <a:ext cx="207963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endParaRPr lang="cs-CZ" altLang="cs-CZ" sz="6000">
              <a:solidFill>
                <a:srgbClr val="00FFFF"/>
              </a:solidFill>
              <a:effectLst/>
            </a:endParaRPr>
          </a:p>
        </p:txBody>
      </p:sp>
      <p:pic>
        <p:nvPicPr>
          <p:cNvPr id="207876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85738" y="0"/>
            <a:ext cx="10715626" cy="5043488"/>
          </a:xfrm>
        </p:spPr>
      </p:pic>
      <p:pic>
        <p:nvPicPr>
          <p:cNvPr id="207877" name="Picture 5" descr="Kde_konci_duh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7850" y="5065713"/>
            <a:ext cx="2089150" cy="1792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556"/>
    </mc:Choice>
    <mc:Fallback xmlns="">
      <p:transition spd="slow" advTm="85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cs-CZ" altLang="cs-CZ"/>
          </a:p>
        </p:txBody>
      </p:sp>
      <p:sp>
        <p:nvSpPr>
          <p:cNvPr id="171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cs-CZ" alt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6151563" y="1341438"/>
            <a:ext cx="4135437" cy="1752600"/>
          </a:xfrm>
        </p:spPr>
        <p:txBody>
          <a:bodyPr/>
          <a:lstStyle/>
          <a:p>
            <a:r>
              <a:rPr lang="cs-CZ" altLang="cs-CZ" sz="3400"/>
              <a:t>Elektromagnetická vlna</a:t>
            </a:r>
          </a:p>
        </p:txBody>
      </p:sp>
      <p:pic>
        <p:nvPicPr>
          <p:cNvPr id="161795" name="Picture 3" descr="Image37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81075"/>
            <a:ext cx="5975350" cy="368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1796" name="Rectangle 4"/>
          <p:cNvSpPr>
            <a:spLocks noChangeArrowheads="1"/>
          </p:cNvSpPr>
          <p:nvPr/>
        </p:nvSpPr>
        <p:spPr bwMode="auto">
          <a:xfrm>
            <a:off x="0" y="4797425"/>
            <a:ext cx="3559175" cy="1752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/>
          <a:lstStyle>
            <a:lvl1pPr defTabSz="979488">
              <a:spcBef>
                <a:spcPct val="20000"/>
              </a:spcBef>
              <a:buClr>
                <a:schemeClr val="tx2"/>
              </a:buClr>
              <a:buSzPct val="75000"/>
              <a:buFont typeface="Monotype Sorts" pitchFamily="2" charset="2"/>
              <a:defRPr sz="34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 marL="488950" defTabSz="979488">
              <a:spcBef>
                <a:spcPct val="20000"/>
              </a:spcBef>
              <a:buClr>
                <a:schemeClr val="tx1"/>
              </a:buClr>
              <a:buSzPct val="100000"/>
              <a:defRPr sz="30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marL="979488" defTabSz="979488">
              <a:spcBef>
                <a:spcPct val="20000"/>
              </a:spcBef>
              <a:buClr>
                <a:schemeClr val="tx1"/>
              </a:buClr>
              <a:buSzPct val="100000"/>
              <a:defRPr sz="25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marL="1468438" defTabSz="979488">
              <a:spcBef>
                <a:spcPct val="20000"/>
              </a:spcBef>
              <a:buClr>
                <a:schemeClr val="tx2"/>
              </a:buClr>
              <a:buSzPct val="65000"/>
              <a:buFont typeface="Monotype Sorts" pitchFamily="2" charset="2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marL="1960563" defTabSz="979488">
              <a:spcBef>
                <a:spcPct val="20000"/>
              </a:spcBef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24177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28749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33321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3789363" algn="ctr" defTabSz="979488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defRPr sz="21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r>
              <a:rPr lang="cs-CZ" altLang="cs-CZ" b="0"/>
              <a:t>Elektromagnetické spektrum</a:t>
            </a:r>
          </a:p>
        </p:txBody>
      </p:sp>
      <p:graphicFrame>
        <p:nvGraphicFramePr>
          <p:cNvPr id="161797" name="Object 5"/>
          <p:cNvGraphicFramePr>
            <a:graphicFrameLocks noChangeAspect="1"/>
          </p:cNvGraphicFramePr>
          <p:nvPr/>
        </p:nvGraphicFramePr>
        <p:xfrm>
          <a:off x="3414713" y="4002088"/>
          <a:ext cx="6872287" cy="2855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1807" name="Obrázek" r:id="rId6" imgW="4229280" imgH="2118960" progId="Word.Picture.8">
                  <p:embed/>
                </p:oleObj>
              </mc:Choice>
              <mc:Fallback>
                <p:oleObj name="Obrázek" r:id="rId6" imgW="4229280" imgH="2118960" progId="Word.Picture.8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6316" t="9412" r="5978" b="16675"/>
                      <a:stretch>
                        <a:fillRect/>
                      </a:stretch>
                    </p:blipFill>
                    <p:spPr bwMode="auto">
                      <a:xfrm>
                        <a:off x="3414713" y="4002088"/>
                        <a:ext cx="6872287" cy="2855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1798" name="Rectangle 6"/>
          <p:cNvSpPr>
            <a:spLocks noChangeArrowheads="1"/>
          </p:cNvSpPr>
          <p:nvPr/>
        </p:nvSpPr>
        <p:spPr bwMode="auto">
          <a:xfrm>
            <a:off x="319088" y="0"/>
            <a:ext cx="874395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1pPr>
            <a:lvl2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2pPr>
            <a:lvl3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3pPr>
            <a:lvl4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4pPr>
            <a:lvl5pPr defTabSz="979488"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5pPr>
            <a:lvl6pPr marL="4572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6pPr>
            <a:lvl7pPr marL="9144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7pPr>
            <a:lvl8pPr marL="13716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8pPr>
            <a:lvl9pPr marL="1828800" algn="ctr" defTabSz="979488" eaLnBrk="0" fontAlgn="base" hangingPunct="0">
              <a:spcBef>
                <a:spcPct val="0"/>
              </a:spcBef>
              <a:spcAft>
                <a:spcPct val="0"/>
              </a:spcAft>
              <a:defRPr sz="47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anose="02020603050405020304" pitchFamily="18" charset="0"/>
              </a:defRPr>
            </a:lvl9pPr>
          </a:lstStyle>
          <a:p>
            <a:r>
              <a:rPr lang="cs-CZ" altLang="cs-CZ" b="0"/>
              <a:t>Fotony – elektromagnetické vlny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238"/>
    </mc:Choice>
    <mc:Fallback xmlns="">
      <p:transition spd="slow" advTm="402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5038725" cy="752475"/>
          </a:xfrm>
        </p:spPr>
        <p:txBody>
          <a:bodyPr/>
          <a:lstStyle/>
          <a:p>
            <a:r>
              <a:rPr lang="cs-CZ" altLang="cs-CZ" sz="4300" b="1" i="1" u="sng"/>
              <a:t>Energie světla</a:t>
            </a:r>
            <a:r>
              <a:rPr lang="cs-CZ" altLang="cs-CZ" sz="4300"/>
              <a:t> </a:t>
            </a:r>
          </a:p>
        </p:txBody>
      </p:sp>
      <p:sp>
        <p:nvSpPr>
          <p:cNvPr id="166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22325" y="1412875"/>
            <a:ext cx="5905500" cy="4114800"/>
          </a:xfrm>
        </p:spPr>
        <p:txBody>
          <a:bodyPr/>
          <a:lstStyle/>
          <a:p>
            <a:r>
              <a:rPr lang="cs-CZ" altLang="cs-CZ" i="1"/>
              <a:t>Stefanův – Boltzmannův zákon</a:t>
            </a:r>
            <a:r>
              <a:rPr lang="cs-CZ" altLang="cs-CZ"/>
              <a:t> </a:t>
            </a:r>
          </a:p>
          <a:p>
            <a:r>
              <a:rPr lang="cs-CZ" altLang="cs-CZ" i="1"/>
              <a:t>Wienův zákon</a:t>
            </a:r>
            <a:r>
              <a:rPr lang="cs-CZ" altLang="cs-CZ"/>
              <a:t> </a:t>
            </a:r>
          </a:p>
          <a:p>
            <a:pPr>
              <a:buFont typeface="Monotype Sorts" pitchFamily="2" charset="2"/>
              <a:buNone/>
            </a:pPr>
            <a:endParaRPr lang="cs-CZ" altLang="cs-CZ"/>
          </a:p>
          <a:p>
            <a:pPr>
              <a:buFont typeface="Monotype Sorts" pitchFamily="2" charset="2"/>
              <a:buNone/>
            </a:pPr>
            <a:r>
              <a:rPr lang="cs-CZ" altLang="cs-CZ" sz="2400"/>
              <a:t>	Energie fotonu viditelného světla zelené barvy o vlnové délce 555 nm a frekvenci </a:t>
            </a:r>
            <a:r>
              <a:rPr lang="cs-CZ" altLang="cs-CZ" sz="2400" i="1"/>
              <a:t>f</a:t>
            </a:r>
            <a:r>
              <a:rPr lang="cs-CZ" altLang="cs-CZ" sz="2400"/>
              <a:t> = 5,4.1014 Hz je velmi malá a podle rovnice činí 3,6.10-19 J =  2,25 eV. </a:t>
            </a:r>
          </a:p>
        </p:txBody>
      </p:sp>
      <p:sp>
        <p:nvSpPr>
          <p:cNvPr id="166916" name="Rectangle 4"/>
          <p:cNvSpPr>
            <a:spLocks noChangeArrowheads="1"/>
          </p:cNvSpPr>
          <p:nvPr/>
        </p:nvSpPr>
        <p:spPr bwMode="auto">
          <a:xfrm>
            <a:off x="0" y="32337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644" tIns="49323" rIns="98644" bIns="49323" anchor="ctr">
            <a:spAutoFit/>
          </a:bodyPr>
          <a:lstStyle/>
          <a:p>
            <a:endParaRPr lang="cs-CZ"/>
          </a:p>
        </p:txBody>
      </p:sp>
      <p:graphicFrame>
        <p:nvGraphicFramePr>
          <p:cNvPr id="166917" name="Object 5"/>
          <p:cNvGraphicFramePr>
            <a:graphicFrameLocks noChangeAspect="1"/>
          </p:cNvGraphicFramePr>
          <p:nvPr/>
        </p:nvGraphicFramePr>
        <p:xfrm>
          <a:off x="7448550" y="188913"/>
          <a:ext cx="2089150" cy="1006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47" name="Rovnice" r:id="rId5" imgW="812447" imgH="393529" progId="Equation.3">
                  <p:embed/>
                </p:oleObj>
              </mc:Choice>
              <mc:Fallback>
                <p:oleObj name="Rovnice" r:id="rId5" imgW="812447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188913"/>
                        <a:ext cx="2089150" cy="1006475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6918" name="Picture 6" descr="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3" r="9933" b="16660"/>
          <a:stretch>
            <a:fillRect/>
          </a:stretch>
        </p:blipFill>
        <p:spPr bwMode="auto">
          <a:xfrm>
            <a:off x="6872288" y="3284538"/>
            <a:ext cx="3241675" cy="3386137"/>
          </a:xfrm>
          <a:prstGeom prst="rect">
            <a:avLst/>
          </a:prstGeom>
          <a:solidFill>
            <a:srgbClr val="00CCFF">
              <a:alpha val="5000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9" name="Rectangle 7"/>
          <p:cNvSpPr>
            <a:spLocks noChangeArrowheads="1"/>
          </p:cNvSpPr>
          <p:nvPr/>
        </p:nvSpPr>
        <p:spPr bwMode="auto">
          <a:xfrm>
            <a:off x="0" y="332898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644" tIns="49323" rIns="98644" bIns="49323" anchor="ctr">
            <a:spAutoFit/>
          </a:bodyPr>
          <a:lstStyle/>
          <a:p>
            <a:endParaRPr lang="cs-CZ"/>
          </a:p>
        </p:txBody>
      </p:sp>
      <p:graphicFrame>
        <p:nvGraphicFramePr>
          <p:cNvPr id="166920" name="Object 8"/>
          <p:cNvGraphicFramePr>
            <a:graphicFrameLocks noChangeAspect="1"/>
          </p:cNvGraphicFramePr>
          <p:nvPr/>
        </p:nvGraphicFramePr>
        <p:xfrm>
          <a:off x="6656388" y="1341438"/>
          <a:ext cx="2622550" cy="903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48" name="Rovnice" r:id="rId8" imgW="583947" imgH="203112" progId="Equation.3">
                  <p:embed/>
                </p:oleObj>
              </mc:Choice>
              <mc:Fallback>
                <p:oleObj name="Rovnice" r:id="rId8" imgW="583947" imgH="203112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656388" y="1341438"/>
                        <a:ext cx="2622550" cy="903287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6921" name="Rectangle 9"/>
          <p:cNvSpPr>
            <a:spLocks noChangeArrowheads="1"/>
          </p:cNvSpPr>
          <p:nvPr/>
        </p:nvSpPr>
        <p:spPr bwMode="auto">
          <a:xfrm>
            <a:off x="0" y="32337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8644" tIns="49323" rIns="98644" bIns="49323" anchor="ctr">
            <a:spAutoFit/>
          </a:bodyPr>
          <a:lstStyle/>
          <a:p>
            <a:endParaRPr lang="cs-CZ"/>
          </a:p>
        </p:txBody>
      </p:sp>
      <p:graphicFrame>
        <p:nvGraphicFramePr>
          <p:cNvPr id="166922" name="Object 10"/>
          <p:cNvGraphicFramePr>
            <a:graphicFrameLocks noChangeAspect="1"/>
          </p:cNvGraphicFramePr>
          <p:nvPr/>
        </p:nvGraphicFramePr>
        <p:xfrm>
          <a:off x="4567238" y="1989138"/>
          <a:ext cx="1584325" cy="1031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6949" name="Rovnice" r:id="rId10" imgW="596641" imgH="393529" progId="Equation.3">
                  <p:embed/>
                </p:oleObj>
              </mc:Choice>
              <mc:Fallback>
                <p:oleObj name="Rovnice" r:id="rId10" imgW="596641" imgH="393529" progId="Equation.3">
                  <p:embed/>
                  <p:pic>
                    <p:nvPicPr>
                      <p:cNvPr id="0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1989138"/>
                        <a:ext cx="1584325" cy="1031875"/>
                      </a:xfrm>
                      <a:prstGeom prst="rect">
                        <a:avLst/>
                      </a:prstGeom>
                      <a:solidFill>
                        <a:srgbClr val="00CCFF"/>
                      </a:solidFill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929"/>
    </mc:Choice>
    <mc:Fallback xmlns="">
      <p:transition spd="slow" advTm="1259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0"/>
            <a:ext cx="7772400" cy="1219200"/>
          </a:xfrm>
        </p:spPr>
        <p:txBody>
          <a:bodyPr/>
          <a:lstStyle/>
          <a:p>
            <a:r>
              <a:rPr lang="cs-CZ" altLang="cs-CZ" sz="3600" b="1"/>
              <a:t>Optika v klinickém využití </a:t>
            </a:r>
            <a:br>
              <a:rPr lang="cs-CZ" altLang="cs-CZ" sz="3600" b="1"/>
            </a:br>
            <a:r>
              <a:rPr lang="cs-CZ" altLang="cs-CZ" sz="2400" b="1">
                <a:solidFill>
                  <a:schemeClr val="tx1"/>
                </a:solidFill>
              </a:rPr>
              <a:t>teďuž jdeme na věc</a:t>
            </a:r>
          </a:p>
        </p:txBody>
      </p:sp>
      <p:sp>
        <p:nvSpPr>
          <p:cNvPr id="167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7300" y="1295400"/>
            <a:ext cx="7772400" cy="48006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1. Odraz a lom</a:t>
            </a:r>
          </a:p>
          <a:p>
            <a:pPr>
              <a:lnSpc>
                <a:spcPct val="90000"/>
              </a:lnSpc>
            </a:pPr>
            <a:r>
              <a:rPr lang="cs-CZ" altLang="cs-CZ"/>
              <a:t>2. Disperze</a:t>
            </a:r>
          </a:p>
          <a:p>
            <a:pPr>
              <a:lnSpc>
                <a:spcPct val="90000"/>
              </a:lnSpc>
            </a:pPr>
            <a:r>
              <a:rPr lang="cs-CZ" altLang="cs-CZ"/>
              <a:t>3. Interference světla</a:t>
            </a:r>
          </a:p>
          <a:p>
            <a:pPr>
              <a:lnSpc>
                <a:spcPct val="90000"/>
              </a:lnSpc>
            </a:pPr>
            <a:r>
              <a:rPr lang="cs-CZ" altLang="cs-CZ"/>
              <a:t>4. Difrakce světla - ohyb</a:t>
            </a:r>
          </a:p>
          <a:p>
            <a:pPr>
              <a:lnSpc>
                <a:spcPct val="90000"/>
              </a:lnSpc>
            </a:pPr>
            <a:r>
              <a:rPr lang="cs-CZ" altLang="cs-CZ"/>
              <a:t>5. Polarizace světla</a:t>
            </a:r>
          </a:p>
          <a:p>
            <a:pPr>
              <a:lnSpc>
                <a:spcPct val="90000"/>
              </a:lnSpc>
            </a:pPr>
            <a:r>
              <a:rPr lang="cs-CZ" altLang="cs-CZ"/>
              <a:t>6. Koherence vlnění</a:t>
            </a:r>
          </a:p>
          <a:p>
            <a:pPr>
              <a:lnSpc>
                <a:spcPct val="90000"/>
              </a:lnSpc>
            </a:pPr>
            <a:r>
              <a:rPr lang="cs-CZ" altLang="cs-CZ"/>
              <a:t>7. Fluorescence, fosforescence</a:t>
            </a:r>
          </a:p>
          <a:p>
            <a:pPr>
              <a:lnSpc>
                <a:spcPct val="90000"/>
              </a:lnSpc>
            </a:pPr>
            <a:r>
              <a:rPr lang="cs-CZ" altLang="cs-CZ"/>
              <a:t>8. Absorpce, emise stimulovaná emise.</a:t>
            </a:r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49"/>
    </mc:Choice>
    <mc:Fallback xmlns="">
      <p:transition spd="slow" advTm="34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257300" y="228600"/>
            <a:ext cx="7772400" cy="609600"/>
          </a:xfrm>
        </p:spPr>
        <p:txBody>
          <a:bodyPr/>
          <a:lstStyle/>
          <a:p>
            <a:r>
              <a:rPr lang="cs-CZ" altLang="cs-CZ" sz="4000" b="1"/>
              <a:t>1. Odraz, lom a index lomu</a:t>
            </a:r>
          </a:p>
        </p:txBody>
      </p:sp>
      <p:pic>
        <p:nvPicPr>
          <p:cNvPr id="110599" name="Picture 1031" descr="\\Nt_server_1\prenos\SOČ\Jandora\Maka\O4.BMP"/>
          <p:cNvPicPr>
            <a:picLocks noChangeAspect="1" noChangeArrowheads="1"/>
          </p:cNvPicPr>
          <p:nvPr/>
        </p:nvPicPr>
        <p:blipFill>
          <a:blip r:embed="rId5" r:link="rId6">
            <a:lum bright="-3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r="6454"/>
          <a:stretch>
            <a:fillRect/>
          </a:stretch>
        </p:blipFill>
        <p:spPr bwMode="auto">
          <a:xfrm>
            <a:off x="228600" y="914400"/>
            <a:ext cx="2590800" cy="24463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</a:extLst>
        </p:spPr>
      </p:pic>
      <p:sp>
        <p:nvSpPr>
          <p:cNvPr id="110601" name="Rectangle 1033"/>
          <p:cNvSpPr>
            <a:spLocks noChangeArrowheads="1"/>
          </p:cNvSpPr>
          <p:nvPr/>
        </p:nvSpPr>
        <p:spPr bwMode="auto">
          <a:xfrm>
            <a:off x="4781550" y="320516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10603" name="Rectangle 1035"/>
          <p:cNvSpPr>
            <a:spLocks noChangeArrowheads="1"/>
          </p:cNvSpPr>
          <p:nvPr/>
        </p:nvSpPr>
        <p:spPr bwMode="auto">
          <a:xfrm>
            <a:off x="4781550" y="320516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110602" name="Picture 103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819400"/>
            <a:ext cx="2514600" cy="1554163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110604" name="Rectangle 1036"/>
          <p:cNvSpPr>
            <a:spLocks noChangeArrowheads="1"/>
          </p:cNvSpPr>
          <p:nvPr/>
        </p:nvSpPr>
        <p:spPr bwMode="auto">
          <a:xfrm>
            <a:off x="7315200" y="13716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600">
                <a:effectLst/>
                <a:cs typeface="Times New Roman" panose="02020603050405020304" pitchFamily="18" charset="0"/>
              </a:rPr>
              <a:t>n = c/v</a:t>
            </a:r>
            <a:endParaRPr lang="cs-CZ" altLang="cs-CZ" sz="3600">
              <a:effectLst/>
            </a:endParaRPr>
          </a:p>
        </p:txBody>
      </p:sp>
      <p:pic>
        <p:nvPicPr>
          <p:cNvPr id="110605" name="Picture 103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181600"/>
            <a:ext cx="6172200" cy="136207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10608" name="Rectangle 1040"/>
          <p:cNvSpPr>
            <a:spLocks noChangeArrowheads="1"/>
          </p:cNvSpPr>
          <p:nvPr/>
        </p:nvSpPr>
        <p:spPr bwMode="auto">
          <a:xfrm>
            <a:off x="4800600" y="32766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10610" name="Rectangle 1042"/>
          <p:cNvSpPr>
            <a:spLocks noChangeArrowheads="1"/>
          </p:cNvSpPr>
          <p:nvPr/>
        </p:nvSpPr>
        <p:spPr bwMode="auto">
          <a:xfrm>
            <a:off x="6553200" y="3886200"/>
            <a:ext cx="3505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algn="l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Mezní úhel, totální odraz, jde o 100%</a:t>
            </a:r>
          </a:p>
        </p:txBody>
      </p:sp>
      <p:graphicFrame>
        <p:nvGraphicFramePr>
          <p:cNvPr id="110611" name="Object 1043"/>
          <p:cNvGraphicFramePr>
            <a:graphicFrameLocks noChangeAspect="1"/>
          </p:cNvGraphicFramePr>
          <p:nvPr/>
        </p:nvGraphicFramePr>
        <p:xfrm>
          <a:off x="3352800" y="914400"/>
          <a:ext cx="1516063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29" name="Fotografie" r:id="rId9" imgW="6849431" imgH="5133333" progId="MSPhotoEd.3">
                  <p:embed/>
                </p:oleObj>
              </mc:Choice>
              <mc:Fallback>
                <p:oleObj name="Fotografie" r:id="rId9" imgW="6849431" imgH="5133333" progId="MSPhotoEd.3">
                  <p:embed/>
                  <p:pic>
                    <p:nvPicPr>
                      <p:cNvPr id="0" name="Object 104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6296" t="14575" r="49629" b="61879"/>
                      <a:stretch>
                        <a:fillRect/>
                      </a:stretch>
                    </p:blipFill>
                    <p:spPr bwMode="auto">
                      <a:xfrm>
                        <a:off x="3352800" y="914400"/>
                        <a:ext cx="1516063" cy="167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0598" name="Picture 1030" descr="\\Nt_server_1\prenos\SOČ\Jandora\Maka\O5.BMP"/>
          <p:cNvPicPr>
            <a:picLocks noChangeAspect="1" noChangeArrowheads="1"/>
          </p:cNvPicPr>
          <p:nvPr/>
        </p:nvPicPr>
        <p:blipFill>
          <a:blip r:embed="rId11" r:link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9" r="14348"/>
          <a:stretch>
            <a:fillRect/>
          </a:stretch>
        </p:blipFill>
        <p:spPr bwMode="auto">
          <a:xfrm>
            <a:off x="228600" y="2743200"/>
            <a:ext cx="2590800" cy="2357438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0612" name="Object 1044"/>
          <p:cNvGraphicFramePr>
            <a:graphicFrameLocks noChangeAspect="1"/>
          </p:cNvGraphicFramePr>
          <p:nvPr/>
        </p:nvGraphicFramePr>
        <p:xfrm>
          <a:off x="3124200" y="3352800"/>
          <a:ext cx="2819400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630" name="Fotografie" r:id="rId13" imgW="6849431" imgH="5133333" progId="MSPhotoEd.3">
                  <p:embed/>
                </p:oleObj>
              </mc:Choice>
              <mc:Fallback>
                <p:oleObj name="Fotografie" r:id="rId13" imgW="6849431" imgH="5133333" progId="MSPhotoEd.3">
                  <p:embed/>
                  <p:pic>
                    <p:nvPicPr>
                      <p:cNvPr id="0" name="Object 10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31851" t="37001" r="40741" b="43938"/>
                      <a:stretch>
                        <a:fillRect/>
                      </a:stretch>
                    </p:blipFill>
                    <p:spPr bwMode="auto">
                      <a:xfrm>
                        <a:off x="3124200" y="3352800"/>
                        <a:ext cx="2819400" cy="1295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4226"/>
    </mc:Choice>
    <mc:Fallback xmlns="">
      <p:transition spd="slow" advTm="1542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4000" b="1"/>
              <a:t>Dvě skla s jiným indexem lomu</a:t>
            </a:r>
          </a:p>
        </p:txBody>
      </p:sp>
      <p:pic>
        <p:nvPicPr>
          <p:cNvPr id="172035" name="Picture 3" descr="\\Nt_server_1\prenos\SOČ\Jandora\Maka\O4.BMP"/>
          <p:cNvPicPr>
            <a:picLocks noChangeAspect="1" noChangeArrowheads="1"/>
          </p:cNvPicPr>
          <p:nvPr/>
        </p:nvPicPr>
        <p:blipFill>
          <a:blip r:embed="rId4" r:link="rId5">
            <a:lum bright="-36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r="6454"/>
          <a:stretch>
            <a:fillRect/>
          </a:stretch>
        </p:blipFill>
        <p:spPr bwMode="auto">
          <a:xfrm>
            <a:off x="228600" y="1447800"/>
            <a:ext cx="3200400" cy="3021013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folHlink"/>
                </a:solidFill>
              </a14:hiddenFill>
            </a:ext>
          </a:extLst>
        </p:spPr>
      </p:pic>
      <p:sp>
        <p:nvSpPr>
          <p:cNvPr id="172036" name="Rectangle 4"/>
          <p:cNvSpPr>
            <a:spLocks noChangeArrowheads="1"/>
          </p:cNvSpPr>
          <p:nvPr/>
        </p:nvSpPr>
        <p:spPr bwMode="auto">
          <a:xfrm>
            <a:off x="4781550" y="320516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72037" name="Rectangle 5"/>
          <p:cNvSpPr>
            <a:spLocks noChangeArrowheads="1"/>
          </p:cNvSpPr>
          <p:nvPr/>
        </p:nvSpPr>
        <p:spPr bwMode="auto">
          <a:xfrm>
            <a:off x="4781550" y="3205163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17203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371600"/>
            <a:ext cx="2514600" cy="1554163"/>
          </a:xfrm>
          <a:prstGeom prst="rect">
            <a:avLst/>
          </a:prstGeom>
          <a:solidFill>
            <a:srgbClr val="FFFF99"/>
          </a:solidFill>
        </p:spPr>
      </p:pic>
      <p:sp>
        <p:nvSpPr>
          <p:cNvPr id="172039" name="Rectangle 7"/>
          <p:cNvSpPr>
            <a:spLocks noChangeArrowheads="1"/>
          </p:cNvSpPr>
          <p:nvPr/>
        </p:nvSpPr>
        <p:spPr bwMode="auto">
          <a:xfrm>
            <a:off x="7315200" y="1371600"/>
            <a:ext cx="167640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3600">
                <a:effectLst/>
                <a:cs typeface="Times New Roman" panose="02020603050405020304" pitchFamily="18" charset="0"/>
              </a:rPr>
              <a:t>n = c/v</a:t>
            </a:r>
            <a:endParaRPr lang="cs-CZ" altLang="cs-CZ" sz="3600">
              <a:effectLst/>
            </a:endParaRPr>
          </a:p>
        </p:txBody>
      </p:sp>
      <p:sp>
        <p:nvSpPr>
          <p:cNvPr id="172040" name="Rectangle 8"/>
          <p:cNvSpPr>
            <a:spLocks noChangeArrowheads="1"/>
          </p:cNvSpPr>
          <p:nvPr/>
        </p:nvSpPr>
        <p:spPr bwMode="auto">
          <a:xfrm>
            <a:off x="4171950" y="321468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pic>
        <p:nvPicPr>
          <p:cNvPr id="172041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648200"/>
            <a:ext cx="6172200" cy="1362075"/>
          </a:xfrm>
          <a:prstGeom prst="rect">
            <a:avLst/>
          </a:prstGeom>
          <a:solidFill>
            <a:srgbClr val="FFFF99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72042" name="Rectangle 10"/>
          <p:cNvSpPr>
            <a:spLocks noChangeArrowheads="1"/>
          </p:cNvSpPr>
          <p:nvPr/>
        </p:nvSpPr>
        <p:spPr bwMode="auto">
          <a:xfrm>
            <a:off x="4781550" y="3233738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cs-CZ"/>
          </a:p>
        </p:txBody>
      </p:sp>
      <p:sp>
        <p:nvSpPr>
          <p:cNvPr id="172043" name="Rectangle 11"/>
          <p:cNvSpPr>
            <a:spLocks noChangeArrowheads="1"/>
          </p:cNvSpPr>
          <p:nvPr/>
        </p:nvSpPr>
        <p:spPr bwMode="auto">
          <a:xfrm>
            <a:off x="6553200" y="3886200"/>
            <a:ext cx="35052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8644" tIns="49323" rIns="98644" bIns="49323" anchor="ctr"/>
          <a:lstStyle>
            <a:lvl1pPr algn="l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algn="l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algn="l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algn="l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algn="l" defTabSz="979488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4572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9144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13716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1828800" defTabSz="97948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r>
              <a:rPr lang="cs-CZ" altLang="cs-CZ" sz="32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Mezní úhel, totální odraz, jde o 100%</a:t>
            </a:r>
          </a:p>
        </p:txBody>
      </p:sp>
      <p:pic>
        <p:nvPicPr>
          <p:cNvPr id="172044" name="Picture 12" descr="Olympus2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133600"/>
            <a:ext cx="3657600" cy="2344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664700" y="6235700"/>
            <a:ext cx="406400" cy="406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74"/>
    </mc:Choice>
    <mc:Fallback xmlns="">
      <p:transition spd="slow" advTm="135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"/>
</p:tagLst>
</file>

<file path=ppt/theme/theme1.xml><?xml version="1.0" encoding="utf-8"?>
<a:theme xmlns:a="http://schemas.openxmlformats.org/drawingml/2006/main" name="PETRIK1">
  <a:themeElements>
    <a:clrScheme name="">
      <a:dk1>
        <a:srgbClr val="0D2D8A"/>
      </a:dk1>
      <a:lt1>
        <a:srgbClr val="FFFFFF"/>
      </a:lt1>
      <a:dk2>
        <a:srgbClr val="3B6AFC"/>
      </a:dk2>
      <a:lt2>
        <a:srgbClr val="FDFF37"/>
      </a:lt2>
      <a:accent1>
        <a:srgbClr val="F79268"/>
      </a:accent1>
      <a:accent2>
        <a:srgbClr val="F95AB7"/>
      </a:accent2>
      <a:accent3>
        <a:srgbClr val="AFB9FD"/>
      </a:accent3>
      <a:accent4>
        <a:srgbClr val="DADADA"/>
      </a:accent4>
      <a:accent5>
        <a:srgbClr val="FAC7B9"/>
      </a:accent5>
      <a:accent6>
        <a:srgbClr val="E251A6"/>
      </a:accent6>
      <a:hlink>
        <a:srgbClr val="FC0128"/>
      </a:hlink>
      <a:folHlink>
        <a:srgbClr val="89ABFE"/>
      </a:folHlink>
    </a:clrScheme>
    <a:fontScheme name="PETRIK1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8644" tIns="49323" rIns="98644" bIns="49323" numCol="1" anchor="ctr" anchorCtr="0" compatLnSpc="1">
        <a:prstTxWarp prst="textNoShape">
          <a:avLst/>
        </a:prstTxWarp>
      </a:bodyPr>
      <a:lstStyle>
        <a:defPPr marL="0" marR="0" indent="0" algn="ctr" defTabSz="9794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8644" tIns="49323" rIns="98644" bIns="49323" numCol="1" anchor="ctr" anchorCtr="0" compatLnSpc="1">
        <a:prstTxWarp prst="textNoShape">
          <a:avLst/>
        </a:prstTxWarp>
      </a:bodyPr>
      <a:lstStyle>
        <a:defPPr marL="0" marR="0" indent="0" algn="ctr" defTabSz="979488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altLang="cs-CZ" sz="3200" b="1" i="0" u="none" strike="noStrike" cap="none" normalizeH="0" baseline="0" smtClean="0">
            <a:ln>
              <a:noFill/>
            </a:ln>
            <a:solidFill>
              <a:schemeClr val="tx2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PETRIK1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33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ETRIK1 3">
        <a:dk1>
          <a:srgbClr val="000000"/>
        </a:dk1>
        <a:lt1>
          <a:srgbClr val="FFFFCC"/>
        </a:lt1>
        <a:dk2>
          <a:srgbClr val="999933"/>
        </a:dk2>
        <a:lt2>
          <a:srgbClr val="808000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4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5">
        <a:dk1>
          <a:srgbClr val="000000"/>
        </a:dk1>
        <a:lt1>
          <a:srgbClr val="FFFFFF"/>
        </a:lt1>
        <a:dk2>
          <a:srgbClr val="000000"/>
        </a:dk2>
        <a:lt2>
          <a:srgbClr val="9F9F9F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6">
        <a:dk1>
          <a:srgbClr val="000000"/>
        </a:dk1>
        <a:lt1>
          <a:srgbClr val="FFFFFF"/>
        </a:lt1>
        <a:dk2>
          <a:srgbClr val="000000"/>
        </a:dk2>
        <a:lt2>
          <a:srgbClr val="868686"/>
        </a:lt2>
        <a:accent1>
          <a:srgbClr val="CBCBCB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005CE7"/>
        </a:accent6>
        <a:hlink>
          <a:srgbClr val="FF0033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ETRIK1 7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L:\1\SKLAD95\OBR\WMF\PETRIK1.PPT</Template>
  <TotalTime>96</TotalTime>
  <Pages>25</Pages>
  <Words>768</Words>
  <Application>Microsoft Office PowerPoint</Application>
  <PresentationFormat>Diapozitivy</PresentationFormat>
  <Paragraphs>131</Paragraphs>
  <Slides>41</Slides>
  <Notes>0</Notes>
  <HiddenSlides>0</HiddenSlides>
  <MMClips>40</MMClips>
  <ScaleCrop>false</ScaleCrop>
  <HeadingPairs>
    <vt:vector size="8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3</vt:i4>
      </vt:variant>
      <vt:variant>
        <vt:lpstr>Nadpisy snímků</vt:lpstr>
      </vt:variant>
      <vt:variant>
        <vt:i4>41</vt:i4>
      </vt:variant>
    </vt:vector>
  </HeadingPairs>
  <TitlesOfParts>
    <vt:vector size="51" baseType="lpstr">
      <vt:lpstr>Arial</vt:lpstr>
      <vt:lpstr>Monotype Sorts</vt:lpstr>
      <vt:lpstr>Symbol</vt:lpstr>
      <vt:lpstr>Times New Roman</vt:lpstr>
      <vt:lpstr>Times New Roman CE</vt:lpstr>
      <vt:lpstr>Wingdings</vt:lpstr>
      <vt:lpstr>PETRIK1</vt:lpstr>
      <vt:lpstr>Obrázek</vt:lpstr>
      <vt:lpstr>Rovnice</vt:lpstr>
      <vt:lpstr>Fotografie</vt:lpstr>
      <vt:lpstr>Prezentace aplikace PowerPoint</vt:lpstr>
      <vt:lpstr>Optika v klinickém využití</vt:lpstr>
      <vt:lpstr>Prezentace aplikace PowerPoint</vt:lpstr>
      <vt:lpstr>Kvantová teorie světla </vt:lpstr>
      <vt:lpstr>Prezentace aplikace PowerPoint</vt:lpstr>
      <vt:lpstr>Energie světla </vt:lpstr>
      <vt:lpstr>Optika v klinickém využití  teďuž jdeme na věc</vt:lpstr>
      <vt:lpstr>1. Odraz, lom a index lomu</vt:lpstr>
      <vt:lpstr>Dvě skla s jiným indexem lomu</vt:lpstr>
      <vt:lpstr>Totální odraz, jedno vlákno</vt:lpstr>
      <vt:lpstr>Prezentace aplikace PowerPoint</vt:lpstr>
      <vt:lpstr>2. Disperze světla  Při lomu světla se rozkládá na jednotlivé vlnové délky. Příčinou je závislost rychlosti světla v látkách na frekvenci – disperze světla. Při normální disperzi se rychlost světla zmenšuje s frekvencí. Ve vakuu k disperzi nedochází. </vt:lpstr>
      <vt:lpstr>3. Interference  skládání světla.  </vt:lpstr>
      <vt:lpstr>Skládání a ohyb světla</vt:lpstr>
      <vt:lpstr>Prezentace aplikace PowerPoint</vt:lpstr>
      <vt:lpstr>Skládání (interference) světla</vt:lpstr>
      <vt:lpstr>4. Ohyb světla - difrakce  </vt:lpstr>
      <vt:lpstr>Polarizační jevy</vt:lpstr>
      <vt:lpstr>Postupná elektromagnetická vlna:</vt:lpstr>
      <vt:lpstr>Prezentace aplikace PowerPoint</vt:lpstr>
      <vt:lpstr>Prezentace aplikace PowerPoint</vt:lpstr>
      <vt:lpstr>5. Polarizace </vt:lpstr>
      <vt:lpstr>Optika v klinickém využití</vt:lpstr>
      <vt:lpstr>Absorpce</vt:lpstr>
      <vt:lpstr>Luminiscence 3</vt:lpstr>
      <vt:lpstr>Prezentace aplikace PowerPoint</vt:lpstr>
      <vt:lpstr>Prezentace aplikace PowerPoint</vt:lpstr>
      <vt:lpstr>Geometrická optika</vt:lpstr>
      <vt:lpstr>Jednoduchý optický přístroj camera obscura  přímočaré šíření světla  (stínítko vzdáleno 30 cm od otvoru o průměru 0,8 mm)</vt:lpstr>
      <vt:lpstr>Prezentace aplikace PowerPoint</vt:lpstr>
      <vt:lpstr>Mikroskop</vt:lpstr>
      <vt:lpstr>Mikroskop schéma výrobku - digitální</vt:lpstr>
      <vt:lpstr>Prezentace aplikace PowerPoint</vt:lpstr>
      <vt:lpstr>Prezentace aplikace PowerPoint</vt:lpstr>
      <vt:lpstr>Krátkozrakost a dalekozrakost</vt:lpstr>
      <vt:lpstr>Zornice a její citlivost</vt:lpstr>
      <vt:lpstr>Adaptace na snížení ssvětelné intenzity</vt:lpstr>
      <vt:lpstr>Optické přístroje 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Stone size Average stone size 8.7 mm</dc:title>
  <dc:subject/>
  <dc:creator>MUDr. Aleš Petřík</dc:creator>
  <cp:keywords/>
  <dc:description/>
  <cp:lastModifiedBy>Jexová, Soňa</cp:lastModifiedBy>
  <cp:revision>72</cp:revision>
  <cp:lastPrinted>1999-09-06T05:45:56Z</cp:lastPrinted>
  <dcterms:created xsi:type="dcterms:W3CDTF">1995-11-27T14:36:08Z</dcterms:created>
  <dcterms:modified xsi:type="dcterms:W3CDTF">2020-11-30T07:50:29Z</dcterms:modified>
</cp:coreProperties>
</file>