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4"/>
  </p:notesMasterIdLst>
  <p:handoutMasterIdLst>
    <p:handoutMasterId r:id="rId35"/>
  </p:handoutMasterIdLst>
  <p:sldIdLst>
    <p:sldId id="321" r:id="rId2"/>
    <p:sldId id="262" r:id="rId3"/>
    <p:sldId id="320" r:id="rId4"/>
    <p:sldId id="264" r:id="rId5"/>
    <p:sldId id="265" r:id="rId6"/>
    <p:sldId id="266" r:id="rId7"/>
    <p:sldId id="269" r:id="rId8"/>
    <p:sldId id="273" r:id="rId9"/>
    <p:sldId id="270" r:id="rId10"/>
    <p:sldId id="272" r:id="rId11"/>
    <p:sldId id="286" r:id="rId12"/>
    <p:sldId id="287" r:id="rId13"/>
    <p:sldId id="289" r:id="rId14"/>
    <p:sldId id="290" r:id="rId15"/>
    <p:sldId id="291" r:id="rId16"/>
    <p:sldId id="292" r:id="rId17"/>
    <p:sldId id="300" r:id="rId18"/>
    <p:sldId id="301" r:id="rId19"/>
    <p:sldId id="303" r:id="rId20"/>
    <p:sldId id="305" r:id="rId21"/>
    <p:sldId id="306" r:id="rId22"/>
    <p:sldId id="307" r:id="rId23"/>
    <p:sldId id="308" r:id="rId24"/>
    <p:sldId id="309" r:id="rId25"/>
    <p:sldId id="311" r:id="rId26"/>
    <p:sldId id="313" r:id="rId27"/>
    <p:sldId id="314" r:id="rId28"/>
    <p:sldId id="315" r:id="rId29"/>
    <p:sldId id="316" r:id="rId30"/>
    <p:sldId id="317" r:id="rId31"/>
    <p:sldId id="318" r:id="rId32"/>
    <p:sldId id="319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8" d="100"/>
          <a:sy n="58" d="100"/>
        </p:scale>
        <p:origin x="66" y="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748A8B-A536-4D7A-8E94-05FFB30C789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E136-3A2E-4BF2-9927-3649A12D7881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574EA-9EDD-4A79-8CBB-4E1F71358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384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574EA-9EDD-4A79-8CBB-4E1F713588B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662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57B057-70C7-44D4-AA69-B58331E198E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17.12.2020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B222B6-1ABE-4F93-97A8-F15E1088BC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018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57B057-70C7-44D4-AA69-B58331E198E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17.12.2020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B222B6-1ABE-4F93-97A8-F15E1088BC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910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57B057-70C7-44D4-AA69-B58331E198E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17.12.2020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B222B6-1ABE-4F93-97A8-F15E1088BC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941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57B057-70C7-44D4-AA69-B58331E198E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17.12.2020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B222B6-1ABE-4F93-97A8-F15E1088BC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82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57B057-70C7-44D4-AA69-B58331E198E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17.12.2020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B222B6-1ABE-4F93-97A8-F15E1088BC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583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57B057-70C7-44D4-AA69-B58331E198E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17.12.2020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B222B6-1ABE-4F93-97A8-F15E1088BC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67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57B057-70C7-44D4-AA69-B58331E198E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17.12.2020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B222B6-1ABE-4F93-97A8-F15E1088BC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522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57B057-70C7-44D4-AA69-B58331E198E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17.12.2020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B222B6-1ABE-4F93-97A8-F15E1088BC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429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57B057-70C7-44D4-AA69-B58331E198E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17.12.2020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B222B6-1ABE-4F93-97A8-F15E1088BC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761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57B057-70C7-44D4-AA69-B58331E198E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17.12.2020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B222B6-1ABE-4F93-97A8-F15E1088BC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056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57B057-70C7-44D4-AA69-B58331E198E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17.12.2020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B222B6-1ABE-4F93-97A8-F15E1088BC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88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57B057-70C7-44D4-AA69-B58331E198EC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17.12.2020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B222B6-1ABE-4F93-97A8-F15E1088BC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56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cs-CZ" dirty="0" smtClean="0"/>
              <a:t>Farmakodynamika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7896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Vztah mezi dávkou lé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</a:rPr>
              <a:t>č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iva a účinkem</a:t>
            </a:r>
            <a:endParaRPr lang="cs-CZ" b="1" dirty="0" smtClean="0">
              <a:latin typeface="Tahoma" pitchFamily="34" charset="0"/>
              <a:cs typeface="Arial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b="1" dirty="0" smtClean="0">
                <a:latin typeface="Tahoma" panose="020B0604030504040204" pitchFamily="34" charset="0"/>
                <a:cs typeface="Arial" panose="020B0604020202020204" pitchFamily="34" charset="0"/>
              </a:rPr>
              <a:t>receptorová rezerva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– p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 maximální</a:t>
            </a:r>
            <a:r>
              <a:rPr lang="cs-CZ" altLang="cs-CZ" dirty="0" smtClean="0">
                <a:latin typeface="Tahoma" panose="020B0604030504040204" pitchFamily="34" charset="0"/>
              </a:rPr>
              <a:t>m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 smtClean="0">
                <a:latin typeface="Tahoma" panose="020B0604030504040204" pitchFamily="34" charset="0"/>
              </a:rPr>
              <a:t>úč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inku nejsou obsazeny v</a:t>
            </a:r>
            <a:r>
              <a:rPr lang="cs-CZ" altLang="cs-CZ" dirty="0" smtClean="0">
                <a:latin typeface="Tahoma" panose="020B0604030504040204" pitchFamily="34" charset="0"/>
              </a:rPr>
              <a:t>š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echny dostupné receptory, i v p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ítomnosti ireverzibilního antagonisty vysoká koncentrace agonisty stále vyvolává nezmenšenou maximální odpov</a:t>
            </a:r>
            <a:r>
              <a:rPr lang="cs-CZ" altLang="cs-CZ" dirty="0" smtClean="0">
                <a:latin typeface="Tahoma" panose="020B0604030504040204" pitchFamily="34" charset="0"/>
              </a:rPr>
              <a:t>ěď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(srdce = tká</a:t>
            </a:r>
            <a:r>
              <a:rPr lang="cs-CZ" altLang="cs-CZ" dirty="0" smtClean="0">
                <a:latin typeface="Tahoma" panose="020B0604030504040204" pitchFamily="34" charset="0"/>
              </a:rPr>
              <a:t>ň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s velkým podílem rezervních receptor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)</a:t>
            </a:r>
            <a:endParaRPr lang="cs-CZ" altLang="cs-CZ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 smtClean="0">
                <a:latin typeface="Tahoma" pitchFamily="34" charset="0"/>
                <a:cs typeface="Arial" charset="0"/>
              </a:rPr>
              <a:t>Reakce na l</a:t>
            </a:r>
            <a:r>
              <a:rPr lang="cs-CZ" sz="3600" dirty="0" smtClean="0">
                <a:latin typeface="Tahoma" pitchFamily="34" charset="0"/>
              </a:rPr>
              <a:t>éč</a:t>
            </a:r>
            <a:r>
              <a:rPr lang="cs-CZ" sz="3600" dirty="0" smtClean="0">
                <a:latin typeface="Tahoma" pitchFamily="34" charset="0"/>
                <a:cs typeface="Arial" charset="0"/>
              </a:rPr>
              <a:t>iva a odchylky od normy:</a:t>
            </a:r>
            <a:endParaRPr lang="cs-CZ" sz="3600" dirty="0" smtClean="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6868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Liší se jednotlivý pacienti, r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zné odpov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di v pr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b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hu lé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by u pacienta.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u="sng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Idiosynkrastické</a:t>
            </a: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 reakce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– neobvyklé, zp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sobené obvykle genetickými odchylkami v metabolismu lé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iva nebo imunologickými mechanismy v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etn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alergických reakcí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b="1" u="sng" dirty="0" smtClean="0"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u="sng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Hyporeaktivní</a:t>
            </a: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 pacient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- oslabená</a:t>
            </a:r>
            <a:endParaRPr lang="cs-CZ" altLang="cs-CZ" sz="2800" u="sng" dirty="0" smtClean="0"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u="sng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Hyperreaktivní</a:t>
            </a: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 pacient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– zesílená odpov</a:t>
            </a:r>
            <a:r>
              <a:rPr lang="cs-CZ" altLang="cs-CZ" sz="2800" dirty="0" smtClean="0">
                <a:latin typeface="Tahoma" panose="020B0604030504040204" pitchFamily="34" charset="0"/>
              </a:rPr>
              <a:t>ěď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na l</a:t>
            </a:r>
            <a:r>
              <a:rPr lang="cs-CZ" altLang="cs-CZ" sz="2800" dirty="0" smtClean="0">
                <a:latin typeface="Tahoma" panose="020B0604030504040204" pitchFamily="34" charset="0"/>
              </a:rPr>
              <a:t>éč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iva</a:t>
            </a:r>
            <a:endParaRPr lang="cs-CZ" altLang="cs-CZ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534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 smtClean="0">
                <a:latin typeface="Tahoma" pitchFamily="34" charset="0"/>
                <a:cs typeface="Arial" charset="0"/>
              </a:rPr>
              <a:t>Reakce na l</a:t>
            </a:r>
            <a:r>
              <a:rPr lang="cs-CZ" sz="3600" dirty="0" smtClean="0">
                <a:latin typeface="Tahoma" pitchFamily="34" charset="0"/>
              </a:rPr>
              <a:t>éč</a:t>
            </a:r>
            <a:r>
              <a:rPr lang="cs-CZ" sz="3600" dirty="0" smtClean="0">
                <a:latin typeface="Tahoma" pitchFamily="34" charset="0"/>
                <a:cs typeface="Arial" charset="0"/>
              </a:rPr>
              <a:t>iva a odchylky od normy: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Hypersenzitivita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– zahrnuje alergické nebo jiné imunologicky zprost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edkované reakce </a:t>
            </a:r>
            <a:r>
              <a:rPr lang="cs-CZ" altLang="cs-CZ" sz="2800" dirty="0" smtClean="0">
                <a:latin typeface="Tahoma" panose="020B0604030504040204" pitchFamily="34" charset="0"/>
              </a:rPr>
              <a:t>             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na lé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iva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Tolerance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– rozvíjí se 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 dlouhodobém podávání l</a:t>
            </a:r>
            <a:r>
              <a:rPr lang="cs-CZ" altLang="cs-CZ" sz="2800" dirty="0" smtClean="0">
                <a:latin typeface="Tahoma" panose="020B0604030504040204" pitchFamily="34" charset="0"/>
              </a:rPr>
              <a:t>éč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iva (obvykle klesá odp</a:t>
            </a:r>
            <a:r>
              <a:rPr lang="cs-CZ" altLang="cs-CZ" sz="2800" dirty="0" smtClean="0">
                <a:latin typeface="Tahoma" panose="020B0604030504040204" pitchFamily="34" charset="0"/>
              </a:rPr>
              <a:t>ověď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)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Tachyfylaxe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– reaktivita po podání l</a:t>
            </a:r>
            <a:r>
              <a:rPr lang="cs-CZ" altLang="cs-CZ" sz="2800" dirty="0" smtClean="0">
                <a:latin typeface="Tahoma" panose="020B0604030504040204" pitchFamily="34" charset="0"/>
              </a:rPr>
              <a:t>éč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iva klesá rychle</a:t>
            </a:r>
            <a:endParaRPr lang="cs-CZ" altLang="cs-CZ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 smtClean="0">
                <a:latin typeface="Tahoma" pitchFamily="34" charset="0"/>
                <a:cs typeface="Arial" charset="0"/>
              </a:rPr>
              <a:t>Reakce na l</a:t>
            </a:r>
            <a:r>
              <a:rPr lang="cs-CZ" sz="3600" dirty="0" smtClean="0">
                <a:latin typeface="Tahoma" pitchFamily="34" charset="0"/>
              </a:rPr>
              <a:t>éč</a:t>
            </a:r>
            <a:r>
              <a:rPr lang="cs-CZ" sz="3600" dirty="0" smtClean="0">
                <a:latin typeface="Tahoma" pitchFamily="34" charset="0"/>
                <a:cs typeface="Arial" charset="0"/>
              </a:rPr>
              <a:t>iva a odchylky od normy: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915400" cy="4114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Mechanismy odchylek v reaktivit</a:t>
            </a:r>
            <a:r>
              <a:rPr lang="cs-CZ" altLang="cs-CZ" sz="2800" b="1" u="sng" dirty="0" smtClean="0">
                <a:latin typeface="Tahoma" panose="020B0604030504040204" pitchFamily="34" charset="0"/>
              </a:rPr>
              <a:t>ě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-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zm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ny v koncentraci l</a:t>
            </a:r>
            <a:r>
              <a:rPr lang="cs-CZ" altLang="cs-CZ" sz="2800" dirty="0" smtClean="0">
                <a:latin typeface="Tahoma" panose="020B0604030504040204" pitchFamily="34" charset="0"/>
              </a:rPr>
              <a:t>éč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iva v blízkosti receptoru (dáno farmakokinetickými rozdíly)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-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rozdíly v koncentracích endogenních receptorových ligand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-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zm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ny v po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tu nebo funkc</a:t>
            </a:r>
            <a:r>
              <a:rPr lang="cs-CZ" altLang="cs-CZ" sz="2800" dirty="0" smtClean="0">
                <a:latin typeface="Tahoma" panose="020B0604030504040204" pitchFamily="34" charset="0"/>
              </a:rPr>
              <a:t>i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receptor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-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zm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ny ve slo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kách odpov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di distáln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dirty="0" smtClean="0">
                <a:latin typeface="Tahoma" panose="020B0604030504040204" pitchFamily="34" charset="0"/>
              </a:rPr>
              <a:t>                   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od receptoru - funk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ní integrita biochemických proces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v cílových bu</a:t>
            </a:r>
            <a:r>
              <a:rPr lang="cs-CZ" altLang="cs-CZ" sz="2800" dirty="0" smtClean="0">
                <a:latin typeface="Tahoma" panose="020B0604030504040204" pitchFamily="34" charset="0"/>
              </a:rPr>
              <a:t>ň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kách a fyziologická regulace t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chto proces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na </a:t>
            </a:r>
            <a:r>
              <a:rPr lang="cs-CZ" altLang="cs-CZ" sz="2800" dirty="0" smtClean="0">
                <a:latin typeface="Tahoma" panose="020B0604030504040204" pitchFamily="34" charset="0"/>
              </a:rPr>
              <a:t>ú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rovni orgánových syst</a:t>
            </a:r>
            <a:r>
              <a:rPr lang="cs-CZ" altLang="cs-CZ" sz="2800" dirty="0" smtClean="0">
                <a:latin typeface="Tahoma" panose="020B0604030504040204" pitchFamily="34" charset="0"/>
              </a:rPr>
              <a:t>é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m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Times New Roman" pitchFamily="18" charset="0"/>
              </a:rPr>
              <a:t>Selektivita lé</a:t>
            </a:r>
            <a:r>
              <a:rPr lang="cs-CZ" dirty="0" smtClean="0">
                <a:latin typeface="Tahoma" pitchFamily="34" charset="0"/>
              </a:rPr>
              <a:t>č</a:t>
            </a:r>
            <a:r>
              <a:rPr lang="cs-CZ" dirty="0" smtClean="0">
                <a:latin typeface="Tahoma" pitchFamily="34" charset="0"/>
                <a:cs typeface="Times New Roman" pitchFamily="18" charset="0"/>
              </a:rPr>
              <a:t>iv</a:t>
            </a:r>
            <a:r>
              <a:rPr lang="cs-CZ" dirty="0" smtClean="0"/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Selektivní – vá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í se pevn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ji na jeden nebo n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kolik typ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receptor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ne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ostatní</a:t>
            </a:r>
            <a:r>
              <a:rPr lang="cs-CZ" altLang="cs-CZ" dirty="0" smtClean="0">
                <a:latin typeface="Tahoma" panose="020B0604030504040204" pitchFamily="34" charset="0"/>
              </a:rPr>
              <a:t>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Porovnání p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íznivých, výhodných nebo terapeutických ú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ink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s ú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inky toxickými, vzhledem k selektivit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. </a:t>
            </a:r>
            <a:endParaRPr lang="cs-CZ" altLang="cs-CZ" dirty="0" smtClean="0">
              <a:latin typeface="Tahoma" panose="020B060403050404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</a:rPr>
              <a:t>   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Podle r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zných receptor-efektorových mechanism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. </a:t>
            </a:r>
            <a:endParaRPr lang="cs-CZ" altLang="cs-CZ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Ne</a:t>
            </a:r>
            <a:r>
              <a:rPr lang="cs-CZ" dirty="0" smtClean="0">
                <a:latin typeface="Tahoma" pitchFamily="34" charset="0"/>
              </a:rPr>
              <a:t>ž</a:t>
            </a:r>
            <a:r>
              <a:rPr lang="cs-CZ" dirty="0" smtClean="0">
                <a:latin typeface="Tahoma" pitchFamily="34" charset="0"/>
                <a:cs typeface="Arial" charset="0"/>
              </a:rPr>
              <a:t>ádoucí ú</a:t>
            </a:r>
            <a:r>
              <a:rPr lang="cs-CZ" dirty="0" smtClean="0">
                <a:latin typeface="Tahoma" pitchFamily="34" charset="0"/>
              </a:rPr>
              <a:t>č</a:t>
            </a:r>
            <a:r>
              <a:rPr lang="cs-CZ" dirty="0" smtClean="0">
                <a:latin typeface="Tahoma" pitchFamily="34" charset="0"/>
                <a:cs typeface="Arial" charset="0"/>
              </a:rPr>
              <a:t>inky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Vedlejší (ne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ádoucí) ú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inky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 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Nastávají v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tšinou 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 pou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ití vyšších dávek ne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jsou dávky terapeutické. Jestli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 jsou ne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ádoucí ú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inky zprost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edkovány jiným mechanismem, ne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který vyvolává  hlavní ú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inek, m</a:t>
            </a:r>
            <a:r>
              <a:rPr lang="cs-CZ" altLang="cs-CZ" sz="2800" dirty="0" smtClean="0">
                <a:latin typeface="Tahoma" panose="020B0604030504040204" pitchFamily="34" charset="0"/>
              </a:rPr>
              <a:t>ůž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 dojít k ne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ádoucím ú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ink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m </a:t>
            </a:r>
            <a:r>
              <a:rPr lang="cs-CZ" altLang="cs-CZ" sz="2800" dirty="0" smtClean="0">
                <a:latin typeface="Tahoma" panose="020B0604030504040204" pitchFamily="34" charset="0"/>
              </a:rPr>
              <a:t> 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 dávkách velmi blízkým terapeutickým dávkám.</a:t>
            </a:r>
            <a:endParaRPr lang="cs-CZ" altLang="cs-CZ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Ne</a:t>
            </a:r>
            <a:r>
              <a:rPr lang="cs-CZ" dirty="0" smtClean="0">
                <a:latin typeface="Tahoma" pitchFamily="34" charset="0"/>
              </a:rPr>
              <a:t>ž</a:t>
            </a:r>
            <a:r>
              <a:rPr lang="cs-CZ" dirty="0" smtClean="0">
                <a:latin typeface="Tahoma" pitchFamily="34" charset="0"/>
                <a:cs typeface="Arial" charset="0"/>
              </a:rPr>
              <a:t>ádoucí ú</a:t>
            </a:r>
            <a:r>
              <a:rPr lang="cs-CZ" dirty="0" smtClean="0">
                <a:latin typeface="Tahoma" pitchFamily="34" charset="0"/>
              </a:rPr>
              <a:t>č</a:t>
            </a:r>
            <a:r>
              <a:rPr lang="cs-CZ" dirty="0" smtClean="0">
                <a:latin typeface="Tahoma" pitchFamily="34" charset="0"/>
                <a:cs typeface="Arial" charset="0"/>
              </a:rPr>
              <a:t>inky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mírné – nevy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adují p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erušení terapie a speciální lé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bu</a:t>
            </a:r>
            <a:endParaRPr lang="cs-CZ" altLang="cs-CZ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st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edn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záva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né – vy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adují </a:t>
            </a:r>
            <a:r>
              <a:rPr lang="cs-CZ" altLang="cs-CZ" dirty="0" smtClean="0">
                <a:latin typeface="Tahoma" panose="020B0604030504040204" pitchFamily="34" charset="0"/>
              </a:rPr>
              <a:t>ú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pravu dávkování nebo zm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nu terapie</a:t>
            </a:r>
            <a:endParaRPr lang="cs-CZ" altLang="cs-CZ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záva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né – vy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adují vysazení terapie a lé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bu p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íznak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specifickými a nespecifickými prost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edky</a:t>
            </a:r>
            <a:endParaRPr lang="cs-CZ" altLang="cs-CZ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 smtClean="0">
                <a:latin typeface="Tahoma" pitchFamily="34" charset="0"/>
                <a:cs typeface="Arial" charset="0"/>
              </a:rPr>
              <a:t>Interakce mezi ú</a:t>
            </a:r>
            <a:r>
              <a:rPr lang="cs-CZ" sz="3600" dirty="0" smtClean="0">
                <a:latin typeface="Tahoma" pitchFamily="34" charset="0"/>
              </a:rPr>
              <a:t>č</a:t>
            </a:r>
            <a:r>
              <a:rPr lang="cs-CZ" sz="3600" dirty="0" smtClean="0">
                <a:latin typeface="Tahoma" pitchFamily="34" charset="0"/>
                <a:cs typeface="Arial" charset="0"/>
              </a:rPr>
              <a:t>innými látkami lé</a:t>
            </a:r>
            <a:r>
              <a:rPr lang="cs-CZ" sz="3600" dirty="0" smtClean="0">
                <a:latin typeface="Tahoma" pitchFamily="34" charset="0"/>
              </a:rPr>
              <a:t>č</a:t>
            </a:r>
            <a:r>
              <a:rPr lang="cs-CZ" sz="3600" dirty="0" smtClean="0">
                <a:latin typeface="Tahoma" pitchFamily="34" charset="0"/>
                <a:cs typeface="Arial" charset="0"/>
              </a:rPr>
              <a:t>iv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Vzájemné ovlivn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ní, které m</a:t>
            </a:r>
            <a:r>
              <a:rPr lang="cs-CZ" altLang="cs-CZ" dirty="0" smtClean="0">
                <a:latin typeface="Tahoma" panose="020B0604030504040204" pitchFamily="34" charset="0"/>
              </a:rPr>
              <a:t>ůž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 m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nit ú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inky látek.</a:t>
            </a:r>
            <a:endParaRPr lang="cs-CZ" altLang="cs-CZ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farmakokinetické – ovlivn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ní biotransformace, distribuce, absorpce, exkrece)</a:t>
            </a:r>
            <a:endParaRPr lang="cs-CZ" altLang="cs-CZ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farmakodynamické – ovlivn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ní ú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inku na receptoru nebo mimo n</a:t>
            </a:r>
            <a:r>
              <a:rPr lang="cs-CZ" altLang="cs-CZ" dirty="0" smtClean="0">
                <a:latin typeface="Tahoma" panose="020B0604030504040204" pitchFamily="34" charset="0"/>
              </a:rPr>
              <a:t>ěj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Dávky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9154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Dávka (dosis) – odm</a:t>
            </a:r>
            <a:r>
              <a:rPr lang="cs-CZ" altLang="cs-CZ" sz="2800" dirty="0" smtClean="0">
                <a:latin typeface="Tahoma" panose="020B0604030504040204" pitchFamily="34" charset="0"/>
              </a:rPr>
              <a:t>ěř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ené mno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ství léku (uvádí se </a:t>
            </a:r>
            <a:r>
              <a:rPr lang="cs-CZ" altLang="cs-CZ" sz="2800" dirty="0" smtClean="0">
                <a:latin typeface="Tahoma" panose="020B0604030504040204" pitchFamily="34" charset="0"/>
              </a:rPr>
              <a:t>        v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mezinárodních jednotkách hmotnostních, objemových, pom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rných …</a:t>
            </a:r>
            <a:r>
              <a:rPr lang="cs-CZ" altLang="cs-CZ" sz="2800" dirty="0" smtClean="0">
                <a:latin typeface="Tahoma" panose="020B0604030504040204" pitchFamily="34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 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Dávka podprahová – nevyvolá pozorovatelnou zm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nu sledované funkce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 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Dávka prahová – ú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inek je ji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hodnotitelný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 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Dávka terapeutická – pro ka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dé lé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ivo stanovená jiná vhodná pro lé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bu</a:t>
            </a:r>
            <a:endParaRPr lang="cs-CZ" altLang="cs-CZ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Dávky</a:t>
            </a:r>
            <a:endParaRPr lang="cs-CZ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Maximální dávka – nevyvolá nadm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rné toxické 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íznaky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– maximální dávka jednotlivá = dosis maxima </a:t>
            </a:r>
            <a:r>
              <a:rPr lang="cs-CZ" altLang="cs-CZ" sz="28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singula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– maximální dávka denní = dosis maxima pro </a:t>
            </a:r>
            <a:r>
              <a:rPr lang="cs-CZ" altLang="cs-CZ" sz="28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die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(zpravidla trojnásobek </a:t>
            </a:r>
            <a:r>
              <a:rPr lang="cs-CZ" altLang="cs-CZ" sz="28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dms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)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 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Nárazová dávka – 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asto jednorázová pro rychlé dosa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ení po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adované koncentrace</a:t>
            </a:r>
            <a:endParaRPr lang="cs-CZ" altLang="cs-CZ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Vztah mezi dávkou lé</a:t>
            </a:r>
            <a:r>
              <a:rPr lang="cs-CZ" dirty="0" smtClean="0">
                <a:latin typeface="Tahoma" pitchFamily="34" charset="0"/>
              </a:rPr>
              <a:t>č</a:t>
            </a:r>
            <a:r>
              <a:rPr lang="cs-CZ" dirty="0" smtClean="0">
                <a:latin typeface="Tahoma" pitchFamily="34" charset="0"/>
                <a:cs typeface="Arial" charset="0"/>
              </a:rPr>
              <a:t>iva a účinkem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628800"/>
            <a:ext cx="7859216" cy="4525963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cs-CZ" altLang="cs-CZ" sz="2400" dirty="0" smtClean="0">
                <a:latin typeface="Tahoma" panose="020B0604030504040204" pitchFamily="34" charset="0"/>
                <a:cs typeface="Arial" panose="020B0604020202020204" pitchFamily="34" charset="0"/>
              </a:rPr>
              <a:t>Závislost účinku na dávce (koncentraci) léčiva je pro každou látku dána charakteristickou matematickou funkcí, kterou popisuje křivka vztahu mezi dávkou a účinkem.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cs-CZ" altLang="cs-CZ" sz="2400" dirty="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3568" y="4509120"/>
            <a:ext cx="554421" cy="15841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778" y="3284984"/>
            <a:ext cx="7187017" cy="299648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Dávky</a:t>
            </a:r>
            <a:endParaRPr lang="cs-CZ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Nasycovací dávka – saturuje vazebná místa a umo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ní dosa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ení po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adovaných koncentrací volné látky</a:t>
            </a:r>
            <a:endParaRPr lang="cs-CZ" altLang="cs-CZ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 </a:t>
            </a:r>
            <a:endParaRPr lang="cs-CZ" altLang="cs-CZ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Udr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ovací dávka – udr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uje po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adovanou hladinu lé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iva</a:t>
            </a:r>
            <a:endParaRPr lang="cs-CZ" altLang="cs-CZ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Dávky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Vztah mezi dávkou a ú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inkem je vyjád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en k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ivkou dávka – ú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inek. Po dosa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ení maximálního mo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ného ú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inku nevede další zvyšování dávky k dalšímu zvýšení odpov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di charakteristické pro ú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inek. M</a:t>
            </a:r>
            <a:r>
              <a:rPr lang="cs-CZ" altLang="cs-CZ" dirty="0" smtClean="0">
                <a:latin typeface="Tahoma" panose="020B0604030504040204" pitchFamily="34" charset="0"/>
              </a:rPr>
              <a:t>ůž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 se objevit další efekt, který m</a:t>
            </a:r>
            <a:r>
              <a:rPr lang="cs-CZ" altLang="cs-CZ" dirty="0" smtClean="0">
                <a:latin typeface="Tahoma" panose="020B0604030504040204" pitchFamily="34" charset="0"/>
              </a:rPr>
              <a:t>ůž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 být vedlejším, ne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ádoucím nebo dokonce toxickým.</a:t>
            </a:r>
            <a:endParaRPr lang="cs-CZ" altLang="cs-CZ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Dávky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839200" cy="4419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Dávka efektivní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Dávka letální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Dávka toxická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 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Terapeutická ší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 – rozp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tí mezi dávkou terapeutickou a letální nebo toxickou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 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Terapeutický index – pom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r mezi dávkou letální nebo toxickou a terapeutickou (LD</a:t>
            </a:r>
            <a:r>
              <a:rPr lang="cs-CZ" altLang="cs-CZ" sz="2800" baseline="-30000" dirty="0" smtClean="0">
                <a:latin typeface="Tahoma" panose="020B0604030504040204" pitchFamily="34" charset="0"/>
                <a:cs typeface="Arial" panose="020B0604020202020204" pitchFamily="34" charset="0"/>
              </a:rPr>
              <a:t>50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/ED</a:t>
            </a:r>
            <a:r>
              <a:rPr lang="cs-CZ" altLang="cs-CZ" sz="2800" baseline="-30000" dirty="0" smtClean="0">
                <a:latin typeface="Tahoma" panose="020B0604030504040204" pitchFamily="34" charset="0"/>
                <a:cs typeface="Arial" panose="020B0604020202020204" pitchFamily="34" charset="0"/>
              </a:rPr>
              <a:t>50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nebo LD</a:t>
            </a:r>
            <a:r>
              <a:rPr lang="cs-CZ" altLang="cs-CZ" sz="2800" baseline="-30000" dirty="0" smtClean="0">
                <a:latin typeface="Tahoma" panose="020B0604030504040204" pitchFamily="34" charset="0"/>
                <a:cs typeface="Arial" panose="020B0604020202020204" pitchFamily="34" charset="0"/>
              </a:rPr>
              <a:t>5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/ED</a:t>
            </a:r>
            <a:r>
              <a:rPr lang="cs-CZ" altLang="cs-CZ" sz="2800" baseline="-30000" dirty="0" smtClean="0">
                <a:latin typeface="Tahoma" panose="020B0604030504040204" pitchFamily="34" charset="0"/>
                <a:cs typeface="Arial" panose="020B0604020202020204" pitchFamily="34" charset="0"/>
              </a:rPr>
              <a:t>95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nebo TD</a:t>
            </a:r>
            <a:r>
              <a:rPr lang="cs-CZ" altLang="cs-CZ" sz="2800" baseline="-30000" dirty="0" smtClean="0">
                <a:latin typeface="Tahoma" panose="020B0604030504040204" pitchFamily="34" charset="0"/>
                <a:cs typeface="Arial" panose="020B0604020202020204" pitchFamily="34" charset="0"/>
              </a:rPr>
              <a:t>5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/ED</a:t>
            </a:r>
            <a:r>
              <a:rPr lang="cs-CZ" altLang="cs-CZ" sz="2800" baseline="-30000" dirty="0" smtClean="0">
                <a:latin typeface="Tahoma" panose="020B0604030504040204" pitchFamily="34" charset="0"/>
                <a:cs typeface="Arial" panose="020B0604020202020204" pitchFamily="34" charset="0"/>
              </a:rPr>
              <a:t>95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)</a:t>
            </a:r>
            <a:endParaRPr lang="cs-CZ" altLang="cs-CZ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dirty="0" smtClean="0">
                <a:latin typeface="Tahoma" pitchFamily="34" charset="0"/>
                <a:cs typeface="Arial" charset="0"/>
              </a:rPr>
              <a:t>Vztah mezi dávkou lé</a:t>
            </a:r>
            <a:r>
              <a:rPr lang="cs-CZ" sz="3600" dirty="0" smtClean="0">
                <a:latin typeface="Tahoma" pitchFamily="34" charset="0"/>
              </a:rPr>
              <a:t>č</a:t>
            </a:r>
            <a:r>
              <a:rPr lang="cs-CZ" sz="3600" dirty="0" smtClean="0">
                <a:latin typeface="Tahoma" pitchFamily="34" charset="0"/>
                <a:cs typeface="Arial" charset="0"/>
              </a:rPr>
              <a:t>iva a klinickým ú</a:t>
            </a:r>
            <a:r>
              <a:rPr lang="cs-CZ" sz="3600" dirty="0" smtClean="0">
                <a:latin typeface="Tahoma" pitchFamily="34" charset="0"/>
              </a:rPr>
              <a:t>č</a:t>
            </a:r>
            <a:r>
              <a:rPr lang="cs-CZ" sz="3600" dirty="0" smtClean="0">
                <a:latin typeface="Tahoma" pitchFamily="34" charset="0"/>
                <a:cs typeface="Arial" charset="0"/>
              </a:rPr>
              <a:t>inkem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686800" cy="45720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Ideáln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maximální ú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inek s minimálními vedlejšími ú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inky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Zvyšování dávky a ú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inek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K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ivka dávka-</a:t>
            </a:r>
            <a:r>
              <a:rPr lang="cs-CZ" altLang="cs-CZ" sz="2800" dirty="0" smtClean="0">
                <a:latin typeface="Tahoma" panose="020B0604030504040204" pitchFamily="34" charset="0"/>
              </a:rPr>
              <a:t>úč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inek (dose-response </a:t>
            </a:r>
            <a:r>
              <a:rPr lang="cs-CZ" altLang="cs-CZ" sz="28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curve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)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Podle její polohy lze stanovit </a:t>
            </a:r>
            <a:r>
              <a:rPr lang="cs-CZ" altLang="cs-CZ" sz="28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ú</a:t>
            </a:r>
            <a:r>
              <a:rPr lang="cs-CZ" altLang="cs-CZ" sz="2800" b="1" dirty="0" smtClean="0">
                <a:latin typeface="Tahoma" panose="020B0604030504040204" pitchFamily="34" charset="0"/>
              </a:rPr>
              <a:t>č</a:t>
            </a:r>
            <a:r>
              <a:rPr lang="cs-CZ" altLang="cs-CZ" sz="28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innost l</a:t>
            </a:r>
            <a:r>
              <a:rPr lang="cs-CZ" altLang="cs-CZ" sz="2800" b="1" dirty="0" smtClean="0">
                <a:latin typeface="Tahoma" panose="020B0604030504040204" pitchFamily="34" charset="0"/>
              </a:rPr>
              <a:t>éč</a:t>
            </a:r>
            <a:r>
              <a:rPr lang="cs-CZ" altLang="cs-CZ" sz="28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iv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– </a:t>
            </a:r>
            <a:r>
              <a:rPr lang="cs-CZ" altLang="cs-CZ" sz="2800" dirty="0" smtClean="0">
                <a:latin typeface="Tahoma" panose="020B0604030504040204" pitchFamily="34" charset="0"/>
              </a:rPr>
              <a:t>úč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innost lze vztahovat ke koncentraci nebo dávce lé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iva pot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ebné k vyvolání 50 % maximálního </a:t>
            </a:r>
            <a:r>
              <a:rPr lang="cs-CZ" altLang="cs-CZ" sz="2800" dirty="0" smtClean="0">
                <a:latin typeface="Tahoma" panose="020B0604030504040204" pitchFamily="34" charset="0"/>
              </a:rPr>
              <a:t>úč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inku (EC</a:t>
            </a:r>
            <a:r>
              <a:rPr lang="cs-CZ" altLang="cs-CZ" sz="2800" baseline="-30000" dirty="0" smtClean="0">
                <a:latin typeface="Tahoma" panose="020B0604030504040204" pitchFamily="34" charset="0"/>
                <a:cs typeface="Arial" panose="020B0604020202020204" pitchFamily="34" charset="0"/>
              </a:rPr>
              <a:t>50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, ED</a:t>
            </a:r>
            <a:r>
              <a:rPr lang="cs-CZ" altLang="cs-CZ" sz="2800" baseline="-30000" dirty="0" smtClean="0">
                <a:latin typeface="Tahoma" panose="020B0604030504040204" pitchFamily="34" charset="0"/>
                <a:cs typeface="Arial" panose="020B0604020202020204" pitchFamily="34" charset="0"/>
              </a:rPr>
              <a:t>50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)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EC</a:t>
            </a:r>
            <a:r>
              <a:rPr lang="cs-CZ" altLang="cs-CZ" sz="2800" baseline="-30000" dirty="0" smtClean="0">
                <a:latin typeface="Tahoma" panose="020B0604030504040204" pitchFamily="34" charset="0"/>
                <a:cs typeface="Arial" panose="020B0604020202020204" pitchFamily="34" charset="0"/>
              </a:rPr>
              <a:t>50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in vitro je závislostí koncentrace-ú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inek</a:t>
            </a:r>
            <a:r>
              <a:rPr lang="cs-CZ" altLang="cs-CZ" sz="2800" dirty="0" smtClean="0">
                <a:latin typeface="Tahoma" panose="020B0604030504040204" pitchFamily="34" charset="0"/>
              </a:rPr>
              <a:t>,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ur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ena afinitou lé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iva k receptoru a </a:t>
            </a:r>
            <a:r>
              <a:rPr lang="cs-CZ" altLang="cs-CZ" sz="2800" dirty="0" smtClean="0">
                <a:latin typeface="Tahoma" panose="020B0604030504040204" pitchFamily="34" charset="0"/>
              </a:rPr>
              <a:t>úč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innost</a:t>
            </a:r>
            <a:r>
              <a:rPr lang="cs-CZ" altLang="cs-CZ" sz="2800" dirty="0" smtClean="0">
                <a:latin typeface="Tahoma" panose="020B0604030504040204" pitchFamily="34" charset="0"/>
              </a:rPr>
              <a:t>í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spojení efektoru s receptorem.</a:t>
            </a:r>
            <a:r>
              <a:rPr lang="cs-CZ" altLang="cs-CZ" sz="2800" dirty="0" smtClean="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dirty="0" smtClean="0">
                <a:latin typeface="Tahoma" pitchFamily="34" charset="0"/>
                <a:cs typeface="Arial" charset="0"/>
              </a:rPr>
              <a:t>Vztah mezi dávkou lé</a:t>
            </a:r>
            <a:r>
              <a:rPr lang="cs-CZ" sz="3600" dirty="0" smtClean="0">
                <a:latin typeface="Tahoma" pitchFamily="34" charset="0"/>
              </a:rPr>
              <a:t>č</a:t>
            </a:r>
            <a:r>
              <a:rPr lang="cs-CZ" sz="3600" dirty="0" smtClean="0">
                <a:latin typeface="Tahoma" pitchFamily="34" charset="0"/>
                <a:cs typeface="Arial" charset="0"/>
              </a:rPr>
              <a:t>iva a klinickým ú</a:t>
            </a:r>
            <a:r>
              <a:rPr lang="cs-CZ" sz="3600" dirty="0" smtClean="0">
                <a:latin typeface="Tahoma" pitchFamily="34" charset="0"/>
              </a:rPr>
              <a:t>č</a:t>
            </a:r>
            <a:r>
              <a:rPr lang="cs-CZ" sz="3600" dirty="0" smtClean="0">
                <a:latin typeface="Tahoma" pitchFamily="34" charset="0"/>
                <a:cs typeface="Arial" charset="0"/>
              </a:rPr>
              <a:t>inkem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Efekt lé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by závisí na schopnosti lé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iva vyvolat </a:t>
            </a:r>
            <a:r>
              <a:rPr lang="cs-CZ" altLang="cs-CZ" b="1" dirty="0" smtClean="0">
                <a:latin typeface="Tahoma" panose="020B0604030504040204" pitchFamily="34" charset="0"/>
                <a:cs typeface="Arial" panose="020B0604020202020204" pitchFamily="34" charset="0"/>
              </a:rPr>
              <a:t>maximální ú</a:t>
            </a:r>
            <a:r>
              <a:rPr lang="cs-CZ" altLang="cs-CZ" b="1" dirty="0" smtClean="0">
                <a:latin typeface="Tahoma" panose="020B0604030504040204" pitchFamily="34" charset="0"/>
              </a:rPr>
              <a:t>č</a:t>
            </a:r>
            <a:r>
              <a:rPr lang="cs-CZ" altLang="cs-CZ" b="1" dirty="0" smtClean="0">
                <a:latin typeface="Tahoma" panose="020B0604030504040204" pitchFamily="34" charset="0"/>
                <a:cs typeface="Arial" panose="020B0604020202020204" pitchFamily="34" charset="0"/>
              </a:rPr>
              <a:t>inek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a na jeho dostupnosti pro p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íslušné receptory (závisí na p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ívodu do organismu, absorpci, distribuci a </a:t>
            </a:r>
            <a:r>
              <a:rPr lang="cs-CZ" altLang="cs-CZ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clearence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z krve nebo místa p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sobení)</a:t>
            </a:r>
            <a:r>
              <a:rPr lang="cs-CZ" altLang="cs-CZ" dirty="0" smtClean="0">
                <a:latin typeface="Tahoma" panose="020B060403050404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dirty="0" smtClean="0">
                <a:latin typeface="Tahoma" pitchFamily="34" charset="0"/>
                <a:cs typeface="Arial" charset="0"/>
              </a:rPr>
              <a:t>Vztah mezi dávkou lé</a:t>
            </a:r>
            <a:r>
              <a:rPr lang="cs-CZ" sz="3600" dirty="0" smtClean="0">
                <a:latin typeface="Tahoma" pitchFamily="34" charset="0"/>
              </a:rPr>
              <a:t>č</a:t>
            </a:r>
            <a:r>
              <a:rPr lang="cs-CZ" sz="3600" dirty="0" smtClean="0">
                <a:latin typeface="Tahoma" pitchFamily="34" charset="0"/>
                <a:cs typeface="Arial" charset="0"/>
              </a:rPr>
              <a:t>iva a klinickým ú</a:t>
            </a:r>
            <a:r>
              <a:rPr lang="cs-CZ" sz="3600" dirty="0" smtClean="0">
                <a:latin typeface="Tahoma" pitchFamily="34" charset="0"/>
              </a:rPr>
              <a:t>č</a:t>
            </a:r>
            <a:r>
              <a:rPr lang="cs-CZ" sz="3600" dirty="0" smtClean="0">
                <a:latin typeface="Tahoma" pitchFamily="34" charset="0"/>
                <a:cs typeface="Arial" charset="0"/>
              </a:rPr>
              <a:t>inkem</a:t>
            </a:r>
            <a:endParaRPr lang="cs-CZ" sz="360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b="1" dirty="0" smtClean="0">
                <a:latin typeface="Tahoma" panose="020B0604030504040204" pitchFamily="34" charset="0"/>
                <a:cs typeface="Arial" panose="020B0604020202020204" pitchFamily="34" charset="0"/>
              </a:rPr>
              <a:t>Tvar k</a:t>
            </a:r>
            <a:r>
              <a:rPr lang="cs-CZ" altLang="cs-CZ" b="1" dirty="0" smtClean="0">
                <a:latin typeface="Tahoma" panose="020B0604030504040204" pitchFamily="34" charset="0"/>
              </a:rPr>
              <a:t>ř</a:t>
            </a:r>
            <a:r>
              <a:rPr lang="cs-CZ" altLang="cs-CZ" b="1" dirty="0" smtClean="0">
                <a:latin typeface="Tahoma" panose="020B0604030504040204" pitchFamily="34" charset="0"/>
                <a:cs typeface="Arial" panose="020B0604020202020204" pitchFamily="34" charset="0"/>
              </a:rPr>
              <a:t>ivky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– mimo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ádn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strmý pr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b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h závislosti ú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inku na dávce m</a:t>
            </a:r>
            <a:r>
              <a:rPr lang="cs-CZ" altLang="cs-CZ" dirty="0" smtClean="0">
                <a:latin typeface="Tahoma" panose="020B0604030504040204" pitchFamily="34" charset="0"/>
              </a:rPr>
              <a:t>ůž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 mít záva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né klinické d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sledky, kdy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horní 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ást k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ivky p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edstavuje ji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ne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ádoucí vystup</a:t>
            </a:r>
            <a:r>
              <a:rPr lang="cs-CZ" altLang="cs-CZ" dirty="0" smtClean="0">
                <a:latin typeface="Tahoma" panose="020B0604030504040204" pitchFamily="34" charset="0"/>
              </a:rPr>
              <a:t>ň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ování odpov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di.</a:t>
            </a:r>
            <a:endParaRPr lang="cs-CZ" altLang="cs-CZ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Závislost informuje o nejvyšším dosa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itelném </a:t>
            </a:r>
            <a:r>
              <a:rPr lang="cs-CZ" altLang="cs-CZ" dirty="0" smtClean="0">
                <a:latin typeface="Tahoma" panose="020B0604030504040204" pitchFamily="34" charset="0"/>
              </a:rPr>
              <a:t>úč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inku lé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iva</a:t>
            </a:r>
            <a:r>
              <a:rPr lang="cs-CZ" altLang="cs-CZ" dirty="0" smtClean="0">
                <a:latin typeface="Tahoma" panose="020B060403050404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dirty="0" smtClean="0">
                <a:latin typeface="Tahoma" pitchFamily="34" charset="0"/>
                <a:cs typeface="Arial" charset="0"/>
              </a:rPr>
              <a:t>Vztah mezi dávkou lé</a:t>
            </a:r>
            <a:r>
              <a:rPr lang="cs-CZ" sz="3600" dirty="0" smtClean="0">
                <a:latin typeface="Tahoma" pitchFamily="34" charset="0"/>
              </a:rPr>
              <a:t>č</a:t>
            </a:r>
            <a:r>
              <a:rPr lang="cs-CZ" sz="3600" dirty="0" smtClean="0">
                <a:latin typeface="Tahoma" pitchFamily="34" charset="0"/>
                <a:cs typeface="Arial" charset="0"/>
              </a:rPr>
              <a:t>iva a klinickým ú</a:t>
            </a:r>
            <a:r>
              <a:rPr lang="cs-CZ" sz="3600" dirty="0" smtClean="0">
                <a:latin typeface="Tahoma" pitchFamily="34" charset="0"/>
              </a:rPr>
              <a:t>č</a:t>
            </a:r>
            <a:r>
              <a:rPr lang="cs-CZ" sz="3600" dirty="0" smtClean="0">
                <a:latin typeface="Tahoma" pitchFamily="34" charset="0"/>
                <a:cs typeface="Arial" charset="0"/>
              </a:rPr>
              <a:t>inkem</a:t>
            </a:r>
            <a:endParaRPr lang="cs-CZ" sz="3600" dirty="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Kvantální</a:t>
            </a:r>
            <a:r>
              <a:rPr lang="cs-CZ" altLang="cs-CZ" sz="28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 závislost ú</a:t>
            </a:r>
            <a:r>
              <a:rPr lang="cs-CZ" altLang="cs-CZ" sz="2800" b="1" dirty="0" smtClean="0">
                <a:latin typeface="Tahoma" panose="020B0604030504040204" pitchFamily="34" charset="0"/>
              </a:rPr>
              <a:t>č</a:t>
            </a:r>
            <a:r>
              <a:rPr lang="cs-CZ" altLang="cs-CZ" sz="28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inku na dávce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– nelze sestrojit k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ivku, odpov</a:t>
            </a:r>
            <a:r>
              <a:rPr lang="cs-CZ" altLang="cs-CZ" sz="2800" dirty="0" smtClean="0">
                <a:latin typeface="Tahoma" panose="020B0604030504040204" pitchFamily="34" charset="0"/>
              </a:rPr>
              <a:t>ěď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bu</a:t>
            </a:r>
            <a:r>
              <a:rPr lang="cs-CZ" altLang="cs-CZ" sz="2800" dirty="0" smtClean="0">
                <a:latin typeface="Tahoma" panose="020B0604030504040204" pitchFamily="34" charset="0"/>
              </a:rPr>
              <a:t>ď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a nebo; závislost dávka – procento reagujících; charakterizována st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ední ú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innou dávkou = dávka, která u 50 % zví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at vyvolá specifikovaný </a:t>
            </a:r>
            <a:r>
              <a:rPr lang="cs-CZ" altLang="cs-CZ" sz="28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kvantální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dirty="0" smtClean="0">
                <a:latin typeface="Tahoma" panose="020B0604030504040204" pitchFamily="34" charset="0"/>
              </a:rPr>
              <a:t>úč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inek (+ st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ední to</a:t>
            </a:r>
            <a:r>
              <a:rPr lang="cs-CZ" altLang="cs-CZ" sz="2800" dirty="0" smtClean="0">
                <a:latin typeface="Tahoma" panose="020B0604030504040204" pitchFamily="34" charset="0"/>
              </a:rPr>
              <a:t>x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ická dávka, st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ední smrtná dávka) – vhodný zp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sob pro stanovení </a:t>
            </a:r>
            <a:r>
              <a:rPr lang="cs-CZ" altLang="cs-CZ" sz="2800" dirty="0" smtClean="0">
                <a:latin typeface="Tahoma" panose="020B0604030504040204" pitchFamily="34" charset="0"/>
              </a:rPr>
              <a:t>úč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innosti l</a:t>
            </a:r>
            <a:r>
              <a:rPr lang="cs-CZ" altLang="cs-CZ" sz="2800" dirty="0" smtClean="0">
                <a:latin typeface="Tahoma" panose="020B0604030504040204" pitchFamily="34" charset="0"/>
              </a:rPr>
              <a:t>éč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iva, ur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ení hrani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ních dávek (mezí bezpe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nosti). Poukazuje na mo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nou variabilitu v reaktivit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jednotlivých pacient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.</a:t>
            </a:r>
            <a:endParaRPr lang="cs-CZ" altLang="cs-CZ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Léková závislost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Zvláštní typ poškození po podávání n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kterých látek, kdy m</a:t>
            </a:r>
            <a:r>
              <a:rPr lang="cs-CZ" altLang="cs-CZ" dirty="0" smtClean="0">
                <a:latin typeface="Tahoma" panose="020B0604030504040204" pitchFamily="34" charset="0"/>
              </a:rPr>
              <a:t>ůž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 vzniknout závislost na návykových látkách (zneu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ívání látek).</a:t>
            </a:r>
            <a:endParaRPr lang="cs-CZ" altLang="cs-CZ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Lékové alergie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6106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Ne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ádoucí reakce organismu na látku, která se rozvine po opakovaném podání látky za ur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itých specifických podmínek. 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 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edchozím vystavení organismu látkou se vytvo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í specifické protilátky. 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 dalším setkání s l</a:t>
            </a:r>
            <a:r>
              <a:rPr lang="cs-CZ" altLang="cs-CZ" sz="2800" dirty="0" smtClean="0">
                <a:latin typeface="Tahoma" panose="020B0604030504040204" pitchFamily="34" charset="0"/>
              </a:rPr>
              <a:t>éč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ivem dochází k interakci mezi antigenem (l</a:t>
            </a:r>
            <a:r>
              <a:rPr lang="cs-CZ" altLang="cs-CZ" sz="2800" dirty="0" smtClean="0">
                <a:latin typeface="Tahoma" panose="020B0604030504040204" pitchFamily="34" charset="0"/>
              </a:rPr>
              <a:t>éč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ivo) a protilátkou, výsledkem je typická alergick</a:t>
            </a:r>
            <a:r>
              <a:rPr lang="cs-CZ" altLang="cs-CZ" sz="2800" dirty="0" smtClean="0">
                <a:latin typeface="Tahoma" panose="020B0604030504040204" pitchFamily="34" charset="0"/>
              </a:rPr>
              <a:t>á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reakce.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Reakce m</a:t>
            </a:r>
            <a:r>
              <a:rPr lang="cs-CZ" altLang="cs-CZ" sz="2800" dirty="0" smtClean="0">
                <a:latin typeface="Tahoma" panose="020B0604030504040204" pitchFamily="34" charset="0"/>
              </a:rPr>
              <a:t>ůž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 nastat i u poprvé podané látky, </a:t>
            </a:r>
            <a:r>
              <a:rPr lang="cs-CZ" altLang="cs-CZ" sz="2800" dirty="0" smtClean="0">
                <a:latin typeface="Tahoma" panose="020B0604030504040204" pitchFamily="34" charset="0"/>
              </a:rPr>
              <a:t>         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pokud se organismus setkal s chemicky podobnou j</a:t>
            </a:r>
            <a:r>
              <a:rPr lang="cs-CZ" altLang="cs-CZ" sz="2800" dirty="0" smtClean="0">
                <a:latin typeface="Tahoma" panose="020B0604030504040204" pitchFamily="34" charset="0"/>
              </a:rPr>
              <a:t>iž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d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íve.</a:t>
            </a:r>
            <a:endParaRPr lang="cs-CZ" altLang="cs-CZ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Lékové alergie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8392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Projevy jsou r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znorodé a mnohdy shodné pro dané alergeny, ne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ast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jší jsou ko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ní projevy.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(odlišení od toxických reakcí: toxické reakce a jejich intenzita jsou závislé na podané dávce, u alergické reakce tento vztah nenacházíme, intenzita závisí </a:t>
            </a:r>
            <a:r>
              <a:rPr lang="cs-CZ" altLang="cs-CZ" sz="2800" dirty="0" smtClean="0">
                <a:latin typeface="Tahoma" panose="020B0604030504040204" pitchFamily="34" charset="0"/>
              </a:rPr>
              <a:t>        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na imunologických faktorech a alergenu; u toxicity je dobrá korelace mezi chemickou strukturou a vyvolaným </a:t>
            </a:r>
            <a:r>
              <a:rPr lang="cs-CZ" altLang="cs-CZ" sz="2800" dirty="0" smtClean="0">
                <a:latin typeface="Tahoma" panose="020B0604030504040204" pitchFamily="34" charset="0"/>
              </a:rPr>
              <a:t>úč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inkem; u alergie lze prokázat 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ítomnost cirkulujících protilátek nebo zm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nu imunologické odpov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di tkání.)</a:t>
            </a:r>
            <a:endParaRPr lang="cs-CZ" altLang="cs-CZ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Vztah mezi dávkou lé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</a:rPr>
              <a:t>č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iva a účinkem</a:t>
            </a:r>
            <a:endParaRPr lang="cs-CZ" dirty="0" smtClean="0">
              <a:latin typeface="Tahoma" pitchFamily="34" charset="0"/>
              <a:cs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458200" cy="4648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Okupa</a:t>
            </a:r>
            <a:r>
              <a:rPr lang="cs-CZ" altLang="cs-CZ" sz="2000" u="sng" dirty="0" smtClean="0">
                <a:latin typeface="Tahoma" panose="020B0604030504040204" pitchFamily="34" charset="0"/>
              </a:rPr>
              <a:t>č</a:t>
            </a:r>
            <a:r>
              <a:rPr lang="cs-CZ" altLang="cs-CZ" sz="20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ní teorie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 p</a:t>
            </a:r>
            <a:r>
              <a:rPr lang="cs-CZ" altLang="cs-CZ" sz="2000" dirty="0" smtClean="0">
                <a:latin typeface="Tahoma" panose="020B0604030504040204" pitchFamily="34" charset="0"/>
              </a:rPr>
              <a:t>ř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edpokládá, </a:t>
            </a:r>
            <a:r>
              <a:rPr lang="cs-CZ" altLang="cs-CZ" sz="2000" dirty="0" smtClean="0">
                <a:latin typeface="Tahoma" panose="020B0604030504040204" pitchFamily="34" charset="0"/>
              </a:rPr>
              <a:t>ž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e rozsah </a:t>
            </a:r>
            <a:r>
              <a:rPr lang="cs-CZ" altLang="cs-CZ" sz="2000" dirty="0" smtClean="0">
                <a:latin typeface="Tahoma" panose="020B0604030504040204" pitchFamily="34" charset="0"/>
              </a:rPr>
              <a:t>úč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inku, navozeného podáním látky, je </a:t>
            </a:r>
            <a:r>
              <a:rPr lang="cs-CZ" altLang="cs-CZ" sz="2000" dirty="0" smtClean="0">
                <a:latin typeface="Tahoma" panose="020B0604030504040204" pitchFamily="34" charset="0"/>
              </a:rPr>
              <a:t>ú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m</a:t>
            </a:r>
            <a:r>
              <a:rPr lang="cs-CZ" altLang="cs-CZ" sz="2000" dirty="0" smtClean="0">
                <a:latin typeface="Tahoma" panose="020B0604030504040204" pitchFamily="34" charset="0"/>
              </a:rPr>
              <a:t>ě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rná koncentraci vytvo</a:t>
            </a:r>
            <a:r>
              <a:rPr lang="cs-CZ" altLang="cs-CZ" sz="2000" dirty="0" smtClean="0">
                <a:latin typeface="Tahoma" panose="020B0604030504040204" pitchFamily="34" charset="0"/>
              </a:rPr>
              <a:t>ř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eného komplexu látka-receptor.</a:t>
            </a:r>
            <a:endParaRPr lang="cs-CZ" altLang="cs-CZ" sz="20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Vztah mezi </a:t>
            </a:r>
            <a:r>
              <a:rPr lang="cs-CZ" altLang="cs-CZ" sz="2000" dirty="0" smtClean="0">
                <a:latin typeface="Tahoma" panose="020B0604030504040204" pitchFamily="34" charset="0"/>
              </a:rPr>
              <a:t>úč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inkem a koncentrací lze vyjád</a:t>
            </a:r>
            <a:r>
              <a:rPr lang="cs-CZ" altLang="cs-CZ" sz="2000" dirty="0" smtClean="0">
                <a:latin typeface="Tahoma" panose="020B0604030504040204" pitchFamily="34" charset="0"/>
              </a:rPr>
              <a:t>ř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it rovnicí sledující vytvo</a:t>
            </a:r>
            <a:r>
              <a:rPr lang="cs-CZ" altLang="cs-CZ" sz="2000" dirty="0" smtClean="0">
                <a:latin typeface="Tahoma" panose="020B0604030504040204" pitchFamily="34" charset="0"/>
              </a:rPr>
              <a:t>ř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ení komplexu RA (látka-receptor):</a:t>
            </a:r>
            <a:endParaRPr lang="cs-CZ" altLang="cs-CZ" sz="20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[RA] = </a:t>
            </a:r>
            <a:r>
              <a:rPr lang="cs-CZ" altLang="cs-CZ" sz="2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R</a:t>
            </a:r>
            <a:r>
              <a:rPr lang="cs-CZ" altLang="cs-CZ" sz="2000" baseline="-30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t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 x [A]/</a:t>
            </a:r>
            <a:r>
              <a:rPr lang="cs-CZ" altLang="cs-CZ" sz="2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K</a:t>
            </a:r>
            <a:r>
              <a:rPr lang="cs-CZ" altLang="cs-CZ" sz="2000" baseline="-30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d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 + [A]</a:t>
            </a:r>
            <a:endParaRPr lang="cs-CZ" altLang="cs-CZ" sz="20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R</a:t>
            </a:r>
            <a:r>
              <a:rPr lang="cs-CZ" altLang="cs-CZ" sz="2000" baseline="-30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t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 – celkový po</a:t>
            </a:r>
            <a:r>
              <a:rPr lang="cs-CZ" altLang="cs-CZ" sz="2000" dirty="0" smtClean="0">
                <a:latin typeface="Tahoma" panose="020B0604030504040204" pitchFamily="34" charset="0"/>
              </a:rPr>
              <a:t>č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et p</a:t>
            </a:r>
            <a:r>
              <a:rPr lang="cs-CZ" altLang="cs-CZ" sz="2000" dirty="0" smtClean="0">
                <a:latin typeface="Tahoma" panose="020B0604030504040204" pitchFamily="34" charset="0"/>
              </a:rPr>
              <a:t>ř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ítomných receptor</a:t>
            </a:r>
            <a:r>
              <a:rPr lang="cs-CZ" altLang="cs-CZ" sz="2000" dirty="0" smtClean="0">
                <a:latin typeface="Tahoma" panose="020B0604030504040204" pitchFamily="34" charset="0"/>
              </a:rPr>
              <a:t>ů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 (R+RA)</a:t>
            </a:r>
            <a:endParaRPr lang="cs-CZ" altLang="cs-CZ" sz="20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K</a:t>
            </a:r>
            <a:r>
              <a:rPr lang="cs-CZ" altLang="cs-CZ" sz="2000" baseline="-30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d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 – disocia</a:t>
            </a:r>
            <a:r>
              <a:rPr lang="cs-CZ" altLang="cs-CZ" sz="2000" dirty="0" smtClean="0">
                <a:latin typeface="Tahoma" panose="020B0604030504040204" pitchFamily="34" charset="0"/>
              </a:rPr>
              <a:t>č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ní konstanta udává koncentraci látky A, p</a:t>
            </a:r>
            <a:r>
              <a:rPr lang="cs-CZ" altLang="cs-CZ" sz="2000" dirty="0" smtClean="0">
                <a:latin typeface="Tahoma" panose="020B0604030504040204" pitchFamily="34" charset="0"/>
              </a:rPr>
              <a:t>ř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i ní</a:t>
            </a:r>
            <a:r>
              <a:rPr lang="cs-CZ" altLang="cs-CZ" sz="2000" dirty="0" smtClean="0">
                <a:latin typeface="Tahoma" panose="020B0604030504040204" pitchFamily="34" charset="0"/>
              </a:rPr>
              <a:t>ž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 je obsazeno 50% receptor</a:t>
            </a:r>
            <a:r>
              <a:rPr lang="cs-CZ" altLang="cs-CZ" sz="2000" dirty="0" smtClean="0">
                <a:latin typeface="Tahoma" panose="020B0604030504040204" pitchFamily="34" charset="0"/>
              </a:rPr>
              <a:t>ů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. </a:t>
            </a:r>
            <a:endParaRPr lang="cs-CZ" altLang="cs-CZ" sz="20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P</a:t>
            </a:r>
            <a:r>
              <a:rPr lang="cs-CZ" altLang="cs-CZ" sz="2000" dirty="0" smtClean="0">
                <a:latin typeface="Tahoma" panose="020B0604030504040204" pitchFamily="34" charset="0"/>
              </a:rPr>
              <a:t>ř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evrácená hodnota </a:t>
            </a:r>
            <a:r>
              <a:rPr lang="cs-CZ" altLang="cs-CZ" sz="2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K</a:t>
            </a:r>
            <a:r>
              <a:rPr lang="cs-CZ" altLang="cs-CZ" sz="2000" baseline="-30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d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 (1/ </a:t>
            </a:r>
            <a:r>
              <a:rPr lang="cs-CZ" altLang="cs-CZ" sz="2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K</a:t>
            </a:r>
            <a:r>
              <a:rPr lang="cs-CZ" altLang="cs-CZ" sz="2000" baseline="-30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d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) se nazývá </a:t>
            </a:r>
            <a:r>
              <a:rPr lang="cs-CZ" altLang="cs-CZ" sz="20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afinita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 = schopnost látky vázat se na daný receptor p</a:t>
            </a:r>
            <a:r>
              <a:rPr lang="cs-CZ" altLang="cs-CZ" sz="2000" dirty="0" smtClean="0">
                <a:latin typeface="Tahoma" panose="020B0604030504040204" pitchFamily="34" charset="0"/>
              </a:rPr>
              <a:t>ř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i její ur</a:t>
            </a:r>
            <a:r>
              <a:rPr lang="cs-CZ" altLang="cs-CZ" sz="2000" dirty="0" smtClean="0">
                <a:latin typeface="Tahoma" panose="020B0604030504040204" pitchFamily="34" charset="0"/>
              </a:rPr>
              <a:t>č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ité koncentraci.</a:t>
            </a:r>
            <a:endParaRPr lang="cs-CZ" altLang="cs-CZ" sz="20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 P</a:t>
            </a:r>
            <a:r>
              <a:rPr lang="cs-CZ" altLang="cs-CZ" sz="2000" dirty="0" smtClean="0">
                <a:latin typeface="Tahoma" panose="020B0604030504040204" pitchFamily="34" charset="0"/>
              </a:rPr>
              <a:t>ř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i sledování efektu na celé tkáni nebo na úrovni organismu závisí maximální výsledný efekt na </a:t>
            </a:r>
            <a:r>
              <a:rPr lang="cs-CZ" altLang="cs-CZ" sz="20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vnit</a:t>
            </a:r>
            <a:r>
              <a:rPr lang="cs-CZ" altLang="cs-CZ" sz="2000" b="1" dirty="0" smtClean="0">
                <a:latin typeface="Tahoma" panose="020B0604030504040204" pitchFamily="34" charset="0"/>
              </a:rPr>
              <a:t>ř</a:t>
            </a:r>
            <a:r>
              <a:rPr lang="cs-CZ" altLang="cs-CZ" sz="20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ní aktivit</a:t>
            </a:r>
            <a:r>
              <a:rPr lang="cs-CZ" altLang="cs-CZ" sz="2000" b="1" dirty="0" smtClean="0">
                <a:latin typeface="Tahoma" panose="020B0604030504040204" pitchFamily="34" charset="0"/>
              </a:rPr>
              <a:t>ě</a:t>
            </a:r>
            <a:r>
              <a:rPr lang="cs-CZ" altLang="cs-CZ" sz="20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 (</a:t>
            </a:r>
            <a:r>
              <a:rPr lang="cs-CZ" altLang="cs-CZ" sz="2000" b="1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efficacy</a:t>
            </a:r>
            <a:r>
              <a:rPr lang="cs-CZ" altLang="cs-CZ" sz="20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)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 – α (maximální aktivita = 1) (Látky s vysokou afinitou, ale s nízkou vnit</a:t>
            </a:r>
            <a:r>
              <a:rPr lang="cs-CZ" altLang="cs-CZ" sz="2000" dirty="0" smtClean="0">
                <a:latin typeface="Tahoma" panose="020B0604030504040204" pitchFamily="34" charset="0"/>
              </a:rPr>
              <a:t>ř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ní aktivitou p</a:t>
            </a:r>
            <a:r>
              <a:rPr lang="cs-CZ" altLang="cs-CZ" sz="2000" dirty="0" smtClean="0">
                <a:latin typeface="Tahoma" panose="020B0604030504040204" pitchFamily="34" charset="0"/>
              </a:rPr>
              <a:t>ů</a:t>
            </a:r>
            <a:r>
              <a:rPr lang="cs-CZ" altLang="cs-CZ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sobí jako antagonisté)</a:t>
            </a:r>
            <a:endParaRPr lang="cs-CZ" altLang="cs-CZ" sz="20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Lékové alergie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Typy alergických reakcí: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u="sng" dirty="0" smtClean="0">
                <a:latin typeface="Tahoma" panose="020B0604030504040204" pitchFamily="34" charset="0"/>
              </a:rPr>
              <a:t>č</a:t>
            </a: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asná nebo anafylaktická reakce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– rychlá reakce, která m</a:t>
            </a:r>
            <a:r>
              <a:rPr lang="cs-CZ" altLang="cs-CZ" sz="2800" dirty="0" smtClean="0">
                <a:latin typeface="Tahoma" panose="020B0604030504040204" pitchFamily="34" charset="0"/>
              </a:rPr>
              <a:t>ůž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 být lokalizovaná (k</a:t>
            </a:r>
            <a:r>
              <a:rPr lang="cs-CZ" altLang="cs-CZ" sz="2800" dirty="0" smtClean="0">
                <a:latin typeface="Tahoma" panose="020B0604030504040204" pitchFamily="34" charset="0"/>
              </a:rPr>
              <a:t>ůž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e, bronchy) nebo m</a:t>
            </a:r>
            <a:r>
              <a:rPr lang="cs-CZ" altLang="cs-CZ" sz="2800" dirty="0" smtClean="0">
                <a:latin typeface="Tahoma" panose="020B0604030504040204" pitchFamily="34" charset="0"/>
              </a:rPr>
              <a:t>ůž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 být i celková (edémy, hypotenze a šok)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cytotoxický (cytolytický) typ alergie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– 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 opakovaném kontaktu s alergenem dochází k zni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ení bun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k, na které se antigen navázal (léky indukovaná hemolytická anémie)</a:t>
            </a:r>
            <a:endParaRPr lang="cs-CZ" altLang="cs-CZ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Lékové alergie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alergie podmín</a:t>
            </a:r>
            <a:r>
              <a:rPr lang="cs-CZ" altLang="cs-CZ" sz="2800" u="sng" dirty="0" smtClean="0">
                <a:latin typeface="Tahoma" panose="020B0604030504040204" pitchFamily="34" charset="0"/>
              </a:rPr>
              <a:t>ě</a:t>
            </a: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ná imunitními komplexy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– alergická arteritida, </a:t>
            </a:r>
            <a:r>
              <a:rPr lang="cs-CZ" altLang="cs-CZ" sz="28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granulocytopénie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, hemolýza, alergická nefritida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reakce pozdní p</a:t>
            </a:r>
            <a:r>
              <a:rPr lang="cs-CZ" altLang="cs-CZ" sz="2800" u="sng" dirty="0" smtClean="0">
                <a:latin typeface="Tahoma" panose="020B0604030504040204" pitchFamily="34" charset="0"/>
              </a:rPr>
              <a:t>ř</a:t>
            </a: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ecitliv</a:t>
            </a:r>
            <a:r>
              <a:rPr lang="cs-CZ" altLang="cs-CZ" sz="2800" u="sng" dirty="0" smtClean="0">
                <a:latin typeface="Tahoma" panose="020B0604030504040204" pitchFamily="34" charset="0"/>
              </a:rPr>
              <a:t>ě</a:t>
            </a:r>
            <a:r>
              <a:rPr lang="cs-CZ" altLang="cs-CZ" sz="2800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losti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– projeví se a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po uplynutí n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kolika dn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. </a:t>
            </a:r>
            <a:r>
              <a:rPr lang="cs-CZ" altLang="cs-CZ" sz="2800" dirty="0" smtClean="0">
                <a:latin typeface="Tahoma" panose="020B0604030504040204" pitchFamily="34" charset="0"/>
              </a:rPr>
              <a:t>            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 styku </a:t>
            </a:r>
            <a:r>
              <a:rPr lang="cs-CZ" altLang="cs-CZ" sz="28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sensitizovaných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bun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k s antigenem dochází k zán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tlivé reakci vlivem uvoln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ných lymfokin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, k reakci dochází 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edevším</a:t>
            </a:r>
            <a:r>
              <a:rPr lang="cs-CZ" altLang="cs-CZ" sz="2800" dirty="0" smtClean="0">
                <a:latin typeface="Tahoma" panose="020B0604030504040204" pitchFamily="34" charset="0"/>
              </a:rPr>
              <a:t> v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k</a:t>
            </a:r>
            <a:r>
              <a:rPr lang="cs-CZ" altLang="cs-CZ" sz="2800" dirty="0" smtClean="0">
                <a:latin typeface="Tahoma" panose="020B0604030504040204" pitchFamily="34" charset="0"/>
              </a:rPr>
              <a:t>ůž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 (kontaktní dermatitidy).</a:t>
            </a:r>
            <a:endParaRPr lang="cs-CZ" altLang="cs-CZ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ahoma" pitchFamily="34" charset="0"/>
                <a:cs typeface="Arial" charset="0"/>
              </a:rPr>
              <a:t>Lékové alergie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Lé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ba: vychází z anamnézy pacienta</a:t>
            </a:r>
            <a:endParaRPr lang="cs-CZ" altLang="cs-CZ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kortikoidy, β-adrenergní látky, antihistaminika, nespecificky p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sobící látky (p</a:t>
            </a:r>
            <a:r>
              <a:rPr lang="cs-CZ" altLang="cs-CZ" dirty="0" smtClean="0">
                <a:latin typeface="Tahoma" panose="020B0604030504040204" pitchFamily="34" charset="0"/>
              </a:rPr>
              <a:t>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ípravky s Ca – </a:t>
            </a:r>
            <a:r>
              <a:rPr lang="cs-CZ" altLang="cs-CZ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i.v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.)</a:t>
            </a:r>
            <a:endParaRPr lang="cs-CZ" altLang="cs-CZ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382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Vztah mezi dávkou lé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</a:rPr>
              <a:t>č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iva a účinkem</a:t>
            </a:r>
            <a:endParaRPr lang="cs-CZ" b="1" dirty="0" smtClean="0">
              <a:latin typeface="Tahoma" pitchFamily="34" charset="0"/>
              <a:cs typeface="Arial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28800"/>
            <a:ext cx="8991600" cy="475252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Kompetice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s agonisty o vazebné místo – </a:t>
            </a:r>
            <a:r>
              <a:rPr lang="cs-CZ" altLang="cs-CZ" sz="28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reverzibilní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dirty="0" smtClean="0"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Kompetitivní antagonista = 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 stálé koncentraci agonisty vyvolají postupn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rostoucí dávky kompetitivního antagonisty sní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ení </a:t>
            </a:r>
            <a:r>
              <a:rPr lang="cs-CZ" altLang="cs-CZ" sz="2800" dirty="0" smtClean="0">
                <a:latin typeface="Tahoma" panose="020B0604030504040204" pitchFamily="34" charset="0"/>
              </a:rPr>
              <a:t>úč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inku agonisty. Vysoká koncentrace antagonisty agonistu zcela vyblokuje a obrácen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. Míra a doba inhibice závisí </a:t>
            </a:r>
            <a:r>
              <a:rPr lang="cs-CZ" altLang="cs-CZ" sz="2800" dirty="0" smtClean="0">
                <a:latin typeface="Tahoma" panose="020B0604030504040204" pitchFamily="34" charset="0"/>
              </a:rPr>
              <a:t>           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na koncentraci kompetitivního antagonisty, na jeho koncentraci v plazm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, metabolické </a:t>
            </a:r>
            <a:r>
              <a:rPr lang="cs-CZ" altLang="cs-CZ" sz="28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clearence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a vylu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ování. Klinická odpov</a:t>
            </a:r>
            <a:r>
              <a:rPr lang="cs-CZ" altLang="cs-CZ" sz="2800" dirty="0" smtClean="0">
                <a:latin typeface="Tahoma" panose="020B0604030504040204" pitchFamily="34" charset="0"/>
              </a:rPr>
              <a:t>ěď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vyvolaná antagonistou je u pacient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variabilní.</a:t>
            </a:r>
            <a:endParaRPr lang="cs-CZ" altLang="cs-CZ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382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Vztah mezi dávkou lé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</a:rPr>
              <a:t>č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iva a účinkem</a:t>
            </a:r>
            <a:endParaRPr lang="cs-CZ" b="1" dirty="0" smtClean="0">
              <a:latin typeface="Tahoma" pitchFamily="34" charset="0"/>
              <a:cs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59688" cy="4525963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dirty="0" err="1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Kompetice</a:t>
            </a:r>
            <a:r>
              <a:rPr lang="cs-CZ" altLang="cs-CZ" sz="2800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s agonisty o vazebné </a:t>
            </a:r>
            <a:r>
              <a:rPr lang="cs-CZ" altLang="cs-CZ" sz="2800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místo - </a:t>
            </a:r>
            <a:r>
              <a:rPr lang="cs-CZ" altLang="cs-CZ" sz="2800" b="1" dirty="0" smtClean="0">
                <a:latin typeface="Tahoma" panose="020B0604030504040204" pitchFamily="34" charset="0"/>
                <a:cs typeface="Arial" panose="020B0604020202020204" pitchFamily="34" charset="0"/>
              </a:rPr>
              <a:t>ireverzibilní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2800" dirty="0" smtClean="0"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Afinita antagonisty k receptoru m</a:t>
            </a:r>
            <a:r>
              <a:rPr lang="cs-CZ" altLang="cs-CZ" sz="2800" dirty="0" smtClean="0">
                <a:latin typeface="Tahoma" panose="020B0604030504040204" pitchFamily="34" charset="0"/>
              </a:rPr>
              <a:t>ůž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 být tak vysoká, 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 k vazb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agonisty na receptor prakticky nedochází, m</a:t>
            </a:r>
            <a:r>
              <a:rPr lang="cs-CZ" altLang="cs-CZ" sz="2800" dirty="0" smtClean="0">
                <a:latin typeface="Tahoma" panose="020B0604030504040204" pitchFamily="34" charset="0"/>
              </a:rPr>
              <a:t>ůž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 se vytvo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it kovalentní vazba. Ani vysoká koncentrace agonisty nem</a:t>
            </a:r>
            <a:r>
              <a:rPr lang="cs-CZ" altLang="cs-CZ" sz="2800" dirty="0" smtClean="0">
                <a:latin typeface="Tahoma" panose="020B0604030504040204" pitchFamily="34" charset="0"/>
              </a:rPr>
              <a:t>ůž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 vyt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snit antagonistu. Závisí na dávce ireverzibilního agonisty, 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 nízké dávce m</a:t>
            </a:r>
            <a:r>
              <a:rPr lang="cs-CZ" altLang="cs-CZ" sz="2800" dirty="0" smtClean="0">
                <a:latin typeface="Tahoma" panose="020B0604030504040204" pitchFamily="34" charset="0"/>
              </a:rPr>
              <a:t>ůž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e být obsazeno malé mno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ství receptor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.</a:t>
            </a:r>
            <a:endParaRPr lang="cs-CZ" altLang="cs-CZ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Vztah mezi dávkou lé</a:t>
            </a:r>
            <a:r>
              <a:rPr lang="cs-CZ" sz="3600" dirty="0">
                <a:solidFill>
                  <a:prstClr val="black"/>
                </a:solidFill>
                <a:latin typeface="Tahoma" pitchFamily="34" charset="0"/>
              </a:rPr>
              <a:t>č</a:t>
            </a:r>
            <a:r>
              <a:rPr lang="cs-CZ" sz="3600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iva a účinkem</a:t>
            </a:r>
            <a:endParaRPr lang="cs-CZ" sz="3600" b="1" dirty="0" smtClean="0">
              <a:latin typeface="Tahoma" pitchFamily="34" charset="0"/>
              <a:cs typeface="Arial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Jiným typem antagonismu (ne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je interakce s receptorem) je </a:t>
            </a:r>
            <a:r>
              <a:rPr lang="cs-CZ" altLang="cs-CZ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chemický antagonismus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– jedno l</a:t>
            </a:r>
            <a:r>
              <a:rPr lang="cs-CZ" altLang="cs-CZ" dirty="0" smtClean="0">
                <a:latin typeface="Tahoma" panose="020B0604030504040204" pitchFamily="34" charset="0"/>
              </a:rPr>
              <a:t>éč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ivo se chemicky vá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 na druhé a inaktivuje ho (bez receptoru).</a:t>
            </a:r>
            <a:endParaRPr lang="cs-CZ" altLang="cs-CZ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Vztah mezi dávkou lé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</a:rPr>
              <a:t>č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iva a účinkem</a:t>
            </a:r>
            <a:endParaRPr lang="cs-CZ" b="1" dirty="0" smtClean="0">
              <a:latin typeface="Tahoma" pitchFamily="34" charset="0"/>
              <a:cs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u="sng" dirty="0" smtClean="0">
                <a:latin typeface="Tahoma" panose="020B0604030504040204" pitchFamily="34" charset="0"/>
                <a:cs typeface="Arial" panose="020B0604020202020204" pitchFamily="34" charset="0"/>
              </a:rPr>
              <a:t>Fyziologický antagonismus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– navzájem protich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dné regula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ní mechanismy (katabolický ú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inek glukokortikoid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 smtClean="0">
                <a:latin typeface="Tahoma" panose="020B0604030504040204" pitchFamily="34" charset="0"/>
              </a:rPr>
              <a:t>                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pro zvýšení glykémie x inzulín ji fyziologicky vyrovná) (zcela odlišné receptory), mén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specifické a h</a:t>
            </a:r>
            <a:r>
              <a:rPr lang="cs-CZ" altLang="cs-CZ" dirty="0" smtClean="0">
                <a:latin typeface="Tahoma" panose="020B0604030504040204" pitchFamily="34" charset="0"/>
              </a:rPr>
              <a:t>ůř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 kontrolovatelné projevy</a:t>
            </a:r>
            <a:endParaRPr lang="cs-CZ" altLang="cs-CZ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Vztah mezi dávkou lé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</a:rPr>
              <a:t>č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iva a účinkem</a:t>
            </a:r>
            <a:endParaRPr lang="cs-CZ" b="1" dirty="0" smtClean="0">
              <a:latin typeface="Tahoma" pitchFamily="34" charset="0"/>
              <a:cs typeface="Arial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Parciální </a:t>
            </a:r>
            <a:r>
              <a:rPr lang="cs-CZ" altLang="cs-CZ" sz="28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agonismus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(kompetitivní dualismus; smíšení, 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áste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ný </a:t>
            </a:r>
            <a:r>
              <a:rPr lang="cs-CZ" altLang="cs-CZ" sz="28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agonismus</a:t>
            </a:r>
            <a:endParaRPr lang="cs-CZ" altLang="cs-CZ" sz="2800" dirty="0" smtClean="0"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istí (plní) agonisté vyvolávají 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 plném obsazení receptor</a:t>
            </a:r>
            <a:r>
              <a:rPr lang="cs-CZ" altLang="cs-CZ" sz="2800" dirty="0" smtClean="0">
                <a:latin typeface="Tahoma" panose="020B0604030504040204" pitchFamily="34" charset="0"/>
              </a:rPr>
              <a:t>ů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stejný, maximální ú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inek lé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iva.</a:t>
            </a:r>
            <a:endParaRPr lang="cs-CZ" altLang="cs-CZ" sz="280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Parciální </a:t>
            </a:r>
            <a:r>
              <a:rPr lang="cs-CZ" altLang="cs-CZ" sz="28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agosnité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vyvolávají p</a:t>
            </a:r>
            <a:r>
              <a:rPr lang="cs-CZ" altLang="cs-CZ" sz="2800" dirty="0" smtClean="0">
                <a:latin typeface="Tahoma" panose="020B0604030504040204" pitchFamily="34" charset="0"/>
              </a:rPr>
              <a:t>ř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 plném obsazení n</a:t>
            </a:r>
            <a:r>
              <a:rPr lang="cs-CZ" altLang="cs-CZ" sz="2800" dirty="0" smtClean="0">
                <a:latin typeface="Tahoma" panose="020B0604030504040204" pitchFamily="34" charset="0"/>
              </a:rPr>
              <a:t>iž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ší odpov</a:t>
            </a:r>
            <a:r>
              <a:rPr lang="cs-CZ" altLang="cs-CZ" sz="2800" dirty="0" smtClean="0">
                <a:latin typeface="Tahoma" panose="020B0604030504040204" pitchFamily="34" charset="0"/>
              </a:rPr>
              <a:t>ěď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ne</a:t>
            </a:r>
            <a:r>
              <a:rPr lang="cs-CZ" altLang="cs-CZ" sz="2800" dirty="0" smtClean="0">
                <a:latin typeface="Tahoma" panose="020B0604030504040204" pitchFamily="34" charset="0"/>
              </a:rPr>
              <a:t>ž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istí agonisté (kompetitivn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mohou inhibovat odpov</a:t>
            </a:r>
            <a:r>
              <a:rPr lang="cs-CZ" altLang="cs-CZ" sz="2800" dirty="0" smtClean="0">
                <a:latin typeface="Tahoma" panose="020B0604030504040204" pitchFamily="34" charset="0"/>
              </a:rPr>
              <a:t>ě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di vyvolané </a:t>
            </a:r>
            <a:r>
              <a:rPr lang="cs-CZ" altLang="cs-CZ" sz="2800" dirty="0" smtClean="0">
                <a:latin typeface="Tahoma" panose="020B0604030504040204" pitchFamily="34" charset="0"/>
              </a:rPr>
              <a:t>č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istými agonisty</a:t>
            </a:r>
            <a:r>
              <a:rPr lang="cs-CZ" altLang="cs-CZ" sz="2800" dirty="0" smtClean="0">
                <a:latin typeface="Tahoma" panose="020B0604030504040204" pitchFamily="34" charset="0"/>
              </a:rPr>
              <a:t>)</a:t>
            </a:r>
            <a:r>
              <a:rPr lang="cs-CZ" altLang="cs-CZ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3058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Vztah mezi dávkou lé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</a:rPr>
              <a:t>č</a:t>
            </a:r>
            <a:r>
              <a:rPr lang="cs-CZ" dirty="0">
                <a:solidFill>
                  <a:prstClr val="black"/>
                </a:solidFill>
                <a:latin typeface="Tahoma" pitchFamily="34" charset="0"/>
                <a:cs typeface="Arial" charset="0"/>
              </a:rPr>
              <a:t>iva a účinkem</a:t>
            </a:r>
            <a:endParaRPr lang="cs-CZ" b="1" dirty="0" smtClean="0">
              <a:latin typeface="Tahoma" pitchFamily="34" charset="0"/>
              <a:cs typeface="Arial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Maximální dosa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itelný ú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inek lé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iva – vztahuje se k obsazení receptor</a:t>
            </a:r>
            <a:r>
              <a:rPr lang="cs-CZ" altLang="cs-CZ" dirty="0" smtClean="0">
                <a:latin typeface="Tahoma" panose="020B0604030504040204" pitchFamily="34" charset="0"/>
              </a:rPr>
              <a:t>ů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k farmakologické odpov</a:t>
            </a:r>
            <a:r>
              <a:rPr lang="cs-CZ" altLang="cs-CZ" dirty="0" smtClean="0">
                <a:latin typeface="Tahoma" panose="020B0604030504040204" pitchFamily="34" charset="0"/>
              </a:rPr>
              <a:t>ě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di.</a:t>
            </a:r>
            <a:endParaRPr lang="cs-CZ" altLang="cs-CZ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– lé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ivo m</a:t>
            </a:r>
            <a:r>
              <a:rPr lang="cs-CZ" altLang="cs-CZ" dirty="0" smtClean="0">
                <a:latin typeface="Tahoma" panose="020B0604030504040204" pitchFamily="34" charset="0"/>
              </a:rPr>
              <a:t>ůž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e mít nulové ú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inky (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istý antagonista),nebo jiný stupe</a:t>
            </a:r>
            <a:r>
              <a:rPr lang="cs-CZ" altLang="cs-CZ" dirty="0" smtClean="0">
                <a:latin typeface="Tahoma" panose="020B0604030504040204" pitchFamily="34" charset="0"/>
              </a:rPr>
              <a:t>ň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 smtClean="0">
                <a:latin typeface="Tahoma" panose="020B0604030504040204" pitchFamily="34" charset="0"/>
              </a:rPr>
              <a:t>úč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inku vyšší ne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nula (parciální agonista a</a:t>
            </a:r>
            <a:r>
              <a:rPr lang="cs-CZ" altLang="cs-CZ" dirty="0" smtClean="0">
                <a:latin typeface="Tahoma" panose="020B0604030504040204" pitchFamily="34" charset="0"/>
              </a:rPr>
              <a:t>ž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 smtClean="0">
                <a:latin typeface="Tahoma" panose="020B0604030504040204" pitchFamily="34" charset="0"/>
              </a:rPr>
              <a:t>č</a:t>
            </a:r>
            <a:r>
              <a:rPr lang="cs-CZ" altLang="cs-CZ" dirty="0" smtClean="0">
                <a:latin typeface="Tahoma" panose="020B0604030504040204" pitchFamily="34" charset="0"/>
                <a:cs typeface="Arial" panose="020B0604020202020204" pitchFamily="34" charset="0"/>
              </a:rPr>
              <a:t>istý agonista)</a:t>
            </a:r>
            <a:endParaRPr lang="cs-CZ" altLang="cs-CZ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</TotalTime>
  <Words>925</Words>
  <Application>Microsoft Office PowerPoint</Application>
  <PresentationFormat>Předvádění na obrazovce (4:3)</PresentationFormat>
  <Paragraphs>128</Paragraphs>
  <Slides>32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Calibri</vt:lpstr>
      <vt:lpstr>Tahoma</vt:lpstr>
      <vt:lpstr>Times New Roman</vt:lpstr>
      <vt:lpstr>Wingdings</vt:lpstr>
      <vt:lpstr>Motiv systému Office</vt:lpstr>
      <vt:lpstr>Farmakodynamika II</vt:lpstr>
      <vt:lpstr>Vztah mezi dávkou léčiva a účinkem</vt:lpstr>
      <vt:lpstr>Vztah mezi dávkou léčiva a účinkem</vt:lpstr>
      <vt:lpstr>Vztah mezi dávkou léčiva a účinkem</vt:lpstr>
      <vt:lpstr>Vztah mezi dávkou léčiva a účinkem</vt:lpstr>
      <vt:lpstr>Vztah mezi dávkou léčiva a účinkem</vt:lpstr>
      <vt:lpstr>Vztah mezi dávkou léčiva a účinkem</vt:lpstr>
      <vt:lpstr>Vztah mezi dávkou léčiva a účinkem</vt:lpstr>
      <vt:lpstr>Vztah mezi dávkou léčiva a účinkem</vt:lpstr>
      <vt:lpstr>Vztah mezi dávkou léčiva a účinkem</vt:lpstr>
      <vt:lpstr>Reakce na léčiva a odchylky od normy:</vt:lpstr>
      <vt:lpstr>Reakce na léčiva a odchylky od normy:</vt:lpstr>
      <vt:lpstr>Reakce na léčiva a odchylky od normy:</vt:lpstr>
      <vt:lpstr>Selektivita léčiv </vt:lpstr>
      <vt:lpstr>Nežádoucí účinky</vt:lpstr>
      <vt:lpstr>Nežádoucí účinky</vt:lpstr>
      <vt:lpstr>Interakce mezi účinnými látkami léčiv</vt:lpstr>
      <vt:lpstr>Dávky</vt:lpstr>
      <vt:lpstr>Dávky</vt:lpstr>
      <vt:lpstr>Dávky</vt:lpstr>
      <vt:lpstr>Dávky</vt:lpstr>
      <vt:lpstr>Dávky</vt:lpstr>
      <vt:lpstr>Vztah mezi dávkou léčiva a klinickým účinkem</vt:lpstr>
      <vt:lpstr>Vztah mezi dávkou léčiva a klinickým účinkem</vt:lpstr>
      <vt:lpstr>Vztah mezi dávkou léčiva a klinickým účinkem</vt:lpstr>
      <vt:lpstr>Vztah mezi dávkou léčiva a klinickým účinkem</vt:lpstr>
      <vt:lpstr>Léková závislost</vt:lpstr>
      <vt:lpstr>Lékové alergie</vt:lpstr>
      <vt:lpstr>Lékové alergie</vt:lpstr>
      <vt:lpstr>Lékové alergie</vt:lpstr>
      <vt:lpstr>Lékové alergie</vt:lpstr>
      <vt:lpstr>Lékové alergie</vt:lpstr>
    </vt:vector>
  </TitlesOfParts>
  <Company>USKVBL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Farmakodynamika (mechanismus účinku) Dávka a účinek</dc:title>
  <dc:creator>Nepejchalová Leona</dc:creator>
  <cp:lastModifiedBy>Bára</cp:lastModifiedBy>
  <cp:revision>29</cp:revision>
  <cp:lastPrinted>1601-01-01T00:00:00Z</cp:lastPrinted>
  <dcterms:created xsi:type="dcterms:W3CDTF">2002-11-19T15:42:48Z</dcterms:created>
  <dcterms:modified xsi:type="dcterms:W3CDTF">2020-12-17T15:21:37Z</dcterms:modified>
</cp:coreProperties>
</file>