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34"/>
  </p:notesMasterIdLst>
  <p:handoutMasterIdLst>
    <p:handoutMasterId r:id="rId35"/>
  </p:handoutMasterIdLst>
  <p:sldIdLst>
    <p:sldId id="321" r:id="rId2"/>
    <p:sldId id="262" r:id="rId3"/>
    <p:sldId id="320" r:id="rId4"/>
    <p:sldId id="264" r:id="rId5"/>
    <p:sldId id="265" r:id="rId6"/>
    <p:sldId id="266" r:id="rId7"/>
    <p:sldId id="269" r:id="rId8"/>
    <p:sldId id="273" r:id="rId9"/>
    <p:sldId id="270" r:id="rId10"/>
    <p:sldId id="272" r:id="rId11"/>
    <p:sldId id="286" r:id="rId12"/>
    <p:sldId id="287" r:id="rId13"/>
    <p:sldId id="289" r:id="rId14"/>
    <p:sldId id="290" r:id="rId15"/>
    <p:sldId id="291" r:id="rId16"/>
    <p:sldId id="292" r:id="rId17"/>
    <p:sldId id="300" r:id="rId18"/>
    <p:sldId id="301" r:id="rId19"/>
    <p:sldId id="303" r:id="rId20"/>
    <p:sldId id="305" r:id="rId21"/>
    <p:sldId id="306" r:id="rId22"/>
    <p:sldId id="307" r:id="rId23"/>
    <p:sldId id="308" r:id="rId24"/>
    <p:sldId id="309" r:id="rId25"/>
    <p:sldId id="311" r:id="rId26"/>
    <p:sldId id="313" r:id="rId27"/>
    <p:sldId id="314" r:id="rId28"/>
    <p:sldId id="315" r:id="rId29"/>
    <p:sldId id="316" r:id="rId30"/>
    <p:sldId id="317" r:id="rId31"/>
    <p:sldId id="318" r:id="rId32"/>
    <p:sldId id="319" r:id="rId3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58" d="100"/>
          <a:sy n="58" d="100"/>
        </p:scale>
        <p:origin x="66" y="9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52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52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6748A8B-A536-4D7A-8E94-05FFB30C7897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E136-3A2E-4BF2-9927-3649A12D7881}" type="datetimeFigureOut">
              <a:rPr lang="cs-CZ" smtClean="0"/>
              <a:t>17.12.2020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2574EA-9EDD-4A79-8CBB-4E1F713588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1384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2574EA-9EDD-4A79-8CBB-4E1F713588BD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9662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57B057-70C7-44D4-AA69-B58331E198EC}" type="datetimeFigureOut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17.12.2020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B222B6-1ABE-4F93-97A8-F15E1088BC7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0187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57B057-70C7-44D4-AA69-B58331E198EC}" type="datetimeFigureOut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17.12.2020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B222B6-1ABE-4F93-97A8-F15E1088BC7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9102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57B057-70C7-44D4-AA69-B58331E198EC}" type="datetimeFigureOut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17.12.2020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B222B6-1ABE-4F93-97A8-F15E1088BC7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9413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57B057-70C7-44D4-AA69-B58331E198EC}" type="datetimeFigureOut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17.12.2020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B222B6-1ABE-4F93-97A8-F15E1088BC7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821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57B057-70C7-44D4-AA69-B58331E198EC}" type="datetimeFigureOut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17.12.2020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B222B6-1ABE-4F93-97A8-F15E1088BC7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35836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57B057-70C7-44D4-AA69-B58331E198EC}" type="datetimeFigureOut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17.12.2020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B222B6-1ABE-4F93-97A8-F15E1088BC7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13675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57B057-70C7-44D4-AA69-B58331E198EC}" type="datetimeFigureOut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17.12.2020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B222B6-1ABE-4F93-97A8-F15E1088BC7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25221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57B057-70C7-44D4-AA69-B58331E198EC}" type="datetimeFigureOut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17.12.2020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B222B6-1ABE-4F93-97A8-F15E1088BC7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24291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57B057-70C7-44D4-AA69-B58331E198EC}" type="datetimeFigureOut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17.12.2020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B222B6-1ABE-4F93-97A8-F15E1088BC7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87611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57B057-70C7-44D4-AA69-B58331E198EC}" type="datetimeFigureOut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17.12.2020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B222B6-1ABE-4F93-97A8-F15E1088BC7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0565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57B057-70C7-44D4-AA69-B58331E198EC}" type="datetimeFigureOut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17.12.2020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B222B6-1ABE-4F93-97A8-F15E1088BC7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888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57B057-70C7-44D4-AA69-B58331E198EC}" type="datetimeFigureOut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17.12.2020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B222B6-1ABE-4F93-97A8-F15E1088BC7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2565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67544" y="2636912"/>
            <a:ext cx="8229600" cy="1143000"/>
          </a:xfrm>
        </p:spPr>
        <p:txBody>
          <a:bodyPr/>
          <a:lstStyle/>
          <a:p>
            <a:r>
              <a:rPr lang="cs-CZ" dirty="0" smtClean="0"/>
              <a:t>Farmakodynamika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78961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09600"/>
            <a:ext cx="84582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dirty="0">
                <a:solidFill>
                  <a:prstClr val="black"/>
                </a:solidFill>
                <a:latin typeface="Tahoma" pitchFamily="34" charset="0"/>
                <a:cs typeface="Arial" charset="0"/>
              </a:rPr>
              <a:t>Vztah mezi dávkou lé</a:t>
            </a:r>
            <a:r>
              <a:rPr lang="cs-CZ" dirty="0">
                <a:solidFill>
                  <a:prstClr val="black"/>
                </a:solidFill>
                <a:latin typeface="Tahoma" pitchFamily="34" charset="0"/>
              </a:rPr>
              <a:t>č</a:t>
            </a:r>
            <a:r>
              <a:rPr lang="cs-CZ" dirty="0">
                <a:solidFill>
                  <a:prstClr val="black"/>
                </a:solidFill>
                <a:latin typeface="Tahoma" pitchFamily="34" charset="0"/>
                <a:cs typeface="Arial" charset="0"/>
              </a:rPr>
              <a:t>iva a účinkem</a:t>
            </a:r>
            <a:endParaRPr lang="cs-CZ" b="1" dirty="0" smtClean="0">
              <a:latin typeface="Tahoma" pitchFamily="34" charset="0"/>
              <a:cs typeface="Arial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b="1" dirty="0" smtClean="0">
                <a:latin typeface="Tahoma" panose="020B0604030504040204" pitchFamily="34" charset="0"/>
                <a:cs typeface="Arial" panose="020B0604020202020204" pitchFamily="34" charset="0"/>
              </a:rPr>
              <a:t>receptorová rezerva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 – p</a:t>
            </a:r>
            <a:r>
              <a:rPr lang="cs-CZ" altLang="cs-CZ" dirty="0" smtClean="0">
                <a:latin typeface="Tahoma" panose="020B0604030504040204" pitchFamily="34" charset="0"/>
              </a:rPr>
              <a:t>ř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i maximální</a:t>
            </a:r>
            <a:r>
              <a:rPr lang="cs-CZ" altLang="cs-CZ" dirty="0" smtClean="0">
                <a:latin typeface="Tahoma" panose="020B0604030504040204" pitchFamily="34" charset="0"/>
              </a:rPr>
              <a:t>m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cs-CZ" altLang="cs-CZ" dirty="0" smtClean="0">
                <a:latin typeface="Tahoma" panose="020B0604030504040204" pitchFamily="34" charset="0"/>
              </a:rPr>
              <a:t>úč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inku nejsou obsazeny v</a:t>
            </a:r>
            <a:r>
              <a:rPr lang="cs-CZ" altLang="cs-CZ" dirty="0" smtClean="0">
                <a:latin typeface="Tahoma" panose="020B0604030504040204" pitchFamily="34" charset="0"/>
              </a:rPr>
              <a:t>š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echny dostupné receptory, i v p</a:t>
            </a:r>
            <a:r>
              <a:rPr lang="cs-CZ" altLang="cs-CZ" dirty="0" smtClean="0">
                <a:latin typeface="Tahoma" panose="020B0604030504040204" pitchFamily="34" charset="0"/>
              </a:rPr>
              <a:t>ř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ítomnosti ireverzibilního antagonisty vysoká koncentrace agonisty stále vyvolává nezmenšenou maximální odpov</a:t>
            </a:r>
            <a:r>
              <a:rPr lang="cs-CZ" altLang="cs-CZ" dirty="0" smtClean="0">
                <a:latin typeface="Tahoma" panose="020B0604030504040204" pitchFamily="34" charset="0"/>
              </a:rPr>
              <a:t>ěď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 (srdce = tká</a:t>
            </a:r>
            <a:r>
              <a:rPr lang="cs-CZ" altLang="cs-CZ" dirty="0" smtClean="0">
                <a:latin typeface="Tahoma" panose="020B0604030504040204" pitchFamily="34" charset="0"/>
              </a:rPr>
              <a:t>ň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 s velkým podílem rezervních receptor</a:t>
            </a:r>
            <a:r>
              <a:rPr lang="cs-CZ" altLang="cs-CZ" dirty="0" smtClean="0">
                <a:latin typeface="Tahoma" panose="020B0604030504040204" pitchFamily="34" charset="0"/>
              </a:rPr>
              <a:t>ů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)</a:t>
            </a:r>
            <a:endParaRPr lang="cs-CZ" altLang="cs-CZ" dirty="0" smtClean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09600"/>
            <a:ext cx="85344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600" dirty="0" smtClean="0">
                <a:latin typeface="Tahoma" pitchFamily="34" charset="0"/>
                <a:cs typeface="Arial" charset="0"/>
              </a:rPr>
              <a:t>Reakce na l</a:t>
            </a:r>
            <a:r>
              <a:rPr lang="cs-CZ" sz="3600" dirty="0" smtClean="0">
                <a:latin typeface="Tahoma" pitchFamily="34" charset="0"/>
              </a:rPr>
              <a:t>éč</a:t>
            </a:r>
            <a:r>
              <a:rPr lang="cs-CZ" sz="3600" dirty="0" smtClean="0">
                <a:latin typeface="Tahoma" pitchFamily="34" charset="0"/>
                <a:cs typeface="Arial" charset="0"/>
              </a:rPr>
              <a:t>iva a odchylky od normy:</a:t>
            </a:r>
            <a:endParaRPr lang="cs-CZ" sz="3600" dirty="0" smtClean="0">
              <a:latin typeface="Tahoma" pitchFamily="34" charset="0"/>
              <a:cs typeface="Times New Roman" pitchFamily="18" charset="0"/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752600"/>
            <a:ext cx="8686800" cy="48768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Liší se jednotlivý pacienti, r</a:t>
            </a:r>
            <a:r>
              <a:rPr lang="cs-CZ" altLang="cs-CZ" sz="2800" dirty="0" smtClean="0">
                <a:latin typeface="Tahoma" panose="020B0604030504040204" pitchFamily="34" charset="0"/>
              </a:rPr>
              <a:t>ů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zné odpov</a:t>
            </a:r>
            <a:r>
              <a:rPr lang="cs-CZ" altLang="cs-CZ" sz="2800" dirty="0" smtClean="0">
                <a:latin typeface="Tahoma" panose="020B0604030504040204" pitchFamily="34" charset="0"/>
              </a:rPr>
              <a:t>ě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di v pr</a:t>
            </a:r>
            <a:r>
              <a:rPr lang="cs-CZ" altLang="cs-CZ" sz="2800" dirty="0" smtClean="0">
                <a:latin typeface="Tahoma" panose="020B0604030504040204" pitchFamily="34" charset="0"/>
              </a:rPr>
              <a:t>ů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b</a:t>
            </a:r>
            <a:r>
              <a:rPr lang="cs-CZ" altLang="cs-CZ" sz="2800" dirty="0" smtClean="0">
                <a:latin typeface="Tahoma" panose="020B0604030504040204" pitchFamily="34" charset="0"/>
              </a:rPr>
              <a:t>ě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hu lé</a:t>
            </a:r>
            <a:r>
              <a:rPr lang="cs-CZ" altLang="cs-CZ" sz="2800" dirty="0" smtClean="0">
                <a:latin typeface="Tahoma" panose="020B0604030504040204" pitchFamily="34" charset="0"/>
              </a:rPr>
              <a:t>č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by u pacienta.</a:t>
            </a:r>
            <a:endParaRPr lang="cs-CZ" altLang="cs-CZ" sz="2800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800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u="sng" dirty="0" err="1" smtClean="0">
                <a:latin typeface="Tahoma" panose="020B0604030504040204" pitchFamily="34" charset="0"/>
                <a:cs typeface="Arial" panose="020B0604020202020204" pitchFamily="34" charset="0"/>
              </a:rPr>
              <a:t>Idiosynkrastické</a:t>
            </a:r>
            <a:r>
              <a:rPr lang="cs-CZ" altLang="cs-CZ" sz="2800" u="sng" dirty="0" smtClean="0">
                <a:latin typeface="Tahoma" panose="020B0604030504040204" pitchFamily="34" charset="0"/>
                <a:cs typeface="Arial" panose="020B0604020202020204" pitchFamily="34" charset="0"/>
              </a:rPr>
              <a:t> reakce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 – neobvyklé, zp</a:t>
            </a:r>
            <a:r>
              <a:rPr lang="cs-CZ" altLang="cs-CZ" sz="2800" dirty="0" smtClean="0">
                <a:latin typeface="Tahoma" panose="020B0604030504040204" pitchFamily="34" charset="0"/>
              </a:rPr>
              <a:t>ů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sobené obvykle genetickými odchylkami v metabolismu lé</a:t>
            </a:r>
            <a:r>
              <a:rPr lang="cs-CZ" altLang="cs-CZ" sz="2800" dirty="0" smtClean="0">
                <a:latin typeface="Tahoma" panose="020B0604030504040204" pitchFamily="34" charset="0"/>
              </a:rPr>
              <a:t>č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iva nebo imunologickými mechanismy v</a:t>
            </a:r>
            <a:r>
              <a:rPr lang="cs-CZ" altLang="cs-CZ" sz="2800" dirty="0" smtClean="0">
                <a:latin typeface="Tahoma" panose="020B0604030504040204" pitchFamily="34" charset="0"/>
              </a:rPr>
              <a:t>č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etn</a:t>
            </a:r>
            <a:r>
              <a:rPr lang="cs-CZ" altLang="cs-CZ" sz="2800" dirty="0" smtClean="0">
                <a:latin typeface="Tahoma" panose="020B0604030504040204" pitchFamily="34" charset="0"/>
              </a:rPr>
              <a:t>ě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 alergických reakcí</a:t>
            </a:r>
            <a:endParaRPr lang="cs-CZ" altLang="cs-CZ" sz="2800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800" b="1" u="sng" dirty="0" smtClean="0">
              <a:latin typeface="Tahoma" panose="020B060403050404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u="sng" dirty="0" err="1" smtClean="0">
                <a:latin typeface="Tahoma" panose="020B0604030504040204" pitchFamily="34" charset="0"/>
                <a:cs typeface="Arial" panose="020B0604020202020204" pitchFamily="34" charset="0"/>
              </a:rPr>
              <a:t>Hyporeaktivní</a:t>
            </a:r>
            <a:r>
              <a:rPr lang="cs-CZ" altLang="cs-CZ" sz="2800" u="sng" dirty="0" smtClean="0">
                <a:latin typeface="Tahoma" panose="020B0604030504040204" pitchFamily="34" charset="0"/>
                <a:cs typeface="Arial" panose="020B0604020202020204" pitchFamily="34" charset="0"/>
              </a:rPr>
              <a:t> pacient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 - oslabená</a:t>
            </a:r>
            <a:endParaRPr lang="cs-CZ" altLang="cs-CZ" sz="2800" u="sng" dirty="0" smtClean="0">
              <a:latin typeface="Tahoma" panose="020B060403050404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800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u="sng" dirty="0" err="1" smtClean="0">
                <a:latin typeface="Tahoma" panose="020B0604030504040204" pitchFamily="34" charset="0"/>
                <a:cs typeface="Arial" panose="020B0604020202020204" pitchFamily="34" charset="0"/>
              </a:rPr>
              <a:t>Hyperreaktivní</a:t>
            </a:r>
            <a:r>
              <a:rPr lang="cs-CZ" altLang="cs-CZ" sz="2800" u="sng" dirty="0" smtClean="0">
                <a:latin typeface="Tahoma" panose="020B0604030504040204" pitchFamily="34" charset="0"/>
                <a:cs typeface="Arial" panose="020B0604020202020204" pitchFamily="34" charset="0"/>
              </a:rPr>
              <a:t> pacient 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– zesílená odpov</a:t>
            </a:r>
            <a:r>
              <a:rPr lang="cs-CZ" altLang="cs-CZ" sz="2800" dirty="0" smtClean="0">
                <a:latin typeface="Tahoma" panose="020B0604030504040204" pitchFamily="34" charset="0"/>
              </a:rPr>
              <a:t>ěď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 na l</a:t>
            </a:r>
            <a:r>
              <a:rPr lang="cs-CZ" altLang="cs-CZ" sz="2800" dirty="0" smtClean="0">
                <a:latin typeface="Tahoma" panose="020B0604030504040204" pitchFamily="34" charset="0"/>
              </a:rPr>
              <a:t>éč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iva</a:t>
            </a:r>
            <a:endParaRPr lang="cs-CZ" altLang="cs-CZ" sz="2800" dirty="0" smtClean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09600"/>
            <a:ext cx="85344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600" dirty="0" smtClean="0">
                <a:latin typeface="Tahoma" pitchFamily="34" charset="0"/>
                <a:cs typeface="Arial" charset="0"/>
              </a:rPr>
              <a:t>Reakce na l</a:t>
            </a:r>
            <a:r>
              <a:rPr lang="cs-CZ" sz="3600" dirty="0" smtClean="0">
                <a:latin typeface="Tahoma" pitchFamily="34" charset="0"/>
              </a:rPr>
              <a:t>éč</a:t>
            </a:r>
            <a:r>
              <a:rPr lang="cs-CZ" sz="3600" dirty="0" smtClean="0">
                <a:latin typeface="Tahoma" pitchFamily="34" charset="0"/>
                <a:cs typeface="Arial" charset="0"/>
              </a:rPr>
              <a:t>iva a odchylky od normy: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u="sng" dirty="0" smtClean="0">
                <a:latin typeface="Tahoma" panose="020B0604030504040204" pitchFamily="34" charset="0"/>
                <a:cs typeface="Arial" panose="020B0604020202020204" pitchFamily="34" charset="0"/>
              </a:rPr>
              <a:t>Hypersenzitivita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 – zahrnuje alergické nebo jiné imunologicky zprost</a:t>
            </a:r>
            <a:r>
              <a:rPr lang="cs-CZ" altLang="cs-CZ" sz="2800" dirty="0" smtClean="0">
                <a:latin typeface="Tahoma" panose="020B0604030504040204" pitchFamily="34" charset="0"/>
              </a:rPr>
              <a:t>ř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edkované reakce </a:t>
            </a:r>
            <a:r>
              <a:rPr lang="cs-CZ" altLang="cs-CZ" sz="2800" dirty="0" smtClean="0">
                <a:latin typeface="Tahoma" panose="020B0604030504040204" pitchFamily="34" charset="0"/>
              </a:rPr>
              <a:t>              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na lé</a:t>
            </a:r>
            <a:r>
              <a:rPr lang="cs-CZ" altLang="cs-CZ" sz="2800" dirty="0" smtClean="0">
                <a:latin typeface="Tahoma" panose="020B0604030504040204" pitchFamily="34" charset="0"/>
              </a:rPr>
              <a:t>č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iva</a:t>
            </a:r>
            <a:endParaRPr lang="cs-CZ" altLang="cs-CZ" sz="2800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800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u="sng" dirty="0" smtClean="0">
                <a:latin typeface="Tahoma" panose="020B0604030504040204" pitchFamily="34" charset="0"/>
                <a:cs typeface="Arial" panose="020B0604020202020204" pitchFamily="34" charset="0"/>
              </a:rPr>
              <a:t>Tolerance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 – rozvíjí se p</a:t>
            </a:r>
            <a:r>
              <a:rPr lang="cs-CZ" altLang="cs-CZ" sz="2800" dirty="0" smtClean="0">
                <a:latin typeface="Tahoma" panose="020B0604030504040204" pitchFamily="34" charset="0"/>
              </a:rPr>
              <a:t>ř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 dlouhodobém podávání l</a:t>
            </a:r>
            <a:r>
              <a:rPr lang="cs-CZ" altLang="cs-CZ" sz="2800" dirty="0" smtClean="0">
                <a:latin typeface="Tahoma" panose="020B0604030504040204" pitchFamily="34" charset="0"/>
              </a:rPr>
              <a:t>éč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iva (obvykle klesá odp</a:t>
            </a:r>
            <a:r>
              <a:rPr lang="cs-CZ" altLang="cs-CZ" sz="2800" dirty="0" smtClean="0">
                <a:latin typeface="Tahoma" panose="020B0604030504040204" pitchFamily="34" charset="0"/>
              </a:rPr>
              <a:t>ověď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)</a:t>
            </a:r>
            <a:endParaRPr lang="cs-CZ" altLang="cs-CZ" sz="2800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800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u="sng" dirty="0" smtClean="0">
                <a:latin typeface="Tahoma" panose="020B0604030504040204" pitchFamily="34" charset="0"/>
                <a:cs typeface="Arial" panose="020B0604020202020204" pitchFamily="34" charset="0"/>
              </a:rPr>
              <a:t>Tachyfylaxe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 – reaktivita po podání l</a:t>
            </a:r>
            <a:r>
              <a:rPr lang="cs-CZ" altLang="cs-CZ" sz="2800" dirty="0" smtClean="0">
                <a:latin typeface="Tahoma" panose="020B0604030504040204" pitchFamily="34" charset="0"/>
              </a:rPr>
              <a:t>éč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iva klesá rychle</a:t>
            </a:r>
            <a:endParaRPr lang="cs-CZ" altLang="cs-CZ" sz="2800" dirty="0" smtClean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4582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600" dirty="0" smtClean="0">
                <a:latin typeface="Tahoma" pitchFamily="34" charset="0"/>
                <a:cs typeface="Arial" charset="0"/>
              </a:rPr>
              <a:t>Reakce na l</a:t>
            </a:r>
            <a:r>
              <a:rPr lang="cs-CZ" sz="3600" dirty="0" smtClean="0">
                <a:latin typeface="Tahoma" pitchFamily="34" charset="0"/>
              </a:rPr>
              <a:t>éč</a:t>
            </a:r>
            <a:r>
              <a:rPr lang="cs-CZ" sz="3600" dirty="0" smtClean="0">
                <a:latin typeface="Tahoma" pitchFamily="34" charset="0"/>
                <a:cs typeface="Arial" charset="0"/>
              </a:rPr>
              <a:t>iva a odchylky od normy: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981200"/>
            <a:ext cx="8915400" cy="4114800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b="1" u="sng" dirty="0" smtClean="0">
                <a:latin typeface="Tahoma" panose="020B0604030504040204" pitchFamily="34" charset="0"/>
                <a:cs typeface="Arial" panose="020B0604020202020204" pitchFamily="34" charset="0"/>
              </a:rPr>
              <a:t>Mechanismy odchylek v reaktivit</a:t>
            </a:r>
            <a:r>
              <a:rPr lang="cs-CZ" altLang="cs-CZ" sz="2800" b="1" u="sng" dirty="0" smtClean="0">
                <a:latin typeface="Tahoma" panose="020B0604030504040204" pitchFamily="34" charset="0"/>
              </a:rPr>
              <a:t>ě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dirty="0" smtClean="0">
                <a:latin typeface="Tahoma" panose="020B0604030504040204" pitchFamily="34" charset="0"/>
                <a:cs typeface="Times New Roman" panose="02020603050405020304" pitchFamily="18" charset="0"/>
              </a:rPr>
              <a:t>- 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zm</a:t>
            </a:r>
            <a:r>
              <a:rPr lang="cs-CZ" altLang="cs-CZ" sz="2800" dirty="0" smtClean="0">
                <a:latin typeface="Tahoma" panose="020B0604030504040204" pitchFamily="34" charset="0"/>
              </a:rPr>
              <a:t>ě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ny v koncentraci l</a:t>
            </a:r>
            <a:r>
              <a:rPr lang="cs-CZ" altLang="cs-CZ" sz="2800" dirty="0" smtClean="0">
                <a:latin typeface="Tahoma" panose="020B0604030504040204" pitchFamily="34" charset="0"/>
              </a:rPr>
              <a:t>éč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iva v blízkosti receptoru (dáno farmakokinetickými rozdíly)</a:t>
            </a:r>
            <a:endParaRPr lang="cs-CZ" altLang="cs-CZ" sz="2800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dirty="0" smtClean="0">
                <a:latin typeface="Tahoma" panose="020B0604030504040204" pitchFamily="34" charset="0"/>
                <a:cs typeface="Times New Roman" panose="02020603050405020304" pitchFamily="18" charset="0"/>
              </a:rPr>
              <a:t>- 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rozdíly v koncentracích endogenních receptorových ligand</a:t>
            </a:r>
            <a:r>
              <a:rPr lang="cs-CZ" altLang="cs-CZ" sz="2800" dirty="0" smtClean="0">
                <a:latin typeface="Tahoma" panose="020B0604030504040204" pitchFamily="34" charset="0"/>
              </a:rPr>
              <a:t>ů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dirty="0" smtClean="0">
                <a:latin typeface="Tahoma" panose="020B0604030504040204" pitchFamily="34" charset="0"/>
                <a:cs typeface="Times New Roman" panose="02020603050405020304" pitchFamily="18" charset="0"/>
              </a:rPr>
              <a:t>- 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zm</a:t>
            </a:r>
            <a:r>
              <a:rPr lang="cs-CZ" altLang="cs-CZ" sz="2800" dirty="0" smtClean="0">
                <a:latin typeface="Tahoma" panose="020B0604030504040204" pitchFamily="34" charset="0"/>
              </a:rPr>
              <a:t>ě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ny v po</a:t>
            </a:r>
            <a:r>
              <a:rPr lang="cs-CZ" altLang="cs-CZ" sz="2800" dirty="0" smtClean="0">
                <a:latin typeface="Tahoma" panose="020B0604030504040204" pitchFamily="34" charset="0"/>
              </a:rPr>
              <a:t>č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tu nebo funkc</a:t>
            </a:r>
            <a:r>
              <a:rPr lang="cs-CZ" altLang="cs-CZ" sz="2800" dirty="0" smtClean="0">
                <a:latin typeface="Tahoma" panose="020B0604030504040204" pitchFamily="34" charset="0"/>
              </a:rPr>
              <a:t>i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 receptor</a:t>
            </a:r>
            <a:r>
              <a:rPr lang="cs-CZ" altLang="cs-CZ" sz="2800" dirty="0" smtClean="0">
                <a:latin typeface="Tahoma" panose="020B0604030504040204" pitchFamily="34" charset="0"/>
              </a:rPr>
              <a:t>ů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dirty="0" smtClean="0">
                <a:latin typeface="Tahoma" panose="020B0604030504040204" pitchFamily="34" charset="0"/>
                <a:cs typeface="Times New Roman" panose="02020603050405020304" pitchFamily="18" charset="0"/>
              </a:rPr>
              <a:t>- 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zm</a:t>
            </a:r>
            <a:r>
              <a:rPr lang="cs-CZ" altLang="cs-CZ" sz="2800" dirty="0" smtClean="0">
                <a:latin typeface="Tahoma" panose="020B0604030504040204" pitchFamily="34" charset="0"/>
              </a:rPr>
              <a:t>ě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ny ve slo</a:t>
            </a:r>
            <a:r>
              <a:rPr lang="cs-CZ" altLang="cs-CZ" sz="2800" dirty="0" smtClean="0">
                <a:latin typeface="Tahoma" panose="020B0604030504040204" pitchFamily="34" charset="0"/>
              </a:rPr>
              <a:t>ž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kách odpov</a:t>
            </a:r>
            <a:r>
              <a:rPr lang="cs-CZ" altLang="cs-CZ" sz="2800" dirty="0" smtClean="0">
                <a:latin typeface="Tahoma" panose="020B0604030504040204" pitchFamily="34" charset="0"/>
              </a:rPr>
              <a:t>ě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di distáln</a:t>
            </a:r>
            <a:r>
              <a:rPr lang="cs-CZ" altLang="cs-CZ" sz="2800" dirty="0" smtClean="0">
                <a:latin typeface="Tahoma" panose="020B0604030504040204" pitchFamily="34" charset="0"/>
              </a:rPr>
              <a:t>ě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cs-CZ" altLang="cs-CZ" sz="2800" dirty="0" smtClean="0">
                <a:latin typeface="Tahoma" panose="020B0604030504040204" pitchFamily="34" charset="0"/>
              </a:rPr>
              <a:t>                    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od receptoru - funk</a:t>
            </a:r>
            <a:r>
              <a:rPr lang="cs-CZ" altLang="cs-CZ" sz="2800" dirty="0" smtClean="0">
                <a:latin typeface="Tahoma" panose="020B0604030504040204" pitchFamily="34" charset="0"/>
              </a:rPr>
              <a:t>č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ní integrita biochemických proces</a:t>
            </a:r>
            <a:r>
              <a:rPr lang="cs-CZ" altLang="cs-CZ" sz="2800" dirty="0" smtClean="0">
                <a:latin typeface="Tahoma" panose="020B0604030504040204" pitchFamily="34" charset="0"/>
              </a:rPr>
              <a:t>ů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 v cílových bu</a:t>
            </a:r>
            <a:r>
              <a:rPr lang="cs-CZ" altLang="cs-CZ" sz="2800" dirty="0" smtClean="0">
                <a:latin typeface="Tahoma" panose="020B0604030504040204" pitchFamily="34" charset="0"/>
              </a:rPr>
              <a:t>ň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kách a fyziologická regulace t</a:t>
            </a:r>
            <a:r>
              <a:rPr lang="cs-CZ" altLang="cs-CZ" sz="2800" dirty="0" smtClean="0">
                <a:latin typeface="Tahoma" panose="020B0604030504040204" pitchFamily="34" charset="0"/>
              </a:rPr>
              <a:t>ě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chto proces</a:t>
            </a:r>
            <a:r>
              <a:rPr lang="cs-CZ" altLang="cs-CZ" sz="2800" dirty="0" smtClean="0">
                <a:latin typeface="Tahoma" panose="020B0604030504040204" pitchFamily="34" charset="0"/>
              </a:rPr>
              <a:t>ů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 na </a:t>
            </a:r>
            <a:r>
              <a:rPr lang="cs-CZ" altLang="cs-CZ" sz="2800" dirty="0" smtClean="0">
                <a:latin typeface="Tahoma" panose="020B0604030504040204" pitchFamily="34" charset="0"/>
              </a:rPr>
              <a:t>ú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rovni orgánových syst</a:t>
            </a:r>
            <a:r>
              <a:rPr lang="cs-CZ" altLang="cs-CZ" sz="2800" dirty="0" smtClean="0">
                <a:latin typeface="Tahoma" panose="020B0604030504040204" pitchFamily="34" charset="0"/>
              </a:rPr>
              <a:t>é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m</a:t>
            </a:r>
            <a:r>
              <a:rPr lang="cs-CZ" altLang="cs-CZ" sz="2800" dirty="0" smtClean="0">
                <a:latin typeface="Tahoma" panose="020B0604030504040204" pitchFamily="34" charset="0"/>
              </a:rPr>
              <a:t>ů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latin typeface="Tahoma" pitchFamily="34" charset="0"/>
                <a:cs typeface="Times New Roman" pitchFamily="18" charset="0"/>
              </a:rPr>
              <a:t>Selektivita lé</a:t>
            </a:r>
            <a:r>
              <a:rPr lang="cs-CZ" dirty="0" smtClean="0">
                <a:latin typeface="Tahoma" pitchFamily="34" charset="0"/>
              </a:rPr>
              <a:t>č</a:t>
            </a:r>
            <a:r>
              <a:rPr lang="cs-CZ" dirty="0" smtClean="0">
                <a:latin typeface="Tahoma" pitchFamily="34" charset="0"/>
                <a:cs typeface="Times New Roman" pitchFamily="18" charset="0"/>
              </a:rPr>
              <a:t>iv</a:t>
            </a:r>
            <a:r>
              <a:rPr lang="cs-CZ" dirty="0" smtClean="0"/>
              <a:t> 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Selektivní – vá</a:t>
            </a:r>
            <a:r>
              <a:rPr lang="cs-CZ" altLang="cs-CZ" dirty="0" smtClean="0">
                <a:latin typeface="Tahoma" panose="020B0604030504040204" pitchFamily="34" charset="0"/>
              </a:rPr>
              <a:t>ž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í se pevn</a:t>
            </a:r>
            <a:r>
              <a:rPr lang="cs-CZ" altLang="cs-CZ" dirty="0" smtClean="0">
                <a:latin typeface="Tahoma" panose="020B0604030504040204" pitchFamily="34" charset="0"/>
              </a:rPr>
              <a:t>ě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ji na jeden nebo n</a:t>
            </a:r>
            <a:r>
              <a:rPr lang="cs-CZ" altLang="cs-CZ" dirty="0" smtClean="0">
                <a:latin typeface="Tahoma" panose="020B0604030504040204" pitchFamily="34" charset="0"/>
              </a:rPr>
              <a:t>ě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kolik typ</a:t>
            </a:r>
            <a:r>
              <a:rPr lang="cs-CZ" altLang="cs-CZ" dirty="0" smtClean="0">
                <a:latin typeface="Tahoma" panose="020B0604030504040204" pitchFamily="34" charset="0"/>
              </a:rPr>
              <a:t>ů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 receptor</a:t>
            </a:r>
            <a:r>
              <a:rPr lang="cs-CZ" altLang="cs-CZ" dirty="0" smtClean="0">
                <a:latin typeface="Tahoma" panose="020B0604030504040204" pitchFamily="34" charset="0"/>
              </a:rPr>
              <a:t>ů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 ne</a:t>
            </a:r>
            <a:r>
              <a:rPr lang="cs-CZ" altLang="cs-CZ" dirty="0" smtClean="0">
                <a:latin typeface="Tahoma" panose="020B0604030504040204" pitchFamily="34" charset="0"/>
              </a:rPr>
              <a:t>ž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 ostatní</a:t>
            </a:r>
            <a:r>
              <a:rPr lang="cs-CZ" altLang="cs-CZ" dirty="0" smtClean="0">
                <a:latin typeface="Tahoma" panose="020B0604030504040204" pitchFamily="34" charset="0"/>
              </a:rPr>
              <a:t>.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Porovnání p</a:t>
            </a:r>
            <a:r>
              <a:rPr lang="cs-CZ" altLang="cs-CZ" dirty="0" smtClean="0">
                <a:latin typeface="Tahoma" panose="020B0604030504040204" pitchFamily="34" charset="0"/>
              </a:rPr>
              <a:t>ř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íznivých, výhodných nebo terapeutických ú</a:t>
            </a:r>
            <a:r>
              <a:rPr lang="cs-CZ" altLang="cs-CZ" dirty="0" smtClean="0">
                <a:latin typeface="Tahoma" panose="020B0604030504040204" pitchFamily="34" charset="0"/>
              </a:rPr>
              <a:t>č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ink</a:t>
            </a:r>
            <a:r>
              <a:rPr lang="cs-CZ" altLang="cs-CZ" dirty="0" smtClean="0">
                <a:latin typeface="Tahoma" panose="020B0604030504040204" pitchFamily="34" charset="0"/>
              </a:rPr>
              <a:t>ů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 s ú</a:t>
            </a:r>
            <a:r>
              <a:rPr lang="cs-CZ" altLang="cs-CZ" dirty="0" smtClean="0">
                <a:latin typeface="Tahoma" panose="020B0604030504040204" pitchFamily="34" charset="0"/>
              </a:rPr>
              <a:t>č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inky toxickými, vzhledem k selektivit</a:t>
            </a:r>
            <a:r>
              <a:rPr lang="cs-CZ" altLang="cs-CZ" dirty="0" smtClean="0">
                <a:latin typeface="Tahoma" panose="020B0604030504040204" pitchFamily="34" charset="0"/>
              </a:rPr>
              <a:t>ě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. </a:t>
            </a:r>
            <a:endParaRPr lang="cs-CZ" altLang="cs-CZ" dirty="0" smtClean="0">
              <a:latin typeface="Tahoma" panose="020B0604030504040204" pitchFamily="34" charset="0"/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dirty="0" smtClean="0">
                <a:latin typeface="Tahoma" panose="020B0604030504040204" pitchFamily="34" charset="0"/>
              </a:rPr>
              <a:t>   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Podle r</a:t>
            </a:r>
            <a:r>
              <a:rPr lang="cs-CZ" altLang="cs-CZ" dirty="0" smtClean="0">
                <a:latin typeface="Tahoma" panose="020B0604030504040204" pitchFamily="34" charset="0"/>
              </a:rPr>
              <a:t>ů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zných receptor-efektorových mechanism</a:t>
            </a:r>
            <a:r>
              <a:rPr lang="cs-CZ" altLang="cs-CZ" dirty="0" smtClean="0">
                <a:latin typeface="Tahoma" panose="020B0604030504040204" pitchFamily="34" charset="0"/>
              </a:rPr>
              <a:t>ů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. </a:t>
            </a:r>
            <a:endParaRPr lang="cs-CZ" altLang="cs-CZ" dirty="0" smtClean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latin typeface="Tahoma" pitchFamily="34" charset="0"/>
                <a:cs typeface="Arial" charset="0"/>
              </a:rPr>
              <a:t>Ne</a:t>
            </a:r>
            <a:r>
              <a:rPr lang="cs-CZ" dirty="0" smtClean="0">
                <a:latin typeface="Tahoma" pitchFamily="34" charset="0"/>
              </a:rPr>
              <a:t>ž</a:t>
            </a:r>
            <a:r>
              <a:rPr lang="cs-CZ" dirty="0" smtClean="0">
                <a:latin typeface="Tahoma" pitchFamily="34" charset="0"/>
                <a:cs typeface="Arial" charset="0"/>
              </a:rPr>
              <a:t>ádoucí ú</a:t>
            </a:r>
            <a:r>
              <a:rPr lang="cs-CZ" dirty="0" smtClean="0">
                <a:latin typeface="Tahoma" pitchFamily="34" charset="0"/>
              </a:rPr>
              <a:t>č</a:t>
            </a:r>
            <a:r>
              <a:rPr lang="cs-CZ" dirty="0" smtClean="0">
                <a:latin typeface="Tahoma" pitchFamily="34" charset="0"/>
                <a:cs typeface="Arial" charset="0"/>
              </a:rPr>
              <a:t>inky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Vedlejší (ne</a:t>
            </a:r>
            <a:r>
              <a:rPr lang="cs-CZ" altLang="cs-CZ" sz="2800" dirty="0" smtClean="0">
                <a:latin typeface="Tahoma" panose="020B0604030504040204" pitchFamily="34" charset="0"/>
              </a:rPr>
              <a:t>ž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ádoucí) ú</a:t>
            </a:r>
            <a:r>
              <a:rPr lang="cs-CZ" altLang="cs-CZ" sz="2800" dirty="0" smtClean="0">
                <a:latin typeface="Tahoma" panose="020B0604030504040204" pitchFamily="34" charset="0"/>
              </a:rPr>
              <a:t>č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inky</a:t>
            </a:r>
            <a:endParaRPr lang="cs-CZ" altLang="cs-CZ" sz="2800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 </a:t>
            </a:r>
            <a:endParaRPr lang="cs-CZ" altLang="cs-CZ" sz="2800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Nastávají v</a:t>
            </a:r>
            <a:r>
              <a:rPr lang="cs-CZ" altLang="cs-CZ" sz="2800" dirty="0" smtClean="0">
                <a:latin typeface="Tahoma" panose="020B0604030504040204" pitchFamily="34" charset="0"/>
              </a:rPr>
              <a:t>ě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tšinou p</a:t>
            </a:r>
            <a:r>
              <a:rPr lang="cs-CZ" altLang="cs-CZ" sz="2800" dirty="0" smtClean="0">
                <a:latin typeface="Tahoma" panose="020B0604030504040204" pitchFamily="34" charset="0"/>
              </a:rPr>
              <a:t>ř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 pou</a:t>
            </a:r>
            <a:r>
              <a:rPr lang="cs-CZ" altLang="cs-CZ" sz="2800" dirty="0" smtClean="0">
                <a:latin typeface="Tahoma" panose="020B0604030504040204" pitchFamily="34" charset="0"/>
              </a:rPr>
              <a:t>ž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ití vyšších dávek ne</a:t>
            </a:r>
            <a:r>
              <a:rPr lang="cs-CZ" altLang="cs-CZ" sz="2800" dirty="0" smtClean="0">
                <a:latin typeface="Tahoma" panose="020B0604030504040204" pitchFamily="34" charset="0"/>
              </a:rPr>
              <a:t>ž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 jsou dávky terapeutické. Jestli</a:t>
            </a:r>
            <a:r>
              <a:rPr lang="cs-CZ" altLang="cs-CZ" sz="2800" dirty="0" smtClean="0">
                <a:latin typeface="Tahoma" panose="020B0604030504040204" pitchFamily="34" charset="0"/>
              </a:rPr>
              <a:t>ž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e jsou ne</a:t>
            </a:r>
            <a:r>
              <a:rPr lang="cs-CZ" altLang="cs-CZ" sz="2800" dirty="0" smtClean="0">
                <a:latin typeface="Tahoma" panose="020B0604030504040204" pitchFamily="34" charset="0"/>
              </a:rPr>
              <a:t>ž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ádoucí ú</a:t>
            </a:r>
            <a:r>
              <a:rPr lang="cs-CZ" altLang="cs-CZ" sz="2800" dirty="0" smtClean="0">
                <a:latin typeface="Tahoma" panose="020B0604030504040204" pitchFamily="34" charset="0"/>
              </a:rPr>
              <a:t>č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inky zprost</a:t>
            </a:r>
            <a:r>
              <a:rPr lang="cs-CZ" altLang="cs-CZ" sz="2800" dirty="0" smtClean="0">
                <a:latin typeface="Tahoma" panose="020B0604030504040204" pitchFamily="34" charset="0"/>
              </a:rPr>
              <a:t>ř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edkovány jiným mechanismem, ne</a:t>
            </a:r>
            <a:r>
              <a:rPr lang="cs-CZ" altLang="cs-CZ" sz="2800" dirty="0" smtClean="0">
                <a:latin typeface="Tahoma" panose="020B0604030504040204" pitchFamily="34" charset="0"/>
              </a:rPr>
              <a:t>ž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 který vyvolává  hlavní ú</a:t>
            </a:r>
            <a:r>
              <a:rPr lang="cs-CZ" altLang="cs-CZ" sz="2800" dirty="0" smtClean="0">
                <a:latin typeface="Tahoma" panose="020B0604030504040204" pitchFamily="34" charset="0"/>
              </a:rPr>
              <a:t>č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inek, m</a:t>
            </a:r>
            <a:r>
              <a:rPr lang="cs-CZ" altLang="cs-CZ" sz="2800" dirty="0" smtClean="0">
                <a:latin typeface="Tahoma" panose="020B0604030504040204" pitchFamily="34" charset="0"/>
              </a:rPr>
              <a:t>ůž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e dojít k ne</a:t>
            </a:r>
            <a:r>
              <a:rPr lang="cs-CZ" altLang="cs-CZ" sz="2800" dirty="0" smtClean="0">
                <a:latin typeface="Tahoma" panose="020B0604030504040204" pitchFamily="34" charset="0"/>
              </a:rPr>
              <a:t>ž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ádoucím ú</a:t>
            </a:r>
            <a:r>
              <a:rPr lang="cs-CZ" altLang="cs-CZ" sz="2800" dirty="0" smtClean="0">
                <a:latin typeface="Tahoma" panose="020B0604030504040204" pitchFamily="34" charset="0"/>
              </a:rPr>
              <a:t>č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ink</a:t>
            </a:r>
            <a:r>
              <a:rPr lang="cs-CZ" altLang="cs-CZ" sz="2800" dirty="0" smtClean="0">
                <a:latin typeface="Tahoma" panose="020B0604030504040204" pitchFamily="34" charset="0"/>
              </a:rPr>
              <a:t>ů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m </a:t>
            </a:r>
            <a:r>
              <a:rPr lang="cs-CZ" altLang="cs-CZ" sz="2800" dirty="0" smtClean="0">
                <a:latin typeface="Tahoma" panose="020B0604030504040204" pitchFamily="34" charset="0"/>
              </a:rPr>
              <a:t>  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p</a:t>
            </a:r>
            <a:r>
              <a:rPr lang="cs-CZ" altLang="cs-CZ" sz="2800" dirty="0" smtClean="0">
                <a:latin typeface="Tahoma" panose="020B0604030504040204" pitchFamily="34" charset="0"/>
              </a:rPr>
              <a:t>ř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 dávkách velmi blízkým terapeutickým dávkám.</a:t>
            </a:r>
            <a:endParaRPr lang="cs-CZ" altLang="cs-CZ" sz="2800" dirty="0" smtClean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latin typeface="Tahoma" pitchFamily="34" charset="0"/>
                <a:cs typeface="Arial" charset="0"/>
              </a:rPr>
              <a:t>Ne</a:t>
            </a:r>
            <a:r>
              <a:rPr lang="cs-CZ" dirty="0" smtClean="0">
                <a:latin typeface="Tahoma" pitchFamily="34" charset="0"/>
              </a:rPr>
              <a:t>ž</a:t>
            </a:r>
            <a:r>
              <a:rPr lang="cs-CZ" dirty="0" smtClean="0">
                <a:latin typeface="Tahoma" pitchFamily="34" charset="0"/>
                <a:cs typeface="Arial" charset="0"/>
              </a:rPr>
              <a:t>ádoucí ú</a:t>
            </a:r>
            <a:r>
              <a:rPr lang="cs-CZ" dirty="0" smtClean="0">
                <a:latin typeface="Tahoma" pitchFamily="34" charset="0"/>
              </a:rPr>
              <a:t>č</a:t>
            </a:r>
            <a:r>
              <a:rPr lang="cs-CZ" dirty="0" smtClean="0">
                <a:latin typeface="Tahoma" pitchFamily="34" charset="0"/>
                <a:cs typeface="Arial" charset="0"/>
              </a:rPr>
              <a:t>inky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mírné – nevy</a:t>
            </a:r>
            <a:r>
              <a:rPr lang="cs-CZ" altLang="cs-CZ" dirty="0" smtClean="0">
                <a:latin typeface="Tahoma" panose="020B0604030504040204" pitchFamily="34" charset="0"/>
              </a:rPr>
              <a:t>ž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adují p</a:t>
            </a:r>
            <a:r>
              <a:rPr lang="cs-CZ" altLang="cs-CZ" dirty="0" smtClean="0">
                <a:latin typeface="Tahoma" panose="020B0604030504040204" pitchFamily="34" charset="0"/>
              </a:rPr>
              <a:t>ř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erušení terapie a speciální lé</a:t>
            </a:r>
            <a:r>
              <a:rPr lang="cs-CZ" altLang="cs-CZ" dirty="0" smtClean="0">
                <a:latin typeface="Tahoma" panose="020B0604030504040204" pitchFamily="34" charset="0"/>
              </a:rPr>
              <a:t>č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bu</a:t>
            </a:r>
            <a:endParaRPr lang="cs-CZ" altLang="cs-CZ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st</a:t>
            </a:r>
            <a:r>
              <a:rPr lang="cs-CZ" altLang="cs-CZ" dirty="0" smtClean="0">
                <a:latin typeface="Tahoma" panose="020B0604030504040204" pitchFamily="34" charset="0"/>
              </a:rPr>
              <a:t>ř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edn</a:t>
            </a:r>
            <a:r>
              <a:rPr lang="cs-CZ" altLang="cs-CZ" dirty="0" smtClean="0">
                <a:latin typeface="Tahoma" panose="020B0604030504040204" pitchFamily="34" charset="0"/>
              </a:rPr>
              <a:t>ě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 záva</a:t>
            </a:r>
            <a:r>
              <a:rPr lang="cs-CZ" altLang="cs-CZ" dirty="0" smtClean="0">
                <a:latin typeface="Tahoma" panose="020B0604030504040204" pitchFamily="34" charset="0"/>
              </a:rPr>
              <a:t>ž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né – vy</a:t>
            </a:r>
            <a:r>
              <a:rPr lang="cs-CZ" altLang="cs-CZ" dirty="0" smtClean="0">
                <a:latin typeface="Tahoma" panose="020B0604030504040204" pitchFamily="34" charset="0"/>
              </a:rPr>
              <a:t>ž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adují </a:t>
            </a:r>
            <a:r>
              <a:rPr lang="cs-CZ" altLang="cs-CZ" dirty="0" smtClean="0">
                <a:latin typeface="Tahoma" panose="020B0604030504040204" pitchFamily="34" charset="0"/>
              </a:rPr>
              <a:t>ú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pravu dávkování nebo zm</a:t>
            </a:r>
            <a:r>
              <a:rPr lang="cs-CZ" altLang="cs-CZ" dirty="0" smtClean="0">
                <a:latin typeface="Tahoma" panose="020B0604030504040204" pitchFamily="34" charset="0"/>
              </a:rPr>
              <a:t>ě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nu terapie</a:t>
            </a:r>
            <a:endParaRPr lang="cs-CZ" altLang="cs-CZ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záva</a:t>
            </a:r>
            <a:r>
              <a:rPr lang="cs-CZ" altLang="cs-CZ" dirty="0" smtClean="0">
                <a:latin typeface="Tahoma" panose="020B0604030504040204" pitchFamily="34" charset="0"/>
              </a:rPr>
              <a:t>ž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né – vy</a:t>
            </a:r>
            <a:r>
              <a:rPr lang="cs-CZ" altLang="cs-CZ" dirty="0" smtClean="0">
                <a:latin typeface="Tahoma" panose="020B0604030504040204" pitchFamily="34" charset="0"/>
              </a:rPr>
              <a:t>ž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adují vysazení terapie a lé</a:t>
            </a:r>
            <a:r>
              <a:rPr lang="cs-CZ" altLang="cs-CZ" dirty="0" smtClean="0">
                <a:latin typeface="Tahoma" panose="020B0604030504040204" pitchFamily="34" charset="0"/>
              </a:rPr>
              <a:t>č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bu p</a:t>
            </a:r>
            <a:r>
              <a:rPr lang="cs-CZ" altLang="cs-CZ" dirty="0" smtClean="0">
                <a:latin typeface="Tahoma" panose="020B0604030504040204" pitchFamily="34" charset="0"/>
              </a:rPr>
              <a:t>ř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íznak</a:t>
            </a:r>
            <a:r>
              <a:rPr lang="cs-CZ" altLang="cs-CZ" dirty="0" smtClean="0">
                <a:latin typeface="Tahoma" panose="020B0604030504040204" pitchFamily="34" charset="0"/>
              </a:rPr>
              <a:t>ů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 specifickými a nespecifickými prost</a:t>
            </a:r>
            <a:r>
              <a:rPr lang="cs-CZ" altLang="cs-CZ" dirty="0" smtClean="0">
                <a:latin typeface="Tahoma" panose="020B0604030504040204" pitchFamily="34" charset="0"/>
              </a:rPr>
              <a:t>ř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edky</a:t>
            </a:r>
            <a:endParaRPr lang="cs-CZ" altLang="cs-CZ" dirty="0" smtClean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600" dirty="0" smtClean="0">
                <a:latin typeface="Tahoma" pitchFamily="34" charset="0"/>
                <a:cs typeface="Arial" charset="0"/>
              </a:rPr>
              <a:t>Interakce mezi ú</a:t>
            </a:r>
            <a:r>
              <a:rPr lang="cs-CZ" sz="3600" dirty="0" smtClean="0">
                <a:latin typeface="Tahoma" pitchFamily="34" charset="0"/>
              </a:rPr>
              <a:t>č</a:t>
            </a:r>
            <a:r>
              <a:rPr lang="cs-CZ" sz="3600" dirty="0" smtClean="0">
                <a:latin typeface="Tahoma" pitchFamily="34" charset="0"/>
                <a:cs typeface="Arial" charset="0"/>
              </a:rPr>
              <a:t>innými látkami lé</a:t>
            </a:r>
            <a:r>
              <a:rPr lang="cs-CZ" sz="3600" dirty="0" smtClean="0">
                <a:latin typeface="Tahoma" pitchFamily="34" charset="0"/>
              </a:rPr>
              <a:t>č</a:t>
            </a:r>
            <a:r>
              <a:rPr lang="cs-CZ" sz="3600" dirty="0" smtClean="0">
                <a:latin typeface="Tahoma" pitchFamily="34" charset="0"/>
                <a:cs typeface="Arial" charset="0"/>
              </a:rPr>
              <a:t>iv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Vzájemné ovlivn</a:t>
            </a:r>
            <a:r>
              <a:rPr lang="cs-CZ" altLang="cs-CZ" dirty="0" smtClean="0">
                <a:latin typeface="Tahoma" panose="020B0604030504040204" pitchFamily="34" charset="0"/>
              </a:rPr>
              <a:t>ě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ní, které m</a:t>
            </a:r>
            <a:r>
              <a:rPr lang="cs-CZ" altLang="cs-CZ" dirty="0" smtClean="0">
                <a:latin typeface="Tahoma" panose="020B0604030504040204" pitchFamily="34" charset="0"/>
              </a:rPr>
              <a:t>ůž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e m</a:t>
            </a:r>
            <a:r>
              <a:rPr lang="cs-CZ" altLang="cs-CZ" dirty="0" smtClean="0">
                <a:latin typeface="Tahoma" panose="020B0604030504040204" pitchFamily="34" charset="0"/>
              </a:rPr>
              <a:t>ě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nit ú</a:t>
            </a:r>
            <a:r>
              <a:rPr lang="cs-CZ" altLang="cs-CZ" dirty="0" smtClean="0">
                <a:latin typeface="Tahoma" panose="020B0604030504040204" pitchFamily="34" charset="0"/>
              </a:rPr>
              <a:t>č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inky látek.</a:t>
            </a:r>
            <a:endParaRPr lang="cs-CZ" altLang="cs-CZ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farmakokinetické – ovlivn</a:t>
            </a:r>
            <a:r>
              <a:rPr lang="cs-CZ" altLang="cs-CZ" dirty="0" smtClean="0">
                <a:latin typeface="Tahoma" panose="020B0604030504040204" pitchFamily="34" charset="0"/>
              </a:rPr>
              <a:t>ě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ní biotransformace, distribuce, absorpce, exkrece)</a:t>
            </a:r>
            <a:endParaRPr lang="cs-CZ" altLang="cs-CZ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farmakodynamické – ovlivn</a:t>
            </a:r>
            <a:r>
              <a:rPr lang="cs-CZ" altLang="cs-CZ" dirty="0" smtClean="0">
                <a:latin typeface="Tahoma" panose="020B0604030504040204" pitchFamily="34" charset="0"/>
              </a:rPr>
              <a:t>ě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ní ú</a:t>
            </a:r>
            <a:r>
              <a:rPr lang="cs-CZ" altLang="cs-CZ" dirty="0" smtClean="0">
                <a:latin typeface="Tahoma" panose="020B0604030504040204" pitchFamily="34" charset="0"/>
              </a:rPr>
              <a:t>č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inku na receptoru nebo mimo n</a:t>
            </a:r>
            <a:r>
              <a:rPr lang="cs-CZ" altLang="cs-CZ" dirty="0" smtClean="0">
                <a:latin typeface="Tahoma" panose="020B0604030504040204" pitchFamily="34" charset="0"/>
              </a:rPr>
              <a:t>ěj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latin typeface="Tahoma" pitchFamily="34" charset="0"/>
                <a:cs typeface="Arial" charset="0"/>
              </a:rPr>
              <a:t>Dávky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676400"/>
            <a:ext cx="8915400" cy="48768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Dávka (dosis) – odm</a:t>
            </a:r>
            <a:r>
              <a:rPr lang="cs-CZ" altLang="cs-CZ" sz="2800" dirty="0" smtClean="0">
                <a:latin typeface="Tahoma" panose="020B0604030504040204" pitchFamily="34" charset="0"/>
              </a:rPr>
              <a:t>ěř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ené mno</a:t>
            </a:r>
            <a:r>
              <a:rPr lang="cs-CZ" altLang="cs-CZ" sz="2800" dirty="0" smtClean="0">
                <a:latin typeface="Tahoma" panose="020B0604030504040204" pitchFamily="34" charset="0"/>
              </a:rPr>
              <a:t>ž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ství léku (uvádí se </a:t>
            </a:r>
            <a:r>
              <a:rPr lang="cs-CZ" altLang="cs-CZ" sz="2800" dirty="0" smtClean="0">
                <a:latin typeface="Tahoma" panose="020B0604030504040204" pitchFamily="34" charset="0"/>
              </a:rPr>
              <a:t>        v 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mezinárodních jednotkách hmotnostních, objemových, pom</a:t>
            </a:r>
            <a:r>
              <a:rPr lang="cs-CZ" altLang="cs-CZ" sz="2800" dirty="0" smtClean="0">
                <a:latin typeface="Tahoma" panose="020B0604030504040204" pitchFamily="34" charset="0"/>
              </a:rPr>
              <a:t>ě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rných …</a:t>
            </a:r>
            <a:r>
              <a:rPr lang="cs-CZ" altLang="cs-CZ" sz="2800" dirty="0" smtClean="0">
                <a:latin typeface="Tahoma" panose="020B0604030504040204" pitchFamily="34" charset="0"/>
              </a:rPr>
              <a:t>)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 </a:t>
            </a:r>
            <a:endParaRPr lang="cs-CZ" altLang="cs-CZ" sz="2800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Dávka podprahová – nevyvolá pozorovatelnou zm</a:t>
            </a:r>
            <a:r>
              <a:rPr lang="cs-CZ" altLang="cs-CZ" sz="2800" dirty="0" smtClean="0">
                <a:latin typeface="Tahoma" panose="020B0604030504040204" pitchFamily="34" charset="0"/>
              </a:rPr>
              <a:t>ě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nu sledované funkce</a:t>
            </a:r>
            <a:endParaRPr lang="cs-CZ" altLang="cs-CZ" sz="2800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 </a:t>
            </a:r>
            <a:endParaRPr lang="cs-CZ" altLang="cs-CZ" sz="2800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Dávka prahová – ú</a:t>
            </a:r>
            <a:r>
              <a:rPr lang="cs-CZ" altLang="cs-CZ" sz="2800" dirty="0" smtClean="0">
                <a:latin typeface="Tahoma" panose="020B0604030504040204" pitchFamily="34" charset="0"/>
              </a:rPr>
              <a:t>č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inek je ji</a:t>
            </a:r>
            <a:r>
              <a:rPr lang="cs-CZ" altLang="cs-CZ" sz="2800" dirty="0" smtClean="0">
                <a:latin typeface="Tahoma" panose="020B0604030504040204" pitchFamily="34" charset="0"/>
              </a:rPr>
              <a:t>ž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 hodnotitelný</a:t>
            </a:r>
            <a:endParaRPr lang="cs-CZ" altLang="cs-CZ" sz="2800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 </a:t>
            </a:r>
            <a:endParaRPr lang="cs-CZ" altLang="cs-CZ" sz="2800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Dávka terapeutická – pro ka</a:t>
            </a:r>
            <a:r>
              <a:rPr lang="cs-CZ" altLang="cs-CZ" sz="2800" dirty="0" smtClean="0">
                <a:latin typeface="Tahoma" panose="020B0604030504040204" pitchFamily="34" charset="0"/>
              </a:rPr>
              <a:t>ž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dé lé</a:t>
            </a:r>
            <a:r>
              <a:rPr lang="cs-CZ" altLang="cs-CZ" sz="2800" dirty="0" smtClean="0">
                <a:latin typeface="Tahoma" panose="020B0604030504040204" pitchFamily="34" charset="0"/>
              </a:rPr>
              <a:t>č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ivo stanovená jiná vhodná pro lé</a:t>
            </a:r>
            <a:r>
              <a:rPr lang="cs-CZ" altLang="cs-CZ" sz="2800" dirty="0" smtClean="0">
                <a:latin typeface="Tahoma" panose="020B0604030504040204" pitchFamily="34" charset="0"/>
              </a:rPr>
              <a:t>č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bu</a:t>
            </a:r>
            <a:endParaRPr lang="cs-CZ" altLang="cs-CZ" sz="2800" dirty="0" smtClean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latin typeface="Tahoma" pitchFamily="34" charset="0"/>
                <a:cs typeface="Arial" charset="0"/>
              </a:rPr>
              <a:t>Dávky</a:t>
            </a:r>
            <a:endParaRPr lang="cs-CZ" dirty="0" smtClean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Maximální dávka – nevyvolá nadm</a:t>
            </a:r>
            <a:r>
              <a:rPr lang="cs-CZ" altLang="cs-CZ" sz="2800" dirty="0" smtClean="0">
                <a:latin typeface="Tahoma" panose="020B0604030504040204" pitchFamily="34" charset="0"/>
              </a:rPr>
              <a:t>ě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rné toxické p</a:t>
            </a:r>
            <a:r>
              <a:rPr lang="cs-CZ" altLang="cs-CZ" sz="2800" dirty="0" smtClean="0">
                <a:latin typeface="Tahoma" panose="020B0604030504040204" pitchFamily="34" charset="0"/>
              </a:rPr>
              <a:t>ř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íznaky</a:t>
            </a:r>
            <a:endParaRPr lang="cs-CZ" altLang="cs-CZ" sz="2800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– maximální dávka jednotlivá = dosis maxima </a:t>
            </a:r>
            <a:r>
              <a:rPr lang="cs-CZ" altLang="cs-CZ" sz="2800" dirty="0" err="1" smtClean="0">
                <a:latin typeface="Tahoma" panose="020B0604030504040204" pitchFamily="34" charset="0"/>
                <a:cs typeface="Arial" panose="020B0604020202020204" pitchFamily="34" charset="0"/>
              </a:rPr>
              <a:t>singula</a:t>
            </a:r>
            <a:endParaRPr lang="cs-CZ" altLang="cs-CZ" sz="2800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– maximální dávka denní = dosis maxima pro </a:t>
            </a:r>
            <a:r>
              <a:rPr lang="cs-CZ" altLang="cs-CZ" sz="2800" dirty="0" err="1" smtClean="0">
                <a:latin typeface="Tahoma" panose="020B0604030504040204" pitchFamily="34" charset="0"/>
                <a:cs typeface="Arial" panose="020B0604020202020204" pitchFamily="34" charset="0"/>
              </a:rPr>
              <a:t>die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 (zpravidla trojnásobek </a:t>
            </a:r>
            <a:r>
              <a:rPr lang="cs-CZ" altLang="cs-CZ" sz="2800" dirty="0" err="1" smtClean="0">
                <a:latin typeface="Tahoma" panose="020B0604030504040204" pitchFamily="34" charset="0"/>
                <a:cs typeface="Arial" panose="020B0604020202020204" pitchFamily="34" charset="0"/>
              </a:rPr>
              <a:t>dms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)</a:t>
            </a:r>
            <a:endParaRPr lang="cs-CZ" altLang="cs-CZ" sz="2800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 </a:t>
            </a:r>
            <a:endParaRPr lang="cs-CZ" altLang="cs-CZ" sz="2800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Nárazová dávka – </a:t>
            </a:r>
            <a:r>
              <a:rPr lang="cs-CZ" altLang="cs-CZ" sz="2800" dirty="0" smtClean="0">
                <a:latin typeface="Tahoma" panose="020B0604030504040204" pitchFamily="34" charset="0"/>
              </a:rPr>
              <a:t>č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asto jednorázová pro rychlé dosa</a:t>
            </a:r>
            <a:r>
              <a:rPr lang="cs-CZ" altLang="cs-CZ" sz="2800" dirty="0" smtClean="0">
                <a:latin typeface="Tahoma" panose="020B0604030504040204" pitchFamily="34" charset="0"/>
              </a:rPr>
              <a:t>ž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ení po</a:t>
            </a:r>
            <a:r>
              <a:rPr lang="cs-CZ" altLang="cs-CZ" sz="2800" dirty="0" smtClean="0">
                <a:latin typeface="Tahoma" panose="020B0604030504040204" pitchFamily="34" charset="0"/>
              </a:rPr>
              <a:t>ž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adované koncentrace</a:t>
            </a:r>
            <a:endParaRPr lang="cs-CZ" altLang="cs-CZ" sz="2800" dirty="0" smtClean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09600"/>
            <a:ext cx="86106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dirty="0" smtClean="0">
                <a:latin typeface="Tahoma" pitchFamily="34" charset="0"/>
                <a:cs typeface="Arial" charset="0"/>
              </a:rPr>
              <a:t>Vztah mezi dávkou lé</a:t>
            </a:r>
            <a:r>
              <a:rPr lang="cs-CZ" dirty="0" smtClean="0">
                <a:latin typeface="Tahoma" pitchFamily="34" charset="0"/>
              </a:rPr>
              <a:t>č</a:t>
            </a:r>
            <a:r>
              <a:rPr lang="cs-CZ" dirty="0" smtClean="0">
                <a:latin typeface="Tahoma" pitchFamily="34" charset="0"/>
                <a:cs typeface="Arial" charset="0"/>
              </a:rPr>
              <a:t>iva a účinkem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1628800"/>
            <a:ext cx="7859216" cy="4525963"/>
          </a:xfrm>
        </p:spPr>
        <p:txBody>
          <a:bodyPr>
            <a:normAutofit/>
          </a:bodyPr>
          <a:lstStyle/>
          <a:p>
            <a:pPr marL="0" indent="0" algn="just" eaLnBrk="1" hangingPunct="1">
              <a:buFont typeface="Wingdings" panose="05000000000000000000" pitchFamily="2" charset="2"/>
              <a:buNone/>
            </a:pPr>
            <a:r>
              <a:rPr lang="cs-CZ" altLang="cs-CZ" sz="2400" dirty="0" smtClean="0">
                <a:latin typeface="Tahoma" panose="020B0604030504040204" pitchFamily="34" charset="0"/>
                <a:cs typeface="Arial" panose="020B0604020202020204" pitchFamily="34" charset="0"/>
              </a:rPr>
              <a:t>Závislost účinku na dávce (koncentraci) léčiva je pro každou látku dána charakteristickou matematickou funkcí, kterou popisuje křivka vztahu mezi dávkou a účinkem.</a:t>
            </a:r>
          </a:p>
          <a:p>
            <a:pPr marL="0" indent="0" algn="just" eaLnBrk="1" hangingPunct="1">
              <a:buFont typeface="Wingdings" panose="05000000000000000000" pitchFamily="2" charset="2"/>
              <a:buNone/>
            </a:pPr>
            <a:endParaRPr lang="cs-CZ" altLang="cs-CZ" sz="2400" dirty="0" smtClean="0"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683568" y="4509120"/>
            <a:ext cx="554421" cy="158417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0778" y="3284984"/>
            <a:ext cx="7187017" cy="2996485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latin typeface="Tahoma" pitchFamily="34" charset="0"/>
                <a:cs typeface="Arial" charset="0"/>
              </a:rPr>
              <a:t>Dávky</a:t>
            </a:r>
            <a:endParaRPr lang="cs-CZ" dirty="0" smtClean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Nasycovací dávka – saturuje vazebná místa a umo</a:t>
            </a:r>
            <a:r>
              <a:rPr lang="cs-CZ" altLang="cs-CZ" dirty="0" smtClean="0">
                <a:latin typeface="Tahoma" panose="020B0604030504040204" pitchFamily="34" charset="0"/>
              </a:rPr>
              <a:t>ž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ní dosa</a:t>
            </a:r>
            <a:r>
              <a:rPr lang="cs-CZ" altLang="cs-CZ" dirty="0" smtClean="0">
                <a:latin typeface="Tahoma" panose="020B0604030504040204" pitchFamily="34" charset="0"/>
              </a:rPr>
              <a:t>ž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ení po</a:t>
            </a:r>
            <a:r>
              <a:rPr lang="cs-CZ" altLang="cs-CZ" dirty="0" smtClean="0">
                <a:latin typeface="Tahoma" panose="020B0604030504040204" pitchFamily="34" charset="0"/>
              </a:rPr>
              <a:t>ž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adovaných koncentrací volné látky</a:t>
            </a:r>
            <a:endParaRPr lang="cs-CZ" altLang="cs-CZ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 </a:t>
            </a:r>
            <a:endParaRPr lang="cs-CZ" altLang="cs-CZ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Udr</a:t>
            </a:r>
            <a:r>
              <a:rPr lang="cs-CZ" altLang="cs-CZ" dirty="0" smtClean="0">
                <a:latin typeface="Tahoma" panose="020B0604030504040204" pitchFamily="34" charset="0"/>
              </a:rPr>
              <a:t>ž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ovací dávka – udr</a:t>
            </a:r>
            <a:r>
              <a:rPr lang="cs-CZ" altLang="cs-CZ" dirty="0" smtClean="0">
                <a:latin typeface="Tahoma" panose="020B0604030504040204" pitchFamily="34" charset="0"/>
              </a:rPr>
              <a:t>ž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uje po</a:t>
            </a:r>
            <a:r>
              <a:rPr lang="cs-CZ" altLang="cs-CZ" dirty="0" smtClean="0">
                <a:latin typeface="Tahoma" panose="020B0604030504040204" pitchFamily="34" charset="0"/>
              </a:rPr>
              <a:t>ž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adovanou hladinu lé</a:t>
            </a:r>
            <a:r>
              <a:rPr lang="cs-CZ" altLang="cs-CZ" dirty="0" smtClean="0">
                <a:latin typeface="Tahoma" panose="020B0604030504040204" pitchFamily="34" charset="0"/>
              </a:rPr>
              <a:t>č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iva</a:t>
            </a:r>
            <a:endParaRPr lang="cs-CZ" altLang="cs-CZ" dirty="0" smtClean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latin typeface="Tahoma" pitchFamily="34" charset="0"/>
                <a:cs typeface="Arial" charset="0"/>
              </a:rPr>
              <a:t>Dávky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Vztah mezi dávkou a ú</a:t>
            </a:r>
            <a:r>
              <a:rPr lang="cs-CZ" altLang="cs-CZ" dirty="0" smtClean="0">
                <a:latin typeface="Tahoma" panose="020B0604030504040204" pitchFamily="34" charset="0"/>
              </a:rPr>
              <a:t>č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inkem je vyjád</a:t>
            </a:r>
            <a:r>
              <a:rPr lang="cs-CZ" altLang="cs-CZ" dirty="0" smtClean="0">
                <a:latin typeface="Tahoma" panose="020B0604030504040204" pitchFamily="34" charset="0"/>
              </a:rPr>
              <a:t>ř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en k</a:t>
            </a:r>
            <a:r>
              <a:rPr lang="cs-CZ" altLang="cs-CZ" dirty="0" smtClean="0">
                <a:latin typeface="Tahoma" panose="020B0604030504040204" pitchFamily="34" charset="0"/>
              </a:rPr>
              <a:t>ř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ivkou dávka – ú</a:t>
            </a:r>
            <a:r>
              <a:rPr lang="cs-CZ" altLang="cs-CZ" dirty="0" smtClean="0">
                <a:latin typeface="Tahoma" panose="020B0604030504040204" pitchFamily="34" charset="0"/>
              </a:rPr>
              <a:t>č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inek. Po dosa</a:t>
            </a:r>
            <a:r>
              <a:rPr lang="cs-CZ" altLang="cs-CZ" dirty="0" smtClean="0">
                <a:latin typeface="Tahoma" panose="020B0604030504040204" pitchFamily="34" charset="0"/>
              </a:rPr>
              <a:t>ž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ení maximálního mo</a:t>
            </a:r>
            <a:r>
              <a:rPr lang="cs-CZ" altLang="cs-CZ" dirty="0" smtClean="0">
                <a:latin typeface="Tahoma" panose="020B0604030504040204" pitchFamily="34" charset="0"/>
              </a:rPr>
              <a:t>ž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ného ú</a:t>
            </a:r>
            <a:r>
              <a:rPr lang="cs-CZ" altLang="cs-CZ" dirty="0" smtClean="0">
                <a:latin typeface="Tahoma" panose="020B0604030504040204" pitchFamily="34" charset="0"/>
              </a:rPr>
              <a:t>č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inku nevede další zvyšování dávky k dalšímu zvýšení odpov</a:t>
            </a:r>
            <a:r>
              <a:rPr lang="cs-CZ" altLang="cs-CZ" dirty="0" smtClean="0">
                <a:latin typeface="Tahoma" panose="020B0604030504040204" pitchFamily="34" charset="0"/>
              </a:rPr>
              <a:t>ě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di charakteristické pro ú</a:t>
            </a:r>
            <a:r>
              <a:rPr lang="cs-CZ" altLang="cs-CZ" dirty="0" smtClean="0">
                <a:latin typeface="Tahoma" panose="020B0604030504040204" pitchFamily="34" charset="0"/>
              </a:rPr>
              <a:t>č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inek. M</a:t>
            </a:r>
            <a:r>
              <a:rPr lang="cs-CZ" altLang="cs-CZ" dirty="0" smtClean="0">
                <a:latin typeface="Tahoma" panose="020B0604030504040204" pitchFamily="34" charset="0"/>
              </a:rPr>
              <a:t>ůž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e se objevit další efekt, který m</a:t>
            </a:r>
            <a:r>
              <a:rPr lang="cs-CZ" altLang="cs-CZ" dirty="0" smtClean="0">
                <a:latin typeface="Tahoma" panose="020B0604030504040204" pitchFamily="34" charset="0"/>
              </a:rPr>
              <a:t>ůž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e být vedlejším, ne</a:t>
            </a:r>
            <a:r>
              <a:rPr lang="cs-CZ" altLang="cs-CZ" dirty="0" smtClean="0">
                <a:latin typeface="Tahoma" panose="020B0604030504040204" pitchFamily="34" charset="0"/>
              </a:rPr>
              <a:t>ž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ádoucím nebo dokonce toxickým.</a:t>
            </a:r>
            <a:endParaRPr lang="cs-CZ" altLang="cs-CZ" dirty="0" smtClean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latin typeface="Tahoma" pitchFamily="34" charset="0"/>
                <a:cs typeface="Arial" charset="0"/>
              </a:rPr>
              <a:t>Dávky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676400"/>
            <a:ext cx="8839200" cy="44196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Dávka efektivní</a:t>
            </a:r>
            <a:endParaRPr lang="cs-CZ" altLang="cs-CZ" sz="2800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Dávka letální</a:t>
            </a:r>
            <a:endParaRPr lang="cs-CZ" altLang="cs-CZ" sz="2800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Dávka toxická</a:t>
            </a:r>
            <a:endParaRPr lang="cs-CZ" altLang="cs-CZ" sz="2800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 </a:t>
            </a:r>
            <a:endParaRPr lang="cs-CZ" altLang="cs-CZ" sz="2800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Terapeutická ší</a:t>
            </a:r>
            <a:r>
              <a:rPr lang="cs-CZ" altLang="cs-CZ" sz="2800" dirty="0" smtClean="0">
                <a:latin typeface="Tahoma" panose="020B0604030504040204" pitchFamily="34" charset="0"/>
              </a:rPr>
              <a:t>ř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e – rozp</a:t>
            </a:r>
            <a:r>
              <a:rPr lang="cs-CZ" altLang="cs-CZ" sz="2800" dirty="0" smtClean="0">
                <a:latin typeface="Tahoma" panose="020B0604030504040204" pitchFamily="34" charset="0"/>
              </a:rPr>
              <a:t>ě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tí mezi dávkou terapeutickou a letální nebo toxickou</a:t>
            </a:r>
            <a:endParaRPr lang="cs-CZ" altLang="cs-CZ" sz="2800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 </a:t>
            </a:r>
            <a:endParaRPr lang="cs-CZ" altLang="cs-CZ" sz="2800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Terapeutický index – pom</a:t>
            </a:r>
            <a:r>
              <a:rPr lang="cs-CZ" altLang="cs-CZ" sz="2800" dirty="0" smtClean="0">
                <a:latin typeface="Tahoma" panose="020B0604030504040204" pitchFamily="34" charset="0"/>
              </a:rPr>
              <a:t>ě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r mezi dávkou letální nebo toxickou a terapeutickou (LD</a:t>
            </a:r>
            <a:r>
              <a:rPr lang="cs-CZ" altLang="cs-CZ" sz="2800" baseline="-30000" dirty="0" smtClean="0">
                <a:latin typeface="Tahoma" panose="020B0604030504040204" pitchFamily="34" charset="0"/>
                <a:cs typeface="Arial" panose="020B0604020202020204" pitchFamily="34" charset="0"/>
              </a:rPr>
              <a:t>50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/ED</a:t>
            </a:r>
            <a:r>
              <a:rPr lang="cs-CZ" altLang="cs-CZ" sz="2800" baseline="-30000" dirty="0" smtClean="0">
                <a:latin typeface="Tahoma" panose="020B0604030504040204" pitchFamily="34" charset="0"/>
                <a:cs typeface="Arial" panose="020B0604020202020204" pitchFamily="34" charset="0"/>
              </a:rPr>
              <a:t>50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 nebo LD</a:t>
            </a:r>
            <a:r>
              <a:rPr lang="cs-CZ" altLang="cs-CZ" sz="2800" baseline="-30000" dirty="0" smtClean="0">
                <a:latin typeface="Tahoma" panose="020B0604030504040204" pitchFamily="34" charset="0"/>
                <a:cs typeface="Arial" panose="020B0604020202020204" pitchFamily="34" charset="0"/>
              </a:rPr>
              <a:t>5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/ED</a:t>
            </a:r>
            <a:r>
              <a:rPr lang="cs-CZ" altLang="cs-CZ" sz="2800" baseline="-30000" dirty="0" smtClean="0">
                <a:latin typeface="Tahoma" panose="020B0604030504040204" pitchFamily="34" charset="0"/>
                <a:cs typeface="Arial" panose="020B0604020202020204" pitchFamily="34" charset="0"/>
              </a:rPr>
              <a:t>95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 nebo TD</a:t>
            </a:r>
            <a:r>
              <a:rPr lang="cs-CZ" altLang="cs-CZ" sz="2800" baseline="-30000" dirty="0" smtClean="0">
                <a:latin typeface="Tahoma" panose="020B0604030504040204" pitchFamily="34" charset="0"/>
                <a:cs typeface="Arial" panose="020B0604020202020204" pitchFamily="34" charset="0"/>
              </a:rPr>
              <a:t>5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/ED</a:t>
            </a:r>
            <a:r>
              <a:rPr lang="cs-CZ" altLang="cs-CZ" sz="2800" baseline="-30000" dirty="0" smtClean="0">
                <a:latin typeface="Tahoma" panose="020B0604030504040204" pitchFamily="34" charset="0"/>
                <a:cs typeface="Arial" panose="020B0604020202020204" pitchFamily="34" charset="0"/>
              </a:rPr>
              <a:t>95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)</a:t>
            </a:r>
            <a:endParaRPr lang="cs-CZ" altLang="cs-CZ" sz="2800" dirty="0" smtClean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cs-CZ" sz="3600" dirty="0" smtClean="0">
                <a:latin typeface="Tahoma" pitchFamily="34" charset="0"/>
                <a:cs typeface="Arial" charset="0"/>
              </a:rPr>
              <a:t>Vztah mezi dávkou lé</a:t>
            </a:r>
            <a:r>
              <a:rPr lang="cs-CZ" sz="3600" dirty="0" smtClean="0">
                <a:latin typeface="Tahoma" pitchFamily="34" charset="0"/>
              </a:rPr>
              <a:t>č</a:t>
            </a:r>
            <a:r>
              <a:rPr lang="cs-CZ" sz="3600" dirty="0" smtClean="0">
                <a:latin typeface="Tahoma" pitchFamily="34" charset="0"/>
                <a:cs typeface="Arial" charset="0"/>
              </a:rPr>
              <a:t>iva a klinickým ú</a:t>
            </a:r>
            <a:r>
              <a:rPr lang="cs-CZ" sz="3600" dirty="0" smtClean="0">
                <a:latin typeface="Tahoma" pitchFamily="34" charset="0"/>
              </a:rPr>
              <a:t>č</a:t>
            </a:r>
            <a:r>
              <a:rPr lang="cs-CZ" sz="3600" dirty="0" smtClean="0">
                <a:latin typeface="Tahoma" pitchFamily="34" charset="0"/>
                <a:cs typeface="Arial" charset="0"/>
              </a:rPr>
              <a:t>inkem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981200"/>
            <a:ext cx="8686800" cy="4572000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Ideáln</a:t>
            </a:r>
            <a:r>
              <a:rPr lang="cs-CZ" altLang="cs-CZ" sz="2800" dirty="0" smtClean="0">
                <a:latin typeface="Tahoma" panose="020B0604030504040204" pitchFamily="34" charset="0"/>
              </a:rPr>
              <a:t>ě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 maximální ú</a:t>
            </a:r>
            <a:r>
              <a:rPr lang="cs-CZ" altLang="cs-CZ" sz="2800" dirty="0" smtClean="0">
                <a:latin typeface="Tahoma" panose="020B0604030504040204" pitchFamily="34" charset="0"/>
              </a:rPr>
              <a:t>č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inek s minimálními vedlejšími ú</a:t>
            </a:r>
            <a:r>
              <a:rPr lang="cs-CZ" altLang="cs-CZ" sz="2800" dirty="0" smtClean="0">
                <a:latin typeface="Tahoma" panose="020B0604030504040204" pitchFamily="34" charset="0"/>
              </a:rPr>
              <a:t>č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inky</a:t>
            </a:r>
            <a:endParaRPr lang="cs-CZ" altLang="cs-CZ" sz="2800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Zvyšování dávky a ú</a:t>
            </a:r>
            <a:r>
              <a:rPr lang="cs-CZ" altLang="cs-CZ" sz="2800" dirty="0" smtClean="0">
                <a:latin typeface="Tahoma" panose="020B0604030504040204" pitchFamily="34" charset="0"/>
              </a:rPr>
              <a:t>č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inek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K</a:t>
            </a:r>
            <a:r>
              <a:rPr lang="cs-CZ" altLang="cs-CZ" sz="2800" dirty="0" smtClean="0">
                <a:latin typeface="Tahoma" panose="020B0604030504040204" pitchFamily="34" charset="0"/>
              </a:rPr>
              <a:t>ř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ivka dávka-</a:t>
            </a:r>
            <a:r>
              <a:rPr lang="cs-CZ" altLang="cs-CZ" sz="2800" dirty="0" smtClean="0">
                <a:latin typeface="Tahoma" panose="020B0604030504040204" pitchFamily="34" charset="0"/>
              </a:rPr>
              <a:t>úč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inek (dose-response </a:t>
            </a:r>
            <a:r>
              <a:rPr lang="cs-CZ" altLang="cs-CZ" sz="2800" dirty="0" err="1" smtClean="0">
                <a:latin typeface="Tahoma" panose="020B0604030504040204" pitchFamily="34" charset="0"/>
                <a:cs typeface="Arial" panose="020B0604020202020204" pitchFamily="34" charset="0"/>
              </a:rPr>
              <a:t>curve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)</a:t>
            </a:r>
            <a:endParaRPr lang="cs-CZ" altLang="cs-CZ" sz="2800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Podle její polohy lze stanovit </a:t>
            </a:r>
            <a:r>
              <a:rPr lang="cs-CZ" altLang="cs-CZ" sz="2800" b="1" dirty="0" smtClean="0">
                <a:latin typeface="Tahoma" panose="020B0604030504040204" pitchFamily="34" charset="0"/>
                <a:cs typeface="Arial" panose="020B0604020202020204" pitchFamily="34" charset="0"/>
              </a:rPr>
              <a:t>ú</a:t>
            </a:r>
            <a:r>
              <a:rPr lang="cs-CZ" altLang="cs-CZ" sz="2800" b="1" dirty="0" smtClean="0">
                <a:latin typeface="Tahoma" panose="020B0604030504040204" pitchFamily="34" charset="0"/>
              </a:rPr>
              <a:t>č</a:t>
            </a:r>
            <a:r>
              <a:rPr lang="cs-CZ" altLang="cs-CZ" sz="2800" b="1" dirty="0" smtClean="0">
                <a:latin typeface="Tahoma" panose="020B0604030504040204" pitchFamily="34" charset="0"/>
                <a:cs typeface="Arial" panose="020B0604020202020204" pitchFamily="34" charset="0"/>
              </a:rPr>
              <a:t>innost l</a:t>
            </a:r>
            <a:r>
              <a:rPr lang="cs-CZ" altLang="cs-CZ" sz="2800" b="1" dirty="0" smtClean="0">
                <a:latin typeface="Tahoma" panose="020B0604030504040204" pitchFamily="34" charset="0"/>
              </a:rPr>
              <a:t>éč</a:t>
            </a:r>
            <a:r>
              <a:rPr lang="cs-CZ" altLang="cs-CZ" sz="2800" b="1" dirty="0" smtClean="0">
                <a:latin typeface="Tahoma" panose="020B0604030504040204" pitchFamily="34" charset="0"/>
                <a:cs typeface="Arial" panose="020B0604020202020204" pitchFamily="34" charset="0"/>
              </a:rPr>
              <a:t>iv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 – </a:t>
            </a:r>
            <a:r>
              <a:rPr lang="cs-CZ" altLang="cs-CZ" sz="2800" dirty="0" smtClean="0">
                <a:latin typeface="Tahoma" panose="020B0604030504040204" pitchFamily="34" charset="0"/>
              </a:rPr>
              <a:t>úč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innost lze vztahovat ke koncentraci nebo dávce lé</a:t>
            </a:r>
            <a:r>
              <a:rPr lang="cs-CZ" altLang="cs-CZ" sz="2800" dirty="0" smtClean="0">
                <a:latin typeface="Tahoma" panose="020B0604030504040204" pitchFamily="34" charset="0"/>
              </a:rPr>
              <a:t>č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iva pot</a:t>
            </a:r>
            <a:r>
              <a:rPr lang="cs-CZ" altLang="cs-CZ" sz="2800" dirty="0" smtClean="0">
                <a:latin typeface="Tahoma" panose="020B0604030504040204" pitchFamily="34" charset="0"/>
              </a:rPr>
              <a:t>ř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ebné k vyvolání 50 % maximálního </a:t>
            </a:r>
            <a:r>
              <a:rPr lang="cs-CZ" altLang="cs-CZ" sz="2800" dirty="0" smtClean="0">
                <a:latin typeface="Tahoma" panose="020B0604030504040204" pitchFamily="34" charset="0"/>
              </a:rPr>
              <a:t>úč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inku (EC</a:t>
            </a:r>
            <a:r>
              <a:rPr lang="cs-CZ" altLang="cs-CZ" sz="2800" baseline="-30000" dirty="0" smtClean="0">
                <a:latin typeface="Tahoma" panose="020B0604030504040204" pitchFamily="34" charset="0"/>
                <a:cs typeface="Arial" panose="020B0604020202020204" pitchFamily="34" charset="0"/>
              </a:rPr>
              <a:t>50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, ED</a:t>
            </a:r>
            <a:r>
              <a:rPr lang="cs-CZ" altLang="cs-CZ" sz="2800" baseline="-30000" dirty="0" smtClean="0">
                <a:latin typeface="Tahoma" panose="020B0604030504040204" pitchFamily="34" charset="0"/>
                <a:cs typeface="Arial" panose="020B0604020202020204" pitchFamily="34" charset="0"/>
              </a:rPr>
              <a:t>50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)</a:t>
            </a:r>
            <a:endParaRPr lang="cs-CZ" altLang="cs-CZ" sz="2800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EC</a:t>
            </a:r>
            <a:r>
              <a:rPr lang="cs-CZ" altLang="cs-CZ" sz="2800" baseline="-30000" dirty="0" smtClean="0">
                <a:latin typeface="Tahoma" panose="020B0604030504040204" pitchFamily="34" charset="0"/>
                <a:cs typeface="Arial" panose="020B0604020202020204" pitchFamily="34" charset="0"/>
              </a:rPr>
              <a:t>50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 in vitro je závislostí koncentrace-ú</a:t>
            </a:r>
            <a:r>
              <a:rPr lang="cs-CZ" altLang="cs-CZ" sz="2800" dirty="0" smtClean="0">
                <a:latin typeface="Tahoma" panose="020B0604030504040204" pitchFamily="34" charset="0"/>
              </a:rPr>
              <a:t>č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inek</a:t>
            </a:r>
            <a:r>
              <a:rPr lang="cs-CZ" altLang="cs-CZ" sz="2800" dirty="0" smtClean="0">
                <a:latin typeface="Tahoma" panose="020B0604030504040204" pitchFamily="34" charset="0"/>
              </a:rPr>
              <a:t>,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 ur</a:t>
            </a:r>
            <a:r>
              <a:rPr lang="cs-CZ" altLang="cs-CZ" sz="2800" dirty="0" smtClean="0">
                <a:latin typeface="Tahoma" panose="020B0604030504040204" pitchFamily="34" charset="0"/>
              </a:rPr>
              <a:t>č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ena afinitou lé</a:t>
            </a:r>
            <a:r>
              <a:rPr lang="cs-CZ" altLang="cs-CZ" sz="2800" dirty="0" smtClean="0">
                <a:latin typeface="Tahoma" panose="020B0604030504040204" pitchFamily="34" charset="0"/>
              </a:rPr>
              <a:t>č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iva k receptoru a </a:t>
            </a:r>
            <a:r>
              <a:rPr lang="cs-CZ" altLang="cs-CZ" sz="2800" dirty="0" smtClean="0">
                <a:latin typeface="Tahoma" panose="020B0604030504040204" pitchFamily="34" charset="0"/>
              </a:rPr>
              <a:t>úč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innost</a:t>
            </a:r>
            <a:r>
              <a:rPr lang="cs-CZ" altLang="cs-CZ" sz="2800" dirty="0" smtClean="0">
                <a:latin typeface="Tahoma" panose="020B0604030504040204" pitchFamily="34" charset="0"/>
              </a:rPr>
              <a:t>í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 spojení efektoru s receptorem.</a:t>
            </a:r>
            <a:r>
              <a:rPr lang="cs-CZ" altLang="cs-CZ" sz="2800" dirty="0" smtClean="0">
                <a:latin typeface="Tahoma" panose="020B0604030504040204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cs-CZ" sz="3600" dirty="0" smtClean="0">
                <a:latin typeface="Tahoma" pitchFamily="34" charset="0"/>
                <a:cs typeface="Arial" charset="0"/>
              </a:rPr>
              <a:t>Vztah mezi dávkou lé</a:t>
            </a:r>
            <a:r>
              <a:rPr lang="cs-CZ" sz="3600" dirty="0" smtClean="0">
                <a:latin typeface="Tahoma" pitchFamily="34" charset="0"/>
              </a:rPr>
              <a:t>č</a:t>
            </a:r>
            <a:r>
              <a:rPr lang="cs-CZ" sz="3600" dirty="0" smtClean="0">
                <a:latin typeface="Tahoma" pitchFamily="34" charset="0"/>
                <a:cs typeface="Arial" charset="0"/>
              </a:rPr>
              <a:t>iva a klinickým ú</a:t>
            </a:r>
            <a:r>
              <a:rPr lang="cs-CZ" sz="3600" dirty="0" smtClean="0">
                <a:latin typeface="Tahoma" pitchFamily="34" charset="0"/>
              </a:rPr>
              <a:t>č</a:t>
            </a:r>
            <a:r>
              <a:rPr lang="cs-CZ" sz="3600" dirty="0" smtClean="0">
                <a:latin typeface="Tahoma" pitchFamily="34" charset="0"/>
                <a:cs typeface="Arial" charset="0"/>
              </a:rPr>
              <a:t>inkem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Efekt lé</a:t>
            </a:r>
            <a:r>
              <a:rPr lang="cs-CZ" altLang="cs-CZ" dirty="0" smtClean="0">
                <a:latin typeface="Tahoma" panose="020B0604030504040204" pitchFamily="34" charset="0"/>
              </a:rPr>
              <a:t>č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by závisí na schopnosti lé</a:t>
            </a:r>
            <a:r>
              <a:rPr lang="cs-CZ" altLang="cs-CZ" dirty="0" smtClean="0">
                <a:latin typeface="Tahoma" panose="020B0604030504040204" pitchFamily="34" charset="0"/>
              </a:rPr>
              <a:t>č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iva vyvolat </a:t>
            </a:r>
            <a:r>
              <a:rPr lang="cs-CZ" altLang="cs-CZ" b="1" dirty="0" smtClean="0">
                <a:latin typeface="Tahoma" panose="020B0604030504040204" pitchFamily="34" charset="0"/>
                <a:cs typeface="Arial" panose="020B0604020202020204" pitchFamily="34" charset="0"/>
              </a:rPr>
              <a:t>maximální ú</a:t>
            </a:r>
            <a:r>
              <a:rPr lang="cs-CZ" altLang="cs-CZ" b="1" dirty="0" smtClean="0">
                <a:latin typeface="Tahoma" panose="020B0604030504040204" pitchFamily="34" charset="0"/>
              </a:rPr>
              <a:t>č</a:t>
            </a:r>
            <a:r>
              <a:rPr lang="cs-CZ" altLang="cs-CZ" b="1" dirty="0" smtClean="0">
                <a:latin typeface="Tahoma" panose="020B0604030504040204" pitchFamily="34" charset="0"/>
                <a:cs typeface="Arial" panose="020B0604020202020204" pitchFamily="34" charset="0"/>
              </a:rPr>
              <a:t>inek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 a na jeho dostupnosti pro p</a:t>
            </a:r>
            <a:r>
              <a:rPr lang="cs-CZ" altLang="cs-CZ" dirty="0" smtClean="0">
                <a:latin typeface="Tahoma" panose="020B0604030504040204" pitchFamily="34" charset="0"/>
              </a:rPr>
              <a:t>ř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íslušné receptory (závisí na p</a:t>
            </a:r>
            <a:r>
              <a:rPr lang="cs-CZ" altLang="cs-CZ" dirty="0" smtClean="0">
                <a:latin typeface="Tahoma" panose="020B0604030504040204" pitchFamily="34" charset="0"/>
              </a:rPr>
              <a:t>ř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ívodu do organismu, absorpci, distribuci a </a:t>
            </a:r>
            <a:r>
              <a:rPr lang="cs-CZ" altLang="cs-CZ" dirty="0" err="1" smtClean="0">
                <a:latin typeface="Tahoma" panose="020B0604030504040204" pitchFamily="34" charset="0"/>
                <a:cs typeface="Arial" panose="020B0604020202020204" pitchFamily="34" charset="0"/>
              </a:rPr>
              <a:t>clearence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 z krve nebo místa p</a:t>
            </a:r>
            <a:r>
              <a:rPr lang="cs-CZ" altLang="cs-CZ" dirty="0" smtClean="0">
                <a:latin typeface="Tahoma" panose="020B0604030504040204" pitchFamily="34" charset="0"/>
              </a:rPr>
              <a:t>ů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sobení)</a:t>
            </a:r>
            <a:r>
              <a:rPr lang="cs-CZ" altLang="cs-CZ" dirty="0" smtClean="0">
                <a:latin typeface="Tahoma" panose="020B0604030504040204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cs-CZ" sz="3600" dirty="0" smtClean="0">
                <a:latin typeface="Tahoma" pitchFamily="34" charset="0"/>
                <a:cs typeface="Arial" charset="0"/>
              </a:rPr>
              <a:t>Vztah mezi dávkou lé</a:t>
            </a:r>
            <a:r>
              <a:rPr lang="cs-CZ" sz="3600" dirty="0" smtClean="0">
                <a:latin typeface="Tahoma" pitchFamily="34" charset="0"/>
              </a:rPr>
              <a:t>č</a:t>
            </a:r>
            <a:r>
              <a:rPr lang="cs-CZ" sz="3600" dirty="0" smtClean="0">
                <a:latin typeface="Tahoma" pitchFamily="34" charset="0"/>
                <a:cs typeface="Arial" charset="0"/>
              </a:rPr>
              <a:t>iva a klinickým ú</a:t>
            </a:r>
            <a:r>
              <a:rPr lang="cs-CZ" sz="3600" dirty="0" smtClean="0">
                <a:latin typeface="Tahoma" pitchFamily="34" charset="0"/>
              </a:rPr>
              <a:t>č</a:t>
            </a:r>
            <a:r>
              <a:rPr lang="cs-CZ" sz="3600" dirty="0" smtClean="0">
                <a:latin typeface="Tahoma" pitchFamily="34" charset="0"/>
                <a:cs typeface="Arial" charset="0"/>
              </a:rPr>
              <a:t>inkem</a:t>
            </a:r>
            <a:endParaRPr lang="cs-CZ" sz="3600" dirty="0" smtClean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b="1" dirty="0" smtClean="0">
                <a:latin typeface="Tahoma" panose="020B0604030504040204" pitchFamily="34" charset="0"/>
                <a:cs typeface="Arial" panose="020B0604020202020204" pitchFamily="34" charset="0"/>
              </a:rPr>
              <a:t>Tvar k</a:t>
            </a:r>
            <a:r>
              <a:rPr lang="cs-CZ" altLang="cs-CZ" b="1" dirty="0" smtClean="0">
                <a:latin typeface="Tahoma" panose="020B0604030504040204" pitchFamily="34" charset="0"/>
              </a:rPr>
              <a:t>ř</a:t>
            </a:r>
            <a:r>
              <a:rPr lang="cs-CZ" altLang="cs-CZ" b="1" dirty="0" smtClean="0">
                <a:latin typeface="Tahoma" panose="020B0604030504040204" pitchFamily="34" charset="0"/>
                <a:cs typeface="Arial" panose="020B0604020202020204" pitchFamily="34" charset="0"/>
              </a:rPr>
              <a:t>ivky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 – mimo</a:t>
            </a:r>
            <a:r>
              <a:rPr lang="cs-CZ" altLang="cs-CZ" dirty="0" smtClean="0">
                <a:latin typeface="Tahoma" panose="020B0604030504040204" pitchFamily="34" charset="0"/>
              </a:rPr>
              <a:t>ř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ádn</a:t>
            </a:r>
            <a:r>
              <a:rPr lang="cs-CZ" altLang="cs-CZ" dirty="0" smtClean="0">
                <a:latin typeface="Tahoma" panose="020B0604030504040204" pitchFamily="34" charset="0"/>
              </a:rPr>
              <a:t>ě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 strmý pr</a:t>
            </a:r>
            <a:r>
              <a:rPr lang="cs-CZ" altLang="cs-CZ" dirty="0" smtClean="0">
                <a:latin typeface="Tahoma" panose="020B0604030504040204" pitchFamily="34" charset="0"/>
              </a:rPr>
              <a:t>ů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b</a:t>
            </a:r>
            <a:r>
              <a:rPr lang="cs-CZ" altLang="cs-CZ" dirty="0" smtClean="0">
                <a:latin typeface="Tahoma" panose="020B0604030504040204" pitchFamily="34" charset="0"/>
              </a:rPr>
              <a:t>ě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h závislosti ú</a:t>
            </a:r>
            <a:r>
              <a:rPr lang="cs-CZ" altLang="cs-CZ" dirty="0" smtClean="0">
                <a:latin typeface="Tahoma" panose="020B0604030504040204" pitchFamily="34" charset="0"/>
              </a:rPr>
              <a:t>č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inku na dávce m</a:t>
            </a:r>
            <a:r>
              <a:rPr lang="cs-CZ" altLang="cs-CZ" dirty="0" smtClean="0">
                <a:latin typeface="Tahoma" panose="020B0604030504040204" pitchFamily="34" charset="0"/>
              </a:rPr>
              <a:t>ůž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e mít záva</a:t>
            </a:r>
            <a:r>
              <a:rPr lang="cs-CZ" altLang="cs-CZ" dirty="0" smtClean="0">
                <a:latin typeface="Tahoma" panose="020B0604030504040204" pitchFamily="34" charset="0"/>
              </a:rPr>
              <a:t>ž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né klinické d</a:t>
            </a:r>
            <a:r>
              <a:rPr lang="cs-CZ" altLang="cs-CZ" dirty="0" smtClean="0">
                <a:latin typeface="Tahoma" panose="020B0604030504040204" pitchFamily="34" charset="0"/>
              </a:rPr>
              <a:t>ů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sledky, kdy</a:t>
            </a:r>
            <a:r>
              <a:rPr lang="cs-CZ" altLang="cs-CZ" dirty="0" smtClean="0">
                <a:latin typeface="Tahoma" panose="020B0604030504040204" pitchFamily="34" charset="0"/>
              </a:rPr>
              <a:t>ž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 horní </a:t>
            </a:r>
            <a:r>
              <a:rPr lang="cs-CZ" altLang="cs-CZ" dirty="0" smtClean="0">
                <a:latin typeface="Tahoma" panose="020B0604030504040204" pitchFamily="34" charset="0"/>
              </a:rPr>
              <a:t>č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ást k</a:t>
            </a:r>
            <a:r>
              <a:rPr lang="cs-CZ" altLang="cs-CZ" dirty="0" smtClean="0">
                <a:latin typeface="Tahoma" panose="020B0604030504040204" pitchFamily="34" charset="0"/>
              </a:rPr>
              <a:t>ř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ivky p</a:t>
            </a:r>
            <a:r>
              <a:rPr lang="cs-CZ" altLang="cs-CZ" dirty="0" smtClean="0">
                <a:latin typeface="Tahoma" panose="020B0604030504040204" pitchFamily="34" charset="0"/>
              </a:rPr>
              <a:t>ř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edstavuje ji</a:t>
            </a:r>
            <a:r>
              <a:rPr lang="cs-CZ" altLang="cs-CZ" dirty="0" smtClean="0">
                <a:latin typeface="Tahoma" panose="020B0604030504040204" pitchFamily="34" charset="0"/>
              </a:rPr>
              <a:t>ž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 ne</a:t>
            </a:r>
            <a:r>
              <a:rPr lang="cs-CZ" altLang="cs-CZ" dirty="0" smtClean="0">
                <a:latin typeface="Tahoma" panose="020B0604030504040204" pitchFamily="34" charset="0"/>
              </a:rPr>
              <a:t>ž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ádoucí vystup</a:t>
            </a:r>
            <a:r>
              <a:rPr lang="cs-CZ" altLang="cs-CZ" dirty="0" smtClean="0">
                <a:latin typeface="Tahoma" panose="020B0604030504040204" pitchFamily="34" charset="0"/>
              </a:rPr>
              <a:t>ň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ování odpov</a:t>
            </a:r>
            <a:r>
              <a:rPr lang="cs-CZ" altLang="cs-CZ" dirty="0" smtClean="0">
                <a:latin typeface="Tahoma" panose="020B0604030504040204" pitchFamily="34" charset="0"/>
              </a:rPr>
              <a:t>ě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di.</a:t>
            </a:r>
            <a:endParaRPr lang="cs-CZ" altLang="cs-CZ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Závislost informuje o nejvyšším dosa</a:t>
            </a:r>
            <a:r>
              <a:rPr lang="cs-CZ" altLang="cs-CZ" dirty="0" smtClean="0">
                <a:latin typeface="Tahoma" panose="020B0604030504040204" pitchFamily="34" charset="0"/>
              </a:rPr>
              <a:t>ž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itelném </a:t>
            </a:r>
            <a:r>
              <a:rPr lang="cs-CZ" altLang="cs-CZ" dirty="0" smtClean="0">
                <a:latin typeface="Tahoma" panose="020B0604030504040204" pitchFamily="34" charset="0"/>
              </a:rPr>
              <a:t>úč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inku lé</a:t>
            </a:r>
            <a:r>
              <a:rPr lang="cs-CZ" altLang="cs-CZ" dirty="0" smtClean="0">
                <a:latin typeface="Tahoma" panose="020B0604030504040204" pitchFamily="34" charset="0"/>
              </a:rPr>
              <a:t>č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iva</a:t>
            </a:r>
            <a:r>
              <a:rPr lang="cs-CZ" altLang="cs-CZ" dirty="0" smtClean="0">
                <a:latin typeface="Tahoma" panose="020B0604030504040204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cs-CZ" sz="3600" dirty="0" smtClean="0">
                <a:latin typeface="Tahoma" pitchFamily="34" charset="0"/>
                <a:cs typeface="Arial" charset="0"/>
              </a:rPr>
              <a:t>Vztah mezi dávkou lé</a:t>
            </a:r>
            <a:r>
              <a:rPr lang="cs-CZ" sz="3600" dirty="0" smtClean="0">
                <a:latin typeface="Tahoma" pitchFamily="34" charset="0"/>
              </a:rPr>
              <a:t>č</a:t>
            </a:r>
            <a:r>
              <a:rPr lang="cs-CZ" sz="3600" dirty="0" smtClean="0">
                <a:latin typeface="Tahoma" pitchFamily="34" charset="0"/>
                <a:cs typeface="Arial" charset="0"/>
              </a:rPr>
              <a:t>iva a klinickým ú</a:t>
            </a:r>
            <a:r>
              <a:rPr lang="cs-CZ" sz="3600" dirty="0" smtClean="0">
                <a:latin typeface="Tahoma" pitchFamily="34" charset="0"/>
              </a:rPr>
              <a:t>č</a:t>
            </a:r>
            <a:r>
              <a:rPr lang="cs-CZ" sz="3600" dirty="0" smtClean="0">
                <a:latin typeface="Tahoma" pitchFamily="34" charset="0"/>
                <a:cs typeface="Arial" charset="0"/>
              </a:rPr>
              <a:t>inkem</a:t>
            </a:r>
            <a:endParaRPr lang="cs-CZ" sz="3600" dirty="0" smtClean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b="1" dirty="0" err="1" smtClean="0">
                <a:latin typeface="Tahoma" panose="020B0604030504040204" pitchFamily="34" charset="0"/>
                <a:cs typeface="Arial" panose="020B0604020202020204" pitchFamily="34" charset="0"/>
              </a:rPr>
              <a:t>Kvantální</a:t>
            </a:r>
            <a:r>
              <a:rPr lang="cs-CZ" altLang="cs-CZ" sz="2800" b="1" dirty="0" smtClean="0">
                <a:latin typeface="Tahoma" panose="020B0604030504040204" pitchFamily="34" charset="0"/>
                <a:cs typeface="Arial" panose="020B0604020202020204" pitchFamily="34" charset="0"/>
              </a:rPr>
              <a:t> závislost ú</a:t>
            </a:r>
            <a:r>
              <a:rPr lang="cs-CZ" altLang="cs-CZ" sz="2800" b="1" dirty="0" smtClean="0">
                <a:latin typeface="Tahoma" panose="020B0604030504040204" pitchFamily="34" charset="0"/>
              </a:rPr>
              <a:t>č</a:t>
            </a:r>
            <a:r>
              <a:rPr lang="cs-CZ" altLang="cs-CZ" sz="2800" b="1" dirty="0" smtClean="0">
                <a:latin typeface="Tahoma" panose="020B0604030504040204" pitchFamily="34" charset="0"/>
                <a:cs typeface="Arial" panose="020B0604020202020204" pitchFamily="34" charset="0"/>
              </a:rPr>
              <a:t>inku na dávce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 – nelze sestrojit k</a:t>
            </a:r>
            <a:r>
              <a:rPr lang="cs-CZ" altLang="cs-CZ" sz="2800" dirty="0" smtClean="0">
                <a:latin typeface="Tahoma" panose="020B0604030504040204" pitchFamily="34" charset="0"/>
              </a:rPr>
              <a:t>ř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ivku, odpov</a:t>
            </a:r>
            <a:r>
              <a:rPr lang="cs-CZ" altLang="cs-CZ" sz="2800" dirty="0" smtClean="0">
                <a:latin typeface="Tahoma" panose="020B0604030504040204" pitchFamily="34" charset="0"/>
              </a:rPr>
              <a:t>ěď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 bu</a:t>
            </a:r>
            <a:r>
              <a:rPr lang="cs-CZ" altLang="cs-CZ" sz="2800" dirty="0" smtClean="0">
                <a:latin typeface="Tahoma" panose="020B0604030504040204" pitchFamily="34" charset="0"/>
              </a:rPr>
              <a:t>ď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 a nebo; závislost dávka – procento reagujících; charakterizována st</a:t>
            </a:r>
            <a:r>
              <a:rPr lang="cs-CZ" altLang="cs-CZ" sz="2800" dirty="0" smtClean="0">
                <a:latin typeface="Tahoma" panose="020B0604030504040204" pitchFamily="34" charset="0"/>
              </a:rPr>
              <a:t>ř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ední ú</a:t>
            </a:r>
            <a:r>
              <a:rPr lang="cs-CZ" altLang="cs-CZ" sz="2800" dirty="0" smtClean="0">
                <a:latin typeface="Tahoma" panose="020B0604030504040204" pitchFamily="34" charset="0"/>
              </a:rPr>
              <a:t>č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innou dávkou = dávka, která u 50 % zví</a:t>
            </a:r>
            <a:r>
              <a:rPr lang="cs-CZ" altLang="cs-CZ" sz="2800" dirty="0" smtClean="0">
                <a:latin typeface="Tahoma" panose="020B0604030504040204" pitchFamily="34" charset="0"/>
              </a:rPr>
              <a:t>ř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at vyvolá specifikovaný </a:t>
            </a:r>
            <a:r>
              <a:rPr lang="cs-CZ" altLang="cs-CZ" sz="2800" dirty="0" err="1" smtClean="0">
                <a:latin typeface="Tahoma" panose="020B0604030504040204" pitchFamily="34" charset="0"/>
                <a:cs typeface="Arial" panose="020B0604020202020204" pitchFamily="34" charset="0"/>
              </a:rPr>
              <a:t>kvantální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cs-CZ" altLang="cs-CZ" sz="2800" dirty="0" smtClean="0">
                <a:latin typeface="Tahoma" panose="020B0604030504040204" pitchFamily="34" charset="0"/>
              </a:rPr>
              <a:t>úč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inek (+ st</a:t>
            </a:r>
            <a:r>
              <a:rPr lang="cs-CZ" altLang="cs-CZ" sz="2800" dirty="0" smtClean="0">
                <a:latin typeface="Tahoma" panose="020B0604030504040204" pitchFamily="34" charset="0"/>
              </a:rPr>
              <a:t>ř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ední to</a:t>
            </a:r>
            <a:r>
              <a:rPr lang="cs-CZ" altLang="cs-CZ" sz="2800" dirty="0" smtClean="0">
                <a:latin typeface="Tahoma" panose="020B0604030504040204" pitchFamily="34" charset="0"/>
              </a:rPr>
              <a:t>x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ická dávka, st</a:t>
            </a:r>
            <a:r>
              <a:rPr lang="cs-CZ" altLang="cs-CZ" sz="2800" dirty="0" smtClean="0">
                <a:latin typeface="Tahoma" panose="020B0604030504040204" pitchFamily="34" charset="0"/>
              </a:rPr>
              <a:t>ř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ední smrtná dávka) – vhodný zp</a:t>
            </a:r>
            <a:r>
              <a:rPr lang="cs-CZ" altLang="cs-CZ" sz="2800" dirty="0" smtClean="0">
                <a:latin typeface="Tahoma" panose="020B0604030504040204" pitchFamily="34" charset="0"/>
              </a:rPr>
              <a:t>ů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sob pro stanovení </a:t>
            </a:r>
            <a:r>
              <a:rPr lang="cs-CZ" altLang="cs-CZ" sz="2800" dirty="0" smtClean="0">
                <a:latin typeface="Tahoma" panose="020B0604030504040204" pitchFamily="34" charset="0"/>
              </a:rPr>
              <a:t>úč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innosti l</a:t>
            </a:r>
            <a:r>
              <a:rPr lang="cs-CZ" altLang="cs-CZ" sz="2800" dirty="0" smtClean="0">
                <a:latin typeface="Tahoma" panose="020B0604030504040204" pitchFamily="34" charset="0"/>
              </a:rPr>
              <a:t>éč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iva, ur</a:t>
            </a:r>
            <a:r>
              <a:rPr lang="cs-CZ" altLang="cs-CZ" sz="2800" dirty="0" smtClean="0">
                <a:latin typeface="Tahoma" panose="020B0604030504040204" pitchFamily="34" charset="0"/>
              </a:rPr>
              <a:t>č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ení hrani</a:t>
            </a:r>
            <a:r>
              <a:rPr lang="cs-CZ" altLang="cs-CZ" sz="2800" dirty="0" smtClean="0">
                <a:latin typeface="Tahoma" panose="020B0604030504040204" pitchFamily="34" charset="0"/>
              </a:rPr>
              <a:t>č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ních dávek (mezí bezpe</a:t>
            </a:r>
            <a:r>
              <a:rPr lang="cs-CZ" altLang="cs-CZ" sz="2800" dirty="0" smtClean="0">
                <a:latin typeface="Tahoma" panose="020B0604030504040204" pitchFamily="34" charset="0"/>
              </a:rPr>
              <a:t>č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nosti). Poukazuje na mo</a:t>
            </a:r>
            <a:r>
              <a:rPr lang="cs-CZ" altLang="cs-CZ" sz="2800" dirty="0" smtClean="0">
                <a:latin typeface="Tahoma" panose="020B0604030504040204" pitchFamily="34" charset="0"/>
              </a:rPr>
              <a:t>ž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nou variabilitu v reaktivit</a:t>
            </a:r>
            <a:r>
              <a:rPr lang="cs-CZ" altLang="cs-CZ" sz="2800" dirty="0" smtClean="0">
                <a:latin typeface="Tahoma" panose="020B0604030504040204" pitchFamily="34" charset="0"/>
              </a:rPr>
              <a:t>ě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 jednotlivých pacient</a:t>
            </a:r>
            <a:r>
              <a:rPr lang="cs-CZ" altLang="cs-CZ" sz="2800" dirty="0" smtClean="0">
                <a:latin typeface="Tahoma" panose="020B0604030504040204" pitchFamily="34" charset="0"/>
              </a:rPr>
              <a:t>ů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.</a:t>
            </a:r>
            <a:endParaRPr lang="cs-CZ" altLang="cs-CZ" sz="2800" dirty="0" smtClean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latin typeface="Tahoma" pitchFamily="34" charset="0"/>
                <a:cs typeface="Arial" charset="0"/>
              </a:rPr>
              <a:t>Léková závislost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Zvláštní typ poškození po podávání n</a:t>
            </a:r>
            <a:r>
              <a:rPr lang="cs-CZ" altLang="cs-CZ" dirty="0" smtClean="0">
                <a:latin typeface="Tahoma" panose="020B0604030504040204" pitchFamily="34" charset="0"/>
              </a:rPr>
              <a:t>ě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kterých látek, kdy m</a:t>
            </a:r>
            <a:r>
              <a:rPr lang="cs-CZ" altLang="cs-CZ" dirty="0" smtClean="0">
                <a:latin typeface="Tahoma" panose="020B0604030504040204" pitchFamily="34" charset="0"/>
              </a:rPr>
              <a:t>ůž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e vzniknout závislost na návykových látkách (zneu</a:t>
            </a:r>
            <a:r>
              <a:rPr lang="cs-CZ" altLang="cs-CZ" dirty="0" smtClean="0">
                <a:latin typeface="Tahoma" panose="020B0604030504040204" pitchFamily="34" charset="0"/>
              </a:rPr>
              <a:t>ž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ívání látek).</a:t>
            </a:r>
            <a:endParaRPr lang="cs-CZ" altLang="cs-CZ" dirty="0" smtClean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latin typeface="Tahoma" pitchFamily="34" charset="0"/>
                <a:cs typeface="Arial" charset="0"/>
              </a:rPr>
              <a:t>Lékové alergie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981200"/>
            <a:ext cx="8610600" cy="41148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Ne</a:t>
            </a:r>
            <a:r>
              <a:rPr lang="cs-CZ" altLang="cs-CZ" sz="2800" dirty="0" smtClean="0">
                <a:latin typeface="Tahoma" panose="020B0604030504040204" pitchFamily="34" charset="0"/>
              </a:rPr>
              <a:t>ž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ádoucí reakce organismu na látku, která se rozvine po opakovaném podání látky za ur</a:t>
            </a:r>
            <a:r>
              <a:rPr lang="cs-CZ" altLang="cs-CZ" sz="2800" dirty="0" smtClean="0">
                <a:latin typeface="Tahoma" panose="020B0604030504040204" pitchFamily="34" charset="0"/>
              </a:rPr>
              <a:t>č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itých specifických podmínek. P</a:t>
            </a:r>
            <a:r>
              <a:rPr lang="cs-CZ" altLang="cs-CZ" sz="2800" dirty="0" smtClean="0">
                <a:latin typeface="Tahoma" panose="020B0604030504040204" pitchFamily="34" charset="0"/>
              </a:rPr>
              <a:t>ř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 p</a:t>
            </a:r>
            <a:r>
              <a:rPr lang="cs-CZ" altLang="cs-CZ" sz="2800" dirty="0" smtClean="0">
                <a:latin typeface="Tahoma" panose="020B0604030504040204" pitchFamily="34" charset="0"/>
              </a:rPr>
              <a:t>ř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edchozím vystavení organismu látkou se vytvo</a:t>
            </a:r>
            <a:r>
              <a:rPr lang="cs-CZ" altLang="cs-CZ" sz="2800" dirty="0" smtClean="0">
                <a:latin typeface="Tahoma" panose="020B0604030504040204" pitchFamily="34" charset="0"/>
              </a:rPr>
              <a:t>ř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í specifické protilátky. P</a:t>
            </a:r>
            <a:r>
              <a:rPr lang="cs-CZ" altLang="cs-CZ" sz="2800" dirty="0" smtClean="0">
                <a:latin typeface="Tahoma" panose="020B0604030504040204" pitchFamily="34" charset="0"/>
              </a:rPr>
              <a:t>ř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 dalším setkání s l</a:t>
            </a:r>
            <a:r>
              <a:rPr lang="cs-CZ" altLang="cs-CZ" sz="2800" dirty="0" smtClean="0">
                <a:latin typeface="Tahoma" panose="020B0604030504040204" pitchFamily="34" charset="0"/>
              </a:rPr>
              <a:t>éč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ivem dochází k interakci mezi antigenem (l</a:t>
            </a:r>
            <a:r>
              <a:rPr lang="cs-CZ" altLang="cs-CZ" sz="2800" dirty="0" smtClean="0">
                <a:latin typeface="Tahoma" panose="020B0604030504040204" pitchFamily="34" charset="0"/>
              </a:rPr>
              <a:t>éč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ivo) a protilátkou, výsledkem je typická alergick</a:t>
            </a:r>
            <a:r>
              <a:rPr lang="cs-CZ" altLang="cs-CZ" sz="2800" dirty="0" smtClean="0">
                <a:latin typeface="Tahoma" panose="020B0604030504040204" pitchFamily="34" charset="0"/>
              </a:rPr>
              <a:t>á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 reakce.</a:t>
            </a:r>
            <a:endParaRPr lang="cs-CZ" altLang="cs-CZ" sz="2800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Reakce m</a:t>
            </a:r>
            <a:r>
              <a:rPr lang="cs-CZ" altLang="cs-CZ" sz="2800" dirty="0" smtClean="0">
                <a:latin typeface="Tahoma" panose="020B0604030504040204" pitchFamily="34" charset="0"/>
              </a:rPr>
              <a:t>ůž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e nastat i u poprvé podané látky, </a:t>
            </a:r>
            <a:r>
              <a:rPr lang="cs-CZ" altLang="cs-CZ" sz="2800" dirty="0" smtClean="0">
                <a:latin typeface="Tahoma" panose="020B0604030504040204" pitchFamily="34" charset="0"/>
              </a:rPr>
              <a:t>          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pokud se organismus setkal s chemicky podobnou j</a:t>
            </a:r>
            <a:r>
              <a:rPr lang="cs-CZ" altLang="cs-CZ" sz="2800" dirty="0" smtClean="0">
                <a:latin typeface="Tahoma" panose="020B0604030504040204" pitchFamily="34" charset="0"/>
              </a:rPr>
              <a:t>iž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 d</a:t>
            </a:r>
            <a:r>
              <a:rPr lang="cs-CZ" altLang="cs-CZ" sz="2800" dirty="0" smtClean="0">
                <a:latin typeface="Tahoma" panose="020B0604030504040204" pitchFamily="34" charset="0"/>
              </a:rPr>
              <a:t>ř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íve.</a:t>
            </a:r>
            <a:endParaRPr lang="cs-CZ" altLang="cs-CZ" sz="2800" dirty="0" smtClean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latin typeface="Tahoma" pitchFamily="34" charset="0"/>
                <a:cs typeface="Arial" charset="0"/>
              </a:rPr>
              <a:t>Lékové alergie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981200"/>
            <a:ext cx="8839200" cy="41148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Projevy jsou r</a:t>
            </a:r>
            <a:r>
              <a:rPr lang="cs-CZ" altLang="cs-CZ" sz="2800" dirty="0" smtClean="0">
                <a:latin typeface="Tahoma" panose="020B0604030504040204" pitchFamily="34" charset="0"/>
              </a:rPr>
              <a:t>ů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znorodé a mnohdy shodné pro dané alergeny, ne</a:t>
            </a:r>
            <a:r>
              <a:rPr lang="cs-CZ" altLang="cs-CZ" sz="2800" dirty="0" smtClean="0">
                <a:latin typeface="Tahoma" panose="020B0604030504040204" pitchFamily="34" charset="0"/>
              </a:rPr>
              <a:t>č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ast</a:t>
            </a:r>
            <a:r>
              <a:rPr lang="cs-CZ" altLang="cs-CZ" sz="2800" dirty="0" smtClean="0">
                <a:latin typeface="Tahoma" panose="020B0604030504040204" pitchFamily="34" charset="0"/>
              </a:rPr>
              <a:t>ě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jší jsou ko</a:t>
            </a:r>
            <a:r>
              <a:rPr lang="cs-CZ" altLang="cs-CZ" sz="2800" dirty="0" smtClean="0">
                <a:latin typeface="Tahoma" panose="020B0604030504040204" pitchFamily="34" charset="0"/>
              </a:rPr>
              <a:t>ž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ní projevy.</a:t>
            </a:r>
            <a:endParaRPr lang="cs-CZ" altLang="cs-CZ" sz="2800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(odlišení od toxických reakcí: toxické reakce a jejich intenzita jsou závislé na podané dávce, u alergické reakce tento vztah nenacházíme, intenzita závisí </a:t>
            </a:r>
            <a:r>
              <a:rPr lang="cs-CZ" altLang="cs-CZ" sz="2800" dirty="0" smtClean="0">
                <a:latin typeface="Tahoma" panose="020B0604030504040204" pitchFamily="34" charset="0"/>
              </a:rPr>
              <a:t>         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na imunologických faktorech a alergenu; u toxicity je dobrá korelace mezi chemickou strukturou a vyvolaným </a:t>
            </a:r>
            <a:r>
              <a:rPr lang="cs-CZ" altLang="cs-CZ" sz="2800" dirty="0" smtClean="0">
                <a:latin typeface="Tahoma" panose="020B0604030504040204" pitchFamily="34" charset="0"/>
              </a:rPr>
              <a:t>úč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inkem; u alergie lze prokázat p</a:t>
            </a:r>
            <a:r>
              <a:rPr lang="cs-CZ" altLang="cs-CZ" sz="2800" dirty="0" smtClean="0">
                <a:latin typeface="Tahoma" panose="020B0604030504040204" pitchFamily="34" charset="0"/>
              </a:rPr>
              <a:t>ř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ítomnost cirkulujících protilátek nebo zm</a:t>
            </a:r>
            <a:r>
              <a:rPr lang="cs-CZ" altLang="cs-CZ" sz="2800" dirty="0" smtClean="0">
                <a:latin typeface="Tahoma" panose="020B0604030504040204" pitchFamily="34" charset="0"/>
              </a:rPr>
              <a:t>ě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nu imunologické odpov</a:t>
            </a:r>
            <a:r>
              <a:rPr lang="cs-CZ" altLang="cs-CZ" sz="2800" dirty="0" smtClean="0">
                <a:latin typeface="Tahoma" panose="020B0604030504040204" pitchFamily="34" charset="0"/>
              </a:rPr>
              <a:t>ě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di tkání.)</a:t>
            </a:r>
            <a:endParaRPr lang="cs-CZ" altLang="cs-CZ" sz="2800" dirty="0" smtClean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09600"/>
            <a:ext cx="86868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dirty="0">
                <a:solidFill>
                  <a:prstClr val="black"/>
                </a:solidFill>
                <a:latin typeface="Tahoma" pitchFamily="34" charset="0"/>
                <a:cs typeface="Arial" charset="0"/>
              </a:rPr>
              <a:t>Vztah mezi dávkou lé</a:t>
            </a:r>
            <a:r>
              <a:rPr lang="cs-CZ" dirty="0">
                <a:solidFill>
                  <a:prstClr val="black"/>
                </a:solidFill>
                <a:latin typeface="Tahoma" pitchFamily="34" charset="0"/>
              </a:rPr>
              <a:t>č</a:t>
            </a:r>
            <a:r>
              <a:rPr lang="cs-CZ" dirty="0">
                <a:solidFill>
                  <a:prstClr val="black"/>
                </a:solidFill>
                <a:latin typeface="Tahoma" pitchFamily="34" charset="0"/>
                <a:cs typeface="Arial" charset="0"/>
              </a:rPr>
              <a:t>iva a účinkem</a:t>
            </a:r>
            <a:endParaRPr lang="cs-CZ" dirty="0" smtClean="0">
              <a:latin typeface="Tahoma" pitchFamily="34" charset="0"/>
              <a:cs typeface="Arial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981200"/>
            <a:ext cx="8458200" cy="46482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u="sng" dirty="0" smtClean="0">
                <a:latin typeface="Tahoma" panose="020B0604030504040204" pitchFamily="34" charset="0"/>
                <a:cs typeface="Arial" panose="020B0604020202020204" pitchFamily="34" charset="0"/>
              </a:rPr>
              <a:t>Okupa</a:t>
            </a:r>
            <a:r>
              <a:rPr lang="cs-CZ" altLang="cs-CZ" sz="2000" u="sng" dirty="0" smtClean="0">
                <a:latin typeface="Tahoma" panose="020B0604030504040204" pitchFamily="34" charset="0"/>
              </a:rPr>
              <a:t>č</a:t>
            </a:r>
            <a:r>
              <a:rPr lang="cs-CZ" altLang="cs-CZ" sz="2000" u="sng" dirty="0" smtClean="0">
                <a:latin typeface="Tahoma" panose="020B0604030504040204" pitchFamily="34" charset="0"/>
                <a:cs typeface="Arial" panose="020B0604020202020204" pitchFamily="34" charset="0"/>
              </a:rPr>
              <a:t>ní teorie</a:t>
            </a:r>
            <a:r>
              <a:rPr lang="cs-CZ" altLang="cs-CZ" sz="2000" dirty="0" smtClean="0">
                <a:latin typeface="Tahoma" panose="020B0604030504040204" pitchFamily="34" charset="0"/>
                <a:cs typeface="Arial" panose="020B0604020202020204" pitchFamily="34" charset="0"/>
              </a:rPr>
              <a:t> p</a:t>
            </a:r>
            <a:r>
              <a:rPr lang="cs-CZ" altLang="cs-CZ" sz="2000" dirty="0" smtClean="0">
                <a:latin typeface="Tahoma" panose="020B0604030504040204" pitchFamily="34" charset="0"/>
              </a:rPr>
              <a:t>ř</a:t>
            </a:r>
            <a:r>
              <a:rPr lang="cs-CZ" altLang="cs-CZ" sz="2000" dirty="0" smtClean="0">
                <a:latin typeface="Tahoma" panose="020B0604030504040204" pitchFamily="34" charset="0"/>
                <a:cs typeface="Arial" panose="020B0604020202020204" pitchFamily="34" charset="0"/>
              </a:rPr>
              <a:t>edpokládá, </a:t>
            </a:r>
            <a:r>
              <a:rPr lang="cs-CZ" altLang="cs-CZ" sz="2000" dirty="0" smtClean="0">
                <a:latin typeface="Tahoma" panose="020B0604030504040204" pitchFamily="34" charset="0"/>
              </a:rPr>
              <a:t>ž</a:t>
            </a:r>
            <a:r>
              <a:rPr lang="cs-CZ" altLang="cs-CZ" sz="2000" dirty="0" smtClean="0">
                <a:latin typeface="Tahoma" panose="020B0604030504040204" pitchFamily="34" charset="0"/>
                <a:cs typeface="Arial" panose="020B0604020202020204" pitchFamily="34" charset="0"/>
              </a:rPr>
              <a:t>e rozsah </a:t>
            </a:r>
            <a:r>
              <a:rPr lang="cs-CZ" altLang="cs-CZ" sz="2000" dirty="0" smtClean="0">
                <a:latin typeface="Tahoma" panose="020B0604030504040204" pitchFamily="34" charset="0"/>
              </a:rPr>
              <a:t>úč</a:t>
            </a:r>
            <a:r>
              <a:rPr lang="cs-CZ" altLang="cs-CZ" sz="2000" dirty="0" smtClean="0">
                <a:latin typeface="Tahoma" panose="020B0604030504040204" pitchFamily="34" charset="0"/>
                <a:cs typeface="Arial" panose="020B0604020202020204" pitchFamily="34" charset="0"/>
              </a:rPr>
              <a:t>inku, navozeného podáním látky, je </a:t>
            </a:r>
            <a:r>
              <a:rPr lang="cs-CZ" altLang="cs-CZ" sz="2000" dirty="0" smtClean="0">
                <a:latin typeface="Tahoma" panose="020B0604030504040204" pitchFamily="34" charset="0"/>
              </a:rPr>
              <a:t>ú</a:t>
            </a:r>
            <a:r>
              <a:rPr lang="cs-CZ" altLang="cs-CZ" sz="2000" dirty="0" smtClean="0">
                <a:latin typeface="Tahoma" panose="020B0604030504040204" pitchFamily="34" charset="0"/>
                <a:cs typeface="Arial" panose="020B0604020202020204" pitchFamily="34" charset="0"/>
              </a:rPr>
              <a:t>m</a:t>
            </a:r>
            <a:r>
              <a:rPr lang="cs-CZ" altLang="cs-CZ" sz="2000" dirty="0" smtClean="0">
                <a:latin typeface="Tahoma" panose="020B0604030504040204" pitchFamily="34" charset="0"/>
              </a:rPr>
              <a:t>ě</a:t>
            </a:r>
            <a:r>
              <a:rPr lang="cs-CZ" altLang="cs-CZ" sz="2000" dirty="0" smtClean="0">
                <a:latin typeface="Tahoma" panose="020B0604030504040204" pitchFamily="34" charset="0"/>
                <a:cs typeface="Arial" panose="020B0604020202020204" pitchFamily="34" charset="0"/>
              </a:rPr>
              <a:t>rná koncentraci vytvo</a:t>
            </a:r>
            <a:r>
              <a:rPr lang="cs-CZ" altLang="cs-CZ" sz="2000" dirty="0" smtClean="0">
                <a:latin typeface="Tahoma" panose="020B0604030504040204" pitchFamily="34" charset="0"/>
              </a:rPr>
              <a:t>ř</a:t>
            </a:r>
            <a:r>
              <a:rPr lang="cs-CZ" altLang="cs-CZ" sz="2000" dirty="0" smtClean="0">
                <a:latin typeface="Tahoma" panose="020B0604030504040204" pitchFamily="34" charset="0"/>
                <a:cs typeface="Arial" panose="020B0604020202020204" pitchFamily="34" charset="0"/>
              </a:rPr>
              <a:t>eného komplexu látka-receptor.</a:t>
            </a:r>
            <a:endParaRPr lang="cs-CZ" altLang="cs-CZ" sz="2000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dirty="0" smtClean="0">
                <a:latin typeface="Tahoma" panose="020B0604030504040204" pitchFamily="34" charset="0"/>
                <a:cs typeface="Arial" panose="020B0604020202020204" pitchFamily="34" charset="0"/>
              </a:rPr>
              <a:t>Vztah mezi </a:t>
            </a:r>
            <a:r>
              <a:rPr lang="cs-CZ" altLang="cs-CZ" sz="2000" dirty="0" smtClean="0">
                <a:latin typeface="Tahoma" panose="020B0604030504040204" pitchFamily="34" charset="0"/>
              </a:rPr>
              <a:t>úč</a:t>
            </a:r>
            <a:r>
              <a:rPr lang="cs-CZ" altLang="cs-CZ" sz="2000" dirty="0" smtClean="0">
                <a:latin typeface="Tahoma" panose="020B0604030504040204" pitchFamily="34" charset="0"/>
                <a:cs typeface="Arial" panose="020B0604020202020204" pitchFamily="34" charset="0"/>
              </a:rPr>
              <a:t>inkem a koncentrací lze vyjád</a:t>
            </a:r>
            <a:r>
              <a:rPr lang="cs-CZ" altLang="cs-CZ" sz="2000" dirty="0" smtClean="0">
                <a:latin typeface="Tahoma" panose="020B0604030504040204" pitchFamily="34" charset="0"/>
              </a:rPr>
              <a:t>ř</a:t>
            </a:r>
            <a:r>
              <a:rPr lang="cs-CZ" altLang="cs-CZ" sz="2000" dirty="0" smtClean="0">
                <a:latin typeface="Tahoma" panose="020B0604030504040204" pitchFamily="34" charset="0"/>
                <a:cs typeface="Arial" panose="020B0604020202020204" pitchFamily="34" charset="0"/>
              </a:rPr>
              <a:t>it rovnicí sledující vytvo</a:t>
            </a:r>
            <a:r>
              <a:rPr lang="cs-CZ" altLang="cs-CZ" sz="2000" dirty="0" smtClean="0">
                <a:latin typeface="Tahoma" panose="020B0604030504040204" pitchFamily="34" charset="0"/>
              </a:rPr>
              <a:t>ř</a:t>
            </a:r>
            <a:r>
              <a:rPr lang="cs-CZ" altLang="cs-CZ" sz="2000" dirty="0" smtClean="0">
                <a:latin typeface="Tahoma" panose="020B0604030504040204" pitchFamily="34" charset="0"/>
                <a:cs typeface="Arial" panose="020B0604020202020204" pitchFamily="34" charset="0"/>
              </a:rPr>
              <a:t>ení komplexu RA (látka-receptor):</a:t>
            </a:r>
            <a:endParaRPr lang="cs-CZ" altLang="cs-CZ" sz="2000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dirty="0" smtClean="0">
                <a:latin typeface="Tahoma" panose="020B0604030504040204" pitchFamily="34" charset="0"/>
                <a:cs typeface="Arial" panose="020B0604020202020204" pitchFamily="34" charset="0"/>
              </a:rPr>
              <a:t>[RA] = </a:t>
            </a:r>
            <a:r>
              <a:rPr lang="cs-CZ" altLang="cs-CZ" sz="2000" dirty="0" err="1" smtClean="0">
                <a:latin typeface="Tahoma" panose="020B0604030504040204" pitchFamily="34" charset="0"/>
                <a:cs typeface="Arial" panose="020B0604020202020204" pitchFamily="34" charset="0"/>
              </a:rPr>
              <a:t>R</a:t>
            </a:r>
            <a:r>
              <a:rPr lang="cs-CZ" altLang="cs-CZ" sz="2000" baseline="-30000" dirty="0" err="1" smtClean="0">
                <a:latin typeface="Tahoma" panose="020B0604030504040204" pitchFamily="34" charset="0"/>
                <a:cs typeface="Arial" panose="020B0604020202020204" pitchFamily="34" charset="0"/>
              </a:rPr>
              <a:t>t</a:t>
            </a:r>
            <a:r>
              <a:rPr lang="cs-CZ" altLang="cs-CZ" sz="2000" dirty="0" smtClean="0">
                <a:latin typeface="Tahoma" panose="020B0604030504040204" pitchFamily="34" charset="0"/>
                <a:cs typeface="Arial" panose="020B0604020202020204" pitchFamily="34" charset="0"/>
              </a:rPr>
              <a:t> x [A]/</a:t>
            </a:r>
            <a:r>
              <a:rPr lang="cs-CZ" altLang="cs-CZ" sz="2000" dirty="0" err="1" smtClean="0">
                <a:latin typeface="Tahoma" panose="020B0604030504040204" pitchFamily="34" charset="0"/>
                <a:cs typeface="Arial" panose="020B0604020202020204" pitchFamily="34" charset="0"/>
              </a:rPr>
              <a:t>K</a:t>
            </a:r>
            <a:r>
              <a:rPr lang="cs-CZ" altLang="cs-CZ" sz="2000" baseline="-30000" dirty="0" err="1" smtClean="0">
                <a:latin typeface="Tahoma" panose="020B0604030504040204" pitchFamily="34" charset="0"/>
                <a:cs typeface="Arial" panose="020B0604020202020204" pitchFamily="34" charset="0"/>
              </a:rPr>
              <a:t>d</a:t>
            </a:r>
            <a:r>
              <a:rPr lang="cs-CZ" altLang="cs-CZ" sz="2000" dirty="0" smtClean="0">
                <a:latin typeface="Tahoma" panose="020B0604030504040204" pitchFamily="34" charset="0"/>
                <a:cs typeface="Arial" panose="020B0604020202020204" pitchFamily="34" charset="0"/>
              </a:rPr>
              <a:t> + [A]</a:t>
            </a:r>
            <a:endParaRPr lang="cs-CZ" altLang="cs-CZ" sz="2000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dirty="0" err="1" smtClean="0">
                <a:latin typeface="Tahoma" panose="020B0604030504040204" pitchFamily="34" charset="0"/>
                <a:cs typeface="Arial" panose="020B0604020202020204" pitchFamily="34" charset="0"/>
              </a:rPr>
              <a:t>R</a:t>
            </a:r>
            <a:r>
              <a:rPr lang="cs-CZ" altLang="cs-CZ" sz="2000" baseline="-30000" dirty="0" err="1" smtClean="0">
                <a:latin typeface="Tahoma" panose="020B0604030504040204" pitchFamily="34" charset="0"/>
                <a:cs typeface="Arial" panose="020B0604020202020204" pitchFamily="34" charset="0"/>
              </a:rPr>
              <a:t>t</a:t>
            </a:r>
            <a:r>
              <a:rPr lang="cs-CZ" altLang="cs-CZ" sz="2000" dirty="0" smtClean="0">
                <a:latin typeface="Tahoma" panose="020B0604030504040204" pitchFamily="34" charset="0"/>
                <a:cs typeface="Arial" panose="020B0604020202020204" pitchFamily="34" charset="0"/>
              </a:rPr>
              <a:t> – celkový po</a:t>
            </a:r>
            <a:r>
              <a:rPr lang="cs-CZ" altLang="cs-CZ" sz="2000" dirty="0" smtClean="0">
                <a:latin typeface="Tahoma" panose="020B0604030504040204" pitchFamily="34" charset="0"/>
              </a:rPr>
              <a:t>č</a:t>
            </a:r>
            <a:r>
              <a:rPr lang="cs-CZ" altLang="cs-CZ" sz="2000" dirty="0" smtClean="0">
                <a:latin typeface="Tahoma" panose="020B0604030504040204" pitchFamily="34" charset="0"/>
                <a:cs typeface="Arial" panose="020B0604020202020204" pitchFamily="34" charset="0"/>
              </a:rPr>
              <a:t>et p</a:t>
            </a:r>
            <a:r>
              <a:rPr lang="cs-CZ" altLang="cs-CZ" sz="2000" dirty="0" smtClean="0">
                <a:latin typeface="Tahoma" panose="020B0604030504040204" pitchFamily="34" charset="0"/>
              </a:rPr>
              <a:t>ř</a:t>
            </a:r>
            <a:r>
              <a:rPr lang="cs-CZ" altLang="cs-CZ" sz="2000" dirty="0" smtClean="0">
                <a:latin typeface="Tahoma" panose="020B0604030504040204" pitchFamily="34" charset="0"/>
                <a:cs typeface="Arial" panose="020B0604020202020204" pitchFamily="34" charset="0"/>
              </a:rPr>
              <a:t>ítomných receptor</a:t>
            </a:r>
            <a:r>
              <a:rPr lang="cs-CZ" altLang="cs-CZ" sz="2000" dirty="0" smtClean="0">
                <a:latin typeface="Tahoma" panose="020B0604030504040204" pitchFamily="34" charset="0"/>
              </a:rPr>
              <a:t>ů</a:t>
            </a:r>
            <a:r>
              <a:rPr lang="cs-CZ" altLang="cs-CZ" sz="2000" dirty="0" smtClean="0">
                <a:latin typeface="Tahoma" panose="020B0604030504040204" pitchFamily="34" charset="0"/>
                <a:cs typeface="Arial" panose="020B0604020202020204" pitchFamily="34" charset="0"/>
              </a:rPr>
              <a:t> (R+RA)</a:t>
            </a:r>
            <a:endParaRPr lang="cs-CZ" altLang="cs-CZ" sz="2000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dirty="0" err="1" smtClean="0">
                <a:latin typeface="Tahoma" panose="020B0604030504040204" pitchFamily="34" charset="0"/>
                <a:cs typeface="Arial" panose="020B0604020202020204" pitchFamily="34" charset="0"/>
              </a:rPr>
              <a:t>K</a:t>
            </a:r>
            <a:r>
              <a:rPr lang="cs-CZ" altLang="cs-CZ" sz="2000" baseline="-30000" dirty="0" err="1" smtClean="0">
                <a:latin typeface="Tahoma" panose="020B0604030504040204" pitchFamily="34" charset="0"/>
                <a:cs typeface="Arial" panose="020B0604020202020204" pitchFamily="34" charset="0"/>
              </a:rPr>
              <a:t>d</a:t>
            </a:r>
            <a:r>
              <a:rPr lang="cs-CZ" altLang="cs-CZ" sz="2000" dirty="0" smtClean="0">
                <a:latin typeface="Tahoma" panose="020B0604030504040204" pitchFamily="34" charset="0"/>
                <a:cs typeface="Arial" panose="020B0604020202020204" pitchFamily="34" charset="0"/>
              </a:rPr>
              <a:t> – disocia</a:t>
            </a:r>
            <a:r>
              <a:rPr lang="cs-CZ" altLang="cs-CZ" sz="2000" dirty="0" smtClean="0">
                <a:latin typeface="Tahoma" panose="020B0604030504040204" pitchFamily="34" charset="0"/>
              </a:rPr>
              <a:t>č</a:t>
            </a:r>
            <a:r>
              <a:rPr lang="cs-CZ" altLang="cs-CZ" sz="2000" dirty="0" smtClean="0">
                <a:latin typeface="Tahoma" panose="020B0604030504040204" pitchFamily="34" charset="0"/>
                <a:cs typeface="Arial" panose="020B0604020202020204" pitchFamily="34" charset="0"/>
              </a:rPr>
              <a:t>ní konstanta udává koncentraci látky A, p</a:t>
            </a:r>
            <a:r>
              <a:rPr lang="cs-CZ" altLang="cs-CZ" sz="2000" dirty="0" smtClean="0">
                <a:latin typeface="Tahoma" panose="020B0604030504040204" pitchFamily="34" charset="0"/>
              </a:rPr>
              <a:t>ř</a:t>
            </a:r>
            <a:r>
              <a:rPr lang="cs-CZ" altLang="cs-CZ" sz="2000" dirty="0" smtClean="0">
                <a:latin typeface="Tahoma" panose="020B0604030504040204" pitchFamily="34" charset="0"/>
                <a:cs typeface="Arial" panose="020B0604020202020204" pitchFamily="34" charset="0"/>
              </a:rPr>
              <a:t>i ní</a:t>
            </a:r>
            <a:r>
              <a:rPr lang="cs-CZ" altLang="cs-CZ" sz="2000" dirty="0" smtClean="0">
                <a:latin typeface="Tahoma" panose="020B0604030504040204" pitchFamily="34" charset="0"/>
              </a:rPr>
              <a:t>ž</a:t>
            </a:r>
            <a:r>
              <a:rPr lang="cs-CZ" altLang="cs-CZ" sz="2000" dirty="0" smtClean="0">
                <a:latin typeface="Tahoma" panose="020B0604030504040204" pitchFamily="34" charset="0"/>
                <a:cs typeface="Arial" panose="020B0604020202020204" pitchFamily="34" charset="0"/>
              </a:rPr>
              <a:t> je obsazeno 50% receptor</a:t>
            </a:r>
            <a:r>
              <a:rPr lang="cs-CZ" altLang="cs-CZ" sz="2000" dirty="0" smtClean="0">
                <a:latin typeface="Tahoma" panose="020B0604030504040204" pitchFamily="34" charset="0"/>
              </a:rPr>
              <a:t>ů</a:t>
            </a:r>
            <a:r>
              <a:rPr lang="cs-CZ" altLang="cs-CZ" sz="2000" dirty="0" smtClean="0">
                <a:latin typeface="Tahoma" panose="020B0604030504040204" pitchFamily="34" charset="0"/>
                <a:cs typeface="Arial" panose="020B0604020202020204" pitchFamily="34" charset="0"/>
              </a:rPr>
              <a:t>. </a:t>
            </a:r>
            <a:endParaRPr lang="cs-CZ" altLang="cs-CZ" sz="2000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dirty="0" smtClean="0">
                <a:latin typeface="Tahoma" panose="020B0604030504040204" pitchFamily="34" charset="0"/>
                <a:cs typeface="Arial" panose="020B0604020202020204" pitchFamily="34" charset="0"/>
              </a:rPr>
              <a:t>P</a:t>
            </a:r>
            <a:r>
              <a:rPr lang="cs-CZ" altLang="cs-CZ" sz="2000" dirty="0" smtClean="0">
                <a:latin typeface="Tahoma" panose="020B0604030504040204" pitchFamily="34" charset="0"/>
              </a:rPr>
              <a:t>ř</a:t>
            </a:r>
            <a:r>
              <a:rPr lang="cs-CZ" altLang="cs-CZ" sz="2000" dirty="0" smtClean="0">
                <a:latin typeface="Tahoma" panose="020B0604030504040204" pitchFamily="34" charset="0"/>
                <a:cs typeface="Arial" panose="020B0604020202020204" pitchFamily="34" charset="0"/>
              </a:rPr>
              <a:t>evrácená hodnota </a:t>
            </a:r>
            <a:r>
              <a:rPr lang="cs-CZ" altLang="cs-CZ" sz="2000" dirty="0" err="1" smtClean="0">
                <a:latin typeface="Tahoma" panose="020B0604030504040204" pitchFamily="34" charset="0"/>
                <a:cs typeface="Arial" panose="020B0604020202020204" pitchFamily="34" charset="0"/>
              </a:rPr>
              <a:t>K</a:t>
            </a:r>
            <a:r>
              <a:rPr lang="cs-CZ" altLang="cs-CZ" sz="2000" baseline="-30000" dirty="0" err="1" smtClean="0">
                <a:latin typeface="Tahoma" panose="020B0604030504040204" pitchFamily="34" charset="0"/>
                <a:cs typeface="Arial" panose="020B0604020202020204" pitchFamily="34" charset="0"/>
              </a:rPr>
              <a:t>d</a:t>
            </a:r>
            <a:r>
              <a:rPr lang="cs-CZ" altLang="cs-CZ" sz="2000" dirty="0" smtClean="0">
                <a:latin typeface="Tahoma" panose="020B0604030504040204" pitchFamily="34" charset="0"/>
                <a:cs typeface="Arial" panose="020B0604020202020204" pitchFamily="34" charset="0"/>
              </a:rPr>
              <a:t> (1/ </a:t>
            </a:r>
            <a:r>
              <a:rPr lang="cs-CZ" altLang="cs-CZ" sz="2000" dirty="0" err="1" smtClean="0">
                <a:latin typeface="Tahoma" panose="020B0604030504040204" pitchFamily="34" charset="0"/>
                <a:cs typeface="Arial" panose="020B0604020202020204" pitchFamily="34" charset="0"/>
              </a:rPr>
              <a:t>K</a:t>
            </a:r>
            <a:r>
              <a:rPr lang="cs-CZ" altLang="cs-CZ" sz="2000" baseline="-30000" dirty="0" err="1" smtClean="0">
                <a:latin typeface="Tahoma" panose="020B0604030504040204" pitchFamily="34" charset="0"/>
                <a:cs typeface="Arial" panose="020B0604020202020204" pitchFamily="34" charset="0"/>
              </a:rPr>
              <a:t>d</a:t>
            </a:r>
            <a:r>
              <a:rPr lang="cs-CZ" altLang="cs-CZ" sz="2000" dirty="0" smtClean="0">
                <a:latin typeface="Tahoma" panose="020B0604030504040204" pitchFamily="34" charset="0"/>
                <a:cs typeface="Arial" panose="020B0604020202020204" pitchFamily="34" charset="0"/>
              </a:rPr>
              <a:t>) se nazývá </a:t>
            </a:r>
            <a:r>
              <a:rPr lang="cs-CZ" altLang="cs-CZ" sz="2000" b="1" dirty="0" smtClean="0">
                <a:latin typeface="Tahoma" panose="020B0604030504040204" pitchFamily="34" charset="0"/>
                <a:cs typeface="Arial" panose="020B0604020202020204" pitchFamily="34" charset="0"/>
              </a:rPr>
              <a:t>afinita</a:t>
            </a:r>
            <a:r>
              <a:rPr lang="cs-CZ" altLang="cs-CZ" sz="2000" dirty="0" smtClean="0">
                <a:latin typeface="Tahoma" panose="020B0604030504040204" pitchFamily="34" charset="0"/>
                <a:cs typeface="Arial" panose="020B0604020202020204" pitchFamily="34" charset="0"/>
              </a:rPr>
              <a:t> = schopnost látky vázat se na daný receptor p</a:t>
            </a:r>
            <a:r>
              <a:rPr lang="cs-CZ" altLang="cs-CZ" sz="2000" dirty="0" smtClean="0">
                <a:latin typeface="Tahoma" panose="020B0604030504040204" pitchFamily="34" charset="0"/>
              </a:rPr>
              <a:t>ř</a:t>
            </a:r>
            <a:r>
              <a:rPr lang="cs-CZ" altLang="cs-CZ" sz="2000" dirty="0" smtClean="0">
                <a:latin typeface="Tahoma" panose="020B0604030504040204" pitchFamily="34" charset="0"/>
                <a:cs typeface="Arial" panose="020B0604020202020204" pitchFamily="34" charset="0"/>
              </a:rPr>
              <a:t>i její ur</a:t>
            </a:r>
            <a:r>
              <a:rPr lang="cs-CZ" altLang="cs-CZ" sz="2000" dirty="0" smtClean="0">
                <a:latin typeface="Tahoma" panose="020B0604030504040204" pitchFamily="34" charset="0"/>
              </a:rPr>
              <a:t>č</a:t>
            </a:r>
            <a:r>
              <a:rPr lang="cs-CZ" altLang="cs-CZ" sz="2000" dirty="0" smtClean="0">
                <a:latin typeface="Tahoma" panose="020B0604030504040204" pitchFamily="34" charset="0"/>
                <a:cs typeface="Arial" panose="020B0604020202020204" pitchFamily="34" charset="0"/>
              </a:rPr>
              <a:t>ité koncentraci.</a:t>
            </a:r>
            <a:endParaRPr lang="cs-CZ" altLang="cs-CZ" sz="2000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dirty="0" smtClean="0">
                <a:latin typeface="Tahoma" panose="020B0604030504040204" pitchFamily="34" charset="0"/>
                <a:cs typeface="Arial" panose="020B0604020202020204" pitchFamily="34" charset="0"/>
              </a:rPr>
              <a:t> P</a:t>
            </a:r>
            <a:r>
              <a:rPr lang="cs-CZ" altLang="cs-CZ" sz="2000" dirty="0" smtClean="0">
                <a:latin typeface="Tahoma" panose="020B0604030504040204" pitchFamily="34" charset="0"/>
              </a:rPr>
              <a:t>ř</a:t>
            </a:r>
            <a:r>
              <a:rPr lang="cs-CZ" altLang="cs-CZ" sz="2000" dirty="0" smtClean="0">
                <a:latin typeface="Tahoma" panose="020B0604030504040204" pitchFamily="34" charset="0"/>
                <a:cs typeface="Arial" panose="020B0604020202020204" pitchFamily="34" charset="0"/>
              </a:rPr>
              <a:t>i sledování efektu na celé tkáni nebo na úrovni organismu závisí maximální výsledný efekt na </a:t>
            </a:r>
            <a:r>
              <a:rPr lang="cs-CZ" altLang="cs-CZ" sz="2000" b="1" dirty="0" smtClean="0">
                <a:latin typeface="Tahoma" panose="020B0604030504040204" pitchFamily="34" charset="0"/>
                <a:cs typeface="Arial" panose="020B0604020202020204" pitchFamily="34" charset="0"/>
              </a:rPr>
              <a:t>vnit</a:t>
            </a:r>
            <a:r>
              <a:rPr lang="cs-CZ" altLang="cs-CZ" sz="2000" b="1" dirty="0" smtClean="0">
                <a:latin typeface="Tahoma" panose="020B0604030504040204" pitchFamily="34" charset="0"/>
              </a:rPr>
              <a:t>ř</a:t>
            </a:r>
            <a:r>
              <a:rPr lang="cs-CZ" altLang="cs-CZ" sz="2000" b="1" dirty="0" smtClean="0">
                <a:latin typeface="Tahoma" panose="020B0604030504040204" pitchFamily="34" charset="0"/>
                <a:cs typeface="Arial" panose="020B0604020202020204" pitchFamily="34" charset="0"/>
              </a:rPr>
              <a:t>ní aktivit</a:t>
            </a:r>
            <a:r>
              <a:rPr lang="cs-CZ" altLang="cs-CZ" sz="2000" b="1" dirty="0" smtClean="0">
                <a:latin typeface="Tahoma" panose="020B0604030504040204" pitchFamily="34" charset="0"/>
              </a:rPr>
              <a:t>ě</a:t>
            </a:r>
            <a:r>
              <a:rPr lang="cs-CZ" altLang="cs-CZ" sz="2000" b="1" dirty="0" smtClean="0">
                <a:latin typeface="Tahoma" panose="020B0604030504040204" pitchFamily="34" charset="0"/>
                <a:cs typeface="Arial" panose="020B0604020202020204" pitchFamily="34" charset="0"/>
              </a:rPr>
              <a:t> (</a:t>
            </a:r>
            <a:r>
              <a:rPr lang="cs-CZ" altLang="cs-CZ" sz="2000" b="1" dirty="0" err="1" smtClean="0">
                <a:latin typeface="Tahoma" panose="020B0604030504040204" pitchFamily="34" charset="0"/>
                <a:cs typeface="Arial" panose="020B0604020202020204" pitchFamily="34" charset="0"/>
              </a:rPr>
              <a:t>efficacy</a:t>
            </a:r>
            <a:r>
              <a:rPr lang="cs-CZ" altLang="cs-CZ" sz="2000" b="1" dirty="0" smtClean="0">
                <a:latin typeface="Tahoma" panose="020B0604030504040204" pitchFamily="34" charset="0"/>
                <a:cs typeface="Arial" panose="020B0604020202020204" pitchFamily="34" charset="0"/>
              </a:rPr>
              <a:t>)</a:t>
            </a:r>
            <a:r>
              <a:rPr lang="cs-CZ" altLang="cs-CZ" sz="2000" dirty="0" smtClean="0">
                <a:latin typeface="Tahoma" panose="020B0604030504040204" pitchFamily="34" charset="0"/>
                <a:cs typeface="Arial" panose="020B0604020202020204" pitchFamily="34" charset="0"/>
              </a:rPr>
              <a:t> – α (maximální aktivita = 1) (Látky s vysokou afinitou, ale s nízkou vnit</a:t>
            </a:r>
            <a:r>
              <a:rPr lang="cs-CZ" altLang="cs-CZ" sz="2000" dirty="0" smtClean="0">
                <a:latin typeface="Tahoma" panose="020B0604030504040204" pitchFamily="34" charset="0"/>
              </a:rPr>
              <a:t>ř</a:t>
            </a:r>
            <a:r>
              <a:rPr lang="cs-CZ" altLang="cs-CZ" sz="2000" dirty="0" smtClean="0">
                <a:latin typeface="Tahoma" panose="020B0604030504040204" pitchFamily="34" charset="0"/>
                <a:cs typeface="Arial" panose="020B0604020202020204" pitchFamily="34" charset="0"/>
              </a:rPr>
              <a:t>ní aktivitou p</a:t>
            </a:r>
            <a:r>
              <a:rPr lang="cs-CZ" altLang="cs-CZ" sz="2000" dirty="0" smtClean="0">
                <a:latin typeface="Tahoma" panose="020B0604030504040204" pitchFamily="34" charset="0"/>
              </a:rPr>
              <a:t>ů</a:t>
            </a:r>
            <a:r>
              <a:rPr lang="cs-CZ" altLang="cs-CZ" sz="2000" dirty="0" smtClean="0">
                <a:latin typeface="Tahoma" panose="020B0604030504040204" pitchFamily="34" charset="0"/>
                <a:cs typeface="Arial" panose="020B0604020202020204" pitchFamily="34" charset="0"/>
              </a:rPr>
              <a:t>sobí jako antagonisté)</a:t>
            </a:r>
            <a:endParaRPr lang="cs-CZ" altLang="cs-CZ" sz="2000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000" dirty="0" smtClean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latin typeface="Tahoma" pitchFamily="34" charset="0"/>
                <a:cs typeface="Arial" charset="0"/>
              </a:rPr>
              <a:t>Lékové alergie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b="1" dirty="0" smtClean="0">
                <a:latin typeface="Tahoma" panose="020B0604030504040204" pitchFamily="34" charset="0"/>
                <a:cs typeface="Arial" panose="020B0604020202020204" pitchFamily="34" charset="0"/>
              </a:rPr>
              <a:t>Typy alergických reakcí:</a:t>
            </a:r>
            <a:endParaRPr lang="cs-CZ" altLang="cs-CZ" sz="2800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cs-CZ" altLang="cs-CZ" sz="2800" u="sng" dirty="0" smtClean="0">
                <a:latin typeface="Tahoma" panose="020B0604030504040204" pitchFamily="34" charset="0"/>
              </a:rPr>
              <a:t>č</a:t>
            </a:r>
            <a:r>
              <a:rPr lang="cs-CZ" altLang="cs-CZ" sz="2800" u="sng" dirty="0" smtClean="0">
                <a:latin typeface="Tahoma" panose="020B0604030504040204" pitchFamily="34" charset="0"/>
                <a:cs typeface="Arial" panose="020B0604020202020204" pitchFamily="34" charset="0"/>
              </a:rPr>
              <a:t>asná nebo anafylaktická reakce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 – rychlá reakce, která m</a:t>
            </a:r>
            <a:r>
              <a:rPr lang="cs-CZ" altLang="cs-CZ" sz="2800" dirty="0" smtClean="0">
                <a:latin typeface="Tahoma" panose="020B0604030504040204" pitchFamily="34" charset="0"/>
              </a:rPr>
              <a:t>ůž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e být lokalizovaná (k</a:t>
            </a:r>
            <a:r>
              <a:rPr lang="cs-CZ" altLang="cs-CZ" sz="2800" dirty="0" smtClean="0">
                <a:latin typeface="Tahoma" panose="020B0604030504040204" pitchFamily="34" charset="0"/>
              </a:rPr>
              <a:t>ůž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e, bronchy) nebo m</a:t>
            </a:r>
            <a:r>
              <a:rPr lang="cs-CZ" altLang="cs-CZ" sz="2800" dirty="0" smtClean="0">
                <a:latin typeface="Tahoma" panose="020B0604030504040204" pitchFamily="34" charset="0"/>
              </a:rPr>
              <a:t>ůž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e být i celková (edémy, hypotenze a šok)</a:t>
            </a:r>
            <a:endParaRPr lang="cs-CZ" altLang="cs-CZ" sz="2800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cs-CZ" altLang="cs-CZ" sz="2800" u="sng" dirty="0" smtClean="0">
                <a:latin typeface="Tahoma" panose="020B0604030504040204" pitchFamily="34" charset="0"/>
                <a:cs typeface="Arial" panose="020B0604020202020204" pitchFamily="34" charset="0"/>
              </a:rPr>
              <a:t>cytotoxický (cytolytický) typ alergie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 – p</a:t>
            </a:r>
            <a:r>
              <a:rPr lang="cs-CZ" altLang="cs-CZ" sz="2800" dirty="0" smtClean="0">
                <a:latin typeface="Tahoma" panose="020B0604030504040204" pitchFamily="34" charset="0"/>
              </a:rPr>
              <a:t>ř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 opakovaném kontaktu s alergenem dochází k zni</a:t>
            </a:r>
            <a:r>
              <a:rPr lang="cs-CZ" altLang="cs-CZ" sz="2800" dirty="0" smtClean="0">
                <a:latin typeface="Tahoma" panose="020B0604030504040204" pitchFamily="34" charset="0"/>
              </a:rPr>
              <a:t>č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ení bun</a:t>
            </a:r>
            <a:r>
              <a:rPr lang="cs-CZ" altLang="cs-CZ" sz="2800" dirty="0" smtClean="0">
                <a:latin typeface="Tahoma" panose="020B0604030504040204" pitchFamily="34" charset="0"/>
              </a:rPr>
              <a:t>ě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k, na které se antigen navázal (léky indukovaná hemolytická anémie)</a:t>
            </a:r>
            <a:endParaRPr lang="cs-CZ" altLang="cs-CZ" sz="2800" dirty="0" smtClean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latin typeface="Tahoma" pitchFamily="34" charset="0"/>
                <a:cs typeface="Arial" charset="0"/>
              </a:rPr>
              <a:t>Lékové alergie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800" u="sng" dirty="0" smtClean="0">
                <a:latin typeface="Tahoma" panose="020B0604030504040204" pitchFamily="34" charset="0"/>
                <a:cs typeface="Arial" panose="020B0604020202020204" pitchFamily="34" charset="0"/>
              </a:rPr>
              <a:t>alergie podmín</a:t>
            </a:r>
            <a:r>
              <a:rPr lang="cs-CZ" altLang="cs-CZ" sz="2800" u="sng" dirty="0" smtClean="0">
                <a:latin typeface="Tahoma" panose="020B0604030504040204" pitchFamily="34" charset="0"/>
              </a:rPr>
              <a:t>ě</a:t>
            </a:r>
            <a:r>
              <a:rPr lang="cs-CZ" altLang="cs-CZ" sz="2800" u="sng" dirty="0" smtClean="0">
                <a:latin typeface="Tahoma" panose="020B0604030504040204" pitchFamily="34" charset="0"/>
                <a:cs typeface="Arial" panose="020B0604020202020204" pitchFamily="34" charset="0"/>
              </a:rPr>
              <a:t>ná imunitními komplexy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 – alergická arteritida, </a:t>
            </a:r>
            <a:r>
              <a:rPr lang="cs-CZ" altLang="cs-CZ" sz="2800" dirty="0" err="1" smtClean="0">
                <a:latin typeface="Tahoma" panose="020B0604030504040204" pitchFamily="34" charset="0"/>
                <a:cs typeface="Arial" panose="020B0604020202020204" pitchFamily="34" charset="0"/>
              </a:rPr>
              <a:t>granulocytopénie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, hemolýza, alergická nefritida</a:t>
            </a:r>
            <a:endParaRPr lang="cs-CZ" altLang="cs-CZ" sz="2800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cs-CZ" altLang="cs-CZ" sz="2800" u="sng" dirty="0" smtClean="0">
                <a:latin typeface="Tahoma" panose="020B0604030504040204" pitchFamily="34" charset="0"/>
                <a:cs typeface="Arial" panose="020B0604020202020204" pitchFamily="34" charset="0"/>
              </a:rPr>
              <a:t>reakce pozdní p</a:t>
            </a:r>
            <a:r>
              <a:rPr lang="cs-CZ" altLang="cs-CZ" sz="2800" u="sng" dirty="0" smtClean="0">
                <a:latin typeface="Tahoma" panose="020B0604030504040204" pitchFamily="34" charset="0"/>
              </a:rPr>
              <a:t>ř</a:t>
            </a:r>
            <a:r>
              <a:rPr lang="cs-CZ" altLang="cs-CZ" sz="2800" u="sng" dirty="0" smtClean="0">
                <a:latin typeface="Tahoma" panose="020B0604030504040204" pitchFamily="34" charset="0"/>
                <a:cs typeface="Arial" panose="020B0604020202020204" pitchFamily="34" charset="0"/>
              </a:rPr>
              <a:t>ecitliv</a:t>
            </a:r>
            <a:r>
              <a:rPr lang="cs-CZ" altLang="cs-CZ" sz="2800" u="sng" dirty="0" smtClean="0">
                <a:latin typeface="Tahoma" panose="020B0604030504040204" pitchFamily="34" charset="0"/>
              </a:rPr>
              <a:t>ě</a:t>
            </a:r>
            <a:r>
              <a:rPr lang="cs-CZ" altLang="cs-CZ" sz="2800" u="sng" dirty="0" smtClean="0">
                <a:latin typeface="Tahoma" panose="020B0604030504040204" pitchFamily="34" charset="0"/>
                <a:cs typeface="Arial" panose="020B0604020202020204" pitchFamily="34" charset="0"/>
              </a:rPr>
              <a:t>losti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 – projeví se a</a:t>
            </a:r>
            <a:r>
              <a:rPr lang="cs-CZ" altLang="cs-CZ" sz="2800" dirty="0" smtClean="0">
                <a:latin typeface="Tahoma" panose="020B0604030504040204" pitchFamily="34" charset="0"/>
              </a:rPr>
              <a:t>ž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 po uplynutí n</a:t>
            </a:r>
            <a:r>
              <a:rPr lang="cs-CZ" altLang="cs-CZ" sz="2800" dirty="0" smtClean="0">
                <a:latin typeface="Tahoma" panose="020B0604030504040204" pitchFamily="34" charset="0"/>
              </a:rPr>
              <a:t>ě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kolika dn</a:t>
            </a:r>
            <a:r>
              <a:rPr lang="cs-CZ" altLang="cs-CZ" sz="2800" dirty="0" smtClean="0">
                <a:latin typeface="Tahoma" panose="020B0604030504040204" pitchFamily="34" charset="0"/>
              </a:rPr>
              <a:t>ů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. </a:t>
            </a:r>
            <a:r>
              <a:rPr lang="cs-CZ" altLang="cs-CZ" sz="2800" dirty="0" smtClean="0">
                <a:latin typeface="Tahoma" panose="020B0604030504040204" pitchFamily="34" charset="0"/>
              </a:rPr>
              <a:t>             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P</a:t>
            </a:r>
            <a:r>
              <a:rPr lang="cs-CZ" altLang="cs-CZ" sz="2800" dirty="0" smtClean="0">
                <a:latin typeface="Tahoma" panose="020B0604030504040204" pitchFamily="34" charset="0"/>
              </a:rPr>
              <a:t>ř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 styku </a:t>
            </a:r>
            <a:r>
              <a:rPr lang="cs-CZ" altLang="cs-CZ" sz="2800" dirty="0" err="1" smtClean="0">
                <a:latin typeface="Tahoma" panose="020B0604030504040204" pitchFamily="34" charset="0"/>
                <a:cs typeface="Arial" panose="020B0604020202020204" pitchFamily="34" charset="0"/>
              </a:rPr>
              <a:t>sensitizovaných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 bun</a:t>
            </a:r>
            <a:r>
              <a:rPr lang="cs-CZ" altLang="cs-CZ" sz="2800" dirty="0" smtClean="0">
                <a:latin typeface="Tahoma" panose="020B0604030504040204" pitchFamily="34" charset="0"/>
              </a:rPr>
              <a:t>ě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k s antigenem dochází k zán</a:t>
            </a:r>
            <a:r>
              <a:rPr lang="cs-CZ" altLang="cs-CZ" sz="2800" dirty="0" smtClean="0">
                <a:latin typeface="Tahoma" panose="020B0604030504040204" pitchFamily="34" charset="0"/>
              </a:rPr>
              <a:t>ě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tlivé reakci vlivem uvoln</a:t>
            </a:r>
            <a:r>
              <a:rPr lang="cs-CZ" altLang="cs-CZ" sz="2800" dirty="0" smtClean="0">
                <a:latin typeface="Tahoma" panose="020B0604030504040204" pitchFamily="34" charset="0"/>
              </a:rPr>
              <a:t>ě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ných lymfokin</a:t>
            </a:r>
            <a:r>
              <a:rPr lang="cs-CZ" altLang="cs-CZ" sz="2800" dirty="0" smtClean="0">
                <a:latin typeface="Tahoma" panose="020B0604030504040204" pitchFamily="34" charset="0"/>
              </a:rPr>
              <a:t>ů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, k reakci dochází p</a:t>
            </a:r>
            <a:r>
              <a:rPr lang="cs-CZ" altLang="cs-CZ" sz="2800" dirty="0" smtClean="0">
                <a:latin typeface="Tahoma" panose="020B0604030504040204" pitchFamily="34" charset="0"/>
              </a:rPr>
              <a:t>ř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edevším</a:t>
            </a:r>
            <a:r>
              <a:rPr lang="cs-CZ" altLang="cs-CZ" sz="2800" dirty="0" smtClean="0">
                <a:latin typeface="Tahoma" panose="020B0604030504040204" pitchFamily="34" charset="0"/>
              </a:rPr>
              <a:t> v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 k</a:t>
            </a:r>
            <a:r>
              <a:rPr lang="cs-CZ" altLang="cs-CZ" sz="2800" dirty="0" smtClean="0">
                <a:latin typeface="Tahoma" panose="020B0604030504040204" pitchFamily="34" charset="0"/>
              </a:rPr>
              <a:t>ůž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 (kontaktní dermatitidy).</a:t>
            </a:r>
            <a:endParaRPr lang="cs-CZ" altLang="cs-CZ" sz="2800" dirty="0" smtClean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latin typeface="Tahoma" pitchFamily="34" charset="0"/>
                <a:cs typeface="Arial" charset="0"/>
              </a:rPr>
              <a:t>Lékové alergie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Lé</a:t>
            </a:r>
            <a:r>
              <a:rPr lang="cs-CZ" altLang="cs-CZ" dirty="0" smtClean="0">
                <a:latin typeface="Tahoma" panose="020B0604030504040204" pitchFamily="34" charset="0"/>
              </a:rPr>
              <a:t>č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ba: vychází z anamnézy pacienta</a:t>
            </a:r>
            <a:endParaRPr lang="cs-CZ" altLang="cs-CZ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kortikoidy, β-adrenergní látky, antihistaminika, nespecificky p</a:t>
            </a:r>
            <a:r>
              <a:rPr lang="cs-CZ" altLang="cs-CZ" dirty="0" smtClean="0">
                <a:latin typeface="Tahoma" panose="020B0604030504040204" pitchFamily="34" charset="0"/>
              </a:rPr>
              <a:t>ů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sobící látky (p</a:t>
            </a:r>
            <a:r>
              <a:rPr lang="cs-CZ" altLang="cs-CZ" dirty="0" smtClean="0">
                <a:latin typeface="Tahoma" panose="020B0604030504040204" pitchFamily="34" charset="0"/>
              </a:rPr>
              <a:t>ř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ípravky s Ca – </a:t>
            </a:r>
            <a:r>
              <a:rPr lang="cs-CZ" altLang="cs-CZ" dirty="0" err="1" smtClean="0">
                <a:latin typeface="Tahoma" panose="020B0604030504040204" pitchFamily="34" charset="0"/>
                <a:cs typeface="Arial" panose="020B0604020202020204" pitchFamily="34" charset="0"/>
              </a:rPr>
              <a:t>i.v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.)</a:t>
            </a:r>
            <a:endParaRPr lang="cs-CZ" altLang="cs-CZ" dirty="0" smtClean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09600"/>
            <a:ext cx="83820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dirty="0">
                <a:solidFill>
                  <a:prstClr val="black"/>
                </a:solidFill>
                <a:latin typeface="Tahoma" pitchFamily="34" charset="0"/>
                <a:cs typeface="Arial" charset="0"/>
              </a:rPr>
              <a:t>Vztah mezi dávkou lé</a:t>
            </a:r>
            <a:r>
              <a:rPr lang="cs-CZ" dirty="0">
                <a:solidFill>
                  <a:prstClr val="black"/>
                </a:solidFill>
                <a:latin typeface="Tahoma" pitchFamily="34" charset="0"/>
              </a:rPr>
              <a:t>č</a:t>
            </a:r>
            <a:r>
              <a:rPr lang="cs-CZ" dirty="0">
                <a:solidFill>
                  <a:prstClr val="black"/>
                </a:solidFill>
                <a:latin typeface="Tahoma" pitchFamily="34" charset="0"/>
                <a:cs typeface="Arial" charset="0"/>
              </a:rPr>
              <a:t>iva a účinkem</a:t>
            </a:r>
            <a:endParaRPr lang="cs-CZ" b="1" dirty="0" smtClean="0">
              <a:latin typeface="Tahoma" pitchFamily="34" charset="0"/>
              <a:cs typeface="Arial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0" y="1628800"/>
            <a:ext cx="8991600" cy="4752528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dirty="0" err="1" smtClean="0">
                <a:latin typeface="Tahoma" panose="020B0604030504040204" pitchFamily="34" charset="0"/>
                <a:cs typeface="Arial" panose="020B0604020202020204" pitchFamily="34" charset="0"/>
              </a:rPr>
              <a:t>Kompetice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 s agonisty o vazebné místo – </a:t>
            </a:r>
            <a:r>
              <a:rPr lang="cs-CZ" altLang="cs-CZ" sz="2800" b="1" dirty="0" smtClean="0">
                <a:latin typeface="Tahoma" panose="020B0604030504040204" pitchFamily="34" charset="0"/>
                <a:cs typeface="Arial" panose="020B0604020202020204" pitchFamily="34" charset="0"/>
              </a:rPr>
              <a:t>reverzibilní</a:t>
            </a:r>
            <a:endParaRPr lang="cs-CZ" altLang="cs-CZ" sz="2800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800" dirty="0" smtClean="0">
              <a:latin typeface="Tahoma" panose="020B060403050404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Kompetitivní antagonista = p</a:t>
            </a:r>
            <a:r>
              <a:rPr lang="cs-CZ" altLang="cs-CZ" sz="2800" dirty="0" smtClean="0">
                <a:latin typeface="Tahoma" panose="020B0604030504040204" pitchFamily="34" charset="0"/>
              </a:rPr>
              <a:t>ř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 stálé koncentraci agonisty vyvolají postupn</a:t>
            </a:r>
            <a:r>
              <a:rPr lang="cs-CZ" altLang="cs-CZ" sz="2800" dirty="0" smtClean="0">
                <a:latin typeface="Tahoma" panose="020B0604030504040204" pitchFamily="34" charset="0"/>
              </a:rPr>
              <a:t>ě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 rostoucí dávky kompetitivního antagonisty sní</a:t>
            </a:r>
            <a:r>
              <a:rPr lang="cs-CZ" altLang="cs-CZ" sz="2800" dirty="0" smtClean="0">
                <a:latin typeface="Tahoma" panose="020B0604030504040204" pitchFamily="34" charset="0"/>
              </a:rPr>
              <a:t>ž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ení </a:t>
            </a:r>
            <a:r>
              <a:rPr lang="cs-CZ" altLang="cs-CZ" sz="2800" dirty="0" smtClean="0">
                <a:latin typeface="Tahoma" panose="020B0604030504040204" pitchFamily="34" charset="0"/>
              </a:rPr>
              <a:t>úč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inku agonisty. Vysoká koncentrace antagonisty agonistu zcela vyblokuje a obrácen</a:t>
            </a:r>
            <a:r>
              <a:rPr lang="cs-CZ" altLang="cs-CZ" sz="2800" dirty="0" smtClean="0">
                <a:latin typeface="Tahoma" panose="020B0604030504040204" pitchFamily="34" charset="0"/>
              </a:rPr>
              <a:t>ě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. Míra a doba inhibice závisí </a:t>
            </a:r>
            <a:r>
              <a:rPr lang="cs-CZ" altLang="cs-CZ" sz="2800" dirty="0" smtClean="0">
                <a:latin typeface="Tahoma" panose="020B0604030504040204" pitchFamily="34" charset="0"/>
              </a:rPr>
              <a:t>           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na koncentraci kompetitivního antagonisty, na jeho koncentraci v plazm</a:t>
            </a:r>
            <a:r>
              <a:rPr lang="cs-CZ" altLang="cs-CZ" sz="2800" dirty="0" smtClean="0">
                <a:latin typeface="Tahoma" panose="020B0604030504040204" pitchFamily="34" charset="0"/>
              </a:rPr>
              <a:t>ě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, metabolické </a:t>
            </a:r>
            <a:r>
              <a:rPr lang="cs-CZ" altLang="cs-CZ" sz="2800" dirty="0" err="1" smtClean="0">
                <a:latin typeface="Tahoma" panose="020B0604030504040204" pitchFamily="34" charset="0"/>
                <a:cs typeface="Arial" panose="020B0604020202020204" pitchFamily="34" charset="0"/>
              </a:rPr>
              <a:t>clearence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 a vylu</a:t>
            </a:r>
            <a:r>
              <a:rPr lang="cs-CZ" altLang="cs-CZ" sz="2800" dirty="0" smtClean="0">
                <a:latin typeface="Tahoma" panose="020B0604030504040204" pitchFamily="34" charset="0"/>
              </a:rPr>
              <a:t>č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ování. Klinická odpov</a:t>
            </a:r>
            <a:r>
              <a:rPr lang="cs-CZ" altLang="cs-CZ" sz="2800" dirty="0" smtClean="0">
                <a:latin typeface="Tahoma" panose="020B0604030504040204" pitchFamily="34" charset="0"/>
              </a:rPr>
              <a:t>ěď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 vyvolaná antagonistou je u pacient</a:t>
            </a:r>
            <a:r>
              <a:rPr lang="cs-CZ" altLang="cs-CZ" sz="2800" dirty="0" smtClean="0">
                <a:latin typeface="Tahoma" panose="020B0604030504040204" pitchFamily="34" charset="0"/>
              </a:rPr>
              <a:t>ů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 variabilní.</a:t>
            </a:r>
            <a:endParaRPr lang="cs-CZ" altLang="cs-CZ" sz="2800" dirty="0" smtClean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09600"/>
            <a:ext cx="83820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dirty="0">
                <a:solidFill>
                  <a:prstClr val="black"/>
                </a:solidFill>
                <a:latin typeface="Tahoma" pitchFamily="34" charset="0"/>
                <a:cs typeface="Arial" charset="0"/>
              </a:rPr>
              <a:t>Vztah mezi dávkou lé</a:t>
            </a:r>
            <a:r>
              <a:rPr lang="cs-CZ" dirty="0">
                <a:solidFill>
                  <a:prstClr val="black"/>
                </a:solidFill>
                <a:latin typeface="Tahoma" pitchFamily="34" charset="0"/>
              </a:rPr>
              <a:t>č</a:t>
            </a:r>
            <a:r>
              <a:rPr lang="cs-CZ" dirty="0">
                <a:solidFill>
                  <a:prstClr val="black"/>
                </a:solidFill>
                <a:latin typeface="Tahoma" pitchFamily="34" charset="0"/>
                <a:cs typeface="Arial" charset="0"/>
              </a:rPr>
              <a:t>iva a účinkem</a:t>
            </a:r>
            <a:endParaRPr lang="cs-CZ" b="1" dirty="0" smtClean="0">
              <a:latin typeface="Tahoma" pitchFamily="34" charset="0"/>
              <a:cs typeface="Arial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600200"/>
            <a:ext cx="8659688" cy="4525963"/>
          </a:xfrm>
        </p:spPr>
        <p:txBody>
          <a:bodyPr/>
          <a:lstStyle/>
          <a:p>
            <a:pPr marL="0" indent="0">
              <a:buNone/>
            </a:pPr>
            <a:r>
              <a:rPr lang="cs-CZ" altLang="cs-CZ" sz="2800" dirty="0" err="1" smtClean="0">
                <a:solidFill>
                  <a:prstClr val="black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Kompetice</a:t>
            </a:r>
            <a:r>
              <a:rPr lang="cs-CZ" altLang="cs-CZ" sz="2800" dirty="0" smtClean="0">
                <a:solidFill>
                  <a:prstClr val="black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cs-CZ" altLang="cs-CZ" sz="2800" dirty="0">
                <a:solidFill>
                  <a:prstClr val="black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s agonisty o vazebné </a:t>
            </a:r>
            <a:r>
              <a:rPr lang="cs-CZ" altLang="cs-CZ" sz="2800" dirty="0" smtClean="0">
                <a:solidFill>
                  <a:prstClr val="black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místo - </a:t>
            </a:r>
            <a:r>
              <a:rPr lang="cs-CZ" altLang="cs-CZ" sz="2800" b="1" dirty="0" smtClean="0">
                <a:latin typeface="Tahoma" panose="020B0604030504040204" pitchFamily="34" charset="0"/>
                <a:cs typeface="Arial" panose="020B0604020202020204" pitchFamily="34" charset="0"/>
              </a:rPr>
              <a:t>ireverzibilní</a:t>
            </a:r>
            <a:endParaRPr lang="cs-CZ" altLang="cs-CZ" sz="2800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cs-CZ" altLang="cs-CZ" sz="2800" dirty="0" smtClean="0">
              <a:latin typeface="Tahoma" panose="020B060403050404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Afinita antagonisty k receptoru m</a:t>
            </a:r>
            <a:r>
              <a:rPr lang="cs-CZ" altLang="cs-CZ" sz="2800" dirty="0" smtClean="0">
                <a:latin typeface="Tahoma" panose="020B0604030504040204" pitchFamily="34" charset="0"/>
              </a:rPr>
              <a:t>ůž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e být tak vysoká, </a:t>
            </a:r>
            <a:r>
              <a:rPr lang="cs-CZ" altLang="cs-CZ" sz="2800" dirty="0" smtClean="0">
                <a:latin typeface="Tahoma" panose="020B0604030504040204" pitchFamily="34" charset="0"/>
              </a:rPr>
              <a:t>ž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e k vazb</a:t>
            </a:r>
            <a:r>
              <a:rPr lang="cs-CZ" altLang="cs-CZ" sz="2800" dirty="0" smtClean="0">
                <a:latin typeface="Tahoma" panose="020B0604030504040204" pitchFamily="34" charset="0"/>
              </a:rPr>
              <a:t>ě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 agonisty na receptor prakticky nedochází, m</a:t>
            </a:r>
            <a:r>
              <a:rPr lang="cs-CZ" altLang="cs-CZ" sz="2800" dirty="0" smtClean="0">
                <a:latin typeface="Tahoma" panose="020B0604030504040204" pitchFamily="34" charset="0"/>
              </a:rPr>
              <a:t>ůž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e se vytvo</a:t>
            </a:r>
            <a:r>
              <a:rPr lang="cs-CZ" altLang="cs-CZ" sz="2800" dirty="0" smtClean="0">
                <a:latin typeface="Tahoma" panose="020B0604030504040204" pitchFamily="34" charset="0"/>
              </a:rPr>
              <a:t>ř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it kovalentní vazba. Ani vysoká koncentrace agonisty nem</a:t>
            </a:r>
            <a:r>
              <a:rPr lang="cs-CZ" altLang="cs-CZ" sz="2800" dirty="0" smtClean="0">
                <a:latin typeface="Tahoma" panose="020B0604030504040204" pitchFamily="34" charset="0"/>
              </a:rPr>
              <a:t>ůž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e vyt</a:t>
            </a:r>
            <a:r>
              <a:rPr lang="cs-CZ" altLang="cs-CZ" sz="2800" dirty="0" smtClean="0">
                <a:latin typeface="Tahoma" panose="020B0604030504040204" pitchFamily="34" charset="0"/>
              </a:rPr>
              <a:t>ě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snit antagonistu. Závisí na dávce ireverzibilního agonisty, p</a:t>
            </a:r>
            <a:r>
              <a:rPr lang="cs-CZ" altLang="cs-CZ" sz="2800" dirty="0" smtClean="0">
                <a:latin typeface="Tahoma" panose="020B0604030504040204" pitchFamily="34" charset="0"/>
              </a:rPr>
              <a:t>ř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 nízké dávce m</a:t>
            </a:r>
            <a:r>
              <a:rPr lang="cs-CZ" altLang="cs-CZ" sz="2800" dirty="0" smtClean="0">
                <a:latin typeface="Tahoma" panose="020B0604030504040204" pitchFamily="34" charset="0"/>
              </a:rPr>
              <a:t>ůž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e být obsazeno malé mno</a:t>
            </a:r>
            <a:r>
              <a:rPr lang="cs-CZ" altLang="cs-CZ" sz="2800" dirty="0" smtClean="0">
                <a:latin typeface="Tahoma" panose="020B0604030504040204" pitchFamily="34" charset="0"/>
              </a:rPr>
              <a:t>ž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ství receptor</a:t>
            </a:r>
            <a:r>
              <a:rPr lang="cs-CZ" altLang="cs-CZ" sz="2800" dirty="0" smtClean="0">
                <a:latin typeface="Tahoma" panose="020B0604030504040204" pitchFamily="34" charset="0"/>
              </a:rPr>
              <a:t>ů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.</a:t>
            </a:r>
            <a:endParaRPr lang="cs-CZ" altLang="cs-CZ" sz="2800" dirty="0" smtClean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2296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3600" dirty="0">
                <a:solidFill>
                  <a:prstClr val="black"/>
                </a:solidFill>
                <a:latin typeface="Tahoma" pitchFamily="34" charset="0"/>
                <a:cs typeface="Arial" charset="0"/>
              </a:rPr>
              <a:t>Vztah mezi dávkou lé</a:t>
            </a:r>
            <a:r>
              <a:rPr lang="cs-CZ" sz="3600" dirty="0">
                <a:solidFill>
                  <a:prstClr val="black"/>
                </a:solidFill>
                <a:latin typeface="Tahoma" pitchFamily="34" charset="0"/>
              </a:rPr>
              <a:t>č</a:t>
            </a:r>
            <a:r>
              <a:rPr lang="cs-CZ" sz="3600" dirty="0">
                <a:solidFill>
                  <a:prstClr val="black"/>
                </a:solidFill>
                <a:latin typeface="Tahoma" pitchFamily="34" charset="0"/>
                <a:cs typeface="Arial" charset="0"/>
              </a:rPr>
              <a:t>iva a účinkem</a:t>
            </a:r>
            <a:endParaRPr lang="cs-CZ" sz="3600" b="1" dirty="0" smtClean="0">
              <a:latin typeface="Tahoma" pitchFamily="34" charset="0"/>
              <a:cs typeface="Arial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Jiným typem antagonismu (ne</a:t>
            </a:r>
            <a:r>
              <a:rPr lang="cs-CZ" altLang="cs-CZ" dirty="0" smtClean="0">
                <a:latin typeface="Tahoma" panose="020B0604030504040204" pitchFamily="34" charset="0"/>
              </a:rPr>
              <a:t>ž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 je interakce s receptorem) je </a:t>
            </a:r>
            <a:r>
              <a:rPr lang="cs-CZ" altLang="cs-CZ" u="sng" dirty="0" smtClean="0">
                <a:latin typeface="Tahoma" panose="020B0604030504040204" pitchFamily="34" charset="0"/>
                <a:cs typeface="Arial" panose="020B0604020202020204" pitchFamily="34" charset="0"/>
              </a:rPr>
              <a:t>chemický antagonismus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 – jedno l</a:t>
            </a:r>
            <a:r>
              <a:rPr lang="cs-CZ" altLang="cs-CZ" dirty="0" smtClean="0">
                <a:latin typeface="Tahoma" panose="020B0604030504040204" pitchFamily="34" charset="0"/>
              </a:rPr>
              <a:t>éč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ivo se chemicky vá</a:t>
            </a:r>
            <a:r>
              <a:rPr lang="cs-CZ" altLang="cs-CZ" dirty="0" smtClean="0">
                <a:latin typeface="Tahoma" panose="020B0604030504040204" pitchFamily="34" charset="0"/>
              </a:rPr>
              <a:t>ž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e na druhé a inaktivuje ho (bez receptoru).</a:t>
            </a:r>
            <a:endParaRPr lang="cs-CZ" altLang="cs-CZ" dirty="0" smtClean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3058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dirty="0">
                <a:solidFill>
                  <a:prstClr val="black"/>
                </a:solidFill>
                <a:latin typeface="Tahoma" pitchFamily="34" charset="0"/>
                <a:cs typeface="Arial" charset="0"/>
              </a:rPr>
              <a:t>Vztah mezi dávkou lé</a:t>
            </a:r>
            <a:r>
              <a:rPr lang="cs-CZ" dirty="0">
                <a:solidFill>
                  <a:prstClr val="black"/>
                </a:solidFill>
                <a:latin typeface="Tahoma" pitchFamily="34" charset="0"/>
              </a:rPr>
              <a:t>č</a:t>
            </a:r>
            <a:r>
              <a:rPr lang="cs-CZ" dirty="0">
                <a:solidFill>
                  <a:prstClr val="black"/>
                </a:solidFill>
                <a:latin typeface="Tahoma" pitchFamily="34" charset="0"/>
                <a:cs typeface="Arial" charset="0"/>
              </a:rPr>
              <a:t>iva a účinkem</a:t>
            </a:r>
            <a:endParaRPr lang="cs-CZ" b="1" dirty="0" smtClean="0">
              <a:latin typeface="Tahoma" pitchFamily="34" charset="0"/>
              <a:cs typeface="Arial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u="sng" dirty="0" smtClean="0">
                <a:latin typeface="Tahoma" panose="020B0604030504040204" pitchFamily="34" charset="0"/>
                <a:cs typeface="Arial" panose="020B0604020202020204" pitchFamily="34" charset="0"/>
              </a:rPr>
              <a:t>Fyziologický antagonismus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 – navzájem protich</a:t>
            </a:r>
            <a:r>
              <a:rPr lang="cs-CZ" altLang="cs-CZ" dirty="0" smtClean="0">
                <a:latin typeface="Tahoma" panose="020B0604030504040204" pitchFamily="34" charset="0"/>
              </a:rPr>
              <a:t>ů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dné regula</a:t>
            </a:r>
            <a:r>
              <a:rPr lang="cs-CZ" altLang="cs-CZ" dirty="0" smtClean="0">
                <a:latin typeface="Tahoma" panose="020B0604030504040204" pitchFamily="34" charset="0"/>
              </a:rPr>
              <a:t>č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ní mechanismy (katabolický ú</a:t>
            </a:r>
            <a:r>
              <a:rPr lang="cs-CZ" altLang="cs-CZ" dirty="0" smtClean="0">
                <a:latin typeface="Tahoma" panose="020B0604030504040204" pitchFamily="34" charset="0"/>
              </a:rPr>
              <a:t>č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inek glukokortikoid</a:t>
            </a:r>
            <a:r>
              <a:rPr lang="cs-CZ" altLang="cs-CZ" dirty="0" smtClean="0">
                <a:latin typeface="Tahoma" panose="020B0604030504040204" pitchFamily="34" charset="0"/>
              </a:rPr>
              <a:t>ů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cs-CZ" altLang="cs-CZ" dirty="0" smtClean="0">
                <a:latin typeface="Tahoma" panose="020B0604030504040204" pitchFamily="34" charset="0"/>
              </a:rPr>
              <a:t>                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pro zvýšení glykémie x inzulín ji fyziologicky vyrovná) (zcela odlišné receptory), mén</a:t>
            </a:r>
            <a:r>
              <a:rPr lang="cs-CZ" altLang="cs-CZ" dirty="0" smtClean="0">
                <a:latin typeface="Tahoma" panose="020B0604030504040204" pitchFamily="34" charset="0"/>
              </a:rPr>
              <a:t>ě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 specifické a h</a:t>
            </a:r>
            <a:r>
              <a:rPr lang="cs-CZ" altLang="cs-CZ" dirty="0" smtClean="0">
                <a:latin typeface="Tahoma" panose="020B0604030504040204" pitchFamily="34" charset="0"/>
              </a:rPr>
              <a:t>ůř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e kontrolovatelné projevy</a:t>
            </a:r>
            <a:endParaRPr lang="cs-CZ" altLang="cs-CZ" dirty="0" smtClean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3058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dirty="0">
                <a:solidFill>
                  <a:prstClr val="black"/>
                </a:solidFill>
                <a:latin typeface="Tahoma" pitchFamily="34" charset="0"/>
                <a:cs typeface="Arial" charset="0"/>
              </a:rPr>
              <a:t>Vztah mezi dávkou lé</a:t>
            </a:r>
            <a:r>
              <a:rPr lang="cs-CZ" dirty="0">
                <a:solidFill>
                  <a:prstClr val="black"/>
                </a:solidFill>
                <a:latin typeface="Tahoma" pitchFamily="34" charset="0"/>
              </a:rPr>
              <a:t>č</a:t>
            </a:r>
            <a:r>
              <a:rPr lang="cs-CZ" dirty="0">
                <a:solidFill>
                  <a:prstClr val="black"/>
                </a:solidFill>
                <a:latin typeface="Tahoma" pitchFamily="34" charset="0"/>
                <a:cs typeface="Arial" charset="0"/>
              </a:rPr>
              <a:t>iva a účinkem</a:t>
            </a:r>
            <a:endParaRPr lang="cs-CZ" b="1" dirty="0" smtClean="0">
              <a:latin typeface="Tahoma" pitchFamily="34" charset="0"/>
              <a:cs typeface="Arial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Parciální </a:t>
            </a:r>
            <a:r>
              <a:rPr lang="cs-CZ" altLang="cs-CZ" sz="2800" dirty="0" err="1" smtClean="0">
                <a:latin typeface="Tahoma" panose="020B0604030504040204" pitchFamily="34" charset="0"/>
                <a:cs typeface="Arial" panose="020B0604020202020204" pitchFamily="34" charset="0"/>
              </a:rPr>
              <a:t>agonismus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 (kompetitivní dualismus; smíšení, </a:t>
            </a:r>
            <a:r>
              <a:rPr lang="cs-CZ" altLang="cs-CZ" sz="2800" dirty="0" smtClean="0">
                <a:latin typeface="Tahoma" panose="020B0604030504040204" pitchFamily="34" charset="0"/>
              </a:rPr>
              <a:t>č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áste</a:t>
            </a:r>
            <a:r>
              <a:rPr lang="cs-CZ" altLang="cs-CZ" sz="2800" dirty="0" smtClean="0">
                <a:latin typeface="Tahoma" panose="020B0604030504040204" pitchFamily="34" charset="0"/>
              </a:rPr>
              <a:t>č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ný </a:t>
            </a:r>
            <a:r>
              <a:rPr lang="cs-CZ" altLang="cs-CZ" sz="2800" dirty="0" err="1" smtClean="0">
                <a:latin typeface="Tahoma" panose="020B0604030504040204" pitchFamily="34" charset="0"/>
                <a:cs typeface="Arial" panose="020B0604020202020204" pitchFamily="34" charset="0"/>
              </a:rPr>
              <a:t>agonismus</a:t>
            </a:r>
            <a:endParaRPr lang="cs-CZ" altLang="cs-CZ" sz="2800" dirty="0" smtClean="0">
              <a:latin typeface="Tahoma" panose="020B060403050404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sz="2800" dirty="0" smtClean="0">
                <a:latin typeface="Tahoma" panose="020B0604030504040204" pitchFamily="34" charset="0"/>
              </a:rPr>
              <a:t>Č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istí (plní) agonisté vyvolávají p</a:t>
            </a:r>
            <a:r>
              <a:rPr lang="cs-CZ" altLang="cs-CZ" sz="2800" dirty="0" smtClean="0">
                <a:latin typeface="Tahoma" panose="020B0604030504040204" pitchFamily="34" charset="0"/>
              </a:rPr>
              <a:t>ř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 plném obsazení receptor</a:t>
            </a:r>
            <a:r>
              <a:rPr lang="cs-CZ" altLang="cs-CZ" sz="2800" dirty="0" smtClean="0">
                <a:latin typeface="Tahoma" panose="020B0604030504040204" pitchFamily="34" charset="0"/>
              </a:rPr>
              <a:t>ů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 stejný, maximální ú</a:t>
            </a:r>
            <a:r>
              <a:rPr lang="cs-CZ" altLang="cs-CZ" sz="2800" dirty="0" smtClean="0">
                <a:latin typeface="Tahoma" panose="020B0604030504040204" pitchFamily="34" charset="0"/>
              </a:rPr>
              <a:t>č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inek lé</a:t>
            </a:r>
            <a:r>
              <a:rPr lang="cs-CZ" altLang="cs-CZ" sz="2800" dirty="0" smtClean="0">
                <a:latin typeface="Tahoma" panose="020B0604030504040204" pitchFamily="34" charset="0"/>
              </a:rPr>
              <a:t>č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iva.</a:t>
            </a:r>
            <a:endParaRPr lang="cs-CZ" altLang="cs-CZ" sz="2800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Parciální </a:t>
            </a:r>
            <a:r>
              <a:rPr lang="cs-CZ" altLang="cs-CZ" sz="2800" dirty="0" err="1" smtClean="0">
                <a:latin typeface="Tahoma" panose="020B0604030504040204" pitchFamily="34" charset="0"/>
                <a:cs typeface="Arial" panose="020B0604020202020204" pitchFamily="34" charset="0"/>
              </a:rPr>
              <a:t>agosnité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 vyvolávají p</a:t>
            </a:r>
            <a:r>
              <a:rPr lang="cs-CZ" altLang="cs-CZ" sz="2800" dirty="0" smtClean="0">
                <a:latin typeface="Tahoma" panose="020B0604030504040204" pitchFamily="34" charset="0"/>
              </a:rPr>
              <a:t>ř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 plném obsazení n</a:t>
            </a:r>
            <a:r>
              <a:rPr lang="cs-CZ" altLang="cs-CZ" sz="2800" dirty="0" smtClean="0">
                <a:latin typeface="Tahoma" panose="020B0604030504040204" pitchFamily="34" charset="0"/>
              </a:rPr>
              <a:t>iž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ší odpov</a:t>
            </a:r>
            <a:r>
              <a:rPr lang="cs-CZ" altLang="cs-CZ" sz="2800" dirty="0" smtClean="0">
                <a:latin typeface="Tahoma" panose="020B0604030504040204" pitchFamily="34" charset="0"/>
              </a:rPr>
              <a:t>ěď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 ne</a:t>
            </a:r>
            <a:r>
              <a:rPr lang="cs-CZ" altLang="cs-CZ" sz="2800" dirty="0" smtClean="0">
                <a:latin typeface="Tahoma" panose="020B0604030504040204" pitchFamily="34" charset="0"/>
              </a:rPr>
              <a:t>ž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cs-CZ" altLang="cs-CZ" sz="2800" dirty="0" smtClean="0">
                <a:latin typeface="Tahoma" panose="020B0604030504040204" pitchFamily="34" charset="0"/>
              </a:rPr>
              <a:t>č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istí agonisté (kompetitivn</a:t>
            </a:r>
            <a:r>
              <a:rPr lang="cs-CZ" altLang="cs-CZ" sz="2800" dirty="0" smtClean="0">
                <a:latin typeface="Tahoma" panose="020B0604030504040204" pitchFamily="34" charset="0"/>
              </a:rPr>
              <a:t>ě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 mohou inhibovat odpov</a:t>
            </a:r>
            <a:r>
              <a:rPr lang="cs-CZ" altLang="cs-CZ" sz="2800" dirty="0" smtClean="0">
                <a:latin typeface="Tahoma" panose="020B0604030504040204" pitchFamily="34" charset="0"/>
              </a:rPr>
              <a:t>ě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di vyvolané </a:t>
            </a:r>
            <a:r>
              <a:rPr lang="cs-CZ" altLang="cs-CZ" sz="2800" dirty="0" smtClean="0">
                <a:latin typeface="Tahoma" panose="020B0604030504040204" pitchFamily="34" charset="0"/>
              </a:rPr>
              <a:t>č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istými agonisty</a:t>
            </a:r>
            <a:r>
              <a:rPr lang="cs-CZ" altLang="cs-CZ" sz="2800" dirty="0" smtClean="0">
                <a:latin typeface="Tahoma" panose="020B0604030504040204" pitchFamily="34" charset="0"/>
              </a:rPr>
              <a:t>)</a:t>
            </a:r>
            <a:r>
              <a:rPr lang="cs-CZ" altLang="cs-CZ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09600"/>
            <a:ext cx="83058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dirty="0">
                <a:solidFill>
                  <a:prstClr val="black"/>
                </a:solidFill>
                <a:latin typeface="Tahoma" pitchFamily="34" charset="0"/>
                <a:cs typeface="Arial" charset="0"/>
              </a:rPr>
              <a:t>Vztah mezi dávkou lé</a:t>
            </a:r>
            <a:r>
              <a:rPr lang="cs-CZ" dirty="0">
                <a:solidFill>
                  <a:prstClr val="black"/>
                </a:solidFill>
                <a:latin typeface="Tahoma" pitchFamily="34" charset="0"/>
              </a:rPr>
              <a:t>č</a:t>
            </a:r>
            <a:r>
              <a:rPr lang="cs-CZ" dirty="0">
                <a:solidFill>
                  <a:prstClr val="black"/>
                </a:solidFill>
                <a:latin typeface="Tahoma" pitchFamily="34" charset="0"/>
                <a:cs typeface="Arial" charset="0"/>
              </a:rPr>
              <a:t>iva a účinkem</a:t>
            </a:r>
            <a:endParaRPr lang="cs-CZ" b="1" dirty="0" smtClean="0">
              <a:latin typeface="Tahoma" pitchFamily="34" charset="0"/>
              <a:cs typeface="Arial" charset="0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Maximální dosa</a:t>
            </a:r>
            <a:r>
              <a:rPr lang="cs-CZ" altLang="cs-CZ" dirty="0" smtClean="0">
                <a:latin typeface="Tahoma" panose="020B0604030504040204" pitchFamily="34" charset="0"/>
              </a:rPr>
              <a:t>ž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itelný ú</a:t>
            </a:r>
            <a:r>
              <a:rPr lang="cs-CZ" altLang="cs-CZ" dirty="0" smtClean="0">
                <a:latin typeface="Tahoma" panose="020B0604030504040204" pitchFamily="34" charset="0"/>
              </a:rPr>
              <a:t>č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inek lé</a:t>
            </a:r>
            <a:r>
              <a:rPr lang="cs-CZ" altLang="cs-CZ" dirty="0" smtClean="0">
                <a:latin typeface="Tahoma" panose="020B0604030504040204" pitchFamily="34" charset="0"/>
              </a:rPr>
              <a:t>č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iva – vztahuje se k obsazení receptor</a:t>
            </a:r>
            <a:r>
              <a:rPr lang="cs-CZ" altLang="cs-CZ" dirty="0" smtClean="0">
                <a:latin typeface="Tahoma" panose="020B0604030504040204" pitchFamily="34" charset="0"/>
              </a:rPr>
              <a:t>ů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 k farmakologické odpov</a:t>
            </a:r>
            <a:r>
              <a:rPr lang="cs-CZ" altLang="cs-CZ" dirty="0" smtClean="0">
                <a:latin typeface="Tahoma" panose="020B0604030504040204" pitchFamily="34" charset="0"/>
              </a:rPr>
              <a:t>ě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di.</a:t>
            </a:r>
            <a:endParaRPr lang="cs-CZ" altLang="cs-CZ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– lé</a:t>
            </a:r>
            <a:r>
              <a:rPr lang="cs-CZ" altLang="cs-CZ" dirty="0" smtClean="0">
                <a:latin typeface="Tahoma" panose="020B0604030504040204" pitchFamily="34" charset="0"/>
              </a:rPr>
              <a:t>č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ivo m</a:t>
            </a:r>
            <a:r>
              <a:rPr lang="cs-CZ" altLang="cs-CZ" dirty="0" smtClean="0">
                <a:latin typeface="Tahoma" panose="020B0604030504040204" pitchFamily="34" charset="0"/>
              </a:rPr>
              <a:t>ůž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e mít nulové ú</a:t>
            </a:r>
            <a:r>
              <a:rPr lang="cs-CZ" altLang="cs-CZ" dirty="0" smtClean="0">
                <a:latin typeface="Tahoma" panose="020B0604030504040204" pitchFamily="34" charset="0"/>
              </a:rPr>
              <a:t>č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inky (</a:t>
            </a:r>
            <a:r>
              <a:rPr lang="cs-CZ" altLang="cs-CZ" dirty="0" smtClean="0">
                <a:latin typeface="Tahoma" panose="020B0604030504040204" pitchFamily="34" charset="0"/>
              </a:rPr>
              <a:t>č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istý antagonista),nebo jiný stupe</a:t>
            </a:r>
            <a:r>
              <a:rPr lang="cs-CZ" altLang="cs-CZ" dirty="0" smtClean="0">
                <a:latin typeface="Tahoma" panose="020B0604030504040204" pitchFamily="34" charset="0"/>
              </a:rPr>
              <a:t>ň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cs-CZ" altLang="cs-CZ" dirty="0" smtClean="0">
                <a:latin typeface="Tahoma" panose="020B0604030504040204" pitchFamily="34" charset="0"/>
              </a:rPr>
              <a:t>úč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inku vyšší ne</a:t>
            </a:r>
            <a:r>
              <a:rPr lang="cs-CZ" altLang="cs-CZ" dirty="0" smtClean="0">
                <a:latin typeface="Tahoma" panose="020B0604030504040204" pitchFamily="34" charset="0"/>
              </a:rPr>
              <a:t>ž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 nula (parciální agonista a</a:t>
            </a:r>
            <a:r>
              <a:rPr lang="cs-CZ" altLang="cs-CZ" dirty="0" smtClean="0">
                <a:latin typeface="Tahoma" panose="020B0604030504040204" pitchFamily="34" charset="0"/>
              </a:rPr>
              <a:t>ž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cs-CZ" altLang="cs-CZ" dirty="0" smtClean="0">
                <a:latin typeface="Tahoma" panose="020B0604030504040204" pitchFamily="34" charset="0"/>
              </a:rPr>
              <a:t>č</a:t>
            </a:r>
            <a:r>
              <a:rPr lang="cs-CZ" altLang="cs-CZ" dirty="0" smtClean="0">
                <a:latin typeface="Tahoma" panose="020B0604030504040204" pitchFamily="34" charset="0"/>
                <a:cs typeface="Arial" panose="020B0604020202020204" pitchFamily="34" charset="0"/>
              </a:rPr>
              <a:t>istý agonista)</a:t>
            </a:r>
            <a:endParaRPr lang="cs-CZ" altLang="cs-CZ" dirty="0" smtClean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1082</TotalTime>
  <Words>925</Words>
  <Application>Microsoft Office PowerPoint</Application>
  <PresentationFormat>Předvádění na obrazovce (4:3)</PresentationFormat>
  <Paragraphs>128</Paragraphs>
  <Slides>32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8" baseType="lpstr">
      <vt:lpstr>Arial</vt:lpstr>
      <vt:lpstr>Calibri</vt:lpstr>
      <vt:lpstr>Tahoma</vt:lpstr>
      <vt:lpstr>Times New Roman</vt:lpstr>
      <vt:lpstr>Wingdings</vt:lpstr>
      <vt:lpstr>Motiv systému Office</vt:lpstr>
      <vt:lpstr>Farmakodynamika II</vt:lpstr>
      <vt:lpstr>Vztah mezi dávkou léčiva a účinkem</vt:lpstr>
      <vt:lpstr>Vztah mezi dávkou léčiva a účinkem</vt:lpstr>
      <vt:lpstr>Vztah mezi dávkou léčiva a účinkem</vt:lpstr>
      <vt:lpstr>Vztah mezi dávkou léčiva a účinkem</vt:lpstr>
      <vt:lpstr>Vztah mezi dávkou léčiva a účinkem</vt:lpstr>
      <vt:lpstr>Vztah mezi dávkou léčiva a účinkem</vt:lpstr>
      <vt:lpstr>Vztah mezi dávkou léčiva a účinkem</vt:lpstr>
      <vt:lpstr>Vztah mezi dávkou léčiva a účinkem</vt:lpstr>
      <vt:lpstr>Vztah mezi dávkou léčiva a účinkem</vt:lpstr>
      <vt:lpstr>Reakce na léčiva a odchylky od normy:</vt:lpstr>
      <vt:lpstr>Reakce na léčiva a odchylky od normy:</vt:lpstr>
      <vt:lpstr>Reakce na léčiva a odchylky od normy:</vt:lpstr>
      <vt:lpstr>Selektivita léčiv </vt:lpstr>
      <vt:lpstr>Nežádoucí účinky</vt:lpstr>
      <vt:lpstr>Nežádoucí účinky</vt:lpstr>
      <vt:lpstr>Interakce mezi účinnými látkami léčiv</vt:lpstr>
      <vt:lpstr>Dávky</vt:lpstr>
      <vt:lpstr>Dávky</vt:lpstr>
      <vt:lpstr>Dávky</vt:lpstr>
      <vt:lpstr>Dávky</vt:lpstr>
      <vt:lpstr>Dávky</vt:lpstr>
      <vt:lpstr>Vztah mezi dávkou léčiva a klinickým účinkem</vt:lpstr>
      <vt:lpstr>Vztah mezi dávkou léčiva a klinickým účinkem</vt:lpstr>
      <vt:lpstr>Vztah mezi dávkou léčiva a klinickým účinkem</vt:lpstr>
      <vt:lpstr>Vztah mezi dávkou léčiva a klinickým účinkem</vt:lpstr>
      <vt:lpstr>Léková závislost</vt:lpstr>
      <vt:lpstr>Lékové alergie</vt:lpstr>
      <vt:lpstr>Lékové alergie</vt:lpstr>
      <vt:lpstr>Lékové alergie</vt:lpstr>
      <vt:lpstr>Lékové alergie</vt:lpstr>
      <vt:lpstr>Lékové alergie</vt:lpstr>
    </vt:vector>
  </TitlesOfParts>
  <Company>USKVBL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Farmakodynamika (mechanismus účinku) Dávka a účinek</dc:title>
  <dc:creator>Nepejchalová Leona</dc:creator>
  <cp:lastModifiedBy>Bára</cp:lastModifiedBy>
  <cp:revision>29</cp:revision>
  <cp:lastPrinted>1601-01-01T00:00:00Z</cp:lastPrinted>
  <dcterms:created xsi:type="dcterms:W3CDTF">2002-11-19T15:42:48Z</dcterms:created>
  <dcterms:modified xsi:type="dcterms:W3CDTF">2020-12-17T15:21:37Z</dcterms:modified>
</cp:coreProperties>
</file>