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0" r:id="rId2"/>
    <p:sldId id="261" r:id="rId3"/>
    <p:sldId id="309" r:id="rId4"/>
    <p:sldId id="331" r:id="rId5"/>
    <p:sldId id="332" r:id="rId6"/>
    <p:sldId id="263" r:id="rId7"/>
    <p:sldId id="264" r:id="rId8"/>
    <p:sldId id="265" r:id="rId9"/>
    <p:sldId id="268" r:id="rId10"/>
    <p:sldId id="269" r:id="rId11"/>
    <p:sldId id="271" r:id="rId12"/>
    <p:sldId id="272" r:id="rId13"/>
    <p:sldId id="273" r:id="rId14"/>
    <p:sldId id="275" r:id="rId15"/>
    <p:sldId id="314" r:id="rId16"/>
    <p:sldId id="315" r:id="rId17"/>
    <p:sldId id="334" r:id="rId18"/>
    <p:sldId id="333" r:id="rId19"/>
    <p:sldId id="277" r:id="rId20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00"/>
    <a:srgbClr val="339933"/>
    <a:srgbClr val="CC0000"/>
    <a:srgbClr val="FF7C80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 autoAdjust="0"/>
  </p:normalViewPr>
  <p:slideViewPr>
    <p:cSldViewPr>
      <p:cViewPr varScale="1">
        <p:scale>
          <a:sx n="73" d="100"/>
          <a:sy n="73" d="100"/>
        </p:scale>
        <p:origin x="66" y="8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19CD8-928B-4464-9EDD-55BF4E622921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38383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3A6DE-062A-4CC2-AF50-D30521239AD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113237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7FC19-13D1-484A-9309-95E011E9CD6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30342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BD7AB-24BD-4393-8B68-41E57F7A2E1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043319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2C8054-A5F6-45B6-8873-DB3B75BB0D8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8028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510AC6-48C8-486B-9696-B3254A415EF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73487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8B060C-9E74-4C40-A0C9-AFAF8F9E178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26486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C030-23AB-4C73-9438-C39FF213CFE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81645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B02775-0484-4218-A8E7-6FEB4BD995E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76061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9C7DCC-65E1-4E82-AE2F-7AE63984E482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028216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FF0C0E-B6F0-4EA4-91AB-96730105DF6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94364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68EF736D-58C5-4784-88F4-2B608C81646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720080"/>
          </a:xfrm>
        </p:spPr>
        <p:txBody>
          <a:bodyPr/>
          <a:lstStyle/>
          <a:p>
            <a:pPr lvl="0" eaLnBrk="1" hangingPunct="1"/>
            <a:r>
              <a:rPr lang="cs-CZ" altLang="cs-CZ" sz="36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Obecná </a:t>
            </a:r>
            <a:r>
              <a:rPr lang="cs-CZ" altLang="cs-CZ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farmakologie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908720"/>
            <a:ext cx="7772400" cy="5616624"/>
          </a:xfrm>
        </p:spPr>
        <p:txBody>
          <a:bodyPr/>
          <a:lstStyle/>
          <a:p>
            <a:pPr marL="0" lvl="0" indent="0">
              <a:spcBef>
                <a:spcPct val="0"/>
              </a:spcBef>
              <a:buNone/>
            </a:pPr>
            <a:r>
              <a:rPr lang="cs-CZ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FARMAKODYNAMIKA 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nauka o mechanismu působení látek v organismu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studuje účinky léčiv a jejich mechanismy v závislosti na dávce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a cestě vstupu do organismu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- „co dělá léčivo v organismu“</a:t>
            </a:r>
          </a:p>
          <a:p>
            <a:pPr marL="0" lvl="0" indent="0">
              <a:spcBef>
                <a:spcPct val="0"/>
              </a:spcBef>
              <a:buNone/>
            </a:pPr>
            <a:endParaRPr lang="cs-CZ" sz="24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FARMAKOKINETIKA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se zabývá studiem osudu léčiv v organismu, zaměřeným na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časový průběh koncentrací léčiv a jejich metabolitů v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biologických tekutinách a tkáních po podání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popisuje farmakokinetické děje (</a:t>
            </a:r>
            <a:r>
              <a:rPr lang="cs-CZ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absorpci,distribuci</a:t>
            </a: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a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eliminaci) a jejich využití pro predikci účinku a bezpečnosti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farmakoterapie</a:t>
            </a:r>
          </a:p>
          <a:p>
            <a:pPr marL="0" lvl="0" indent="0">
              <a:spcBef>
                <a:spcPct val="0"/>
              </a:spcBef>
              <a:buNone/>
            </a:pPr>
            <a:r>
              <a:rPr lang="cs-CZ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• - „co dělá organismus s léčivem“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373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04800" y="914400"/>
            <a:ext cx="86106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dirty="0"/>
              <a:t>- je prakticky podobné podání </a:t>
            </a:r>
            <a:r>
              <a:rPr lang="cs-CZ" altLang="cs-CZ" dirty="0" err="1"/>
              <a:t>i.v</a:t>
            </a:r>
            <a:r>
              <a:rPr lang="cs-CZ" altLang="cs-CZ" dirty="0"/>
              <a:t>., s tím rozdílem, že  hladinu lze rychle navodit </a:t>
            </a:r>
            <a:r>
              <a:rPr lang="cs-CZ" altLang="cs-CZ" b="1" dirty="0"/>
              <a:t>v cílové struktuře určitého orgánu</a:t>
            </a:r>
            <a:r>
              <a:rPr lang="cs-CZ" altLang="cs-CZ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např. </a:t>
            </a:r>
            <a:r>
              <a:rPr lang="cs-CZ" altLang="cs-CZ" dirty="0" err="1"/>
              <a:t>vazodilatancia</a:t>
            </a:r>
            <a:r>
              <a:rPr lang="cs-CZ" altLang="cs-CZ" dirty="0"/>
              <a:t> u tepenné embolie, RTG kontrastní látky k zobrazení určitého arteriálního řečiště. V cytostatické terapii se aplikuje 5-fluorouracil do </a:t>
            </a:r>
            <a:r>
              <a:rPr lang="cs-CZ" altLang="cs-CZ" dirty="0" err="1"/>
              <a:t>a.hepatica</a:t>
            </a:r>
            <a:r>
              <a:rPr lang="cs-CZ" altLang="cs-CZ" dirty="0"/>
              <a:t>  k ovlivnění jaterních  metastáz 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04800" y="254000"/>
            <a:ext cx="313531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2800" b="1" dirty="0" err="1"/>
              <a:t>Intraarteriální</a:t>
            </a:r>
            <a:r>
              <a:rPr lang="cs-CZ" altLang="cs-CZ" sz="2800" b="1" dirty="0"/>
              <a:t>,  </a:t>
            </a:r>
            <a:r>
              <a:rPr lang="cs-CZ" altLang="cs-CZ" sz="2800" b="1" dirty="0" err="1"/>
              <a:t>i.a</a:t>
            </a:r>
            <a:r>
              <a:rPr lang="cs-CZ" altLang="cs-CZ" sz="2800" b="1" dirty="0"/>
              <a:t>.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81000" y="39624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/>
              <a:t>do 10-15 minut - suspenze či emulze, ! Izotonický + izoacidní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304800" y="3352800"/>
            <a:ext cx="3486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2800" b="1" dirty="0"/>
              <a:t>Intramuskulární, </a:t>
            </a:r>
            <a:r>
              <a:rPr lang="cs-CZ" altLang="cs-CZ" sz="2800" b="1" dirty="0" err="1"/>
              <a:t>i.m</a:t>
            </a:r>
            <a:r>
              <a:rPr lang="cs-CZ" altLang="cs-CZ" sz="2800" b="1" dirty="0"/>
              <a:t>.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81000" y="5273675"/>
            <a:ext cx="845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/>
              <a:t>(injekce, implatační tablety) - injekční podání má v podstatě podobné  charakteristické rysy s podáním i.m. </a:t>
            </a: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52425" y="4648200"/>
            <a:ext cx="26193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2800" b="1" dirty="0"/>
              <a:t>Subkutánní, </a:t>
            </a:r>
            <a:r>
              <a:rPr lang="cs-CZ" altLang="cs-CZ" sz="2800" b="1" dirty="0" err="1"/>
              <a:t>s.c</a:t>
            </a:r>
            <a:r>
              <a:rPr lang="cs-CZ" altLang="cs-CZ" sz="2800" b="1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457200" y="533400"/>
            <a:ext cx="8686800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800" b="1" dirty="0" err="1"/>
              <a:t>Sublinguální</a:t>
            </a:r>
            <a:r>
              <a:rPr lang="cs-CZ" altLang="cs-CZ" sz="2800" b="1" dirty="0"/>
              <a:t> (pod jazyk)</a:t>
            </a:r>
            <a:r>
              <a:rPr lang="cs-CZ" altLang="cs-CZ" dirty="0"/>
              <a:t> – (roztoky, kapky, tablety) – lipofilní látky – obchází játra – nástup do 2-5 minut (nitroglycerin).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2800" b="1" dirty="0" err="1"/>
              <a:t>Intrabukální</a:t>
            </a:r>
            <a:r>
              <a:rPr lang="cs-CZ" altLang="cs-CZ" dirty="0"/>
              <a:t> do prostoru mezi tvář a dáseň má podobné vlastnosti jako </a:t>
            </a:r>
            <a:r>
              <a:rPr lang="cs-CZ" altLang="cs-CZ" dirty="0" err="1"/>
              <a:t>sublinguální</a:t>
            </a:r>
            <a:r>
              <a:rPr lang="cs-CZ" altLang="cs-CZ" dirty="0"/>
              <a:t> podání.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2800" b="1" dirty="0"/>
              <a:t>Na kůži</a:t>
            </a:r>
            <a:r>
              <a:rPr lang="cs-CZ" altLang="cs-CZ" dirty="0"/>
              <a:t> (roztoky, masti, pasty, mazání) - účinek </a:t>
            </a:r>
            <a:r>
              <a:rPr lang="cs-CZ" altLang="cs-CZ" b="1" dirty="0"/>
              <a:t>místní vs. celkový</a:t>
            </a:r>
            <a:r>
              <a:rPr lang="cs-CZ" altLang="cs-CZ" dirty="0"/>
              <a:t>. </a:t>
            </a:r>
            <a:br>
              <a:rPr lang="cs-CZ" altLang="cs-CZ" dirty="0"/>
            </a:br>
            <a:r>
              <a:rPr lang="cs-CZ" altLang="cs-CZ" dirty="0" err="1"/>
              <a:t>Transdermálně</a:t>
            </a:r>
            <a:r>
              <a:rPr lang="cs-CZ" altLang="cs-CZ" dirty="0"/>
              <a:t> se podávají také </a:t>
            </a:r>
            <a:r>
              <a:rPr lang="cs-CZ" altLang="cs-CZ" b="1" dirty="0" err="1"/>
              <a:t>náplastě</a:t>
            </a:r>
            <a:r>
              <a:rPr lang="cs-CZ" altLang="cs-CZ" dirty="0"/>
              <a:t> s prodlouženým uvolňováním léčiva.  Permeabilita kůže se liší podle lokalizace:  </a:t>
            </a:r>
            <a:r>
              <a:rPr lang="cs-CZ" altLang="cs-CZ" dirty="0" err="1"/>
              <a:t>ploska</a:t>
            </a:r>
            <a:r>
              <a:rPr lang="cs-CZ" altLang="cs-CZ" dirty="0"/>
              <a:t> nohy &lt; předloktí &lt; kůže hlavy &lt; skrotum &lt; za uchem. Permeabilitu kůže lze zvýšit okluzí (neprodyšným obvazem kolem místa aplikace).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04800" y="792163"/>
            <a:ext cx="8534400" cy="499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800" b="1" dirty="0" err="1"/>
              <a:t>Intranazální</a:t>
            </a:r>
            <a:r>
              <a:rPr lang="cs-CZ" altLang="cs-CZ" dirty="0"/>
              <a:t> - </a:t>
            </a:r>
            <a:r>
              <a:rPr lang="cs-CZ" altLang="cs-CZ" b="1" dirty="0"/>
              <a:t>místní účinky</a:t>
            </a:r>
            <a:r>
              <a:rPr lang="cs-CZ" altLang="cs-CZ" dirty="0"/>
              <a:t> - např. při rhinitidách. Pro </a:t>
            </a:r>
            <a:r>
              <a:rPr lang="cs-CZ" altLang="cs-CZ" b="1" dirty="0"/>
              <a:t>systémové účinky</a:t>
            </a:r>
            <a:r>
              <a:rPr lang="cs-CZ" altLang="cs-CZ" dirty="0"/>
              <a:t> - nosní spreje - peptidické hormony, kalcitonin, antidiuretický hormon, které jsou při podání per os rychle inaktivovány v GIT (inzulín ?).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800" b="1" dirty="0"/>
              <a:t>Inhalační </a:t>
            </a:r>
            <a:r>
              <a:rPr lang="cs-CZ" altLang="cs-CZ" dirty="0"/>
              <a:t>– </a:t>
            </a:r>
            <a:r>
              <a:rPr lang="cs-CZ" altLang="cs-CZ" b="1" dirty="0"/>
              <a:t>celkové účinky</a:t>
            </a:r>
            <a:r>
              <a:rPr lang="cs-CZ" altLang="cs-CZ" dirty="0"/>
              <a:t> např. anestetika vs. </a:t>
            </a:r>
            <a:r>
              <a:rPr lang="cs-CZ" altLang="cs-CZ" b="1" dirty="0"/>
              <a:t>lokální </a:t>
            </a:r>
            <a:r>
              <a:rPr lang="cs-CZ" altLang="cs-CZ" dirty="0"/>
              <a:t>– </a:t>
            </a:r>
            <a:r>
              <a:rPr lang="cs-CZ" altLang="cs-CZ" dirty="0" err="1"/>
              <a:t>antiastmatika</a:t>
            </a:r>
            <a:r>
              <a:rPr lang="cs-CZ" altLang="cs-CZ" dirty="0"/>
              <a:t> (část se může vstřebat – kortikoidy).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800" b="1" dirty="0"/>
              <a:t>Intraokulární podání</a:t>
            </a:r>
            <a:r>
              <a:rPr lang="cs-CZ" altLang="cs-CZ" dirty="0"/>
              <a:t>  se využívá pro účinky místní (antibiotika), vstřebání přes konjunktivální sliznici může vést k nežádoucím systémovým účinkům (např. atropin). 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sz="2800" b="1" dirty="0" err="1"/>
              <a:t>Intratekální</a:t>
            </a:r>
            <a:r>
              <a:rPr lang="cs-CZ" altLang="cs-CZ" dirty="0"/>
              <a:t> - do subarachnoidálního prostoru cestou lumbální punkce se používá se speciálních indikacích.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57200" y="304800"/>
            <a:ext cx="7848600" cy="6432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800" b="1" dirty="0"/>
              <a:t>LÉKOVÉ FORMY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1. generace - klasické</a:t>
            </a:r>
            <a:r>
              <a:rPr lang="cs-CZ" altLang="cs-CZ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cs-CZ" altLang="cs-CZ" dirty="0"/>
              <a:t>  léková forma samotná </a:t>
            </a:r>
            <a:r>
              <a:rPr lang="cs-CZ" altLang="cs-CZ" b="1" dirty="0"/>
              <a:t>uvolní veškeré v ní obsažené léčivo rychle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cs-CZ" altLang="cs-CZ" dirty="0"/>
              <a:t> profil plazmatických koncentrací v čase je ovlivňován </a:t>
            </a:r>
            <a:r>
              <a:rPr lang="cs-CZ" altLang="cs-CZ" b="1" dirty="0"/>
              <a:t>hlavně</a:t>
            </a:r>
            <a:r>
              <a:rPr lang="cs-CZ" altLang="cs-CZ" dirty="0"/>
              <a:t> rychlostí farmakokinetických procesů (absorpce, distribuce a eliminace)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2. generace  - s  řízeným (prodlouženým - </a:t>
            </a:r>
            <a:r>
              <a:rPr lang="cs-CZ" altLang="cs-CZ" b="1" dirty="0" err="1"/>
              <a:t>retadrovaným</a:t>
            </a:r>
            <a:r>
              <a:rPr lang="cs-CZ" altLang="cs-CZ" b="1" dirty="0"/>
              <a:t>) uvolňováním </a:t>
            </a:r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cs-CZ" altLang="cs-CZ" dirty="0"/>
              <a:t> profil dosažených plazmatických koncentrací je kromě farmakokinetických procesů ovlivňován </a:t>
            </a:r>
            <a:r>
              <a:rPr lang="cs-CZ" altLang="cs-CZ" b="1" dirty="0"/>
              <a:t>také vlastnostmi lékové formy.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perorální retardované lékové formy (např. Nitro-</a:t>
            </a:r>
            <a:r>
              <a:rPr lang="cs-CZ" altLang="cs-CZ" dirty="0" err="1"/>
              <a:t>Mack</a:t>
            </a:r>
            <a:r>
              <a:rPr lang="cs-CZ" altLang="cs-CZ" dirty="0"/>
              <a:t>) nebo </a:t>
            </a:r>
            <a:r>
              <a:rPr lang="cs-CZ" altLang="cs-CZ" dirty="0" err="1"/>
              <a:t>náplastě</a:t>
            </a:r>
            <a:r>
              <a:rPr lang="cs-CZ" altLang="cs-CZ" dirty="0"/>
              <a:t> na kůži (TTS)</a:t>
            </a:r>
            <a:endParaRPr lang="cs-CZ" altLang="cs-CZ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990600" y="838200"/>
            <a:ext cx="73152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Lékové  formy  3. generace  s  cílenou  distribucí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- do požadované tkáně (genová terapie)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- vyhnout se tkáním, které by mohla toxicky ovlivnit (např. </a:t>
            </a:r>
            <a:r>
              <a:rPr lang="cs-CZ" altLang="cs-CZ" dirty="0" err="1"/>
              <a:t>lipozomální</a:t>
            </a:r>
            <a:r>
              <a:rPr lang="cs-CZ" altLang="cs-CZ" dirty="0"/>
              <a:t> preparáty).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1000" y="1058863"/>
            <a:ext cx="853440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dirty="0"/>
              <a:t>průnik léčiva s krve do tkání</a:t>
            </a:r>
            <a:br>
              <a:rPr lang="cs-CZ" altLang="cs-CZ" dirty="0"/>
            </a:br>
            <a:r>
              <a:rPr lang="cs-CZ" altLang="cs-CZ" dirty="0"/>
              <a:t>dynamický děj, kde nás zajímá: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       rychlost</a:t>
            </a:r>
            <a:r>
              <a:rPr lang="cs-CZ" altLang="cs-CZ" dirty="0"/>
              <a:t> -  která závisí na: </a:t>
            </a:r>
            <a:br>
              <a:rPr lang="cs-CZ" altLang="cs-CZ" dirty="0"/>
            </a:br>
            <a:r>
              <a:rPr lang="cs-CZ" altLang="cs-CZ" dirty="0"/>
              <a:t>                       vazbě, </a:t>
            </a:r>
            <a:br>
              <a:rPr lang="cs-CZ" altLang="cs-CZ" dirty="0"/>
            </a:br>
            <a:r>
              <a:rPr lang="cs-CZ" altLang="cs-CZ" dirty="0"/>
              <a:t>                       průniku před biomembránu</a:t>
            </a:r>
            <a:br>
              <a:rPr lang="cs-CZ" altLang="cs-CZ" dirty="0"/>
            </a:br>
            <a:r>
              <a:rPr lang="cs-CZ" altLang="cs-CZ" dirty="0"/>
              <a:t>                       průtoku orgánem 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       stav</a:t>
            </a:r>
            <a:r>
              <a:rPr lang="cs-CZ" altLang="cs-CZ" dirty="0"/>
              <a:t> - distribuční rovnováha, kdy se vyrovnají  podíly volných 			frakcí léčiva v plazmě a ve tkáních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Distribuční objem-</a:t>
            </a:r>
            <a:r>
              <a:rPr lang="cs-CZ" altLang="cs-CZ" b="1" dirty="0" err="1"/>
              <a:t>Vd</a:t>
            </a:r>
            <a:r>
              <a:rPr lang="cs-CZ" altLang="cs-CZ" b="1" dirty="0"/>
              <a:t> – </a:t>
            </a:r>
            <a:r>
              <a:rPr lang="cs-CZ" altLang="cs-CZ" dirty="0"/>
              <a:t>hypotetický</a:t>
            </a:r>
            <a:br>
              <a:rPr lang="cs-CZ" altLang="cs-CZ" dirty="0"/>
            </a:br>
            <a:r>
              <a:rPr lang="cs-CZ" altLang="cs-CZ" dirty="0"/>
              <a:t>		poměr mezi množstvím léčiva v organizmu </a:t>
            </a:r>
            <a:br>
              <a:rPr lang="cs-CZ" altLang="cs-CZ" dirty="0"/>
            </a:br>
            <a:r>
              <a:rPr lang="cs-CZ" altLang="cs-CZ" dirty="0"/>
              <a:t>		a dosaženou plazmatickou koncentrací</a:t>
            </a:r>
            <a:endParaRPr lang="cs-CZ" altLang="cs-CZ" dirty="0">
              <a:solidFill>
                <a:srgbClr val="0066CC"/>
              </a:solidFill>
            </a:endParaRP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228600" y="381000"/>
            <a:ext cx="209232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3200" b="1" dirty="0"/>
              <a:t>Distribuce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02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88" b="4651"/>
          <a:stretch>
            <a:fillRect/>
          </a:stretch>
        </p:blipFill>
        <p:spPr bwMode="auto">
          <a:xfrm>
            <a:off x="1219200" y="533400"/>
            <a:ext cx="6189663" cy="601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507" name="Rectangle 1027"/>
          <p:cNvSpPr>
            <a:spLocks noChangeArrowheads="1"/>
          </p:cNvSpPr>
          <p:nvPr/>
        </p:nvSpPr>
        <p:spPr bwMode="auto">
          <a:xfrm>
            <a:off x="0" y="0"/>
            <a:ext cx="49752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b="1" dirty="0"/>
              <a:t>Objemy tělesné vody u 70 kg člověka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381000" y="1027113"/>
            <a:ext cx="8458200" cy="4585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Biotransformace - metabolizmus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Procesy probíhající převážně v játrech, ale i v ledvinách a jiných tkáních těla.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Enzymatické procesy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biodegradace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</a:t>
            </a:r>
            <a:r>
              <a:rPr kumimoji="0" lang="cs-CZ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bioaktivace</a:t>
            </a: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(</a:t>
            </a:r>
            <a:r>
              <a:rPr kumimoji="0" lang="cs-CZ" altLang="cs-CZ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prodrug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                                </a:t>
            </a:r>
            <a:r>
              <a:rPr kumimoji="0" lang="cs-CZ" altLang="cs-CZ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enalapril-enalaprilát</a:t>
            </a:r>
            <a:endParaRPr kumimoji="0" lang="cs-CZ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                                     kodein-morfin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1. Fáze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: oxidace, hydrolýza -je zachována určitá </a:t>
            </a:r>
            <a:r>
              <a:rPr kumimoji="0" lang="cs-CZ" altLang="cs-CZ" sz="24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liposolubilita</a:t>
            </a:r>
            <a:endParaRPr kumimoji="0" lang="cs-CZ" altLang="cs-CZ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alt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2. Fáze:</a:t>
            </a:r>
            <a:r>
              <a:rPr kumimoji="0" lang="cs-CZ" altLang="cs-CZ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 konjugace - látky se stávají rozpustné ve vodě.</a:t>
            </a:r>
          </a:p>
        </p:txBody>
      </p:sp>
    </p:spTree>
    <p:extLst>
      <p:ext uri="{BB962C8B-B14F-4D97-AF65-F5344CB8AC3E}">
        <p14:creationId xmlns:p14="http://schemas.microsoft.com/office/powerpoint/2010/main" val="16912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1008112"/>
          </a:xfrm>
        </p:spPr>
        <p:txBody>
          <a:bodyPr/>
          <a:lstStyle/>
          <a:p>
            <a:pPr algn="l"/>
            <a:r>
              <a:rPr lang="cs-CZ" altLang="cs-CZ" sz="32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Eliminace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268760"/>
            <a:ext cx="7772400" cy="4827240"/>
          </a:xfrm>
        </p:spPr>
        <p:txBody>
          <a:bodyPr/>
          <a:lstStyle/>
          <a:p>
            <a:pPr lvl="0" eaLnBrk="1" hangingPunct="1">
              <a:lnSpc>
                <a:spcPct val="80000"/>
              </a:lnSpc>
              <a:buSzPct val="60000"/>
              <a:buFont typeface="Times New Roman" panose="02020603050405020304" pitchFamily="18" charset="0"/>
              <a:buChar char="₋"/>
            </a:pPr>
            <a:r>
              <a:rPr lang="cs-CZ" altLang="cs-CZ" sz="2400" dirty="0">
                <a:latin typeface="Times New Roman" panose="02020603050405020304" pitchFamily="18" charset="0"/>
              </a:rPr>
              <a:t>Proces vedoucí k odstranění aktivní látky z organismu</a:t>
            </a:r>
            <a:r>
              <a:rPr lang="cs-CZ" altLang="cs-CZ" sz="2400" dirty="0" smtClean="0">
                <a:latin typeface="Times New Roman" panose="02020603050405020304" pitchFamily="18" charset="0"/>
              </a:rPr>
              <a:t>.</a:t>
            </a:r>
          </a:p>
          <a:p>
            <a:pPr lvl="0" eaLnBrk="1" hangingPunct="1">
              <a:lnSpc>
                <a:spcPct val="80000"/>
              </a:lnSpc>
              <a:buSzPct val="60000"/>
              <a:buFont typeface="Times New Roman" panose="02020603050405020304" pitchFamily="18" charset="0"/>
              <a:buChar char="₋"/>
            </a:pPr>
            <a:endParaRPr lang="cs-CZ" altLang="cs-CZ" sz="2400" dirty="0">
              <a:latin typeface="Times New Roman" panose="02020603050405020304" pitchFamily="18" charset="0"/>
            </a:endParaRPr>
          </a:p>
          <a:p>
            <a:pPr lvl="0" eaLnBrk="1" hangingPunct="1">
              <a:lnSpc>
                <a:spcPct val="80000"/>
              </a:lnSpc>
              <a:buSzPct val="60000"/>
              <a:buFont typeface="Times New Roman" panose="02020603050405020304" pitchFamily="18" charset="0"/>
              <a:buChar char="₋"/>
            </a:pPr>
            <a:r>
              <a:rPr lang="cs-CZ" altLang="cs-CZ" sz="2400" dirty="0">
                <a:latin typeface="Times New Roman" panose="02020603050405020304" pitchFamily="18" charset="0"/>
              </a:rPr>
              <a:t>Aplikované látky a jejich metabolity se z organismu odstraňují různými cestami - většina látek je vylučována močí či stolicí. </a:t>
            </a:r>
            <a:endParaRPr lang="cs-CZ" altLang="cs-CZ" sz="2400" dirty="0" smtClean="0">
              <a:latin typeface="Times New Roman" panose="02020603050405020304" pitchFamily="18" charset="0"/>
            </a:endParaRPr>
          </a:p>
          <a:p>
            <a:pPr lvl="0" eaLnBrk="1" hangingPunct="1">
              <a:lnSpc>
                <a:spcPct val="80000"/>
              </a:lnSpc>
              <a:buSzPct val="60000"/>
              <a:buFont typeface="Times New Roman" panose="02020603050405020304" pitchFamily="18" charset="0"/>
              <a:buChar char="₋"/>
            </a:pPr>
            <a:endParaRPr lang="cs-CZ" altLang="cs-CZ" sz="2400" dirty="0">
              <a:latin typeface="Times New Roman" panose="02020603050405020304" pitchFamily="18" charset="0"/>
            </a:endParaRPr>
          </a:p>
          <a:p>
            <a:pPr lvl="0" eaLnBrk="1" hangingPunct="1">
              <a:lnSpc>
                <a:spcPct val="80000"/>
              </a:lnSpc>
              <a:buSzPct val="60000"/>
              <a:buFont typeface="Times New Roman" panose="02020603050405020304" pitchFamily="18" charset="0"/>
              <a:buChar char="₋"/>
            </a:pPr>
            <a:r>
              <a:rPr lang="cs-CZ" altLang="cs-CZ" sz="2400" dirty="0">
                <a:latin typeface="Times New Roman" panose="02020603050405020304" pitchFamily="18" charset="0"/>
              </a:rPr>
              <a:t>Hydrofilní produkty biotransformace s menší molekulovou hmotností přestupují přednostně z jaterní buňky do krve a jsou vyloučeny močí, zatím co metabolity s větší molekulovou hmotností přestupují z jaterní buňky do žluči a tou jdou do střev a jsou eliminovány stolicí (pokud nepodléhají zpětné resorpci).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1818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838200" y="919163"/>
            <a:ext cx="7467600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800" b="1" dirty="0"/>
              <a:t>Exkrece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Játra, ledviny,  plíce, střevo, pot, sliny, mléko, slzy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Ledviny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Exkrece moči - glomerulární filtrace, tubulární sekrece, tubulární reabsorpce.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Játra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Exkrece žluči-biliární </a:t>
            </a:r>
            <a:r>
              <a:rPr lang="cs-CZ" altLang="cs-CZ" dirty="0" err="1"/>
              <a:t>clearance</a:t>
            </a:r>
            <a:r>
              <a:rPr lang="cs-CZ" altLang="cs-CZ" dirty="0"/>
              <a:t>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Mléko – viz dále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228600" y="304800"/>
            <a:ext cx="8153400" cy="57554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3200" b="1" dirty="0" smtClean="0"/>
              <a:t>Farmakokinetika</a:t>
            </a:r>
          </a:p>
          <a:p>
            <a:pPr eaLnBrk="1" hangingPunct="1">
              <a:spcBef>
                <a:spcPct val="50000"/>
              </a:spcBef>
            </a:pPr>
            <a:endParaRPr lang="cs-CZ" altLang="cs-CZ" sz="3200" b="1" dirty="0"/>
          </a:p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cs-CZ" altLang="cs-CZ" dirty="0"/>
              <a:t> osudu léčiv v organizmu v čase po podání- farmakokinetické děje</a:t>
            </a:r>
            <a:r>
              <a:rPr lang="cs-CZ" altLang="cs-CZ" dirty="0" smtClean="0"/>
              <a:t>: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cs-CZ" altLang="cs-CZ" b="1" dirty="0" smtClean="0"/>
              <a:t>absorpce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cs-CZ" altLang="cs-CZ" b="1" dirty="0" smtClean="0"/>
              <a:t>distribuce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cs-CZ" altLang="cs-CZ" b="1" dirty="0" smtClean="0"/>
              <a:t>metabolizmus</a:t>
            </a:r>
          </a:p>
          <a:p>
            <a:pPr lvl="1" eaLnBrk="1" hangingPunct="1">
              <a:spcBef>
                <a:spcPct val="50000"/>
              </a:spcBef>
              <a:buFontTx/>
              <a:buChar char="-"/>
            </a:pPr>
            <a:r>
              <a:rPr lang="cs-CZ" altLang="cs-CZ" b="1" dirty="0"/>
              <a:t>exkrece léčiv </a:t>
            </a:r>
            <a:r>
              <a:rPr lang="cs-CZ" altLang="cs-CZ" dirty="0"/>
              <a:t/>
            </a:r>
            <a:br>
              <a:rPr lang="cs-CZ" altLang="cs-CZ" dirty="0"/>
            </a:br>
            <a:endParaRPr lang="cs-CZ" altLang="cs-CZ" b="1" dirty="0" smtClean="0"/>
          </a:p>
          <a:p>
            <a:pPr eaLnBrk="1" hangingPunct="1">
              <a:spcBef>
                <a:spcPct val="50000"/>
              </a:spcBef>
            </a:pPr>
            <a:r>
              <a:rPr lang="cs-CZ" altLang="cs-CZ" dirty="0" smtClean="0"/>
              <a:t>+ vztah těchto dějů k farmakologickému (terapeutickému, toxickému) účinku léčiv. </a:t>
            </a:r>
            <a:endParaRPr lang="cs-CZ" alt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1026" descr="0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23" b="-2025"/>
          <a:stretch>
            <a:fillRect/>
          </a:stretch>
        </p:blipFill>
        <p:spPr bwMode="auto">
          <a:xfrm>
            <a:off x="1143000" y="284163"/>
            <a:ext cx="6781800" cy="657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188640"/>
            <a:ext cx="7772400" cy="720080"/>
          </a:xfrm>
        </p:spPr>
        <p:txBody>
          <a:bodyPr/>
          <a:lstStyle/>
          <a:p>
            <a:pPr lvl="0" eaLnBrk="1" hangingPunct="1"/>
            <a:r>
              <a:rPr lang="cs-CZ" altLang="cs-C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Obecné zákonitosti pohybu léčiva v lidském </a:t>
            </a:r>
            <a:r>
              <a:rPr lang="cs-CZ" altLang="cs-CZ" sz="28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těle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980728"/>
            <a:ext cx="7772400" cy="5115272"/>
          </a:xfrm>
        </p:spPr>
        <p:txBody>
          <a:bodyPr/>
          <a:lstStyle/>
          <a:p>
            <a:r>
              <a:rPr lang="cs-CZ" sz="2400" dirty="0"/>
              <a:t>Fyzikálně - chemické vlastnosti </a:t>
            </a:r>
            <a:r>
              <a:rPr lang="cs-CZ" sz="2400" dirty="0" smtClean="0"/>
              <a:t>léčiva</a:t>
            </a:r>
          </a:p>
          <a:p>
            <a:pPr lvl="1"/>
            <a:r>
              <a:rPr lang="cs-CZ" sz="2000" dirty="0" smtClean="0"/>
              <a:t>rozpustnost </a:t>
            </a:r>
            <a:r>
              <a:rPr lang="cs-CZ" sz="2000" dirty="0"/>
              <a:t>ve </a:t>
            </a:r>
            <a:r>
              <a:rPr lang="cs-CZ" sz="2000" dirty="0" smtClean="0"/>
              <a:t>vodě</a:t>
            </a:r>
          </a:p>
          <a:p>
            <a:pPr lvl="1"/>
            <a:r>
              <a:rPr lang="cs-CZ" sz="2000" dirty="0" smtClean="0"/>
              <a:t>rozpustnost </a:t>
            </a:r>
            <a:r>
              <a:rPr lang="cs-CZ" sz="2000" dirty="0"/>
              <a:t>v tucích </a:t>
            </a:r>
            <a:r>
              <a:rPr lang="cs-CZ" sz="2000" dirty="0" smtClean="0"/>
              <a:t>(rozdělovací koeficient lipoidní/vodní fáze)</a:t>
            </a:r>
          </a:p>
          <a:p>
            <a:pPr lvl="1"/>
            <a:r>
              <a:rPr lang="cs-CZ" sz="2000" dirty="0" smtClean="0"/>
              <a:t>acidobazické </a:t>
            </a:r>
            <a:r>
              <a:rPr lang="cs-CZ" sz="2000" dirty="0"/>
              <a:t>vlastnosti (stupeň </a:t>
            </a:r>
            <a:r>
              <a:rPr lang="cs-CZ" sz="2000" dirty="0" smtClean="0"/>
              <a:t>disociace) </a:t>
            </a:r>
          </a:p>
          <a:p>
            <a:pPr lvl="1"/>
            <a:r>
              <a:rPr lang="cs-CZ" sz="2000" dirty="0" smtClean="0"/>
              <a:t>molekulová </a:t>
            </a:r>
            <a:r>
              <a:rPr lang="cs-CZ" sz="2000" dirty="0"/>
              <a:t>hmotnost, tvar </a:t>
            </a:r>
            <a:r>
              <a:rPr lang="cs-CZ" sz="2000" dirty="0" smtClean="0"/>
              <a:t>molekuly</a:t>
            </a:r>
          </a:p>
          <a:p>
            <a:pPr marL="342900" lvl="1" indent="-342900">
              <a:buChar char="•"/>
            </a:pPr>
            <a:r>
              <a:rPr lang="cs-CZ" sz="2000" dirty="0" smtClean="0"/>
              <a:t> </a:t>
            </a:r>
            <a:r>
              <a:rPr lang="cs-CZ" sz="2400" dirty="0"/>
              <a:t>Prostup léčiva biologickými membránami</a:t>
            </a:r>
          </a:p>
          <a:p>
            <a:pPr marL="342900" lvl="1" indent="-342900">
              <a:buChar char="•"/>
            </a:pPr>
            <a:r>
              <a:rPr lang="cs-CZ" sz="2400" dirty="0" smtClean="0"/>
              <a:t> Vazba léčiva</a:t>
            </a:r>
          </a:p>
          <a:p>
            <a:pPr marL="742950" lvl="2" indent="-342900">
              <a:buFont typeface="Times New Roman" panose="02020603050405020304" pitchFamily="18" charset="0"/>
              <a:buChar char="₋"/>
            </a:pPr>
            <a:r>
              <a:rPr lang="cs-CZ" sz="2000" dirty="0" smtClean="0"/>
              <a:t>specifická </a:t>
            </a:r>
            <a:r>
              <a:rPr lang="cs-CZ" sz="2000" dirty="0"/>
              <a:t>- na receptory </a:t>
            </a:r>
            <a:endParaRPr lang="cs-CZ" sz="2000" dirty="0" smtClean="0"/>
          </a:p>
          <a:p>
            <a:pPr marL="742950" lvl="2" indent="-342900">
              <a:buFont typeface="Times New Roman" panose="02020603050405020304" pitchFamily="18" charset="0"/>
              <a:buChar char="₋"/>
            </a:pPr>
            <a:r>
              <a:rPr lang="cs-CZ" sz="2000" dirty="0"/>
              <a:t>nespecifická (inertní): </a:t>
            </a:r>
            <a:endParaRPr lang="cs-CZ" sz="2000" dirty="0" smtClean="0"/>
          </a:p>
          <a:p>
            <a:pPr marL="1200150" lvl="3" indent="-342900">
              <a:buFont typeface="Times New Roman" panose="02020603050405020304" pitchFamily="18" charset="0"/>
              <a:buChar char="₋"/>
            </a:pPr>
            <a:r>
              <a:rPr lang="cs-CZ" sz="1600" dirty="0"/>
              <a:t>na plazmatické bílkoviny </a:t>
            </a:r>
            <a:endParaRPr lang="cs-CZ" sz="1600" dirty="0" smtClean="0"/>
          </a:p>
          <a:p>
            <a:pPr marL="1200150" lvl="3" indent="-342900">
              <a:buFont typeface="Times New Roman" panose="02020603050405020304" pitchFamily="18" charset="0"/>
              <a:buChar char="₋"/>
            </a:pPr>
            <a:r>
              <a:rPr lang="cs-CZ" sz="1600" dirty="0"/>
              <a:t>na krevní </a:t>
            </a:r>
            <a:r>
              <a:rPr lang="cs-CZ" sz="1600" dirty="0" smtClean="0"/>
              <a:t>buňky</a:t>
            </a:r>
          </a:p>
          <a:p>
            <a:pPr marL="1200150" lvl="3" indent="-342900">
              <a:buFont typeface="Times New Roman" panose="02020603050405020304" pitchFamily="18" charset="0"/>
              <a:buChar char="₋"/>
            </a:pPr>
            <a:r>
              <a:rPr lang="cs-CZ" sz="1600" dirty="0"/>
              <a:t>ve tkáních </a:t>
            </a:r>
          </a:p>
        </p:txBody>
      </p:sp>
    </p:spTree>
    <p:extLst>
      <p:ext uri="{BB962C8B-B14F-4D97-AF65-F5344CB8AC3E}">
        <p14:creationId xmlns:p14="http://schemas.microsoft.com/office/powerpoint/2010/main" val="3735968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260648"/>
            <a:ext cx="7772400" cy="936104"/>
          </a:xfrm>
        </p:spPr>
        <p:txBody>
          <a:bodyPr/>
          <a:lstStyle/>
          <a:p>
            <a:r>
              <a:rPr lang="cs-CZ" sz="2800" b="1" dirty="0">
                <a:solidFill>
                  <a:srgbClr val="000000"/>
                </a:solidFill>
                <a:latin typeface="Times New Roman" panose="02020603050405020304" pitchFamily="18" charset="0"/>
                <a:ea typeface="+mn-ea"/>
                <a:cs typeface="+mn-cs"/>
              </a:rPr>
              <a:t>Transport látek přes biomembrány</a:t>
            </a:r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3648" y="1172595"/>
            <a:ext cx="6264696" cy="4923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964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ChangeArrowheads="1"/>
          </p:cNvSpPr>
          <p:nvPr/>
        </p:nvSpPr>
        <p:spPr bwMode="auto">
          <a:xfrm>
            <a:off x="533400" y="1143000"/>
            <a:ext cx="8305800" cy="27392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800" b="1" dirty="0" smtClean="0"/>
              <a:t>Absorpce - cesty podání</a:t>
            </a:r>
            <a:endParaRPr lang="cs-CZ" altLang="cs-CZ" sz="2800" dirty="0" smtClean="0"/>
          </a:p>
          <a:p>
            <a:pPr eaLnBrk="1" hangingPunct="1">
              <a:spcBef>
                <a:spcPct val="50000"/>
              </a:spcBef>
            </a:pPr>
            <a:r>
              <a:rPr lang="cs-CZ" altLang="cs-CZ" b="1" dirty="0" smtClean="0">
                <a:solidFill>
                  <a:srgbClr val="CC0000"/>
                </a:solidFill>
              </a:rPr>
              <a:t>Absorpce</a:t>
            </a:r>
            <a:r>
              <a:rPr lang="cs-CZ" altLang="cs-CZ" dirty="0" smtClean="0">
                <a:solidFill>
                  <a:srgbClr val="CC0000"/>
                </a:solidFill>
              </a:rPr>
              <a:t> </a:t>
            </a:r>
            <a:r>
              <a:rPr lang="cs-CZ" altLang="cs-CZ" dirty="0"/>
              <a:t>- průnik rozpuštěného léčiva z místa podání do krve – nutná pro </a:t>
            </a:r>
            <a:r>
              <a:rPr lang="cs-CZ" altLang="cs-CZ" b="1" dirty="0">
                <a:solidFill>
                  <a:srgbClr val="CC0000"/>
                </a:solidFill>
              </a:rPr>
              <a:t>celkový účinek - systémový.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>
                <a:solidFill>
                  <a:srgbClr val="CC0000"/>
                </a:solidFill>
              </a:rPr>
              <a:t>Účinek místní</a:t>
            </a:r>
            <a:r>
              <a:rPr lang="cs-CZ" altLang="cs-CZ" dirty="0"/>
              <a:t> – na kůži, sliznice anebo do tělních dutin – absorpce je nevýhodou – možné NÚ – např. lokální anestetika typu kokainu, lokální kortikoidy.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381000" y="1143000"/>
            <a:ext cx="838200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2" eaLnBrk="1" hangingPunct="1">
              <a:spcBef>
                <a:spcPct val="50000"/>
              </a:spcBef>
            </a:pPr>
            <a:r>
              <a:rPr lang="cs-CZ" altLang="cs-CZ" b="1" dirty="0"/>
              <a:t>enterální</a:t>
            </a:r>
            <a:r>
              <a:rPr lang="cs-CZ" altLang="cs-CZ" dirty="0"/>
              <a:t> (do trávicího ústrojí): 				per os (ústy)</a:t>
            </a:r>
            <a:br>
              <a:rPr lang="cs-CZ" altLang="cs-CZ" dirty="0"/>
            </a:br>
            <a:r>
              <a:rPr lang="cs-CZ" altLang="cs-CZ" dirty="0"/>
              <a:t>	per </a:t>
            </a:r>
            <a:r>
              <a:rPr lang="cs-CZ" altLang="cs-CZ" dirty="0" err="1"/>
              <a:t>rectum</a:t>
            </a:r>
            <a:r>
              <a:rPr lang="cs-CZ" altLang="cs-CZ" dirty="0"/>
              <a:t> (do konečníku)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	</a:t>
            </a:r>
            <a:r>
              <a:rPr lang="cs-CZ" altLang="cs-CZ" b="1" dirty="0"/>
              <a:t>parenterální</a:t>
            </a:r>
            <a:r>
              <a:rPr lang="cs-CZ" altLang="cs-CZ" dirty="0">
                <a:solidFill>
                  <a:srgbClr val="CC0000"/>
                </a:solidFill>
              </a:rPr>
              <a:t> </a:t>
            </a:r>
            <a:r>
              <a:rPr lang="cs-CZ" altLang="cs-CZ" dirty="0"/>
              <a:t>(s obejitím střeva): 	</a:t>
            </a:r>
            <a:br>
              <a:rPr lang="cs-CZ" altLang="cs-CZ" dirty="0"/>
            </a:br>
            <a:r>
              <a:rPr lang="cs-CZ" altLang="cs-CZ" dirty="0"/>
              <a:t>		intravenózní - </a:t>
            </a:r>
            <a:r>
              <a:rPr lang="cs-CZ" altLang="cs-CZ" dirty="0" err="1"/>
              <a:t>i.v</a:t>
            </a:r>
            <a:r>
              <a:rPr lang="cs-CZ" altLang="cs-CZ" dirty="0"/>
              <a:t>.				 	   	</a:t>
            </a:r>
            <a:r>
              <a:rPr lang="cs-CZ" altLang="cs-CZ" dirty="0" err="1"/>
              <a:t>intraarteriální</a:t>
            </a:r>
            <a:r>
              <a:rPr lang="cs-CZ" altLang="cs-CZ" dirty="0"/>
              <a:t> - </a:t>
            </a:r>
            <a:r>
              <a:rPr lang="cs-CZ" altLang="cs-CZ" dirty="0" err="1"/>
              <a:t>i.a</a:t>
            </a:r>
            <a:r>
              <a:rPr lang="cs-CZ" altLang="cs-CZ" dirty="0"/>
              <a:t>.</a:t>
            </a:r>
            <a:br>
              <a:rPr lang="cs-CZ" altLang="cs-CZ" dirty="0"/>
            </a:br>
            <a:r>
              <a:rPr lang="cs-CZ" altLang="cs-CZ" dirty="0"/>
              <a:t>		intramuskulární - </a:t>
            </a:r>
            <a:r>
              <a:rPr lang="cs-CZ" altLang="cs-CZ" dirty="0" err="1"/>
              <a:t>i.m</a:t>
            </a:r>
            <a:r>
              <a:rPr lang="cs-CZ" altLang="cs-CZ" dirty="0"/>
              <a:t>.</a:t>
            </a:r>
            <a:br>
              <a:rPr lang="cs-CZ" altLang="cs-CZ" dirty="0"/>
            </a:br>
            <a:r>
              <a:rPr lang="cs-CZ" altLang="cs-CZ" dirty="0"/>
              <a:t>		subkutánní - </a:t>
            </a:r>
            <a:r>
              <a:rPr lang="cs-CZ" altLang="cs-CZ" dirty="0" err="1"/>
              <a:t>s.c</a:t>
            </a:r>
            <a:r>
              <a:rPr lang="cs-CZ" altLang="cs-CZ" dirty="0"/>
              <a:t>.</a:t>
            </a:r>
            <a:br>
              <a:rPr lang="cs-CZ" altLang="cs-CZ" dirty="0"/>
            </a:br>
            <a:r>
              <a:rPr lang="cs-CZ" altLang="cs-CZ" dirty="0"/>
              <a:t>		</a:t>
            </a:r>
            <a:r>
              <a:rPr lang="cs-CZ" altLang="cs-CZ" dirty="0" err="1"/>
              <a:t>sublinguální</a:t>
            </a:r>
            <a:r>
              <a:rPr lang="cs-CZ" altLang="cs-CZ" dirty="0"/>
              <a:t>				</a:t>
            </a:r>
            <a:br>
              <a:rPr lang="cs-CZ" altLang="cs-CZ" dirty="0"/>
            </a:br>
            <a:r>
              <a:rPr lang="cs-CZ" altLang="cs-CZ" dirty="0"/>
              <a:t>		na kůži</a:t>
            </a:r>
            <a:br>
              <a:rPr lang="cs-CZ" altLang="cs-CZ" dirty="0"/>
            </a:br>
            <a:r>
              <a:rPr lang="cs-CZ" altLang="cs-CZ" dirty="0"/>
              <a:t>		na nosní sliznici</a:t>
            </a:r>
            <a:br>
              <a:rPr lang="cs-CZ" altLang="cs-CZ" dirty="0"/>
            </a:br>
            <a:r>
              <a:rPr lang="cs-CZ" altLang="cs-CZ" dirty="0"/>
              <a:t>		inhalační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88925" y="295275"/>
            <a:ext cx="25463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2800" b="1" dirty="0"/>
              <a:t>Celkové podání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838200" y="1219200"/>
            <a:ext cx="7086600" cy="47089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dirty="0"/>
              <a:t>Účinek nastupuje do </a:t>
            </a:r>
            <a:r>
              <a:rPr lang="cs-CZ" altLang="cs-CZ" b="1" dirty="0"/>
              <a:t>30 </a:t>
            </a:r>
            <a:r>
              <a:rPr lang="cs-CZ" altLang="cs-CZ" dirty="0"/>
              <a:t>minut.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modifikující faktory:</a:t>
            </a:r>
            <a:br>
              <a:rPr lang="cs-CZ" altLang="cs-CZ" dirty="0"/>
            </a:br>
            <a:r>
              <a:rPr lang="cs-CZ" altLang="cs-CZ" dirty="0"/>
              <a:t>· pH žaludku, </a:t>
            </a:r>
            <a:r>
              <a:rPr lang="cs-CZ" altLang="cs-CZ" dirty="0" err="1"/>
              <a:t>enterosolventní</a:t>
            </a:r>
            <a:r>
              <a:rPr lang="cs-CZ" altLang="cs-CZ" dirty="0"/>
              <a:t> obal</a:t>
            </a:r>
            <a:br>
              <a:rPr lang="cs-CZ" altLang="cs-CZ" dirty="0"/>
            </a:br>
            <a:r>
              <a:rPr lang="cs-CZ" altLang="cs-CZ" b="1" dirty="0"/>
              <a:t>· současně požitá strava</a:t>
            </a:r>
            <a:br>
              <a:rPr lang="cs-CZ" altLang="cs-CZ" b="1" dirty="0"/>
            </a:br>
            <a:r>
              <a:rPr lang="cs-CZ" altLang="cs-CZ" dirty="0"/>
              <a:t>· motilita GIT</a:t>
            </a:r>
            <a:br>
              <a:rPr lang="cs-CZ" altLang="cs-CZ" dirty="0"/>
            </a:br>
            <a:r>
              <a:rPr lang="cs-CZ" altLang="cs-CZ" b="1" dirty="0"/>
              <a:t>· stav GIT—žaludeční kyselina, žlučové kyseliny, 		pankreatické a střevní šťávy</a:t>
            </a:r>
            <a:br>
              <a:rPr lang="cs-CZ" altLang="cs-CZ" b="1" dirty="0"/>
            </a:br>
            <a:r>
              <a:rPr lang="cs-CZ" altLang="cs-CZ" b="1" dirty="0"/>
              <a:t>· stav jater - městnání ve v. </a:t>
            </a:r>
            <a:r>
              <a:rPr lang="cs-CZ" altLang="cs-CZ" b="1" dirty="0" err="1"/>
              <a:t>portae</a:t>
            </a:r>
            <a:r>
              <a:rPr lang="cs-CZ" altLang="cs-CZ" b="1" dirty="0"/>
              <a:t/>
            </a:r>
            <a:br>
              <a:rPr lang="cs-CZ" altLang="cs-CZ" b="1" dirty="0"/>
            </a:br>
            <a:endParaRPr lang="cs-CZ" altLang="cs-CZ" b="1" dirty="0"/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efekt prvního průchodu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b="1" dirty="0"/>
              <a:t>desintegrace, </a:t>
            </a:r>
            <a:r>
              <a:rPr lang="cs-CZ" altLang="cs-CZ" b="1" dirty="0" err="1"/>
              <a:t>desagregace</a:t>
            </a:r>
            <a:r>
              <a:rPr lang="cs-CZ" altLang="cs-CZ" b="1" dirty="0"/>
              <a:t>, </a:t>
            </a:r>
            <a:r>
              <a:rPr lang="cs-CZ" altLang="cs-CZ" b="1" dirty="0" err="1"/>
              <a:t>disoluce</a:t>
            </a:r>
            <a:endParaRPr lang="cs-CZ" altLang="cs-CZ" b="1" dirty="0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304800" y="228600"/>
            <a:ext cx="27638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sz="2800" b="1" dirty="0"/>
              <a:t>Enterální podání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838200" y="1101725"/>
            <a:ext cx="792480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dirty="0"/>
              <a:t>účinek nastupuje do </a:t>
            </a:r>
            <a:r>
              <a:rPr lang="cs-CZ" altLang="cs-CZ" b="1" dirty="0"/>
              <a:t>15 </a:t>
            </a:r>
            <a:r>
              <a:rPr lang="cs-CZ" altLang="cs-CZ" dirty="0"/>
              <a:t>minut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jak pro místní účinek, tak pro systémový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léková forma nesmí dráždit sliznici rekta, klysma má být zahřáto na teplotu těla.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04800" y="330200"/>
            <a:ext cx="431323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2800" b="1" dirty="0"/>
              <a:t>Per </a:t>
            </a:r>
            <a:r>
              <a:rPr lang="cs-CZ" altLang="cs-CZ" sz="2800" b="1" dirty="0" err="1"/>
              <a:t>rectum</a:t>
            </a:r>
            <a:r>
              <a:rPr lang="cs-CZ" altLang="cs-CZ" sz="2800" b="1" dirty="0"/>
              <a:t> (čípky, klysma)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81000" y="3962400"/>
            <a:ext cx="8382000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cs-CZ" altLang="cs-CZ" dirty="0"/>
              <a:t>-účinek nastupuje do </a:t>
            </a:r>
            <a:r>
              <a:rPr lang="cs-CZ" altLang="cs-CZ" b="1" dirty="0"/>
              <a:t>1-2</a:t>
            </a:r>
            <a:r>
              <a:rPr lang="cs-CZ" altLang="cs-CZ" dirty="0"/>
              <a:t> minut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- znamená, že se téměř ihned všechno podané léčivo dostává do žilního a vzápětí rychle i do tepenného krevního oběhu - </a:t>
            </a:r>
            <a:r>
              <a:rPr lang="cs-CZ" altLang="cs-CZ" b="1" dirty="0"/>
              <a:t>odpadá fáze absorpce</a:t>
            </a:r>
          </a:p>
          <a:p>
            <a:pPr eaLnBrk="1" hangingPunct="1">
              <a:spcBef>
                <a:spcPct val="50000"/>
              </a:spcBef>
            </a:pPr>
            <a:r>
              <a:rPr lang="cs-CZ" altLang="cs-CZ" dirty="0"/>
              <a:t>pravý roztok (</a:t>
            </a:r>
            <a:r>
              <a:rPr lang="cs-CZ" altLang="cs-CZ" dirty="0" err="1"/>
              <a:t>mikroemulze</a:t>
            </a:r>
            <a:r>
              <a:rPr lang="cs-CZ" altLang="cs-CZ" dirty="0"/>
              <a:t>) - izotonický – apyrogenní – sterilní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228600" y="3276600"/>
            <a:ext cx="5410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cs-CZ" altLang="cs-CZ" sz="2800" b="1" dirty="0"/>
              <a:t>Intravenózní (</a:t>
            </a:r>
            <a:r>
              <a:rPr lang="cs-CZ" altLang="cs-CZ" sz="2800" b="1" dirty="0" err="1"/>
              <a:t>i.v</a:t>
            </a:r>
            <a:r>
              <a:rPr lang="cs-CZ" altLang="cs-CZ" sz="2800" b="1" dirty="0"/>
              <a:t>.) - injekce, infúze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718</TotalTime>
  <Words>839</Words>
  <Application>Microsoft Office PowerPoint</Application>
  <PresentationFormat>Předvádění na obrazovce (4:3)</PresentationFormat>
  <Paragraphs>108</Paragraphs>
  <Slides>19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2" baseType="lpstr">
      <vt:lpstr>Arial</vt:lpstr>
      <vt:lpstr>Times New Roman</vt:lpstr>
      <vt:lpstr>Default Design</vt:lpstr>
      <vt:lpstr>Obecná farmakologie</vt:lpstr>
      <vt:lpstr>Prezentace aplikace PowerPoint</vt:lpstr>
      <vt:lpstr>Prezentace aplikace PowerPoint</vt:lpstr>
      <vt:lpstr>Obecné zákonitosti pohybu léčiva v lidském těle</vt:lpstr>
      <vt:lpstr>Transport látek přes biomembrány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Eliminace</vt:lpstr>
      <vt:lpstr>Prezentace aplikace PowerPoint</vt:lpstr>
    </vt:vector>
  </TitlesOfParts>
  <Company>momo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Bára</dc:creator>
  <cp:lastModifiedBy>Bára</cp:lastModifiedBy>
  <cp:revision>41</cp:revision>
  <dcterms:created xsi:type="dcterms:W3CDTF">2002-02-28T16:34:55Z</dcterms:created>
  <dcterms:modified xsi:type="dcterms:W3CDTF">2020-12-17T15:22:15Z</dcterms:modified>
</cp:coreProperties>
</file>