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sldIdLst>
    <p:sldId id="256" r:id="rId2"/>
    <p:sldId id="257" r:id="rId3"/>
    <p:sldId id="264" r:id="rId4"/>
    <p:sldId id="304" r:id="rId5"/>
    <p:sldId id="265" r:id="rId6"/>
    <p:sldId id="270" r:id="rId7"/>
    <p:sldId id="305" r:id="rId8"/>
    <p:sldId id="306" r:id="rId9"/>
    <p:sldId id="307" r:id="rId10"/>
    <p:sldId id="308" r:id="rId11"/>
    <p:sldId id="314" r:id="rId12"/>
    <p:sldId id="309" r:id="rId13"/>
    <p:sldId id="310" r:id="rId14"/>
    <p:sldId id="311" r:id="rId15"/>
    <p:sldId id="293" r:id="rId16"/>
    <p:sldId id="275" r:id="rId17"/>
    <p:sldId id="312" r:id="rId18"/>
    <p:sldId id="276" r:id="rId19"/>
    <p:sldId id="313" r:id="rId20"/>
    <p:sldId id="315" r:id="rId21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757" autoAdjust="0"/>
    <p:restoredTop sz="94660"/>
  </p:normalViewPr>
  <p:slideViewPr>
    <p:cSldViewPr>
      <p:cViewPr varScale="1">
        <p:scale>
          <a:sx n="108" d="100"/>
          <a:sy n="108" d="100"/>
        </p:scale>
        <p:origin x="1698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5C0E31F-3A27-4056-B80E-002AFD805B6E}" type="datetimeFigureOut">
              <a:rPr lang="cs-CZ" smtClean="0"/>
              <a:t>27.08.2019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69A7A8-9FD8-4608-9CFB-715DB92757E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624974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lze upravit styl předlohy.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0DB09B-E642-4F76-8927-1D57F92CE964}" type="datetimeFigureOut">
              <a:rPr lang="cs-CZ" smtClean="0"/>
              <a:t>27.08.2019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5D694-56FE-4E92-8EF4-6BACC6D9E1F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711625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0DB09B-E642-4F76-8927-1D57F92CE964}" type="datetimeFigureOut">
              <a:rPr lang="cs-CZ" smtClean="0"/>
              <a:t>27.08.2019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5D694-56FE-4E92-8EF4-6BACC6D9E1F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114229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0DB09B-E642-4F76-8927-1D57F92CE964}" type="datetimeFigureOut">
              <a:rPr lang="cs-CZ" smtClean="0"/>
              <a:t>27.08.2019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5D694-56FE-4E92-8EF4-6BACC6D9E1F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551115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0DB09B-E642-4F76-8927-1D57F92CE964}" type="datetimeFigureOut">
              <a:rPr lang="cs-CZ" smtClean="0"/>
              <a:t>27.08.2019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5D694-56FE-4E92-8EF4-6BACC6D9E1F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061938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0DB09B-E642-4F76-8927-1D57F92CE964}" type="datetimeFigureOut">
              <a:rPr lang="cs-CZ" smtClean="0"/>
              <a:t>27.08.2019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5D694-56FE-4E92-8EF4-6BACC6D9E1F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964902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0DB09B-E642-4F76-8927-1D57F92CE964}" type="datetimeFigureOut">
              <a:rPr lang="cs-CZ" smtClean="0"/>
              <a:t>27.08.2019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5D694-56FE-4E92-8EF4-6BACC6D9E1F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916011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0DB09B-E642-4F76-8927-1D57F92CE964}" type="datetimeFigureOut">
              <a:rPr lang="cs-CZ" smtClean="0"/>
              <a:t>27.08.2019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5D694-56FE-4E92-8EF4-6BACC6D9E1F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438218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0DB09B-E642-4F76-8927-1D57F92CE964}" type="datetimeFigureOut">
              <a:rPr lang="cs-CZ" smtClean="0"/>
              <a:t>27.08.2019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5D694-56FE-4E92-8EF4-6BACC6D9E1F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590620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0DB09B-E642-4F76-8927-1D57F92CE964}" type="datetimeFigureOut">
              <a:rPr lang="cs-CZ" smtClean="0"/>
              <a:t>27.08.2019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5D694-56FE-4E92-8EF4-6BACC6D9E1F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670631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0DB09B-E642-4F76-8927-1D57F92CE964}" type="datetimeFigureOut">
              <a:rPr lang="cs-CZ" smtClean="0"/>
              <a:t>27.08.2019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5D694-56FE-4E92-8EF4-6BACC6D9E1F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997627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0DB09B-E642-4F76-8927-1D57F92CE964}" type="datetimeFigureOut">
              <a:rPr lang="cs-CZ" smtClean="0"/>
              <a:t>27.08.2019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5D694-56FE-4E92-8EF4-6BACC6D9E1F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954535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0DB09B-E642-4F76-8927-1D57F92CE964}" type="datetimeFigureOut">
              <a:rPr lang="cs-CZ" smtClean="0"/>
              <a:t>27.08.2019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C5D694-56FE-4E92-8EF4-6BACC6D9E1F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711834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hyperlink" Target="https://www.facebook.com/EMS2017COPENHAGEN/?fref=ts" TargetMode="Externa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facebook.com/EMS2017COPENHAGEN/?fref=ts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pSyxIn3_EKs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b="1" dirty="0"/>
              <a:t>Než přijede záchranka…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b="1" dirty="0">
                <a:solidFill>
                  <a:srgbClr val="FF0000"/>
                </a:solidFill>
              </a:rPr>
              <a:t>Jaroslav </a:t>
            </a:r>
            <a:r>
              <a:rPr lang="cs-CZ" b="1" dirty="0" err="1">
                <a:solidFill>
                  <a:srgbClr val="FF0000"/>
                </a:solidFill>
              </a:rPr>
              <a:t>Pekara</a:t>
            </a:r>
            <a:endParaRPr lang="cs-CZ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985419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600" dirty="0"/>
              <a:t>Dopravní nehoda…než přijede záchranka….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/>
          </a:p>
          <a:p>
            <a:r>
              <a:rPr lang="cs-CZ" dirty="0"/>
              <a:t>vlastní bezpečnost</a:t>
            </a:r>
          </a:p>
          <a:p>
            <a:endParaRPr lang="cs-CZ" dirty="0"/>
          </a:p>
          <a:p>
            <a:r>
              <a:rPr lang="cs-CZ" dirty="0"/>
              <a:t>zástava krvácení, nález zlomenin/pohmožděnin</a:t>
            </a:r>
            <a:br>
              <a:rPr lang="cs-CZ" dirty="0"/>
            </a:br>
            <a:r>
              <a:rPr lang="cs-CZ" dirty="0"/>
              <a:t> (stres – často až po hodině od úrazu!!)</a:t>
            </a:r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07845095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Kolaps…než přijede záchranka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vlastní bezpečnost</a:t>
            </a:r>
          </a:p>
          <a:p>
            <a:endParaRPr lang="cs-CZ" dirty="0"/>
          </a:p>
          <a:p>
            <a:r>
              <a:rPr lang="cs-CZ" dirty="0"/>
              <a:t>pulz palpačně</a:t>
            </a:r>
          </a:p>
          <a:p>
            <a:endParaRPr lang="cs-CZ" dirty="0"/>
          </a:p>
          <a:p>
            <a:r>
              <a:rPr lang="cs-CZ" dirty="0"/>
              <a:t>anamnéza</a:t>
            </a:r>
          </a:p>
          <a:p>
            <a:endParaRPr lang="cs-CZ" dirty="0"/>
          </a:p>
          <a:p>
            <a:r>
              <a:rPr lang="cs-CZ" dirty="0"/>
              <a:t>Vyčkat příjezdu, ev. </a:t>
            </a:r>
            <a:r>
              <a:rPr lang="cs-CZ" dirty="0" err="1"/>
              <a:t>i.v</a:t>
            </a:r>
            <a:r>
              <a:rPr lang="cs-CZ" dirty="0"/>
              <a:t>. vstup</a:t>
            </a:r>
          </a:p>
        </p:txBody>
      </p:sp>
    </p:spTree>
    <p:extLst>
      <p:ext uri="{BB962C8B-B14F-4D97-AF65-F5344CB8AC3E}">
        <p14:creationId xmlns:p14="http://schemas.microsoft.com/office/powerpoint/2010/main" val="38009332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cs-CZ" sz="2800" dirty="0"/>
              <a:t>Akutní koronární syndromy…Než přijede záchranka….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klid</a:t>
            </a:r>
          </a:p>
          <a:p>
            <a:endParaRPr lang="cs-CZ" dirty="0"/>
          </a:p>
          <a:p>
            <a:r>
              <a:rPr lang="cs-CZ" dirty="0"/>
              <a:t>kontrola dušnosti, stavu</a:t>
            </a:r>
          </a:p>
          <a:p>
            <a:endParaRPr lang="cs-CZ" dirty="0"/>
          </a:p>
          <a:p>
            <a:r>
              <a:rPr lang="cs-CZ" dirty="0"/>
              <a:t>aspirin</a:t>
            </a:r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6275285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600" dirty="0"/>
              <a:t>Plicní embolie…než přijede záchranka….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letadlo, úraz dolních končetin, antikoncepce</a:t>
            </a:r>
          </a:p>
          <a:p>
            <a:endParaRPr lang="cs-CZ" dirty="0"/>
          </a:p>
          <a:p>
            <a:r>
              <a:rPr lang="cs-CZ" dirty="0"/>
              <a:t>klid, zamezit pohybu</a:t>
            </a:r>
          </a:p>
          <a:p>
            <a:endParaRPr lang="cs-CZ" dirty="0"/>
          </a:p>
          <a:p>
            <a:r>
              <a:rPr lang="cs-CZ" dirty="0"/>
              <a:t>Myslet vždy při kombinaci (!!!):</a:t>
            </a:r>
          </a:p>
          <a:p>
            <a:pPr marL="0" indent="0">
              <a:buNone/>
            </a:pPr>
            <a:r>
              <a:rPr lang="cs-CZ" dirty="0"/>
              <a:t>bolest na hrudi, kolaps, dušnost !!!</a:t>
            </a:r>
          </a:p>
        </p:txBody>
      </p:sp>
    </p:spTree>
    <p:extLst>
      <p:ext uri="{BB962C8B-B14F-4D97-AF65-F5344CB8AC3E}">
        <p14:creationId xmlns:p14="http://schemas.microsoft.com/office/powerpoint/2010/main" val="323697890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600" dirty="0"/>
              <a:t>Akutní krvácení…než přijede záchranka….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cs-CZ" dirty="0"/>
          </a:p>
          <a:p>
            <a:r>
              <a:rPr lang="cs-CZ" dirty="0"/>
              <a:t>vlastní bezpečnost</a:t>
            </a:r>
          </a:p>
          <a:p>
            <a:r>
              <a:rPr lang="cs-CZ" dirty="0"/>
              <a:t>končetina výš než srdce</a:t>
            </a:r>
          </a:p>
          <a:p>
            <a:r>
              <a:rPr lang="cs-CZ" dirty="0"/>
              <a:t>tlak do rány</a:t>
            </a:r>
          </a:p>
          <a:p>
            <a:r>
              <a:rPr lang="cs-CZ" dirty="0"/>
              <a:t>tlakový obvaz</a:t>
            </a:r>
          </a:p>
          <a:p>
            <a:r>
              <a:rPr lang="cs-CZ" dirty="0"/>
              <a:t>škrtidlo</a:t>
            </a:r>
          </a:p>
          <a:p>
            <a:r>
              <a:rPr lang="cs-CZ" dirty="0"/>
              <a:t>turniket </a:t>
            </a:r>
          </a:p>
        </p:txBody>
      </p:sp>
    </p:spTree>
    <p:extLst>
      <p:ext uri="{BB962C8B-B14F-4D97-AF65-F5344CB8AC3E}">
        <p14:creationId xmlns:p14="http://schemas.microsoft.com/office/powerpoint/2010/main" val="385969932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609600"/>
            <a:ext cx="7772400" cy="762000"/>
          </a:xfrm>
        </p:spPr>
        <p:txBody>
          <a:bodyPr/>
          <a:lstStyle/>
          <a:p>
            <a:r>
              <a:rPr lang="cs-CZ" altLang="cs-CZ" dirty="0">
                <a:cs typeface="Arial" charset="0"/>
              </a:rPr>
              <a:t>Hypoglykemické </a:t>
            </a:r>
            <a:r>
              <a:rPr lang="cs-CZ" altLang="cs-CZ" dirty="0" err="1">
                <a:cs typeface="Arial" charset="0"/>
              </a:rPr>
              <a:t>koma</a:t>
            </a:r>
            <a:endParaRPr lang="cs-CZ" altLang="cs-CZ" dirty="0">
              <a:cs typeface="Arial" charset="0"/>
            </a:endParaRPr>
          </a:p>
        </p:txBody>
      </p:sp>
      <p:sp>
        <p:nvSpPr>
          <p:cNvPr id="13315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524000"/>
            <a:ext cx="7772400" cy="4572000"/>
          </a:xfrm>
        </p:spPr>
        <p:txBody>
          <a:bodyPr rtlCol="0">
            <a:normAutofit fontScale="92500" lnSpcReduction="10000"/>
          </a:bodyPr>
          <a:lstStyle/>
          <a:p>
            <a:pPr fontAlgn="auto">
              <a:lnSpc>
                <a:spcPct val="9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sz="2400" dirty="0">
                <a:latin typeface="Arial" pitchFamily="34" charset="0"/>
                <a:cs typeface="Arial" pitchFamily="34" charset="0"/>
              </a:rPr>
              <a:t>předávkování inzulínem nebo PAD, vzácně </a:t>
            </a:r>
            <a:r>
              <a:rPr lang="cs-CZ" sz="2400" dirty="0" err="1">
                <a:latin typeface="Arial" pitchFamily="34" charset="0"/>
                <a:cs typeface="Arial" pitchFamily="34" charset="0"/>
              </a:rPr>
              <a:t>inzulinom</a:t>
            </a:r>
            <a:r>
              <a:rPr lang="cs-CZ" sz="2400" dirty="0">
                <a:latin typeface="Arial" pitchFamily="34" charset="0"/>
                <a:cs typeface="Arial" pitchFamily="34" charset="0"/>
              </a:rPr>
              <a:t>, závažná jaterní insuficience.</a:t>
            </a:r>
          </a:p>
          <a:p>
            <a:pPr fontAlgn="auto">
              <a:lnSpc>
                <a:spcPct val="9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br>
              <a:rPr lang="cs-CZ" sz="2400" dirty="0">
                <a:latin typeface="Arial" pitchFamily="34" charset="0"/>
                <a:cs typeface="Arial" pitchFamily="34" charset="0"/>
              </a:rPr>
            </a:br>
            <a:r>
              <a:rPr lang="cs-CZ" sz="2400" dirty="0">
                <a:latin typeface="Arial" pitchFamily="34" charset="0"/>
                <a:cs typeface="Arial" pitchFamily="34" charset="0"/>
              </a:rPr>
              <a:t>příznaky: porucha vědomí různého stupně, může být i kvalitativní, bledost, pocení, třes, tachykardie.</a:t>
            </a:r>
          </a:p>
          <a:p>
            <a:pPr fontAlgn="auto">
              <a:lnSpc>
                <a:spcPct val="9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endParaRPr lang="cs-CZ" sz="2400" i="1" dirty="0">
              <a:latin typeface="Arial" pitchFamily="34" charset="0"/>
              <a:cs typeface="Arial" pitchFamily="34" charset="0"/>
            </a:endParaRPr>
          </a:p>
          <a:p>
            <a:pPr fontAlgn="auto">
              <a:lnSpc>
                <a:spcPct val="9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sz="2400" i="1" dirty="0">
                <a:latin typeface="Arial" pitchFamily="34" charset="0"/>
                <a:cs typeface="Arial" pitchFamily="34" charset="0"/>
              </a:rPr>
              <a:t>Laboratorní vyšetření</a:t>
            </a:r>
            <a:r>
              <a:rPr lang="cs-CZ" sz="2400" dirty="0">
                <a:latin typeface="Arial" pitchFamily="34" charset="0"/>
                <a:cs typeface="Arial" pitchFamily="34" charset="0"/>
              </a:rPr>
              <a:t>: nízká hladina glukózy v krvi</a:t>
            </a:r>
          </a:p>
          <a:p>
            <a:pPr fontAlgn="auto">
              <a:lnSpc>
                <a:spcPct val="9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endParaRPr lang="cs-CZ" sz="2400" i="1" dirty="0">
              <a:latin typeface="Arial" pitchFamily="34" charset="0"/>
              <a:cs typeface="Arial" pitchFamily="34" charset="0"/>
            </a:endParaRPr>
          </a:p>
          <a:p>
            <a:pPr fontAlgn="auto">
              <a:lnSpc>
                <a:spcPct val="9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sz="2400" i="1" dirty="0">
                <a:latin typeface="Arial" pitchFamily="34" charset="0"/>
                <a:cs typeface="Arial" pitchFamily="34" charset="0"/>
              </a:rPr>
              <a:t>Léčba</a:t>
            </a:r>
            <a:r>
              <a:rPr lang="cs-CZ" sz="2400" dirty="0">
                <a:latin typeface="Arial" pitchFamily="34" charset="0"/>
                <a:cs typeface="Arial" pitchFamily="34" charset="0"/>
              </a:rPr>
              <a:t>: 40 – 100 ml 40% glukózy i.v. jako bolus , efekt bývá promptní (pacient se probouzí „ na jehle“), pokračujeme kontinuální infuzí balancovaného roztoku. </a:t>
            </a:r>
          </a:p>
          <a:p>
            <a:pPr marL="0" indent="0" fontAlgn="auto">
              <a:lnSpc>
                <a:spcPct val="90000"/>
              </a:lnSpc>
              <a:spcAft>
                <a:spcPts val="0"/>
              </a:spcAft>
              <a:buNone/>
              <a:defRPr/>
            </a:pPr>
            <a:endParaRPr lang="cs-CZ" sz="2400" dirty="0">
              <a:latin typeface="Arial" pitchFamily="34" charset="0"/>
              <a:cs typeface="Arial" pitchFamily="34" charset="0"/>
            </a:endParaRPr>
          </a:p>
          <a:p>
            <a:pPr fontAlgn="auto">
              <a:lnSpc>
                <a:spcPct val="9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sz="2400" dirty="0">
                <a:latin typeface="Arial" pitchFamily="34" charset="0"/>
                <a:cs typeface="Arial" pitchFamily="34" charset="0"/>
              </a:rPr>
              <a:t>Pozor na hypoglykemie po dlouhodobě působícím inzulínu nebo PAD </a:t>
            </a:r>
          </a:p>
        </p:txBody>
      </p:sp>
    </p:spTree>
    <p:extLst>
      <p:ext uri="{BB962C8B-B14F-4D97-AF65-F5344CB8AC3E}">
        <p14:creationId xmlns:p14="http://schemas.microsoft.com/office/powerpoint/2010/main" val="218884809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Anafylaxe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435280" cy="45259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cs-CZ" sz="2800" dirty="0"/>
              <a:t>Jedná se o závažnou, život ohrožující, generalizovanou nebo systémovou hypersenzitivní reakci, která velmi rychle způsobuje život ohrožující obstrukci dýchacích cest a/nebo respirační selhání a/nebo oběhovou nestabilitu obvykle asociovanou s kožními a slizničními změnami.</a:t>
            </a:r>
          </a:p>
        </p:txBody>
      </p:sp>
      <p:pic>
        <p:nvPicPr>
          <p:cNvPr id="1536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4005064"/>
            <a:ext cx="8477250" cy="2390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7224357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600" dirty="0"/>
              <a:t>Alergická reakce…než přijede záchranka….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/>
          </a:p>
          <a:p>
            <a:r>
              <a:rPr lang="cs-CZ" dirty="0"/>
              <a:t>vlastní bezpečnost</a:t>
            </a:r>
          </a:p>
          <a:p>
            <a:r>
              <a:rPr lang="cs-CZ" dirty="0"/>
              <a:t>zamezit působení alergenu</a:t>
            </a:r>
          </a:p>
          <a:p>
            <a:r>
              <a:rPr lang="cs-CZ" dirty="0"/>
              <a:t>studený obklad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1869780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CMP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45703" y="1628800"/>
            <a:ext cx="8229600" cy="5069160"/>
          </a:xfrm>
        </p:spPr>
        <p:txBody>
          <a:bodyPr>
            <a:normAutofit/>
          </a:bodyPr>
          <a:lstStyle/>
          <a:p>
            <a:endParaRPr lang="cs-CZ" dirty="0">
              <a:hlinkClick r:id="rId2"/>
            </a:endParaRPr>
          </a:p>
          <a:p>
            <a:endParaRPr lang="cs-CZ" dirty="0">
              <a:hlinkClick r:id="rId2"/>
            </a:endParaRPr>
          </a:p>
          <a:p>
            <a:endParaRPr lang="cs-CZ" dirty="0">
              <a:hlinkClick r:id="rId2"/>
            </a:endParaRPr>
          </a:p>
          <a:p>
            <a:endParaRPr lang="cs-CZ" dirty="0">
              <a:hlinkClick r:id="rId2"/>
            </a:endParaRPr>
          </a:p>
          <a:p>
            <a:endParaRPr lang="cs-CZ" dirty="0">
              <a:hlinkClick r:id="rId2"/>
            </a:endParaRPr>
          </a:p>
          <a:p>
            <a:endParaRPr lang="cs-CZ" dirty="0">
              <a:hlinkClick r:id="rId2"/>
            </a:endParaRPr>
          </a:p>
          <a:p>
            <a:endParaRPr lang="cs-CZ" dirty="0">
              <a:hlinkClick r:id="rId2"/>
            </a:endParaRPr>
          </a:p>
          <a:p>
            <a:endParaRPr lang="cs-CZ" sz="1400" dirty="0">
              <a:hlinkClick r:id="rId2"/>
            </a:endParaRPr>
          </a:p>
          <a:p>
            <a:endParaRPr lang="cs-CZ" sz="1400" dirty="0">
              <a:hlinkClick r:id="rId2"/>
            </a:endParaRPr>
          </a:p>
          <a:p>
            <a:r>
              <a:rPr lang="cs-CZ" sz="1400" dirty="0">
                <a:hlinkClick r:id="rId2"/>
              </a:rPr>
              <a:t>https://www.facebook.com/EMS2017COPENHAGEN/?fref=ts</a:t>
            </a:r>
            <a:endParaRPr lang="cs-CZ" sz="1400" dirty="0"/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6" y="1296366"/>
            <a:ext cx="7033791" cy="45141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1205362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CMP…než přijede záchranka….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45703" y="1628800"/>
            <a:ext cx="8229600" cy="5069160"/>
          </a:xfrm>
        </p:spPr>
        <p:txBody>
          <a:bodyPr>
            <a:normAutofit lnSpcReduction="10000"/>
          </a:bodyPr>
          <a:lstStyle/>
          <a:p>
            <a:endParaRPr lang="cs-CZ" dirty="0">
              <a:hlinkClick r:id="rId2"/>
            </a:endParaRPr>
          </a:p>
          <a:p>
            <a:r>
              <a:rPr lang="cs-CZ" dirty="0">
                <a:hlinkClick r:id="rId2"/>
              </a:rPr>
              <a:t>diagnostika příznaků – nečekat!!!</a:t>
            </a:r>
          </a:p>
          <a:p>
            <a:endParaRPr lang="cs-CZ" dirty="0">
              <a:hlinkClick r:id="rId2"/>
            </a:endParaRPr>
          </a:p>
          <a:p>
            <a:r>
              <a:rPr lang="cs-CZ" dirty="0">
                <a:hlinkClick r:id="rId2"/>
              </a:rPr>
              <a:t>nic nepodávat!!!</a:t>
            </a:r>
          </a:p>
          <a:p>
            <a:endParaRPr lang="cs-CZ" dirty="0">
              <a:hlinkClick r:id="rId2"/>
            </a:endParaRPr>
          </a:p>
          <a:p>
            <a:r>
              <a:rPr lang="cs-CZ" dirty="0">
                <a:hlinkClick r:id="rId2"/>
              </a:rPr>
              <a:t>měření tlaku</a:t>
            </a:r>
          </a:p>
          <a:p>
            <a:endParaRPr lang="cs-CZ" dirty="0">
              <a:hlinkClick r:id="rId2"/>
            </a:endParaRPr>
          </a:p>
          <a:p>
            <a:r>
              <a:rPr lang="cs-CZ" dirty="0" err="1">
                <a:hlinkClick r:id="rId2"/>
              </a:rPr>
              <a:t>Epi</a:t>
            </a:r>
            <a:r>
              <a:rPr lang="cs-CZ" dirty="0">
                <a:hlinkClick r:id="rId2"/>
              </a:rPr>
              <a:t>. Záchvat může být příznakem mrtvice i nádoru</a:t>
            </a:r>
          </a:p>
          <a:p>
            <a:endParaRPr lang="cs-CZ" dirty="0">
              <a:hlinkClick r:id="rId2"/>
            </a:endParaRPr>
          </a:p>
          <a:p>
            <a:endParaRPr lang="cs-CZ" dirty="0">
              <a:hlinkClick r:id="rId2"/>
            </a:endParaRPr>
          </a:p>
          <a:p>
            <a:endParaRPr lang="cs-CZ" dirty="0">
              <a:hlinkClick r:id="rId2"/>
            </a:endParaRPr>
          </a:p>
          <a:p>
            <a:endParaRPr lang="cs-CZ" sz="1400" dirty="0">
              <a:hlinkClick r:id="rId2"/>
            </a:endParaRPr>
          </a:p>
          <a:p>
            <a:endParaRPr lang="cs-CZ" sz="1400" dirty="0">
              <a:hlinkClick r:id="rId2"/>
            </a:endParaRPr>
          </a:p>
        </p:txBody>
      </p:sp>
    </p:spTree>
    <p:extLst>
      <p:ext uri="{BB962C8B-B14F-4D97-AF65-F5344CB8AC3E}">
        <p14:creationId xmlns:p14="http://schemas.microsoft.com/office/powerpoint/2010/main" val="40359971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ZZS ČR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z. č. 374/2011 Sb.</a:t>
            </a:r>
          </a:p>
          <a:p>
            <a:r>
              <a:rPr lang="cs-CZ" dirty="0"/>
              <a:t>prováděcí vyhláška 240/2012 Sb.</a:t>
            </a:r>
          </a:p>
          <a:p>
            <a:endParaRPr lang="cs-CZ" dirty="0"/>
          </a:p>
          <a:p>
            <a:pPr marL="0" indent="0">
              <a:buNone/>
            </a:pPr>
            <a:r>
              <a:rPr lang="cs-CZ" b="1" dirty="0">
                <a:solidFill>
                  <a:srgbClr val="FF0000"/>
                </a:solidFill>
              </a:rPr>
              <a:t>Systém poskytované péče</a:t>
            </a:r>
          </a:p>
          <a:p>
            <a:r>
              <a:rPr lang="cs-CZ" dirty="0"/>
              <a:t>do 20 minut</a:t>
            </a:r>
          </a:p>
          <a:p>
            <a:r>
              <a:rPr lang="cs-CZ" dirty="0"/>
              <a:t>RZP/RLP</a:t>
            </a:r>
          </a:p>
          <a:p>
            <a:r>
              <a:rPr lang="cs-CZ" dirty="0"/>
              <a:t>LZZS</a:t>
            </a:r>
          </a:p>
          <a:p>
            <a:pPr marL="0" indent="0">
              <a:buNone/>
            </a:pP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8013358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B95A287-BE70-4FFF-9A61-34A927C711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E94401D7-B5F1-40BC-BB46-5CD05A25ACFB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2771800" y="2564904"/>
            <a:ext cx="3328155" cy="21236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indent="0" algn="ctr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cs-CZ" altLang="cs-CZ" sz="11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pekara@vszdrav.cz</a:t>
            </a:r>
            <a:endParaRPr lang="cs-CZ" altLang="cs-CZ" sz="600" dirty="0">
              <a:latin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altLang="cs-CZ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cs-CZ" altLang="cs-CZ" sz="1100" dirty="0"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Mgr. Jaroslav Pekara, Ph.D.</a:t>
            </a:r>
            <a:endParaRPr kumimoji="0" lang="cs-CZ" altLang="cs-CZ" sz="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vedoucí oboru Zdravotnický záchranář</a:t>
            </a:r>
            <a:endParaRPr kumimoji="0" lang="cs-CZ" altLang="cs-CZ" sz="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Vysoká škola zdravotnická, o. p. s.</a:t>
            </a:r>
            <a:endParaRPr kumimoji="0" lang="cs-CZ" altLang="cs-CZ" sz="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Duškova 7, 150 00 Praha 5</a:t>
            </a:r>
            <a:endParaRPr kumimoji="0" lang="cs-CZ" altLang="cs-CZ" sz="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mob.: +420 737 127 508</a:t>
            </a:r>
            <a:endParaRPr kumimoji="0" lang="cs-CZ" altLang="cs-CZ" sz="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www.vszdrav.cz&lt;http://www.vszdrav.cz/&gt;</a:t>
            </a:r>
            <a:endParaRPr kumimoji="0" lang="cs-CZ" altLang="cs-CZ" sz="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altLang="cs-CZ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11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European</a:t>
            </a:r>
            <a:r>
              <a:rPr kumimoji="0" lang="cs-CZ" altLang="cs-CZ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cs-CZ" altLang="cs-CZ" sz="11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Violence</a:t>
            </a:r>
            <a:r>
              <a:rPr kumimoji="0" lang="cs-CZ" altLang="cs-CZ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in Psychiatry </a:t>
            </a:r>
            <a:r>
              <a:rPr kumimoji="0" lang="cs-CZ" altLang="cs-CZ" sz="11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Research</a:t>
            </a:r>
            <a:r>
              <a:rPr kumimoji="0" lang="cs-CZ" altLang="cs-CZ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Group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Skupina pro Bezpečnost personálu</a:t>
            </a:r>
            <a:endParaRPr kumimoji="0" lang="cs-CZ" altLang="cs-CZ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171075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81128"/>
          </a:xfrm>
        </p:spPr>
        <p:txBody>
          <a:bodyPr>
            <a:normAutofit/>
          </a:bodyPr>
          <a:lstStyle/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pPr algn="ctr"/>
            <a:r>
              <a:rPr lang="cs-CZ" sz="2400" dirty="0"/>
              <a:t>https://www.youtube.com/watch?v=gqCCmvARwG0</a:t>
            </a:r>
          </a:p>
        </p:txBody>
      </p:sp>
      <p:pic>
        <p:nvPicPr>
          <p:cNvPr id="7170" name="Picture 2" descr="Výsledek obrázku pro řetezec přežití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116632"/>
            <a:ext cx="8640960" cy="51125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954878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Než přijede záchranka….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vlastní bezpečí</a:t>
            </a:r>
          </a:p>
          <a:p>
            <a:endParaRPr lang="cs-CZ" dirty="0"/>
          </a:p>
          <a:p>
            <a:r>
              <a:rPr lang="cs-CZ" dirty="0"/>
              <a:t>mobil a dvě ruce</a:t>
            </a:r>
          </a:p>
          <a:p>
            <a:endParaRPr lang="cs-CZ" dirty="0"/>
          </a:p>
          <a:p>
            <a:r>
              <a:rPr lang="cs-CZ" dirty="0"/>
              <a:t>respirační v. s. kardiální zástava</a:t>
            </a:r>
          </a:p>
          <a:p>
            <a:endParaRPr lang="cs-CZ" dirty="0"/>
          </a:p>
          <a:p>
            <a:r>
              <a:rPr lang="cs-CZ" dirty="0"/>
              <a:t>děti</a:t>
            </a:r>
          </a:p>
        </p:txBody>
      </p:sp>
    </p:spTree>
    <p:extLst>
      <p:ext uri="{BB962C8B-B14F-4D97-AF65-F5344CB8AC3E}">
        <p14:creationId xmlns:p14="http://schemas.microsoft.com/office/powerpoint/2010/main" val="39652999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Novinky v kardiopulmonální resuscitaci </a:t>
            </a:r>
            <a:r>
              <a:rPr lang="cs-CZ" dirty="0">
                <a:solidFill>
                  <a:srgbClr val="FF0000"/>
                </a:solidFill>
              </a:rPr>
              <a:t>podle Guidelines 2015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1772816"/>
            <a:ext cx="8229600" cy="4525963"/>
          </a:xfrm>
        </p:spPr>
        <p:txBody>
          <a:bodyPr>
            <a:normAutofit fontScale="92500" lnSpcReduction="20000"/>
          </a:bodyPr>
          <a:lstStyle/>
          <a:p>
            <a:r>
              <a:rPr lang="cs-CZ" dirty="0"/>
              <a:t>BLS – význam defibrilace + srdeční komprese</a:t>
            </a:r>
          </a:p>
          <a:p>
            <a:endParaRPr lang="cs-CZ" dirty="0"/>
          </a:p>
          <a:p>
            <a:pPr marL="0" indent="0" algn="ctr">
              <a:buNone/>
            </a:pPr>
            <a:r>
              <a:rPr lang="cs-CZ" dirty="0"/>
              <a:t>BEZPEČNOST </a:t>
            </a:r>
          </a:p>
          <a:p>
            <a:pPr marL="0" indent="0">
              <a:buNone/>
            </a:pPr>
            <a:r>
              <a:rPr lang="cs-CZ" dirty="0"/>
              <a:t>ALS </a:t>
            </a:r>
          </a:p>
          <a:p>
            <a:r>
              <a:rPr lang="cs-CZ" dirty="0"/>
              <a:t>aktivace </a:t>
            </a:r>
            <a:r>
              <a:rPr lang="cs-CZ" dirty="0" err="1"/>
              <a:t>first</a:t>
            </a:r>
            <a:r>
              <a:rPr lang="cs-CZ" dirty="0"/>
              <a:t> </a:t>
            </a:r>
            <a:r>
              <a:rPr lang="cs-CZ" dirty="0" err="1"/>
              <a:t>responderů</a:t>
            </a:r>
            <a:endParaRPr lang="cs-CZ" dirty="0"/>
          </a:p>
          <a:p>
            <a:r>
              <a:rPr lang="cs-CZ" dirty="0"/>
              <a:t> analýza– 2 komprese – analýza – komprese</a:t>
            </a:r>
          </a:p>
          <a:p>
            <a:r>
              <a:rPr lang="cs-CZ" dirty="0"/>
              <a:t>150 – 200 J, děti 4J/kg </a:t>
            </a:r>
          </a:p>
          <a:p>
            <a:endParaRPr lang="cs-CZ" sz="2400" dirty="0"/>
          </a:p>
          <a:p>
            <a:r>
              <a:rPr lang="cs-CZ" sz="2400" dirty="0">
                <a:hlinkClick r:id="rId2"/>
              </a:rPr>
              <a:t>https://www.youtube.com/watch?v=pSyxIn3_EKs</a:t>
            </a:r>
            <a:endParaRPr lang="cs-CZ" sz="2400" dirty="0"/>
          </a:p>
          <a:p>
            <a:r>
              <a:rPr lang="cs-CZ" sz="2200" dirty="0"/>
              <a:t>http://www.ceskatelevize.cz/porady/11219396544-legendy-zachranarstvi/314292320090002-srdecni-zastava/</a:t>
            </a:r>
          </a:p>
        </p:txBody>
      </p:sp>
    </p:spTree>
    <p:extLst>
      <p:ext uri="{BB962C8B-B14F-4D97-AF65-F5344CB8AC3E}">
        <p14:creationId xmlns:p14="http://schemas.microsoft.com/office/powerpoint/2010/main" val="25986383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Indikace ukončení KPR 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cs-CZ" dirty="0"/>
              <a:t>1. Obnovení spontánního oběhu </a:t>
            </a:r>
          </a:p>
          <a:p>
            <a:r>
              <a:rPr lang="cs-CZ" dirty="0"/>
              <a:t>2. Přetrvávající asystolie, pokud rozšířená NR prováděná déle než 20 minut nevedla k obnovení spontánního oběhu a zároveň byly vyloučeny reverzibilní příčiny NZO </a:t>
            </a:r>
          </a:p>
          <a:p>
            <a:r>
              <a:rPr lang="cs-CZ" dirty="0"/>
              <a:t>3. Naprosté vyčerpání zachránců (pouze v průběhu základní NR) </a:t>
            </a:r>
          </a:p>
          <a:p>
            <a:r>
              <a:rPr lang="cs-CZ" dirty="0"/>
              <a:t>4. Při traumatické NZO nedosažení ROSC po léčbě reverzibilních příčin nebo absenci aktivity komor při ultrasonografickém vyšetření </a:t>
            </a:r>
          </a:p>
          <a:p>
            <a:r>
              <a:rPr lang="cs-CZ" dirty="0"/>
              <a:t>5. Absence známek života novorozence po porodu po 10 minutách provádění rozšířené NR </a:t>
            </a:r>
          </a:p>
        </p:txBody>
      </p:sp>
    </p:spTree>
    <p:extLst>
      <p:ext uri="{BB962C8B-B14F-4D97-AF65-F5344CB8AC3E}">
        <p14:creationId xmlns:p14="http://schemas.microsoft.com/office/powerpoint/2010/main" val="37935701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Poruchy vědomí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3074" name="Picture 2" descr="Výsledek obrázku pro facka jak od mack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4749" y="1700808"/>
            <a:ext cx="7945287" cy="44644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2366254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600" dirty="0"/>
              <a:t>Poruchy vědomí…než přijede záchranka….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/>
              <a:t>vlastní bezpečnost</a:t>
            </a:r>
          </a:p>
          <a:p>
            <a:r>
              <a:rPr lang="cs-CZ" dirty="0"/>
              <a:t>stav vědomí</a:t>
            </a:r>
          </a:p>
          <a:p>
            <a:r>
              <a:rPr lang="cs-CZ" dirty="0"/>
              <a:t>průchodnost dýchacích cest a dýchání</a:t>
            </a:r>
          </a:p>
          <a:p>
            <a:r>
              <a:rPr lang="cs-CZ" dirty="0"/>
              <a:t>cirkulace</a:t>
            </a:r>
          </a:p>
          <a:p>
            <a:r>
              <a:rPr lang="cs-CZ" dirty="0"/>
              <a:t>neurologický stav</a:t>
            </a:r>
          </a:p>
          <a:p>
            <a:endParaRPr lang="cs-CZ" dirty="0"/>
          </a:p>
          <a:p>
            <a:endParaRPr lang="cs-CZ" dirty="0"/>
          </a:p>
          <a:p>
            <a:r>
              <a:rPr lang="cs-CZ" dirty="0"/>
              <a:t>Komoční trias – zornice, zvracení, amnézie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5442438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Dopravní nehoda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4098" name="Picture 2" descr="Výsledek obrázku pro sražká s tankem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1478155"/>
            <a:ext cx="7848872" cy="49958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58482427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511</Words>
  <Application>Microsoft Office PowerPoint</Application>
  <PresentationFormat>Předvádění na obrazovce (4:3)</PresentationFormat>
  <Paragraphs>139</Paragraphs>
  <Slides>20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20</vt:i4>
      </vt:variant>
    </vt:vector>
  </HeadingPairs>
  <TitlesOfParts>
    <vt:vector size="24" baseType="lpstr">
      <vt:lpstr>Arial</vt:lpstr>
      <vt:lpstr>Calibri</vt:lpstr>
      <vt:lpstr>Times New Roman</vt:lpstr>
      <vt:lpstr>Motiv systému Office</vt:lpstr>
      <vt:lpstr>Než přijede záchranka…</vt:lpstr>
      <vt:lpstr>ZZS ČR</vt:lpstr>
      <vt:lpstr>Prezentace aplikace PowerPoint</vt:lpstr>
      <vt:lpstr>Než přijede záchranka….</vt:lpstr>
      <vt:lpstr>Novinky v kardiopulmonální resuscitaci podle Guidelines 2015</vt:lpstr>
      <vt:lpstr>Indikace ukončení KPR </vt:lpstr>
      <vt:lpstr>Poruchy vědomí</vt:lpstr>
      <vt:lpstr>Poruchy vědomí…než přijede záchranka….</vt:lpstr>
      <vt:lpstr>Dopravní nehoda</vt:lpstr>
      <vt:lpstr>Dopravní nehoda…než přijede záchranka….</vt:lpstr>
      <vt:lpstr>Kolaps…než přijede záchranka</vt:lpstr>
      <vt:lpstr>Akutní koronární syndromy…Než přijede záchranka….</vt:lpstr>
      <vt:lpstr>Plicní embolie…než přijede záchranka….</vt:lpstr>
      <vt:lpstr>Akutní krvácení…než přijede záchranka….</vt:lpstr>
      <vt:lpstr>Hypoglykemické koma</vt:lpstr>
      <vt:lpstr>Anafylaxe</vt:lpstr>
      <vt:lpstr>Alergická reakce…než přijede záchranka….</vt:lpstr>
      <vt:lpstr>CMP</vt:lpstr>
      <vt:lpstr>CMP…než přijede záchranka….</vt:lpstr>
      <vt:lpstr>Prezentace aplikace PowerPoint</vt:lpstr>
    </vt:vector>
  </TitlesOfParts>
  <Company>Vysoka skola zdravotnicka, Praha 5, Duskova 7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Než přijede záchranka…</dc:title>
  <dc:creator>Pekara Jaroslav</dc:creator>
  <cp:lastModifiedBy>Pekara, Jaroslav</cp:lastModifiedBy>
  <cp:revision>35</cp:revision>
  <dcterms:created xsi:type="dcterms:W3CDTF">2017-06-07T19:30:28Z</dcterms:created>
  <dcterms:modified xsi:type="dcterms:W3CDTF">2019-08-27T19:37:22Z</dcterms:modified>
</cp:coreProperties>
</file>