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4" r:id="rId4"/>
    <p:sldId id="304" r:id="rId5"/>
    <p:sldId id="265" r:id="rId6"/>
    <p:sldId id="270" r:id="rId7"/>
    <p:sldId id="305" r:id="rId8"/>
    <p:sldId id="306" r:id="rId9"/>
    <p:sldId id="307" r:id="rId10"/>
    <p:sldId id="308" r:id="rId11"/>
    <p:sldId id="314" r:id="rId12"/>
    <p:sldId id="309" r:id="rId13"/>
    <p:sldId id="310" r:id="rId14"/>
    <p:sldId id="311" r:id="rId15"/>
    <p:sldId id="293" r:id="rId16"/>
    <p:sldId id="275" r:id="rId17"/>
    <p:sldId id="312" r:id="rId18"/>
    <p:sldId id="276" r:id="rId19"/>
    <p:sldId id="313" r:id="rId20"/>
    <p:sldId id="31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7" autoAdjust="0"/>
    <p:restoredTop sz="94660"/>
  </p:normalViewPr>
  <p:slideViewPr>
    <p:cSldViewPr>
      <p:cViewPr varScale="1">
        <p:scale>
          <a:sx n="108" d="100"/>
          <a:sy n="108" d="100"/>
        </p:scale>
        <p:origin x="169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0E31F-3A27-4056-B80E-002AFD805B6E}" type="datetimeFigureOut">
              <a:rPr lang="cs-CZ" smtClean="0"/>
              <a:t>27.08.2019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9A7A8-9FD8-4608-9CFB-715DB92757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497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B09B-E642-4F76-8927-1D57F92CE964}" type="datetimeFigureOut">
              <a:rPr lang="cs-CZ" smtClean="0"/>
              <a:t>27.08.2019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D694-56FE-4E92-8EF4-6BACC6D9E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162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B09B-E642-4F76-8927-1D57F92CE964}" type="datetimeFigureOut">
              <a:rPr lang="cs-CZ" smtClean="0"/>
              <a:t>27.08.2019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D694-56FE-4E92-8EF4-6BACC6D9E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42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B09B-E642-4F76-8927-1D57F92CE964}" type="datetimeFigureOut">
              <a:rPr lang="cs-CZ" smtClean="0"/>
              <a:t>27.08.2019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D694-56FE-4E92-8EF4-6BACC6D9E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11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B09B-E642-4F76-8927-1D57F92CE964}" type="datetimeFigureOut">
              <a:rPr lang="cs-CZ" smtClean="0"/>
              <a:t>27.08.2019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D694-56FE-4E92-8EF4-6BACC6D9E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19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B09B-E642-4F76-8927-1D57F92CE964}" type="datetimeFigureOut">
              <a:rPr lang="cs-CZ" smtClean="0"/>
              <a:t>27.08.2019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D694-56FE-4E92-8EF4-6BACC6D9E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490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B09B-E642-4F76-8927-1D57F92CE964}" type="datetimeFigureOut">
              <a:rPr lang="cs-CZ" smtClean="0"/>
              <a:t>27.08.2019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D694-56FE-4E92-8EF4-6BACC6D9E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601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B09B-E642-4F76-8927-1D57F92CE964}" type="datetimeFigureOut">
              <a:rPr lang="cs-CZ" smtClean="0"/>
              <a:t>27.08.2019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D694-56FE-4E92-8EF4-6BACC6D9E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382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B09B-E642-4F76-8927-1D57F92CE964}" type="datetimeFigureOut">
              <a:rPr lang="cs-CZ" smtClean="0"/>
              <a:t>27.08.2019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D694-56FE-4E92-8EF4-6BACC6D9E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06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B09B-E642-4F76-8927-1D57F92CE964}" type="datetimeFigureOut">
              <a:rPr lang="cs-CZ" smtClean="0"/>
              <a:t>27.08.2019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D694-56FE-4E92-8EF4-6BACC6D9E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063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B09B-E642-4F76-8927-1D57F92CE964}" type="datetimeFigureOut">
              <a:rPr lang="cs-CZ" smtClean="0"/>
              <a:t>27.08.2019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D694-56FE-4E92-8EF4-6BACC6D9E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76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B09B-E642-4F76-8927-1D57F92CE964}" type="datetimeFigureOut">
              <a:rPr lang="cs-CZ" smtClean="0"/>
              <a:t>27.08.2019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D694-56FE-4E92-8EF4-6BACC6D9E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453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DB09B-E642-4F76-8927-1D57F92CE964}" type="datetimeFigureOut">
              <a:rPr lang="cs-CZ" smtClean="0"/>
              <a:t>27.08.2019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5D694-56FE-4E92-8EF4-6BACC6D9E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18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facebook.com/EMS2017COPENHAGEN/?fref=ts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EMS2017COPENHAGEN/?fref=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SyxIn3_EK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Než přijede záchranka…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Jaroslav </a:t>
            </a:r>
            <a:r>
              <a:rPr lang="cs-CZ" b="1" dirty="0" err="1">
                <a:solidFill>
                  <a:srgbClr val="FF0000"/>
                </a:solidFill>
              </a:rPr>
              <a:t>Pekara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85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Dopravní nehoda…než přijede záchranka….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vlastní bezpečnost</a:t>
            </a:r>
          </a:p>
          <a:p>
            <a:endParaRPr lang="cs-CZ" dirty="0"/>
          </a:p>
          <a:p>
            <a:r>
              <a:rPr lang="cs-CZ" dirty="0"/>
              <a:t>zástava krvácení, nález zlomenin/pohmožděnin</a:t>
            </a:r>
            <a:br>
              <a:rPr lang="cs-CZ" dirty="0"/>
            </a:br>
            <a:r>
              <a:rPr lang="cs-CZ" dirty="0"/>
              <a:t> (stres – často až po hodině od úrazu!!)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450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Kolaps…než přijede záchranka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vlastní bezpečnost</a:t>
            </a:r>
          </a:p>
          <a:p>
            <a:endParaRPr lang="cs-CZ" dirty="0"/>
          </a:p>
          <a:p>
            <a:r>
              <a:rPr lang="cs-CZ" dirty="0"/>
              <a:t>pulz palpačně</a:t>
            </a:r>
          </a:p>
          <a:p>
            <a:endParaRPr lang="cs-CZ" dirty="0"/>
          </a:p>
          <a:p>
            <a:r>
              <a:rPr lang="cs-CZ" dirty="0"/>
              <a:t>anamnéza</a:t>
            </a:r>
          </a:p>
          <a:p>
            <a:endParaRPr lang="cs-CZ" dirty="0"/>
          </a:p>
          <a:p>
            <a:r>
              <a:rPr lang="cs-CZ" dirty="0"/>
              <a:t>Vyčkat příjezdu, ev. </a:t>
            </a:r>
            <a:r>
              <a:rPr lang="cs-CZ" dirty="0" err="1"/>
              <a:t>i.v</a:t>
            </a:r>
            <a:r>
              <a:rPr lang="cs-CZ" dirty="0"/>
              <a:t>. vstup</a:t>
            </a:r>
          </a:p>
        </p:txBody>
      </p:sp>
    </p:spTree>
    <p:extLst>
      <p:ext uri="{BB962C8B-B14F-4D97-AF65-F5344CB8AC3E}">
        <p14:creationId xmlns:p14="http://schemas.microsoft.com/office/powerpoint/2010/main" val="380093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Akutní koronární syndromy…Než přijede záchranka….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klid</a:t>
            </a:r>
          </a:p>
          <a:p>
            <a:endParaRPr lang="cs-CZ" dirty="0"/>
          </a:p>
          <a:p>
            <a:r>
              <a:rPr lang="cs-CZ" dirty="0"/>
              <a:t>kontrola dušnosti, stavu</a:t>
            </a:r>
          </a:p>
          <a:p>
            <a:endParaRPr lang="cs-CZ" dirty="0"/>
          </a:p>
          <a:p>
            <a:r>
              <a:rPr lang="cs-CZ" dirty="0"/>
              <a:t>aspirin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752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Plicní embolie…než přijede záchranka….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letadlo, úraz dolních končetin, antikoncepce</a:t>
            </a:r>
          </a:p>
          <a:p>
            <a:endParaRPr lang="cs-CZ" dirty="0"/>
          </a:p>
          <a:p>
            <a:r>
              <a:rPr lang="cs-CZ" dirty="0"/>
              <a:t>klid, zamezit pohybu</a:t>
            </a:r>
          </a:p>
          <a:p>
            <a:endParaRPr lang="cs-CZ" dirty="0"/>
          </a:p>
          <a:p>
            <a:r>
              <a:rPr lang="cs-CZ" dirty="0"/>
              <a:t>Myslet vždy při kombinaci (!!!):</a:t>
            </a:r>
          </a:p>
          <a:p>
            <a:pPr marL="0" indent="0">
              <a:buNone/>
            </a:pPr>
            <a:r>
              <a:rPr lang="cs-CZ" dirty="0"/>
              <a:t>bolest na hrudi, kolaps, dušnost !!!</a:t>
            </a:r>
          </a:p>
        </p:txBody>
      </p:sp>
    </p:spTree>
    <p:extLst>
      <p:ext uri="{BB962C8B-B14F-4D97-AF65-F5344CB8AC3E}">
        <p14:creationId xmlns:p14="http://schemas.microsoft.com/office/powerpoint/2010/main" val="3236978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Akutní krvácení…než přijede záchranka….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vlastní bezpečnost</a:t>
            </a:r>
          </a:p>
          <a:p>
            <a:r>
              <a:rPr lang="cs-CZ" dirty="0"/>
              <a:t>končetina výš než srdce</a:t>
            </a:r>
          </a:p>
          <a:p>
            <a:r>
              <a:rPr lang="cs-CZ" dirty="0"/>
              <a:t>tlak do rány</a:t>
            </a:r>
          </a:p>
          <a:p>
            <a:r>
              <a:rPr lang="cs-CZ" dirty="0"/>
              <a:t>tlakový obvaz</a:t>
            </a:r>
          </a:p>
          <a:p>
            <a:r>
              <a:rPr lang="cs-CZ" dirty="0"/>
              <a:t>škrtidlo</a:t>
            </a:r>
          </a:p>
          <a:p>
            <a:r>
              <a:rPr lang="cs-CZ" dirty="0"/>
              <a:t>turniket </a:t>
            </a:r>
          </a:p>
        </p:txBody>
      </p:sp>
    </p:spTree>
    <p:extLst>
      <p:ext uri="{BB962C8B-B14F-4D97-AF65-F5344CB8AC3E}">
        <p14:creationId xmlns:p14="http://schemas.microsoft.com/office/powerpoint/2010/main" val="3859699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cs-CZ" altLang="cs-CZ" dirty="0">
                <a:cs typeface="Arial" charset="0"/>
              </a:rPr>
              <a:t>Hypoglykemické </a:t>
            </a:r>
            <a:r>
              <a:rPr lang="cs-CZ" altLang="cs-CZ" dirty="0" err="1">
                <a:cs typeface="Arial" charset="0"/>
              </a:rPr>
              <a:t>koma</a:t>
            </a:r>
            <a:endParaRPr lang="cs-CZ" altLang="cs-CZ" dirty="0">
              <a:cs typeface="Arial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předávkování inzulínem nebo PAD, vzácně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inzulinom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, závažná jaterní insuficience.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br>
              <a:rPr lang="cs-CZ" sz="2400" dirty="0">
                <a:latin typeface="Arial" pitchFamily="34" charset="0"/>
                <a:cs typeface="Arial" pitchFamily="34" charset="0"/>
              </a:rPr>
            </a:br>
            <a:r>
              <a:rPr lang="cs-CZ" sz="2400" dirty="0">
                <a:latin typeface="Arial" pitchFamily="34" charset="0"/>
                <a:cs typeface="Arial" pitchFamily="34" charset="0"/>
              </a:rPr>
              <a:t>příznaky: porucha vědomí různého stupně, může být i kvalitativní, bledost, pocení, třes, tachykardie.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i="1" dirty="0"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i="1" dirty="0">
                <a:latin typeface="Arial" pitchFamily="34" charset="0"/>
                <a:cs typeface="Arial" pitchFamily="34" charset="0"/>
              </a:rPr>
              <a:t>Laboratorní vyšetření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: nízká hladina glukózy v krvi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i="1" dirty="0"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i="1" dirty="0">
                <a:latin typeface="Arial" pitchFamily="34" charset="0"/>
                <a:cs typeface="Arial" pitchFamily="34" charset="0"/>
              </a:rPr>
              <a:t>Léčba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: 40 – 100 ml 40% glukózy i.v. jako bolus , efekt bývá promptní (pacient se probouzí „ na jehle“), pokračujeme kontinuální infuzí balancovaného roztoku. 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Pozor na hypoglykemie po dlouhodobě působícím inzulínu nebo PAD </a:t>
            </a:r>
          </a:p>
        </p:txBody>
      </p:sp>
    </p:spTree>
    <p:extLst>
      <p:ext uri="{BB962C8B-B14F-4D97-AF65-F5344CB8AC3E}">
        <p14:creationId xmlns:p14="http://schemas.microsoft.com/office/powerpoint/2010/main" val="2188848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Anafylaxe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dirty="0"/>
              <a:t>Jedná se o závažnou, život ohrožující, generalizovanou nebo systémovou hypersenzitivní reakci, která velmi rychle způsobuje život ohrožující obstrukci dýchacích cest a/nebo respirační selhání a/nebo oběhovou nestabilitu obvykle asociovanou s kožními a slizničními změnami.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05064"/>
            <a:ext cx="8477250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2243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Alergická reakce…než přijede záchranka….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vlastní bezpečnost</a:t>
            </a:r>
          </a:p>
          <a:p>
            <a:r>
              <a:rPr lang="cs-CZ" dirty="0"/>
              <a:t>zamezit působení alergenu</a:t>
            </a:r>
          </a:p>
          <a:p>
            <a:r>
              <a:rPr lang="cs-CZ" dirty="0"/>
              <a:t>studený obklad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697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CMP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5703" y="1628800"/>
            <a:ext cx="8229600" cy="5069160"/>
          </a:xfrm>
        </p:spPr>
        <p:txBody>
          <a:bodyPr>
            <a:normAutofit/>
          </a:bodyPr>
          <a:lstStyle/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endParaRPr lang="cs-CZ" sz="1400" dirty="0">
              <a:hlinkClick r:id="rId2"/>
            </a:endParaRPr>
          </a:p>
          <a:p>
            <a:endParaRPr lang="cs-CZ" sz="1400" dirty="0">
              <a:hlinkClick r:id="rId2"/>
            </a:endParaRPr>
          </a:p>
          <a:p>
            <a:r>
              <a:rPr lang="cs-CZ" sz="1400" dirty="0">
                <a:hlinkClick r:id="rId2"/>
              </a:rPr>
              <a:t>https://www.facebook.com/EMS2017COPENHAGEN/?fref=ts</a:t>
            </a:r>
            <a:endParaRPr lang="cs-CZ" sz="1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96366"/>
            <a:ext cx="7033791" cy="4514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2053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CMP…než přijede záchranka….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5703" y="1628800"/>
            <a:ext cx="8229600" cy="5069160"/>
          </a:xfrm>
        </p:spPr>
        <p:txBody>
          <a:bodyPr>
            <a:normAutofit lnSpcReduction="10000"/>
          </a:bodyPr>
          <a:lstStyle/>
          <a:p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diagnostika příznaků – nečekat!!!</a:t>
            </a:r>
          </a:p>
          <a:p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nic nepodávat!!!</a:t>
            </a:r>
          </a:p>
          <a:p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měření tlaku</a:t>
            </a:r>
          </a:p>
          <a:p>
            <a:endParaRPr lang="cs-CZ" dirty="0">
              <a:hlinkClick r:id="rId2"/>
            </a:endParaRPr>
          </a:p>
          <a:p>
            <a:r>
              <a:rPr lang="cs-CZ" dirty="0" err="1">
                <a:hlinkClick r:id="rId2"/>
              </a:rPr>
              <a:t>Epi</a:t>
            </a:r>
            <a:r>
              <a:rPr lang="cs-CZ" dirty="0">
                <a:hlinkClick r:id="rId2"/>
              </a:rPr>
              <a:t>. Záchvat může být příznakem mrtvice i nádoru</a:t>
            </a:r>
          </a:p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endParaRPr lang="cs-CZ" sz="1400" dirty="0">
              <a:hlinkClick r:id="rId2"/>
            </a:endParaRPr>
          </a:p>
          <a:p>
            <a:endParaRPr lang="cs-CZ" sz="1400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4035997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ZZS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z. č. 374/2011 Sb.</a:t>
            </a:r>
          </a:p>
          <a:p>
            <a:r>
              <a:rPr lang="cs-CZ" dirty="0"/>
              <a:t>prováděcí vyhláška 240/2012 Sb.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Systém poskytované péče</a:t>
            </a:r>
          </a:p>
          <a:p>
            <a:r>
              <a:rPr lang="cs-CZ" dirty="0"/>
              <a:t>do 20 minut</a:t>
            </a:r>
          </a:p>
          <a:p>
            <a:r>
              <a:rPr lang="cs-CZ" dirty="0"/>
              <a:t>RZP/RLP</a:t>
            </a:r>
          </a:p>
          <a:p>
            <a:r>
              <a:rPr lang="cs-CZ" dirty="0"/>
              <a:t>LZZS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133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95A287-BE70-4FFF-9A61-34A927C71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94401D7-B5F1-40BC-BB46-5CD05A25AC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771800" y="2564904"/>
            <a:ext cx="3328155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pekara@vszdrav.cz</a:t>
            </a:r>
            <a:endParaRPr lang="cs-CZ" altLang="cs-CZ" sz="600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Mgr. Jaroslav Pekara, Ph.D.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vedoucí oboru Zdravotnický záchranář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Vysoká škola zdravotnická, o. p. s.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Duškova 7, 150 00 Praha 5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mob.: +420 737 127 508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www.vszdrav.cz&lt;http://www.vszdrav.cz/&gt;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European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Violence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Psychiatry </a:t>
            </a:r>
            <a:r>
              <a:rPr kumimoji="0" lang="cs-CZ" altLang="cs-CZ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Group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Skupina pro Bezpečnost personálu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10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ctr"/>
            <a:r>
              <a:rPr lang="cs-CZ" sz="2400" dirty="0"/>
              <a:t>https://www.youtube.com/watch?v=gqCCmvARwG0</a:t>
            </a:r>
          </a:p>
        </p:txBody>
      </p:sp>
      <p:pic>
        <p:nvPicPr>
          <p:cNvPr id="7170" name="Picture 2" descr="Výsledek obrázku pro řetezec přežit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640960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5487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Než přijede záchranka….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vlastní bezpečí</a:t>
            </a:r>
          </a:p>
          <a:p>
            <a:endParaRPr lang="cs-CZ" dirty="0"/>
          </a:p>
          <a:p>
            <a:r>
              <a:rPr lang="cs-CZ" dirty="0"/>
              <a:t>mobil a dvě ruce</a:t>
            </a:r>
          </a:p>
          <a:p>
            <a:endParaRPr lang="cs-CZ" dirty="0"/>
          </a:p>
          <a:p>
            <a:r>
              <a:rPr lang="cs-CZ" dirty="0"/>
              <a:t>respirační v. s. kardiální zástava</a:t>
            </a:r>
          </a:p>
          <a:p>
            <a:endParaRPr lang="cs-CZ" dirty="0"/>
          </a:p>
          <a:p>
            <a:r>
              <a:rPr lang="cs-CZ" dirty="0"/>
              <a:t>děti</a:t>
            </a:r>
          </a:p>
        </p:txBody>
      </p:sp>
    </p:spTree>
    <p:extLst>
      <p:ext uri="{BB962C8B-B14F-4D97-AF65-F5344CB8AC3E}">
        <p14:creationId xmlns:p14="http://schemas.microsoft.com/office/powerpoint/2010/main" val="3965299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Novinky v kardiopulmonální resuscitaci </a:t>
            </a:r>
            <a:r>
              <a:rPr lang="cs-CZ" dirty="0">
                <a:solidFill>
                  <a:srgbClr val="FF0000"/>
                </a:solidFill>
              </a:rPr>
              <a:t>podle Guidelines 2015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BLS – význam defibrilace + srdeční komprese</a:t>
            </a:r>
          </a:p>
          <a:p>
            <a:endParaRPr lang="cs-CZ" dirty="0"/>
          </a:p>
          <a:p>
            <a:pPr marL="0" indent="0" algn="ctr">
              <a:buNone/>
            </a:pPr>
            <a:r>
              <a:rPr lang="cs-CZ" dirty="0"/>
              <a:t>BEZPEČNOST </a:t>
            </a:r>
          </a:p>
          <a:p>
            <a:pPr marL="0" indent="0">
              <a:buNone/>
            </a:pPr>
            <a:r>
              <a:rPr lang="cs-CZ" dirty="0"/>
              <a:t>ALS </a:t>
            </a:r>
          </a:p>
          <a:p>
            <a:r>
              <a:rPr lang="cs-CZ" dirty="0"/>
              <a:t>aktivace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responderů</a:t>
            </a:r>
            <a:endParaRPr lang="cs-CZ" dirty="0"/>
          </a:p>
          <a:p>
            <a:r>
              <a:rPr lang="cs-CZ" dirty="0"/>
              <a:t> analýza– 2 komprese – analýza – komprese</a:t>
            </a:r>
          </a:p>
          <a:p>
            <a:r>
              <a:rPr lang="cs-CZ" dirty="0"/>
              <a:t>150 – 200 J, děti 4J/kg </a:t>
            </a:r>
          </a:p>
          <a:p>
            <a:endParaRPr lang="cs-CZ" sz="2400" dirty="0"/>
          </a:p>
          <a:p>
            <a:r>
              <a:rPr lang="cs-CZ" sz="2400" dirty="0">
                <a:hlinkClick r:id="rId2"/>
              </a:rPr>
              <a:t>https://www.youtube.com/watch?v=pSyxIn3_EKs</a:t>
            </a:r>
            <a:endParaRPr lang="cs-CZ" sz="2400" dirty="0"/>
          </a:p>
          <a:p>
            <a:r>
              <a:rPr lang="cs-CZ" sz="2200" dirty="0"/>
              <a:t>http://www.ceskatelevize.cz/porady/11219396544-legendy-zachranarstvi/314292320090002-srdecni-zastava/</a:t>
            </a:r>
          </a:p>
        </p:txBody>
      </p:sp>
    </p:spTree>
    <p:extLst>
      <p:ext uri="{BB962C8B-B14F-4D97-AF65-F5344CB8AC3E}">
        <p14:creationId xmlns:p14="http://schemas.microsoft.com/office/powerpoint/2010/main" val="2598638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Indikace ukončení KPR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1. Obnovení spontánního oběhu </a:t>
            </a:r>
          </a:p>
          <a:p>
            <a:r>
              <a:rPr lang="cs-CZ" dirty="0"/>
              <a:t>2. Přetrvávající asystolie, pokud rozšířená NR prováděná déle než 20 minut nevedla k obnovení spontánního oběhu a zároveň byly vyloučeny reverzibilní příčiny NZO </a:t>
            </a:r>
          </a:p>
          <a:p>
            <a:r>
              <a:rPr lang="cs-CZ" dirty="0"/>
              <a:t>3. Naprosté vyčerpání zachránců (pouze v průběhu základní NR) </a:t>
            </a:r>
          </a:p>
          <a:p>
            <a:r>
              <a:rPr lang="cs-CZ" dirty="0"/>
              <a:t>4. Při traumatické NZO nedosažení ROSC po léčbě reverzibilních příčin nebo absenci aktivity komor při ultrasonografickém vyšetření </a:t>
            </a:r>
          </a:p>
          <a:p>
            <a:r>
              <a:rPr lang="cs-CZ" dirty="0"/>
              <a:t>5. Absence známek života novorozence po porodu po 10 minutách provádění rozšířené NR </a:t>
            </a:r>
          </a:p>
        </p:txBody>
      </p:sp>
    </p:spTree>
    <p:extLst>
      <p:ext uri="{BB962C8B-B14F-4D97-AF65-F5344CB8AC3E}">
        <p14:creationId xmlns:p14="http://schemas.microsoft.com/office/powerpoint/2010/main" val="3793570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vědomí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Výsledek obrázku pro facka jak od mac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49" y="1700808"/>
            <a:ext cx="7945287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662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Poruchy vědomí…než přijede záchranka….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vlastní bezpečnost</a:t>
            </a:r>
          </a:p>
          <a:p>
            <a:r>
              <a:rPr lang="cs-CZ" dirty="0"/>
              <a:t>stav vědomí</a:t>
            </a:r>
          </a:p>
          <a:p>
            <a:r>
              <a:rPr lang="cs-CZ" dirty="0"/>
              <a:t>průchodnost dýchacích cest a dýchání</a:t>
            </a:r>
          </a:p>
          <a:p>
            <a:r>
              <a:rPr lang="cs-CZ" dirty="0"/>
              <a:t>cirkulace</a:t>
            </a:r>
          </a:p>
          <a:p>
            <a:r>
              <a:rPr lang="cs-CZ" dirty="0"/>
              <a:t>neurologický stav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Komoční trias – zornice, zvracení, amnézie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424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nehoda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 descr="Výsledek obrázku pro sražká s tank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78155"/>
            <a:ext cx="7848872" cy="4995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4824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511</Words>
  <Application>Microsoft Office PowerPoint</Application>
  <PresentationFormat>Předvádění na obrazovce (4:3)</PresentationFormat>
  <Paragraphs>139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Motiv systému Office</vt:lpstr>
      <vt:lpstr>Než přijede záchranka…</vt:lpstr>
      <vt:lpstr>ZZS ČR</vt:lpstr>
      <vt:lpstr>Prezentace aplikace PowerPoint</vt:lpstr>
      <vt:lpstr>Než přijede záchranka….</vt:lpstr>
      <vt:lpstr>Novinky v kardiopulmonální resuscitaci podle Guidelines 2015</vt:lpstr>
      <vt:lpstr>Indikace ukončení KPR </vt:lpstr>
      <vt:lpstr>Poruchy vědomí</vt:lpstr>
      <vt:lpstr>Poruchy vědomí…než přijede záchranka….</vt:lpstr>
      <vt:lpstr>Dopravní nehoda</vt:lpstr>
      <vt:lpstr>Dopravní nehoda…než přijede záchranka….</vt:lpstr>
      <vt:lpstr>Kolaps…než přijede záchranka</vt:lpstr>
      <vt:lpstr>Akutní koronární syndromy…Než přijede záchranka….</vt:lpstr>
      <vt:lpstr>Plicní embolie…než přijede záchranka….</vt:lpstr>
      <vt:lpstr>Akutní krvácení…než přijede záchranka….</vt:lpstr>
      <vt:lpstr>Hypoglykemické koma</vt:lpstr>
      <vt:lpstr>Anafylaxe</vt:lpstr>
      <vt:lpstr>Alergická reakce…než přijede záchranka….</vt:lpstr>
      <vt:lpstr>CMP</vt:lpstr>
      <vt:lpstr>CMP…než přijede záchranka….</vt:lpstr>
      <vt:lpstr>Prezentace aplikace PowerPoint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Než přijede záchranka…</dc:title>
  <dc:creator>Pekara Jaroslav</dc:creator>
  <cp:lastModifiedBy>Pekara, Jaroslav</cp:lastModifiedBy>
  <cp:revision>35</cp:revision>
  <dcterms:created xsi:type="dcterms:W3CDTF">2017-06-07T19:30:28Z</dcterms:created>
  <dcterms:modified xsi:type="dcterms:W3CDTF">2019-08-27T19:37:22Z</dcterms:modified>
</cp:coreProperties>
</file>