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78" r:id="rId2"/>
    <p:sldId id="339" r:id="rId3"/>
    <p:sldId id="340" r:id="rId4"/>
    <p:sldId id="341" r:id="rId5"/>
    <p:sldId id="343" r:id="rId6"/>
    <p:sldId id="350" r:id="rId7"/>
    <p:sldId id="351" r:id="rId8"/>
    <p:sldId id="356" r:id="rId9"/>
    <p:sldId id="370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04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2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4D1CC-824E-48BB-B733-ADA5E8BCAE88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AD55F-A49D-47DE-AA4E-327FC3FD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819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Zástupný symbol pro obrázek snímku 1">
            <a:extLst>
              <a:ext uri="{FF2B5EF4-FFF2-40B4-BE49-F238E27FC236}">
                <a16:creationId xmlns:a16="http://schemas.microsoft.com/office/drawing/2014/main" id="{8E712AD9-7590-4A5E-BBEF-92C02F4790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Zástupný symbol pro poznámky 2">
            <a:extLst>
              <a:ext uri="{FF2B5EF4-FFF2-40B4-BE49-F238E27FC236}">
                <a16:creationId xmlns:a16="http://schemas.microsoft.com/office/drawing/2014/main" id="{2A650402-8499-4955-93FB-3848E5825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>
                <a:latin typeface="Arial" panose="020B0604020202020204" pitchFamily="34" charset="0"/>
              </a:rPr>
              <a:t>Řekni o významu komunikace ve zdravotnictví</a:t>
            </a:r>
          </a:p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101380" name="Zástupný symbol pro číslo snímku 3">
            <a:extLst>
              <a:ext uri="{FF2B5EF4-FFF2-40B4-BE49-F238E27FC236}">
                <a16:creationId xmlns:a16="http://schemas.microsoft.com/office/drawing/2014/main" id="{CE46B0A3-C163-4E6F-9181-A475AE82CB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80EF8B9-A344-45AE-9C34-C76F73E673D7}" type="slidenum">
              <a:rPr lang="cs-CZ" altLang="cs-CZ" sz="1200"/>
              <a:pPr eaLnBrk="1" hangingPunct="1"/>
              <a:t>2</a:t>
            </a:fld>
            <a:endParaRPr lang="cs-CZ" altLang="cs-CZ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Zástupný symbol pro obrázek snímku 1">
            <a:extLst>
              <a:ext uri="{FF2B5EF4-FFF2-40B4-BE49-F238E27FC236}">
                <a16:creationId xmlns:a16="http://schemas.microsoft.com/office/drawing/2014/main" id="{04517601-C3CF-40B4-9830-94348BF174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Zástupný symbol pro poznámky 2">
            <a:extLst>
              <a:ext uri="{FF2B5EF4-FFF2-40B4-BE49-F238E27FC236}">
                <a16:creationId xmlns:a16="http://schemas.microsoft.com/office/drawing/2014/main" id="{204E4BD8-E723-4BD7-88AF-F68FEF5D3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b="1">
                <a:latin typeface="Arial" panose="020B0604020202020204" pitchFamily="34" charset="0"/>
              </a:rPr>
              <a:t>Tohle potřebují vaši pacienti od vás i vy od nich.</a:t>
            </a:r>
          </a:p>
          <a:p>
            <a:pPr eaLnBrk="1" hangingPunct="1"/>
            <a:endParaRPr lang="cs-CZ" altLang="cs-CZ" b="1">
              <a:latin typeface="Arial" panose="020B0604020202020204" pitchFamily="34" charset="0"/>
            </a:endParaRPr>
          </a:p>
          <a:p>
            <a:pPr eaLnBrk="1" hangingPunct="1"/>
            <a:r>
              <a:rPr lang="cs-CZ" altLang="cs-CZ" i="1">
                <a:latin typeface="Arial" panose="020B0604020202020204" pitchFamily="34" charset="0"/>
              </a:rPr>
              <a:t>Přednosta IKEM Jan Pirk řekl při hodnocení kvality: „V USA jsem se naučil nejenom techniku, ale také to, jak důležitý je dobrý vztah pacienta a zdravotníka.“</a:t>
            </a:r>
          </a:p>
          <a:p>
            <a:pPr eaLnBrk="1" hangingPunct="1"/>
            <a:endParaRPr lang="cs-CZ" altLang="cs-CZ">
              <a:latin typeface="Arial" panose="020B0604020202020204" pitchFamily="34" charset="0"/>
            </a:endParaRPr>
          </a:p>
          <a:p>
            <a:pPr eaLnBrk="1" hangingPunct="1"/>
            <a:r>
              <a:rPr lang="cs-CZ" altLang="cs-CZ">
                <a:latin typeface="Arial" panose="020B0604020202020204" pitchFamily="34" charset="0"/>
              </a:rPr>
              <a:t>Když máme vztah, nevidíme druhé jako pouhé objekty. Neexistují nemoci, pouze nemocní lidé. Pokud je tak vidíte, pak jsou tolerantnější k čekání apod., loajální, dodržují spíše medikaci a ochotněji poskytují potřebné info. I vy nevyhoříte, pokud to takhle funguje.</a:t>
            </a:r>
          </a:p>
          <a:p>
            <a:pPr eaLnBrk="1" hangingPunct="1"/>
            <a:endParaRPr lang="cs-CZ" altLang="cs-CZ">
              <a:latin typeface="Arial" panose="020B0604020202020204" pitchFamily="34" charset="0"/>
            </a:endParaRPr>
          </a:p>
          <a:p>
            <a:pPr eaLnBrk="1" hangingPunct="1"/>
            <a:r>
              <a:rPr lang="cs-CZ" altLang="cs-CZ">
                <a:latin typeface="Arial" panose="020B0604020202020204" pitchFamily="34" charset="0"/>
              </a:rPr>
              <a:t>Úskalí u profesionálů je to,  že oni od pacientů, kteří jsou v nemoci, úzkostní apod. nemohou očekávat vždy reciproční vztah, ale sami se o něj musí snažit. Kdo má moc, má zodpovědnost. </a:t>
            </a:r>
          </a:p>
        </p:txBody>
      </p:sp>
      <p:sp>
        <p:nvSpPr>
          <p:cNvPr id="39940" name="Zástupný symbol pro číslo snímku 3">
            <a:extLst>
              <a:ext uri="{FF2B5EF4-FFF2-40B4-BE49-F238E27FC236}">
                <a16:creationId xmlns:a16="http://schemas.microsoft.com/office/drawing/2014/main" id="{07C17389-EFC3-403C-A352-EAF5A34BAC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00CAB2E-7C81-42F6-A877-D8F6F536B793}" type="slidenum">
              <a:rPr lang="cs-CZ" altLang="cs-CZ" sz="1200">
                <a:latin typeface="Times" pitchFamily="18" charset="0"/>
              </a:rPr>
              <a:pPr eaLnBrk="1" hangingPunct="1"/>
              <a:t>5</a:t>
            </a:fld>
            <a:endParaRPr lang="cs-CZ" altLang="cs-CZ" sz="1200">
              <a:latin typeface="Times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Zástupný symbol pro obrázek snímku 1">
            <a:extLst>
              <a:ext uri="{FF2B5EF4-FFF2-40B4-BE49-F238E27FC236}">
                <a16:creationId xmlns:a16="http://schemas.microsoft.com/office/drawing/2014/main" id="{AE0071C0-4501-46DE-8E65-2007852E39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Zástupný symbol pro poznámky 2">
            <a:extLst>
              <a:ext uri="{FF2B5EF4-FFF2-40B4-BE49-F238E27FC236}">
                <a16:creationId xmlns:a16="http://schemas.microsoft.com/office/drawing/2014/main" id="{F3D54651-FEDF-4E8D-9FC4-398AFA0EA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>
                <a:latin typeface="Arial" panose="020B0604020202020204" pitchFamily="34" charset="0"/>
              </a:rPr>
              <a:t>Jakékoliv pohlazení lepší, než žádné!</a:t>
            </a:r>
          </a:p>
          <a:p>
            <a:endParaRPr lang="cs-CZ" altLang="cs-CZ">
              <a:latin typeface="Arial" panose="020B0604020202020204" pitchFamily="34" charset="0"/>
            </a:endParaRPr>
          </a:p>
          <a:p>
            <a:r>
              <a:rPr lang="cs-CZ" altLang="cs-CZ">
                <a:latin typeface="Arial" panose="020B0604020202020204" pitchFamily="34" charset="0"/>
              </a:rPr>
              <a:t>Rozdíl mezi otevřenou a uzavřenou otázkou!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E75D5F5-2AF8-46D4-87AC-06AAECF362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2EB09B8-FB82-4AA9-A753-95F1C65F1EAA}" type="slidenum">
              <a:rPr lang="de-DE" altLang="cs-CZ" sz="1200"/>
              <a:pPr eaLnBrk="1" hangingPunct="1"/>
              <a:t>8</a:t>
            </a:fld>
            <a:endParaRPr lang="de-DE" altLang="cs-CZ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3CC98D-E3EC-4140-80FB-A4E4F0F8F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155527F-A88E-4926-9721-A1E425C339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4F4386-E7F5-4A76-BA1E-01F75009E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5873D1-D18A-4153-81F0-7109924D8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84FA35-4694-4723-8A57-9F1E17712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409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EB7A70-A499-44A5-8268-D22ADA975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1ADA751-D5A5-462D-B960-48FC08BC9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78318E4-EAB6-458B-BC88-2E9E4B46E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385E72-E692-4613-A369-8AB3A8EC5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2AB769-C2F9-444C-BF29-C756A3653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707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E423005-64F4-401D-8734-14BA9B5AA4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6AD5C1-7B81-4432-AB88-61684124A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09BEFB-FBB7-4845-9FF9-874A0AD8B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0887275-F398-4D5B-B32B-7E5DF069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A78AD9-8CBC-43F5-837E-7A2AE7C79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410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gray">
          <a:xfrm>
            <a:off x="1104901" y="1258888"/>
            <a:ext cx="10655300" cy="461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de-DE" sz="14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cs-CZ" noProof="0"/>
              <a:t>Klepnutím lze upravit styly předlohy textu.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18C3A3-2C9F-4600-9F83-ED2C21B1F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AD3910-275F-424B-A778-8D6CBB515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8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150D0-5E88-4F1E-A45C-7F88FA696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BF7A92-411F-40D9-BFDC-1D37124B1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7A175D7-B30B-472C-B9A5-7697B975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A9011-C2BF-4CC3-B0E5-A86DC57B2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659423-84E7-47B1-9AC9-BE3105960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0146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1C238D-488A-4695-BBAB-F86E63B68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A01E013-B60F-4BBA-87B6-38E4A033C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6013E4-6710-41A0-A445-EE981BD39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D0B483-F4E0-4308-94F8-B89E4C44D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01C049-70A7-4E30-833D-D79FF0033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00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4011B1-49D1-4AB0-A15B-CD0AE4BCB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EFDCAA-BC4B-4A4D-843C-FDC3889A9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A26E0FC-F887-41AB-A8D4-5C5A7B661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D5E69E8-A327-48D3-A924-239205226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03EF8AF-23F4-4F00-9259-60C4DA2E7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4B8EA5-168F-4149-951E-0A5825097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86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72579B-297D-4F08-9D6E-E8562EB8D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A8234B2-798B-44B8-8D39-9ED062D1F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C12FD50-8498-4CD3-935D-C5313AE67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6FCFF3B6-93B2-4A99-A06C-0E2AB0819B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44629E7-630F-44DF-A7B4-87BAC6160E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B060EDF-0902-4351-A145-7093FD31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8F3A10F-A982-4766-8DD3-E27C42E44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FC1E804-E2D7-40FF-907E-E6F65B40A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902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084FAF-A1DE-46C7-B3C0-62CF8BA4C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747A880-7A60-498F-B042-856615C74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1E86F4E-3CE6-4C87-878D-FB0484C1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62D181D-0BF7-4E41-B20C-FC751999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2183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01C96C1-DADD-4A68-BADE-551EFAB78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9FC7511-E31E-4E39-8757-B60C9CB9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2BB32FF-366B-4E8C-B384-CA051DC9F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02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6F9827-A80D-48FF-AA19-21983B7EA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0DDDE7-5E32-43F3-858F-E75638049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1E6A762-46B4-4387-BDFD-5DDF51A66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F564A7D-C833-4926-84A8-8B2BD834E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E68B8B6-51EA-420E-A7B6-71EA3BFC3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A142CCA-EC16-46B3-8EA6-D413CE230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536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27E7BF-240F-4238-8BDB-5D5070288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39A71E9-7D1F-44FC-ADB8-DBB470A96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654CDE9-C8C3-4EA6-A663-9A89F9E9D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08C3DAD-66FF-47FC-A9F3-77CBAAA25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D451FDF-45BD-4FEB-BEDE-81B59C4A8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5396079-F91A-4F4B-9E78-35026CA34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5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31131A8-1F57-4A23-A151-9D992E0FC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2A5F1DB-1813-4B7C-9F07-2BE41B469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652DBD-D3BB-488F-ABF8-F1E57DE44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CCCB8-C54E-4C94-BA9D-6447215D9571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9845FAE-2392-49B9-AA81-B66BC9F9B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053F3E-4B6D-4728-886E-BFB10B955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75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F9A370-1F7C-4F7B-879C-0A1622A517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PREVENCE NÁSILÍ VE ZDRAVOTNICTVÍ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3207EA8-581F-48D2-A676-BC732E3A42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1498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Jaroslav Pekara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b="1" dirty="0"/>
              <a:t>4.11.2020, AZZ BZZ</a:t>
            </a:r>
          </a:p>
        </p:txBody>
      </p:sp>
    </p:spTree>
    <p:extLst>
      <p:ext uri="{BB962C8B-B14F-4D97-AF65-F5344CB8AC3E}">
        <p14:creationId xmlns:p14="http://schemas.microsoft.com/office/powerpoint/2010/main" val="106729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>
            <a:extLst>
              <a:ext uri="{FF2B5EF4-FFF2-40B4-BE49-F238E27FC236}">
                <a16:creationId xmlns:a16="http://schemas.microsoft.com/office/drawing/2014/main" id="{F21AB40E-3495-4F4A-9211-A27441AA2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z="4000"/>
          </a:p>
        </p:txBody>
      </p:sp>
      <p:sp>
        <p:nvSpPr>
          <p:cNvPr id="10243" name="Zástupný symbol pro obsah 2">
            <a:extLst>
              <a:ext uri="{FF2B5EF4-FFF2-40B4-BE49-F238E27FC236}">
                <a16:creationId xmlns:a16="http://schemas.microsoft.com/office/drawing/2014/main" id="{D172CF95-F6C6-41CE-8381-A06F48233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357938"/>
          </a:xfrm>
          <a:ln/>
        </p:spPr>
        <p:txBody>
          <a:bodyPr/>
          <a:lstStyle/>
          <a:p>
            <a:pPr>
              <a:buFontTx/>
              <a:buNone/>
            </a:pPr>
            <a:br>
              <a:rPr lang="cs-CZ" altLang="cs-CZ" sz="2800" b="1">
                <a:solidFill>
                  <a:srgbClr val="FF0000"/>
                </a:solidFill>
              </a:rPr>
            </a:br>
            <a:endParaRPr lang="cs-CZ" altLang="cs-CZ" sz="2800" b="1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r>
              <a:rPr lang="cs-CZ" altLang="cs-CZ" sz="3200" b="1">
                <a:solidFill>
                  <a:srgbClr val="FF0000"/>
                </a:solidFill>
              </a:rPr>
              <a:t>PROČ</a:t>
            </a:r>
            <a:r>
              <a:rPr lang="cs-CZ" altLang="cs-CZ" sz="3200"/>
              <a:t> je komunikace ve zdravotnictví důležitá?</a:t>
            </a:r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</p:txBody>
      </p:sp>
      <p:pic>
        <p:nvPicPr>
          <p:cNvPr id="10244" name="Picture 2" descr="Nemluvím-nevidím-neslyším">
            <a:extLst>
              <a:ext uri="{FF2B5EF4-FFF2-40B4-BE49-F238E27FC236}">
                <a16:creationId xmlns:a16="http://schemas.microsoft.com/office/drawing/2014/main" id="{5020A8EC-CA94-45C2-8C96-93AF85861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063" y="1714500"/>
            <a:ext cx="7929562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>
            <a:extLst>
              <a:ext uri="{FF2B5EF4-FFF2-40B4-BE49-F238E27FC236}">
                <a16:creationId xmlns:a16="http://schemas.microsoft.com/office/drawing/2014/main" id="{62AA746F-2AE8-4400-96AA-896EEFF39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z="180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592D8D-0F35-45AE-8BCF-7872658F1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r>
              <a:rPr lang="cs-CZ" sz="3600" dirty="0"/>
              <a:t>	Nejčastější příčinou neprofesionální komunikace je její</a:t>
            </a:r>
          </a:p>
          <a:p>
            <a:pPr>
              <a:buFontTx/>
              <a:buNone/>
              <a:defRPr/>
            </a:pPr>
            <a:endParaRPr lang="cs-CZ" dirty="0"/>
          </a:p>
          <a:p>
            <a:pPr algn="ctr">
              <a:buFontTx/>
              <a:buNone/>
              <a:defRPr/>
            </a:pPr>
            <a:endParaRPr lang="cs-CZ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>
            <a:extLst>
              <a:ext uri="{FF2B5EF4-FFF2-40B4-BE49-F238E27FC236}">
                <a16:creationId xmlns:a16="http://schemas.microsoft.com/office/drawing/2014/main" id="{41ED48C4-B6DA-4B03-B708-40AB4058D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/>
              <a:t>Jaké věty pacienti neradi slyší?</a:t>
            </a:r>
          </a:p>
        </p:txBody>
      </p:sp>
      <p:sp>
        <p:nvSpPr>
          <p:cNvPr id="41987" name="Zástupný symbol pro obsah 2">
            <a:extLst>
              <a:ext uri="{FF2B5EF4-FFF2-40B4-BE49-F238E27FC236}">
                <a16:creationId xmlns:a16="http://schemas.microsoft.com/office/drawing/2014/main" id="{7C1C5096-6FA5-4F9D-A0A2-9424B45C779C}"/>
              </a:ext>
            </a:extLst>
          </p:cNvPr>
          <p:cNvSpPr>
            <a:spLocks noGrp="1"/>
          </p:cNvSpPr>
          <p:nvPr>
            <p:ph idx="1"/>
          </p:nvPr>
        </p:nvSpPr>
        <p:spPr>
          <a:ln/>
        </p:spPr>
        <p:txBody>
          <a:bodyPr/>
          <a:lstStyle/>
          <a:p>
            <a:pPr eaLnBrk="1" hangingPunct="1">
              <a:buFontTx/>
              <a:buNone/>
            </a:pPr>
            <a:endParaRPr lang="cs-CZ" alt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>
            <a:extLst>
              <a:ext uri="{FF2B5EF4-FFF2-40B4-BE49-F238E27FC236}">
                <a16:creationId xmlns:a16="http://schemas.microsoft.com/office/drawing/2014/main" id="{02434A08-F624-4797-AED7-03E9C82D4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altLang="cs-CZ" sz="3200" dirty="0"/>
          </a:p>
        </p:txBody>
      </p:sp>
      <p:sp>
        <p:nvSpPr>
          <p:cNvPr id="11267" name="Zástupný symbol pro obsah 2">
            <a:extLst>
              <a:ext uri="{FF2B5EF4-FFF2-40B4-BE49-F238E27FC236}">
                <a16:creationId xmlns:a16="http://schemas.microsoft.com/office/drawing/2014/main" id="{4FD04499-65DD-4BE3-AC51-2C8A11850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85751"/>
            <a:ext cx="8229600" cy="5840413"/>
          </a:xfrm>
        </p:spPr>
        <p:txBody>
          <a:bodyPr/>
          <a:lstStyle/>
          <a:p>
            <a:pPr indent="0">
              <a:buNone/>
              <a:defRPr/>
            </a:pPr>
            <a:endParaRPr lang="cs-CZ" sz="1050" b="1" dirty="0"/>
          </a:p>
          <a:p>
            <a:pPr indent="0" algn="ctr">
              <a:buNone/>
              <a:defRPr/>
            </a:pPr>
            <a:endParaRPr lang="cs-CZ" sz="2400" b="1" dirty="0">
              <a:solidFill>
                <a:srgbClr val="FF0000"/>
              </a:solidFill>
            </a:endParaRPr>
          </a:p>
          <a:p>
            <a:pPr indent="0" algn="ctr">
              <a:buNone/>
              <a:defRPr/>
            </a:pPr>
            <a:r>
              <a:rPr lang="cs-CZ" sz="2400" b="1" dirty="0">
                <a:solidFill>
                  <a:srgbClr val="FF0000"/>
                </a:solidFill>
              </a:rPr>
              <a:t>Proč lidé potřebují vztahy </a:t>
            </a:r>
            <a:r>
              <a:rPr lang="cs-CZ" sz="2400" b="1" dirty="0"/>
              <a:t>s druhými lidmi? </a:t>
            </a:r>
          </a:p>
          <a:p>
            <a:pPr indent="0" algn="ctr">
              <a:buNone/>
              <a:defRPr/>
            </a:pPr>
            <a:br>
              <a:rPr lang="cs-CZ" sz="2400" b="1" dirty="0"/>
            </a:br>
            <a:endParaRPr lang="cs-CZ" sz="2400" b="1" dirty="0"/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ED058C90-E162-4399-8AB7-B9B62C90E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6" y="2571751"/>
            <a:ext cx="3770313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4">
            <a:extLst>
              <a:ext uri="{FF2B5EF4-FFF2-40B4-BE49-F238E27FC236}">
                <a16:creationId xmlns:a16="http://schemas.microsoft.com/office/drawing/2014/main" id="{F6D4294A-99CB-490A-8DB9-008BB2E42E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4125" y="3357563"/>
            <a:ext cx="7239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07" name="Text Box 7">
            <a:extLst>
              <a:ext uri="{FF2B5EF4-FFF2-40B4-BE49-F238E27FC236}">
                <a16:creationId xmlns:a16="http://schemas.microsoft.com/office/drawing/2014/main" id="{E757617C-74A2-40F7-BDAD-0779208A7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25" y="2071688"/>
            <a:ext cx="566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</a:t>
            </a:r>
          </a:p>
        </p:txBody>
      </p:sp>
      <p:sp>
        <p:nvSpPr>
          <p:cNvPr id="21508" name="Text Box 8">
            <a:extLst>
              <a:ext uri="{FF2B5EF4-FFF2-40B4-BE49-F238E27FC236}">
                <a16:creationId xmlns:a16="http://schemas.microsoft.com/office/drawing/2014/main" id="{0B7E29C0-6FE4-47FF-87E8-B6C3A9D027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313" y="642939"/>
            <a:ext cx="685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II</a:t>
            </a:r>
          </a:p>
        </p:txBody>
      </p:sp>
      <p:sp>
        <p:nvSpPr>
          <p:cNvPr id="21509" name="Text Box 9">
            <a:extLst>
              <a:ext uri="{FF2B5EF4-FFF2-40B4-BE49-F238E27FC236}">
                <a16:creationId xmlns:a16="http://schemas.microsoft.com/office/drawing/2014/main" id="{B976D663-F33D-47EA-B18D-C91C0B6D3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938" y="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III</a:t>
            </a:r>
          </a:p>
        </p:txBody>
      </p:sp>
      <p:sp>
        <p:nvSpPr>
          <p:cNvPr id="21510" name="Text Box 10">
            <a:extLst>
              <a:ext uri="{FF2B5EF4-FFF2-40B4-BE49-F238E27FC236}">
                <a16:creationId xmlns:a16="http://schemas.microsoft.com/office/drawing/2014/main" id="{33C26662-EA09-4FE5-A203-6A90DB273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286000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IV</a:t>
            </a:r>
          </a:p>
        </p:txBody>
      </p:sp>
      <p:sp>
        <p:nvSpPr>
          <p:cNvPr id="21511" name="Text Box 11">
            <a:extLst>
              <a:ext uri="{FF2B5EF4-FFF2-40B4-BE49-F238E27FC236}">
                <a16:creationId xmlns:a16="http://schemas.microsoft.com/office/drawing/2014/main" id="{AB0A2998-E22B-4341-8DF3-BD26F6522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0" y="3571875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V</a:t>
            </a:r>
          </a:p>
        </p:txBody>
      </p:sp>
      <p:sp>
        <p:nvSpPr>
          <p:cNvPr id="21512" name="Text Box 12">
            <a:extLst>
              <a:ext uri="{FF2B5EF4-FFF2-40B4-BE49-F238E27FC236}">
                <a16:creationId xmlns:a16="http://schemas.microsoft.com/office/drawing/2014/main" id="{85924744-AF8D-4811-A27F-88573FDF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89" y="3714751"/>
            <a:ext cx="5056187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I:  	</a:t>
            </a:r>
            <a:r>
              <a:rPr lang="cs-CZ" altLang="cs-CZ" sz="2600"/>
              <a:t>Spouštěcí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II:	Es</a:t>
            </a:r>
            <a:r>
              <a:rPr lang="cs-CZ" altLang="cs-CZ" sz="2600"/>
              <a:t>kalační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III: 	</a:t>
            </a:r>
            <a:r>
              <a:rPr lang="cs-CZ" altLang="cs-CZ" sz="2600"/>
              <a:t>Krizová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IV:	</a:t>
            </a:r>
            <a:r>
              <a:rPr lang="cs-CZ" altLang="cs-CZ" sz="2600"/>
              <a:t>Uklidnění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V:	</a:t>
            </a:r>
            <a:r>
              <a:rPr lang="cs-CZ" altLang="cs-CZ" sz="2600"/>
              <a:t>Postkrizová deprese</a:t>
            </a:r>
            <a:endParaRPr lang="en-US" altLang="cs-CZ" sz="2600"/>
          </a:p>
        </p:txBody>
      </p:sp>
      <p:sp>
        <p:nvSpPr>
          <p:cNvPr id="21513" name="Freeform 14">
            <a:extLst>
              <a:ext uri="{FF2B5EF4-FFF2-40B4-BE49-F238E27FC236}">
                <a16:creationId xmlns:a16="http://schemas.microsoft.com/office/drawing/2014/main" id="{BE2013C5-6F4A-4A06-B2E0-C47C96EA61F6}"/>
              </a:ext>
            </a:extLst>
          </p:cNvPr>
          <p:cNvSpPr>
            <a:spLocks/>
          </p:cNvSpPr>
          <p:nvPr/>
        </p:nvSpPr>
        <p:spPr bwMode="auto">
          <a:xfrm>
            <a:off x="3381375" y="285750"/>
            <a:ext cx="6096000" cy="3556000"/>
          </a:xfrm>
          <a:custGeom>
            <a:avLst/>
            <a:gdLst>
              <a:gd name="T0" fmla="*/ 0 w 3792"/>
              <a:gd name="T1" fmla="*/ 2147483647 h 2192"/>
              <a:gd name="T2" fmla="*/ 2147483647 w 3792"/>
              <a:gd name="T3" fmla="*/ 2147483647 h 2192"/>
              <a:gd name="T4" fmla="*/ 2147483647 w 3792"/>
              <a:gd name="T5" fmla="*/ 2147483647 h 2192"/>
              <a:gd name="T6" fmla="*/ 2147483647 w 3792"/>
              <a:gd name="T7" fmla="*/ 2147483647 h 2192"/>
              <a:gd name="T8" fmla="*/ 2147483647 w 3792"/>
              <a:gd name="T9" fmla="*/ 2147483647 h 2192"/>
              <a:gd name="T10" fmla="*/ 2147483647 w 3792"/>
              <a:gd name="T11" fmla="*/ 2147483647 h 2192"/>
              <a:gd name="T12" fmla="*/ 2147483647 w 3792"/>
              <a:gd name="T13" fmla="*/ 2147483647 h 2192"/>
              <a:gd name="T14" fmla="*/ 2147483647 w 3792"/>
              <a:gd name="T15" fmla="*/ 2147483647 h 2192"/>
              <a:gd name="T16" fmla="*/ 2147483647 w 3792"/>
              <a:gd name="T17" fmla="*/ 2147483647 h 2192"/>
              <a:gd name="T18" fmla="*/ 2147483647 w 3792"/>
              <a:gd name="T19" fmla="*/ 2147483647 h 2192"/>
              <a:gd name="T20" fmla="*/ 2147483647 w 3792"/>
              <a:gd name="T21" fmla="*/ 2147483647 h 219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792"/>
              <a:gd name="T34" fmla="*/ 0 h 2192"/>
              <a:gd name="T35" fmla="*/ 3792 w 3792"/>
              <a:gd name="T36" fmla="*/ 2192 h 219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792" h="2192">
                <a:moveTo>
                  <a:pt x="0" y="1808"/>
                </a:moveTo>
                <a:cubicBezTo>
                  <a:pt x="272" y="1524"/>
                  <a:pt x="544" y="1240"/>
                  <a:pt x="720" y="992"/>
                </a:cubicBezTo>
                <a:cubicBezTo>
                  <a:pt x="896" y="744"/>
                  <a:pt x="984" y="368"/>
                  <a:pt x="1056" y="320"/>
                </a:cubicBezTo>
                <a:cubicBezTo>
                  <a:pt x="1128" y="272"/>
                  <a:pt x="1128" y="752"/>
                  <a:pt x="1152" y="704"/>
                </a:cubicBezTo>
                <a:cubicBezTo>
                  <a:pt x="1176" y="656"/>
                  <a:pt x="1176" y="0"/>
                  <a:pt x="1200" y="32"/>
                </a:cubicBezTo>
                <a:cubicBezTo>
                  <a:pt x="1224" y="64"/>
                  <a:pt x="1264" y="816"/>
                  <a:pt x="1296" y="896"/>
                </a:cubicBezTo>
                <a:cubicBezTo>
                  <a:pt x="1328" y="976"/>
                  <a:pt x="1336" y="480"/>
                  <a:pt x="1392" y="512"/>
                </a:cubicBezTo>
                <a:cubicBezTo>
                  <a:pt x="1448" y="544"/>
                  <a:pt x="1408" y="864"/>
                  <a:pt x="1632" y="1088"/>
                </a:cubicBezTo>
                <a:cubicBezTo>
                  <a:pt x="1856" y="1312"/>
                  <a:pt x="2464" y="1672"/>
                  <a:pt x="2736" y="1856"/>
                </a:cubicBezTo>
                <a:cubicBezTo>
                  <a:pt x="3008" y="2040"/>
                  <a:pt x="3088" y="2192"/>
                  <a:pt x="3264" y="2192"/>
                </a:cubicBezTo>
                <a:cubicBezTo>
                  <a:pt x="3440" y="2192"/>
                  <a:pt x="3616" y="2024"/>
                  <a:pt x="3792" y="185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14" name="Text Box 22">
            <a:extLst>
              <a:ext uri="{FF2B5EF4-FFF2-40B4-BE49-F238E27FC236}">
                <a16:creationId xmlns:a16="http://schemas.microsoft.com/office/drawing/2014/main" id="{1771EC69-71DC-41DF-8A88-209933A42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1" y="5334000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600"/>
          </a:p>
        </p:txBody>
      </p:sp>
      <p:sp>
        <p:nvSpPr>
          <p:cNvPr id="21515" name="Title 16">
            <a:extLst>
              <a:ext uri="{FF2B5EF4-FFF2-40B4-BE49-F238E27FC236}">
                <a16:creationId xmlns:a16="http://schemas.microsoft.com/office/drawing/2014/main" id="{51266417-3EC8-458F-A99A-C822608C9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773" y="138113"/>
            <a:ext cx="7467600" cy="1143000"/>
          </a:xfrm>
        </p:spPr>
        <p:txBody>
          <a:bodyPr>
            <a:normAutofit/>
          </a:bodyPr>
          <a:lstStyle/>
          <a:p>
            <a:r>
              <a:rPr lang="cs-CZ" altLang="cs-CZ" sz="2400" b="1" dirty="0">
                <a:solidFill>
                  <a:schemeClr val="accent1"/>
                </a:solidFill>
              </a:rPr>
              <a:t>Popište jednotlivé fáze….</a:t>
            </a:r>
            <a:endParaRPr lang="en-US" altLang="cs-CZ" sz="2400" b="1" dirty="0">
              <a:solidFill>
                <a:schemeClr val="accent1"/>
              </a:solidFill>
            </a:endParaRPr>
          </a:p>
        </p:txBody>
      </p:sp>
      <p:sp>
        <p:nvSpPr>
          <p:cNvPr id="21516" name="Zástupný symbol pro číslo snímku 11">
            <a:extLst>
              <a:ext uri="{FF2B5EF4-FFF2-40B4-BE49-F238E27FC236}">
                <a16:creationId xmlns:a16="http://schemas.microsoft.com/office/drawing/2014/main" id="{5C846E20-A050-4015-BA7E-7C22F2939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EE3C989-DABE-4E06-A277-39A482BF929F}" type="slidenum">
              <a:rPr lang="cs-CZ" altLang="cs-CZ" sz="160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60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>
            <a:extLst>
              <a:ext uri="{FF2B5EF4-FFF2-40B4-BE49-F238E27FC236}">
                <a16:creationId xmlns:a16="http://schemas.microsoft.com/office/drawing/2014/main" id="{C261A953-6A75-451F-9449-237AFE1DA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 dirty="0"/>
              <a:t>Co znamená legitimizace emocí?</a:t>
            </a:r>
            <a:endParaRPr lang="cs-CZ" altLang="cs-CZ" sz="3200" dirty="0">
              <a:solidFill>
                <a:srgbClr val="CC0099"/>
              </a:solidFill>
            </a:endParaRPr>
          </a:p>
        </p:txBody>
      </p:sp>
      <p:sp>
        <p:nvSpPr>
          <p:cNvPr id="22531" name="Zástupný symbol pro obsah 2">
            <a:extLst>
              <a:ext uri="{FF2B5EF4-FFF2-40B4-BE49-F238E27FC236}">
                <a16:creationId xmlns:a16="http://schemas.microsoft.com/office/drawing/2014/main" id="{B2404A35-DFF4-4904-8121-DB8E25222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1428751"/>
            <a:ext cx="8229600" cy="4525963"/>
          </a:xfrm>
          <a:ln/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endParaRPr lang="cs-CZ" altLang="cs-CZ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>
            <a:extLst>
              <a:ext uri="{FF2B5EF4-FFF2-40B4-BE49-F238E27FC236}">
                <a16:creationId xmlns:a16="http://schemas.microsoft.com/office/drawing/2014/main" id="{4B6E8D08-2F13-4588-BC06-B61ACC953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188" y="285750"/>
            <a:ext cx="8229600" cy="1143000"/>
          </a:xfrm>
        </p:spPr>
        <p:txBody>
          <a:bodyPr/>
          <a:lstStyle/>
          <a:p>
            <a:r>
              <a:rPr lang="cs-CZ" altLang="cs-CZ" sz="3600"/>
              <a:t>Otázka je jako </a:t>
            </a:r>
            <a:r>
              <a:rPr lang="cs-CZ" altLang="cs-CZ" sz="3600">
                <a:solidFill>
                  <a:srgbClr val="CC0099"/>
                </a:solidFill>
              </a:rPr>
              <a:t>pohlazení…</a:t>
            </a:r>
            <a:endParaRPr lang="cs-CZ" altLang="cs-CZ" sz="2400">
              <a:solidFill>
                <a:srgbClr val="CC0099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4F69774-F735-44F4-8DAB-EC8E0689C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1428751"/>
            <a:ext cx="8229600" cy="4525963"/>
          </a:xfrm>
          <a:ln/>
        </p:spPr>
        <p:txBody>
          <a:bodyPr/>
          <a:lstStyle/>
          <a:p>
            <a:pPr>
              <a:buFontTx/>
              <a:buNone/>
            </a:pPr>
            <a:endParaRPr lang="cs-CZ" altLang="cs-CZ" dirty="0"/>
          </a:p>
          <a:p>
            <a:pPr>
              <a:buFontTx/>
              <a:buNone/>
            </a:pPr>
            <a:r>
              <a:rPr lang="cs-CZ" altLang="cs-CZ" sz="2800" b="1" dirty="0">
                <a:solidFill>
                  <a:srgbClr val="C00000"/>
                </a:solidFill>
              </a:rPr>
              <a:t>Jaké jsou benefity, když se ptáme?</a:t>
            </a:r>
          </a:p>
          <a:p>
            <a:pPr>
              <a:buFontTx/>
              <a:buAutoNum type="arabicPeriod"/>
            </a:pPr>
            <a:endParaRPr lang="cs-CZ" altLang="cs-CZ" sz="2400" dirty="0"/>
          </a:p>
          <a:p>
            <a:pPr>
              <a:buFontTx/>
              <a:buNone/>
            </a:pPr>
            <a:endParaRPr lang="cs-CZ" altLang="cs-CZ" dirty="0"/>
          </a:p>
          <a:p>
            <a:pPr>
              <a:buFontTx/>
              <a:buNone/>
            </a:pPr>
            <a:endParaRPr lang="cs-CZ" altLang="cs-CZ" dirty="0"/>
          </a:p>
          <a:p>
            <a:pPr>
              <a:buFontTx/>
              <a:buNone/>
            </a:pPr>
            <a:endParaRPr lang="cs-CZ" altLang="cs-CZ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>
            <a:extLst>
              <a:ext uri="{FF2B5EF4-FFF2-40B4-BE49-F238E27FC236}">
                <a16:creationId xmlns:a16="http://schemas.microsoft.com/office/drawing/2014/main" id="{15464647-7D8D-4BE4-A329-3A27C29E5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3" y="357189"/>
            <a:ext cx="8216900" cy="1311275"/>
          </a:xfrm>
        </p:spPr>
        <p:txBody>
          <a:bodyPr/>
          <a:lstStyle/>
          <a:p>
            <a:pPr algn="ctr"/>
            <a:r>
              <a:rPr lang="cs-CZ" altLang="cs-CZ" sz="3200" b="1" dirty="0">
                <a:solidFill>
                  <a:schemeClr val="accent1"/>
                </a:solidFill>
              </a:rPr>
              <a:t>Jak reagovat na kolegu „po útoku?“</a:t>
            </a:r>
            <a:br>
              <a:rPr lang="cs-CZ" altLang="cs-CZ" sz="1800" dirty="0">
                <a:solidFill>
                  <a:srgbClr val="FF0000"/>
                </a:solidFill>
              </a:rPr>
            </a:br>
            <a:endParaRPr lang="cs-CZ" altLang="cs-CZ" sz="1800" dirty="0"/>
          </a:p>
        </p:txBody>
      </p:sp>
      <p:sp>
        <p:nvSpPr>
          <p:cNvPr id="41987" name="Zástupný symbol pro obsah 2">
            <a:extLst>
              <a:ext uri="{FF2B5EF4-FFF2-40B4-BE49-F238E27FC236}">
                <a16:creationId xmlns:a16="http://schemas.microsoft.com/office/drawing/2014/main" id="{3F85A9AA-63CB-4C60-B5A6-11486DAAD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063" y="1285876"/>
            <a:ext cx="8229600" cy="4525963"/>
          </a:xfrm>
          <a:ln/>
        </p:spPr>
        <p:txBody>
          <a:bodyPr/>
          <a:lstStyle/>
          <a:p>
            <a:pPr algn="ctr">
              <a:lnSpc>
                <a:spcPct val="150000"/>
              </a:lnSpc>
              <a:buFont typeface="Times New Roman" panose="02020603050405020304" pitchFamily="18" charset="0"/>
              <a:buNone/>
            </a:pPr>
            <a:endParaRPr lang="cs-CZ" altLang="cs-CZ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258</Words>
  <Application>Microsoft Office PowerPoint</Application>
  <PresentationFormat>Širokoúhlá obrazovka</PresentationFormat>
  <Paragraphs>50</Paragraphs>
  <Slides>9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</vt:lpstr>
      <vt:lpstr>Times New Roman</vt:lpstr>
      <vt:lpstr>Motiv Office</vt:lpstr>
      <vt:lpstr>PREVENCE NÁSILÍ VE ZDRAVOTNICTVÍ </vt:lpstr>
      <vt:lpstr>Prezentace aplikace PowerPoint</vt:lpstr>
      <vt:lpstr>Prezentace aplikace PowerPoint</vt:lpstr>
      <vt:lpstr>Jaké věty pacienti neradi slyší?</vt:lpstr>
      <vt:lpstr>Prezentace aplikace PowerPoint</vt:lpstr>
      <vt:lpstr>Popište jednotlivé fáze….</vt:lpstr>
      <vt:lpstr>Co znamená legitimizace emocí?</vt:lpstr>
      <vt:lpstr>Otázka je jako pohlazení…</vt:lpstr>
      <vt:lpstr>Jak reagovat na kolegu „po útoku?“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PREVENCE NÁSILÍ VE ZDRAVOTNICTVÍ</dc:title>
  <dc:creator>Pekara, Jaroslav</dc:creator>
  <cp:lastModifiedBy>Pekara, Jaroslav</cp:lastModifiedBy>
  <cp:revision>5</cp:revision>
  <dcterms:created xsi:type="dcterms:W3CDTF">2020-10-01T08:30:19Z</dcterms:created>
  <dcterms:modified xsi:type="dcterms:W3CDTF">2020-11-02T12:01:39Z</dcterms:modified>
</cp:coreProperties>
</file>