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C8FD-97D8-482E-A0B0-7C822EB55281}" type="datetimeFigureOut">
              <a:rPr lang="cs-CZ" smtClean="0"/>
              <a:t>19.9.2020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3ABA-7DA0-4016-B27B-969F03EE9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6895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C8FD-97D8-482E-A0B0-7C822EB55281}" type="datetimeFigureOut">
              <a:rPr lang="cs-CZ" smtClean="0"/>
              <a:t>19.9.2020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3ABA-7DA0-4016-B27B-969F03EE9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7750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C8FD-97D8-482E-A0B0-7C822EB55281}" type="datetimeFigureOut">
              <a:rPr lang="cs-CZ" smtClean="0"/>
              <a:t>19.9.2020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3ABA-7DA0-4016-B27B-969F03EE9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9604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C8FD-97D8-482E-A0B0-7C822EB55281}" type="datetimeFigureOut">
              <a:rPr lang="cs-CZ" smtClean="0"/>
              <a:t>19.9.2020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3ABA-7DA0-4016-B27B-969F03EE9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679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C8FD-97D8-482E-A0B0-7C822EB55281}" type="datetimeFigureOut">
              <a:rPr lang="cs-CZ" smtClean="0"/>
              <a:t>19.9.2020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3ABA-7DA0-4016-B27B-969F03EE9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6339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C8FD-97D8-482E-A0B0-7C822EB55281}" type="datetimeFigureOut">
              <a:rPr lang="cs-CZ" smtClean="0"/>
              <a:t>19.9.2020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3ABA-7DA0-4016-B27B-969F03EE9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0818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C8FD-97D8-482E-A0B0-7C822EB55281}" type="datetimeFigureOut">
              <a:rPr lang="cs-CZ" smtClean="0"/>
              <a:t>19.9.2020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3ABA-7DA0-4016-B27B-969F03EE9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5708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C8FD-97D8-482E-A0B0-7C822EB55281}" type="datetimeFigureOut">
              <a:rPr lang="cs-CZ" smtClean="0"/>
              <a:t>19.9.2020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3ABA-7DA0-4016-B27B-969F03EE9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4562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C8FD-97D8-482E-A0B0-7C822EB55281}" type="datetimeFigureOut">
              <a:rPr lang="cs-CZ" smtClean="0"/>
              <a:t>19.9.2020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3ABA-7DA0-4016-B27B-969F03EE9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2817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C8FD-97D8-482E-A0B0-7C822EB55281}" type="datetimeFigureOut">
              <a:rPr lang="cs-CZ" smtClean="0"/>
              <a:t>19.9.2020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3ABA-7DA0-4016-B27B-969F03EE9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6156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C8FD-97D8-482E-A0B0-7C822EB55281}" type="datetimeFigureOut">
              <a:rPr lang="cs-CZ" smtClean="0"/>
              <a:t>19.9.2020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3ABA-7DA0-4016-B27B-969F03EE9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568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8C8FD-97D8-482E-A0B0-7C822EB55281}" type="datetimeFigureOut">
              <a:rPr lang="cs-CZ" smtClean="0"/>
              <a:t>19.9.2020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13ABA-7DA0-4016-B27B-969F03EE9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8285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Kvalita ošetřovatelské péče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0039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Zásady ošetřovatelského auditu.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Dodržování standardů, potřebné monitorování a hodnocení celkové kvality ošetřovatelské péče se neobejde bez dodržování následujících zásad:</a:t>
            </a:r>
          </a:p>
          <a:p>
            <a:pPr lvl="0"/>
            <a:r>
              <a:rPr lang="cs-CZ" dirty="0"/>
              <a:t>sestry musí závazně souhlasit s touto činností,</a:t>
            </a:r>
          </a:p>
          <a:p>
            <a:pPr lvl="0"/>
            <a:r>
              <a:rPr lang="cs-CZ" dirty="0"/>
              <a:t>sestry přebírají plnou zodpovědnost za činnosti a zdůvodňují je,</a:t>
            </a:r>
          </a:p>
          <a:p>
            <a:pPr lvl="0"/>
            <a:r>
              <a:rPr lang="cs-CZ" dirty="0"/>
              <a:t>musí být zaručená důvěrnost informací,</a:t>
            </a:r>
          </a:p>
          <a:p>
            <a:pPr lvl="0"/>
            <a:r>
              <a:rPr lang="cs-CZ" dirty="0"/>
              <a:t>zjištění musí být konstruktivně použité,</a:t>
            </a:r>
          </a:p>
          <a:p>
            <a:pPr lvl="0"/>
            <a:r>
              <a:rPr lang="cs-CZ" dirty="0"/>
              <a:t>audit nesmí brát moc času.</a:t>
            </a:r>
          </a:p>
          <a:p>
            <a:r>
              <a:rPr lang="cs-CZ" dirty="0"/>
              <a:t> 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6191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ošetřovatelského auditu: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cs-CZ" dirty="0"/>
              <a:t>pozorování sester při práci,</a:t>
            </a:r>
          </a:p>
          <a:p>
            <a:pPr lvl="0"/>
            <a:r>
              <a:rPr lang="cs-CZ" dirty="0"/>
              <a:t>kontrolování ošetřovatelské dokumentace,</a:t>
            </a:r>
          </a:p>
          <a:p>
            <a:pPr lvl="0"/>
            <a:r>
              <a:rPr lang="cs-CZ" dirty="0"/>
              <a:t>sbírání statistických údajů,</a:t>
            </a:r>
          </a:p>
          <a:p>
            <a:pPr lvl="0"/>
            <a:r>
              <a:rPr lang="cs-CZ" dirty="0"/>
              <a:t>hodnocení  ošetřovatelské péče nemocnými,</a:t>
            </a:r>
          </a:p>
          <a:p>
            <a:pPr lvl="0"/>
            <a:r>
              <a:rPr lang="cs-CZ" dirty="0"/>
              <a:t>hodnocení ošetřovatelské péče spolupracovníky,</a:t>
            </a:r>
          </a:p>
          <a:p>
            <a:pPr lvl="0"/>
            <a:r>
              <a:rPr lang="cs-CZ" dirty="0"/>
              <a:t>hodnocení vlastní práce sestry,</a:t>
            </a:r>
          </a:p>
          <a:p>
            <a:pPr lvl="0"/>
            <a:r>
              <a:rPr lang="cs-CZ" dirty="0"/>
              <a:t>měření účinnosti ošetřovatelské péče podle délky její trvání,</a:t>
            </a:r>
          </a:p>
          <a:p>
            <a:pPr lvl="0"/>
            <a:r>
              <a:rPr lang="cs-CZ" dirty="0"/>
              <a:t>sledování, jak sestry předávají službu a nemocného,</a:t>
            </a:r>
          </a:p>
          <a:p>
            <a:pPr lvl="0"/>
            <a:r>
              <a:rPr lang="cs-CZ" dirty="0"/>
              <a:t>hodnocení ošetřovatelské péče příbuznými nemocného.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79817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Druhy auditu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dirty="0" smtClean="0"/>
              <a:t>Kvalita </a:t>
            </a:r>
            <a:r>
              <a:rPr lang="cs-CZ" dirty="0"/>
              <a:t>ošetřovatelské péče se může posuzovat auditem, který může být:</a:t>
            </a:r>
          </a:p>
          <a:p>
            <a:pPr lvl="0"/>
            <a:r>
              <a:rPr lang="cs-CZ" b="1" dirty="0"/>
              <a:t>externí</a:t>
            </a:r>
            <a:r>
              <a:rPr lang="cs-CZ" dirty="0"/>
              <a:t> – vykonaný certifikační organizací, resp. komisí nezúčastněnou přímo v ošetřovatelské péči.</a:t>
            </a:r>
          </a:p>
          <a:p>
            <a:pPr lvl="0"/>
            <a:r>
              <a:rPr lang="cs-CZ" b="1" dirty="0"/>
              <a:t>interní</a:t>
            </a:r>
            <a:r>
              <a:rPr lang="cs-CZ" dirty="0"/>
              <a:t> – vykonávají jej interní auditoři přímo zapojení do ošetřovatelské péče.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Plán </a:t>
            </a:r>
            <a:r>
              <a:rPr lang="cs-CZ" b="1" dirty="0"/>
              <a:t>auditů</a:t>
            </a:r>
            <a:r>
              <a:rPr lang="cs-CZ" dirty="0"/>
              <a:t> stanovují funkčně zodpovědní pracovníci na základě stavu  důležitosti auditované oblasti.</a:t>
            </a:r>
          </a:p>
          <a:p>
            <a:pPr marL="0" indent="0">
              <a:buNone/>
            </a:pPr>
            <a:r>
              <a:rPr lang="cs-CZ" b="1" dirty="0"/>
              <a:t>Využití výsledků hodnocení</a:t>
            </a:r>
            <a:r>
              <a:rPr lang="cs-CZ" dirty="0"/>
              <a:t>. 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 smtClean="0"/>
              <a:t>Cílem </a:t>
            </a:r>
            <a:r>
              <a:rPr lang="cs-CZ" b="1" dirty="0"/>
              <a:t>auditu kvality </a:t>
            </a:r>
            <a:r>
              <a:rPr lang="cs-CZ" dirty="0"/>
              <a:t>je posouzení potřeby zlepšování poskytované ošetřovatelské péče. </a:t>
            </a: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Systém </a:t>
            </a:r>
            <a:r>
              <a:rPr lang="cs-CZ" b="1" dirty="0"/>
              <a:t>hodnocení </a:t>
            </a:r>
            <a:r>
              <a:rPr lang="cs-CZ" dirty="0"/>
              <a:t>a realizačních postupů zahrnuje tyto kroky:</a:t>
            </a:r>
          </a:p>
          <a:p>
            <a:pPr lvl="0"/>
            <a:r>
              <a:rPr lang="cs-CZ" dirty="0"/>
              <a:t>definování toho, co má být,</a:t>
            </a:r>
          </a:p>
          <a:p>
            <a:pPr lvl="0"/>
            <a:r>
              <a:rPr lang="cs-CZ" dirty="0"/>
              <a:t>porovnávání toho, co je, s tím, co má být,</a:t>
            </a:r>
          </a:p>
          <a:p>
            <a:pPr lvl="0"/>
            <a:r>
              <a:rPr lang="cs-CZ" dirty="0"/>
              <a:t>identifikace rozdílů a začátek činností na dosažení stanovených výsledků.</a:t>
            </a: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0944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Za </a:t>
            </a:r>
            <a:r>
              <a:rPr lang="cs-CZ" dirty="0"/>
              <a:t>kvalitní péči je možné považovat takovou péči která je:</a:t>
            </a:r>
          </a:p>
          <a:p>
            <a:pPr lvl="0"/>
            <a:r>
              <a:rPr lang="cs-CZ" dirty="0"/>
              <a:t>účinná vzhledem ke zdravotnímu stavu nemocného </a:t>
            </a:r>
          </a:p>
          <a:p>
            <a:pPr lvl="0"/>
            <a:r>
              <a:rPr lang="cs-CZ" dirty="0"/>
              <a:t>nemocným pozitivně přijímaná</a:t>
            </a:r>
          </a:p>
          <a:p>
            <a:pPr lvl="0"/>
            <a:r>
              <a:rPr lang="cs-CZ" dirty="0"/>
              <a:t>adekvátní z hlediska možného využití zdrojů.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525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Znaky kvality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cs-CZ" dirty="0" smtClean="0"/>
              <a:t>dostupnost</a:t>
            </a:r>
            <a:r>
              <a:rPr lang="cs-CZ" dirty="0"/>
              <a:t>; služby mají být dostupné v dané lokalitě,</a:t>
            </a:r>
          </a:p>
          <a:p>
            <a:pPr lvl="0"/>
            <a:r>
              <a:rPr lang="cs-CZ" dirty="0"/>
              <a:t>vhodnost; musí splňovat potřeby lidí, kterým je určená</a:t>
            </a:r>
          </a:p>
          <a:p>
            <a:pPr lvl="0"/>
            <a:r>
              <a:rPr lang="cs-CZ" dirty="0"/>
              <a:t>přijatelnost; služby musí uspokojit očekávání nemocných a veřejnosti,</a:t>
            </a:r>
          </a:p>
          <a:p>
            <a:pPr lvl="0"/>
            <a:r>
              <a:rPr lang="cs-CZ" dirty="0"/>
              <a:t>efektivita; službami se dosáhne určitý sledovaný výsledek,</a:t>
            </a:r>
          </a:p>
          <a:p>
            <a:pPr lvl="0"/>
            <a:r>
              <a:rPr lang="cs-CZ" dirty="0"/>
              <a:t>účinnost; výsledky se dosáhnou jen pomocí zdrojů, které jsou k dispozici                a s minimem ztrát,</a:t>
            </a:r>
          </a:p>
          <a:p>
            <a:pPr lvl="0"/>
            <a:r>
              <a:rPr lang="cs-CZ" dirty="0"/>
              <a:t>rovnocennost; každému bez rozdílu se poskytují stejné služby</a:t>
            </a:r>
            <a:r>
              <a:rPr lang="cs-CZ"/>
              <a:t>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9259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/>
              <a:t>Kvalitní ošetřovatelskou péči charakterizují tyto </a:t>
            </a:r>
            <a:r>
              <a:rPr lang="cs-CZ" dirty="0" smtClean="0"/>
              <a:t>znaky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cs-CZ" dirty="0"/>
              <a:t>v konkrétním zdravotnickém zařízení existuje jasná koncepce ošetřovatelství,</a:t>
            </a:r>
          </a:p>
          <a:p>
            <a:pPr lvl="0"/>
            <a:r>
              <a:rPr lang="cs-CZ" dirty="0"/>
              <a:t>ošetřovatelská péče se poskytuje metodou ošetřovatelského procesu,</a:t>
            </a:r>
          </a:p>
          <a:p>
            <a:pPr lvl="0"/>
            <a:r>
              <a:rPr lang="cs-CZ" dirty="0"/>
              <a:t>ošetřovatelská péče je odvozená od potřeb nemocného,</a:t>
            </a:r>
          </a:p>
          <a:p>
            <a:pPr lvl="0"/>
            <a:r>
              <a:rPr lang="cs-CZ" dirty="0"/>
              <a:t>při poskytování ošetřovatelské péče se respektují práva nemocného,</a:t>
            </a:r>
          </a:p>
          <a:p>
            <a:pPr lvl="0"/>
            <a:r>
              <a:rPr lang="cs-CZ" dirty="0"/>
              <a:t>práce při poskytování ošetřovatelské péče je týmová,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256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Kvalitní ošetřovatelskou péči charakterizují tyto znaky 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cs-CZ" dirty="0" smtClean="0"/>
              <a:t>ošetřovatelský tým je odborně připravený a dobře motivovaný</a:t>
            </a:r>
          </a:p>
          <a:p>
            <a:pPr lvl="0"/>
            <a:r>
              <a:rPr lang="cs-CZ" dirty="0" smtClean="0"/>
              <a:t>ošetřovatelský tým si stanovuje reálné cíle,</a:t>
            </a:r>
          </a:p>
          <a:p>
            <a:pPr lvl="0"/>
            <a:r>
              <a:rPr lang="cs-CZ" dirty="0" smtClean="0"/>
              <a:t>ošetřovatelský tým dodržuje profesionální etický kodex,</a:t>
            </a:r>
          </a:p>
          <a:p>
            <a:pPr lvl="0"/>
            <a:r>
              <a:rPr lang="cs-CZ" dirty="0" smtClean="0"/>
              <a:t>ošetřovatelská péče se poskytuje na základě nejnovějších vědeckých poznatků, </a:t>
            </a:r>
          </a:p>
          <a:p>
            <a:pPr lvl="0"/>
            <a:r>
              <a:rPr lang="cs-CZ" dirty="0" smtClean="0"/>
              <a:t>do ošetřovatelské péče se zapojují nemocní, popřípadě i rodinní příslušníci,</a:t>
            </a:r>
          </a:p>
          <a:p>
            <a:pPr lvl="0"/>
            <a:r>
              <a:rPr lang="cs-CZ" dirty="0" smtClean="0"/>
              <a:t>existuje účinná mezioborová spolupráce (České ošetřovatelství, 1998)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6033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Posuzování kvality ošetřovatelské péče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Kvalita ošetřovatelské péče nemá jednoznačná kritéria. Záleží zejména na tom</a:t>
            </a:r>
            <a:r>
              <a:rPr lang="cs-CZ" dirty="0" smtClean="0"/>
              <a:t>, kdo </a:t>
            </a:r>
            <a:r>
              <a:rPr lang="cs-CZ" dirty="0"/>
              <a:t>hodnocení </a:t>
            </a:r>
            <a:r>
              <a:rPr lang="cs-CZ" dirty="0" smtClean="0"/>
              <a:t>vykonává: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Lékař</a:t>
            </a:r>
            <a:r>
              <a:rPr lang="cs-CZ" dirty="0"/>
              <a:t> například hodnotí práci sestry podle toho, jak zabezpečuje diagnostiko-terapeutický plán nemocného.</a:t>
            </a:r>
          </a:p>
          <a:p>
            <a:pPr marL="0" indent="0">
              <a:buNone/>
            </a:pPr>
            <a:r>
              <a:rPr lang="cs-CZ" b="1" dirty="0"/>
              <a:t>Nemocný</a:t>
            </a:r>
            <a:r>
              <a:rPr lang="cs-CZ" dirty="0"/>
              <a:t> obvykle posuzuje kvalitu ošetřovatelské péče podle toho, jak jsou uspokojované jeho základní potřeby. </a:t>
            </a:r>
          </a:p>
        </p:txBody>
      </p:sp>
    </p:spTree>
    <p:extLst>
      <p:ext uri="{BB962C8B-B14F-4D97-AF65-F5344CB8AC3E}">
        <p14:creationId xmlns:p14="http://schemas.microsoft.com/office/powerpoint/2010/main" val="1649771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/>
              <a:t>Sestra </a:t>
            </a:r>
            <a:r>
              <a:rPr lang="cs-CZ" dirty="0"/>
              <a:t>hodnotí kvalitu ošetřovatelské péče podle koncepce, se kterou se ztotožnila. Když pokládá za svoji hlavní povinnosti plnění lékařských ordinací – hodnotí podle toho. Když s ztotožnila s koncepcí ošetřovatelského procesu a individualizovanou péčí, jsou kritéria jejího hodnocení o hodně širší a náročnější.</a:t>
            </a:r>
          </a:p>
          <a:p>
            <a:r>
              <a:rPr lang="cs-CZ" b="1" dirty="0"/>
              <a:t>Pracovníci ošetřovatelského managementu</a:t>
            </a:r>
            <a:r>
              <a:rPr lang="cs-CZ" dirty="0"/>
              <a:t> se</a:t>
            </a:r>
            <a:r>
              <a:rPr lang="cs-CZ" b="1" dirty="0"/>
              <a:t> </a:t>
            </a:r>
            <a:r>
              <a:rPr lang="cs-CZ" dirty="0"/>
              <a:t>snaží stanovit kritéria, které jim umožní objektivně hodnotit a kontrolovat kvalitu ošetřovatelské péče, případně porovnat jednotlivé pracoviště.</a:t>
            </a:r>
          </a:p>
          <a:p>
            <a:r>
              <a:rPr lang="cs-CZ" dirty="0"/>
              <a:t>Aby bylo možné stanovit určitou objektivní míru kvality, je potřebné určit její základní kritéria, tj. definovat termín </a:t>
            </a:r>
            <a:r>
              <a:rPr lang="cs-CZ" b="1" dirty="0"/>
              <a:t>kvalita ošetřovatelské péče. </a:t>
            </a:r>
            <a:endParaRPr lang="cs-CZ" b="1" dirty="0" smtClean="0"/>
          </a:p>
          <a:p>
            <a:r>
              <a:rPr lang="cs-CZ" dirty="0" smtClean="0"/>
              <a:t>Na </a:t>
            </a:r>
            <a:r>
              <a:rPr lang="cs-CZ" dirty="0"/>
              <a:t>to slouží </a:t>
            </a:r>
            <a:r>
              <a:rPr lang="cs-CZ" b="1" dirty="0"/>
              <a:t>standardy v ošetřovatelství</a:t>
            </a:r>
            <a:r>
              <a:rPr lang="cs-CZ" dirty="0"/>
              <a:t>, které můžou být objektivními a vždy platnými kritérii kvality.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0093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Význam standardizace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r>
              <a:rPr lang="cs-CZ" b="1" dirty="0"/>
              <a:t>Zaměření na potřeby nemocných</a:t>
            </a:r>
            <a:r>
              <a:rPr lang="cs-CZ" dirty="0"/>
              <a:t> </a:t>
            </a:r>
          </a:p>
          <a:p>
            <a:r>
              <a:rPr lang="cs-CZ" dirty="0"/>
              <a:t>Používáním standardů každý pacient dostává stejný, minimální standard kvalitní ošetřovatelské péče po dobu celé délky jejího poskytování. Mezi základní principy TQM strategie řízení kvality patří:</a:t>
            </a:r>
          </a:p>
          <a:p>
            <a:pPr lvl="0"/>
            <a:r>
              <a:rPr lang="cs-CZ" dirty="0"/>
              <a:t>zaměření na klienty /pacienty – zahrnuje participaci pacientů na přímé péči,</a:t>
            </a:r>
          </a:p>
          <a:p>
            <a:pPr lvl="0"/>
            <a:r>
              <a:rPr lang="cs-CZ" dirty="0"/>
              <a:t>modifikace plánů péče podle měnících se potřeb pacientů/klientů, </a:t>
            </a:r>
          </a:p>
          <a:p>
            <a:pPr lvl="0"/>
            <a:r>
              <a:rPr lang="cs-CZ" dirty="0"/>
              <a:t>aktivní vyhledávání a uplatňování hlediska pacienta/klienta.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3489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b="1" dirty="0"/>
              <a:t>Zefektivnění metody ošetřovatelského procesu</a:t>
            </a:r>
            <a:endParaRPr lang="cs-CZ" dirty="0"/>
          </a:p>
          <a:p>
            <a:r>
              <a:rPr lang="cs-CZ" dirty="0"/>
              <a:t>Standardizace představuje opěrný bod ošetřovatelského procesu, především fáze posuzování (standard dokumentace), plánování (standard plánu péče), realizace (standard výkonu).</a:t>
            </a:r>
          </a:p>
        </p:txBody>
      </p:sp>
    </p:spTree>
    <p:extLst>
      <p:ext uri="{BB962C8B-B14F-4D97-AF65-F5344CB8AC3E}">
        <p14:creationId xmlns:p14="http://schemas.microsoft.com/office/powerpoint/2010/main" val="382242896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381</Words>
  <Application>Microsoft Office PowerPoint</Application>
  <PresentationFormat>Předvádění na obrazovce (4:3)</PresentationFormat>
  <Paragraphs>73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systému Office</vt:lpstr>
      <vt:lpstr>Kvalita ošetřovatelské péče </vt:lpstr>
      <vt:lpstr>Prezentace aplikace PowerPoint</vt:lpstr>
      <vt:lpstr>Znaky kvality</vt:lpstr>
      <vt:lpstr>Kvalitní ošetřovatelskou péči charakterizují tyto znaky  </vt:lpstr>
      <vt:lpstr>Kvalitní ošetřovatelskou péči charakterizují tyto znaky  </vt:lpstr>
      <vt:lpstr>Posuzování kvality ošetřovatelské péče  </vt:lpstr>
      <vt:lpstr>Prezentace aplikace PowerPoint</vt:lpstr>
      <vt:lpstr>Význam standardizace </vt:lpstr>
      <vt:lpstr>Prezentace aplikace PowerPoint</vt:lpstr>
      <vt:lpstr>Zásady ošetřovatelského auditu. </vt:lpstr>
      <vt:lpstr>Metody ošetřovatelského auditu: </vt:lpstr>
      <vt:lpstr>Druhy auditu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Kvalita ošetřovatelské péče</dc:title>
  <dc:creator>Sysel, Dušan</dc:creator>
  <cp:lastModifiedBy>Sysel, Dušan</cp:lastModifiedBy>
  <cp:revision>3</cp:revision>
  <dcterms:created xsi:type="dcterms:W3CDTF">2020-09-18T06:47:55Z</dcterms:created>
  <dcterms:modified xsi:type="dcterms:W3CDTF">2020-09-19T06:25:26Z</dcterms:modified>
</cp:coreProperties>
</file>