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2" r:id="rId7"/>
    <p:sldId id="261" r:id="rId8"/>
    <p:sldId id="260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JANA%20%20-%20P&#344;EDN&#193;&#352;KY\001%20-P&#344;EDN&#193;&#352;KY%20-%20KONFERENCE,%20KONGRESY\2017\&#218;ST&#205;%20NAD%20LABEM%2029.%203.%202017\statistika%20a%20grafy%202006%20-%202015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JANA%20%20-%20P&#344;EDN&#193;&#352;KY\001%20-P&#344;EDN&#193;&#352;KY%20-%20KONFERENCE,%20KONGRESY\2017\09%20-%20DOST&#193;LOVY%20DNY\SEBEVRA&#381;DY\statistika%20a%20grafy%202006%20-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JANA%20%20-%20P&#344;EDN&#193;&#352;KY\001%20-P&#344;EDN&#193;&#352;KY%20-%20KONFERENCE,%20KONGRESY\2017\09%20-%20DOST&#193;LOVY%20DNY\SEBEVRA&#381;DY\statistika%20a%20grafy%202006%20-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42"/>
  <c:chart>
    <c:title>
      <c:tx>
        <c:rich>
          <a:bodyPr/>
          <a:lstStyle/>
          <a:p>
            <a:pPr>
              <a:defRPr/>
            </a:pPr>
            <a:r>
              <a:rPr lang="cs-CZ"/>
              <a:t>TYPY VÝJEZDŮ 2006 - 2016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List1!$F$21</c:f>
              <c:strCache>
                <c:ptCount val="1"/>
                <c:pt idx="0">
                  <c:v>psychiatrie</c:v>
                </c:pt>
              </c:strCache>
            </c:strRef>
          </c:tx>
          <c:cat>
            <c:numRef>
              <c:f>List1!$E$22:$E$32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List1!$F$22:$F$32</c:f>
              <c:numCache>
                <c:formatCode>General</c:formatCode>
                <c:ptCount val="11"/>
                <c:pt idx="0">
                  <c:v>4187</c:v>
                </c:pt>
                <c:pt idx="1">
                  <c:v>4711</c:v>
                </c:pt>
                <c:pt idx="2">
                  <c:v>4617</c:v>
                </c:pt>
                <c:pt idx="3">
                  <c:v>5143</c:v>
                </c:pt>
                <c:pt idx="4">
                  <c:v>5389</c:v>
                </c:pt>
                <c:pt idx="5">
                  <c:v>4518</c:v>
                </c:pt>
                <c:pt idx="6">
                  <c:v>4830</c:v>
                </c:pt>
                <c:pt idx="7">
                  <c:v>5671</c:v>
                </c:pt>
                <c:pt idx="8">
                  <c:v>6392</c:v>
                </c:pt>
                <c:pt idx="9">
                  <c:v>6233</c:v>
                </c:pt>
                <c:pt idx="10">
                  <c:v>6145</c:v>
                </c:pt>
              </c:numCache>
            </c:numRef>
          </c:val>
        </c:ser>
        <c:ser>
          <c:idx val="1"/>
          <c:order val="1"/>
          <c:tx>
            <c:strRef>
              <c:f>List1!$G$21</c:f>
              <c:strCache>
                <c:ptCount val="1"/>
                <c:pt idx="0">
                  <c:v>CMP</c:v>
                </c:pt>
              </c:strCache>
            </c:strRef>
          </c:tx>
          <c:cat>
            <c:numRef>
              <c:f>List1!$E$22:$E$32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List1!$G$22:$G$32</c:f>
              <c:numCache>
                <c:formatCode>General</c:formatCode>
                <c:ptCount val="11"/>
                <c:pt idx="0">
                  <c:v>3169</c:v>
                </c:pt>
                <c:pt idx="1">
                  <c:v>3428</c:v>
                </c:pt>
                <c:pt idx="2">
                  <c:v>2967</c:v>
                </c:pt>
                <c:pt idx="3">
                  <c:v>2994</c:v>
                </c:pt>
                <c:pt idx="4">
                  <c:v>3015</c:v>
                </c:pt>
                <c:pt idx="5">
                  <c:v>2746</c:v>
                </c:pt>
                <c:pt idx="6">
                  <c:v>2889</c:v>
                </c:pt>
                <c:pt idx="7">
                  <c:v>3352</c:v>
                </c:pt>
                <c:pt idx="8">
                  <c:v>3369</c:v>
                </c:pt>
                <c:pt idx="9">
                  <c:v>2918</c:v>
                </c:pt>
                <c:pt idx="10">
                  <c:v>2720</c:v>
                </c:pt>
              </c:numCache>
            </c:numRef>
          </c:val>
        </c:ser>
        <c:ser>
          <c:idx val="2"/>
          <c:order val="2"/>
          <c:tx>
            <c:strRef>
              <c:f>List1!$H$21</c:f>
              <c:strCache>
                <c:ptCount val="1"/>
                <c:pt idx="0">
                  <c:v>AKS</c:v>
                </c:pt>
              </c:strCache>
            </c:strRef>
          </c:tx>
          <c:cat>
            <c:numRef>
              <c:f>List1!$E$22:$E$32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List1!$H$22:$H$32</c:f>
              <c:numCache>
                <c:formatCode>General</c:formatCode>
                <c:ptCount val="11"/>
                <c:pt idx="0">
                  <c:v>3643</c:v>
                </c:pt>
                <c:pt idx="1">
                  <c:v>4202</c:v>
                </c:pt>
                <c:pt idx="2">
                  <c:v>3242</c:v>
                </c:pt>
                <c:pt idx="3">
                  <c:v>2488</c:v>
                </c:pt>
                <c:pt idx="4">
                  <c:v>2683</c:v>
                </c:pt>
                <c:pt idx="5">
                  <c:v>2354</c:v>
                </c:pt>
                <c:pt idx="6">
                  <c:v>2167</c:v>
                </c:pt>
                <c:pt idx="7">
                  <c:v>2292</c:v>
                </c:pt>
                <c:pt idx="8">
                  <c:v>2054</c:v>
                </c:pt>
                <c:pt idx="9">
                  <c:v>1997</c:v>
                </c:pt>
                <c:pt idx="10">
                  <c:v>1829</c:v>
                </c:pt>
              </c:numCache>
            </c:numRef>
          </c:val>
        </c:ser>
        <c:ser>
          <c:idx val="3"/>
          <c:order val="3"/>
          <c:tx>
            <c:strRef>
              <c:f>List1!$I$21</c:f>
              <c:strCache>
                <c:ptCount val="1"/>
                <c:pt idx="0">
                  <c:v>trauma</c:v>
                </c:pt>
              </c:strCache>
            </c:strRef>
          </c:tx>
          <c:cat>
            <c:numRef>
              <c:f>List1!$E$22:$E$32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List1!$I$22:$I$32</c:f>
              <c:numCache>
                <c:formatCode>General</c:formatCode>
                <c:ptCount val="11"/>
                <c:pt idx="0">
                  <c:v>841</c:v>
                </c:pt>
                <c:pt idx="1">
                  <c:v>837</c:v>
                </c:pt>
                <c:pt idx="2">
                  <c:v>665</c:v>
                </c:pt>
                <c:pt idx="3">
                  <c:v>608</c:v>
                </c:pt>
                <c:pt idx="4">
                  <c:v>613</c:v>
                </c:pt>
                <c:pt idx="5">
                  <c:v>518</c:v>
                </c:pt>
                <c:pt idx="6">
                  <c:v>490</c:v>
                </c:pt>
                <c:pt idx="7">
                  <c:v>586</c:v>
                </c:pt>
                <c:pt idx="8">
                  <c:v>600</c:v>
                </c:pt>
                <c:pt idx="9">
                  <c:v>596</c:v>
                </c:pt>
                <c:pt idx="10">
                  <c:v>587</c:v>
                </c:pt>
              </c:numCache>
            </c:numRef>
          </c:val>
        </c:ser>
        <c:ser>
          <c:idx val="4"/>
          <c:order val="4"/>
          <c:tx>
            <c:strRef>
              <c:f>List1!$J$21</c:f>
              <c:strCache>
                <c:ptCount val="1"/>
                <c:pt idx="0">
                  <c:v>KPR</c:v>
                </c:pt>
              </c:strCache>
            </c:strRef>
          </c:tx>
          <c:cat>
            <c:numRef>
              <c:f>List1!$E$22:$E$32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List1!$J$22:$J$32</c:f>
              <c:numCache>
                <c:formatCode>General</c:formatCode>
                <c:ptCount val="11"/>
                <c:pt idx="0">
                  <c:v>700</c:v>
                </c:pt>
                <c:pt idx="1">
                  <c:v>779</c:v>
                </c:pt>
                <c:pt idx="2">
                  <c:v>725</c:v>
                </c:pt>
                <c:pt idx="3">
                  <c:v>890</c:v>
                </c:pt>
                <c:pt idx="4">
                  <c:v>952</c:v>
                </c:pt>
                <c:pt idx="5">
                  <c:v>914</c:v>
                </c:pt>
                <c:pt idx="6">
                  <c:v>877</c:v>
                </c:pt>
                <c:pt idx="7">
                  <c:v>1098</c:v>
                </c:pt>
                <c:pt idx="8">
                  <c:v>1129</c:v>
                </c:pt>
                <c:pt idx="9">
                  <c:v>1307</c:v>
                </c:pt>
                <c:pt idx="10">
                  <c:v>954</c:v>
                </c:pt>
              </c:numCache>
            </c:numRef>
          </c:val>
        </c:ser>
        <c:axId val="58485376"/>
        <c:axId val="60756352"/>
      </c:barChart>
      <c:catAx>
        <c:axId val="58485376"/>
        <c:scaling>
          <c:orientation val="minMax"/>
        </c:scaling>
        <c:axPos val="b"/>
        <c:numFmt formatCode="General" sourceLinked="1"/>
        <c:tickLblPos val="nextTo"/>
        <c:crossAx val="60756352"/>
        <c:crosses val="autoZero"/>
        <c:auto val="1"/>
        <c:lblAlgn val="ctr"/>
        <c:lblOffset val="100"/>
      </c:catAx>
      <c:valAx>
        <c:axId val="60756352"/>
        <c:scaling>
          <c:orientation val="minMax"/>
        </c:scaling>
        <c:axPos val="l"/>
        <c:majorGridlines/>
        <c:numFmt formatCode="General" sourceLinked="1"/>
        <c:tickLblPos val="nextTo"/>
        <c:crossAx val="58485376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title>
      <c:tx>
        <c:rich>
          <a:bodyPr/>
          <a:lstStyle/>
          <a:p>
            <a:pPr>
              <a:defRPr/>
            </a:pPr>
            <a:r>
              <a:rPr lang="en-US"/>
              <a:t>SUICIDA A POKUSY ZZS SčK 2006 - 2016</a:t>
            </a:r>
          </a:p>
        </c:rich>
      </c:tx>
      <c:layout/>
    </c:title>
    <c:plotArea>
      <c:layout/>
      <c:barChart>
        <c:barDir val="col"/>
        <c:grouping val="stacked"/>
        <c:ser>
          <c:idx val="0"/>
          <c:order val="0"/>
          <c:tx>
            <c:strRef>
              <c:f>List1!$G$87</c:f>
              <c:strCache>
                <c:ptCount val="1"/>
                <c:pt idx="0">
                  <c:v>pokusy</c:v>
                </c:pt>
              </c:strCache>
            </c:strRef>
          </c:tx>
          <c:cat>
            <c:numRef>
              <c:f>List1!$F$88:$F$98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List1!$G$88:$G$98</c:f>
              <c:numCache>
                <c:formatCode>General</c:formatCode>
                <c:ptCount val="11"/>
                <c:pt idx="0">
                  <c:v>589</c:v>
                </c:pt>
                <c:pt idx="1">
                  <c:v>600</c:v>
                </c:pt>
                <c:pt idx="2">
                  <c:v>684</c:v>
                </c:pt>
                <c:pt idx="3">
                  <c:v>687</c:v>
                </c:pt>
                <c:pt idx="4">
                  <c:v>698</c:v>
                </c:pt>
                <c:pt idx="5">
                  <c:v>689</c:v>
                </c:pt>
                <c:pt idx="6">
                  <c:v>698</c:v>
                </c:pt>
                <c:pt idx="7">
                  <c:v>806</c:v>
                </c:pt>
                <c:pt idx="8">
                  <c:v>838</c:v>
                </c:pt>
                <c:pt idx="9">
                  <c:v>748</c:v>
                </c:pt>
                <c:pt idx="10">
                  <c:v>668</c:v>
                </c:pt>
              </c:numCache>
            </c:numRef>
          </c:val>
        </c:ser>
        <c:ser>
          <c:idx val="1"/>
          <c:order val="1"/>
          <c:tx>
            <c:strRef>
              <c:f>List1!$H$87</c:f>
              <c:strCache>
                <c:ptCount val="1"/>
                <c:pt idx="0">
                  <c:v>dokonané</c:v>
                </c:pt>
              </c:strCache>
            </c:strRef>
          </c:tx>
          <c:spPr>
            <a:solidFill>
              <a:srgbClr val="FF0000"/>
            </a:solidFill>
          </c:spPr>
          <c:cat>
            <c:numRef>
              <c:f>List1!$F$88:$F$98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List1!$H$88:$H$98</c:f>
              <c:numCache>
                <c:formatCode>General</c:formatCode>
                <c:ptCount val="11"/>
                <c:pt idx="0">
                  <c:v>103</c:v>
                </c:pt>
                <c:pt idx="1">
                  <c:v>115</c:v>
                </c:pt>
                <c:pt idx="2">
                  <c:v>109</c:v>
                </c:pt>
                <c:pt idx="3">
                  <c:v>125</c:v>
                </c:pt>
                <c:pt idx="4">
                  <c:v>141</c:v>
                </c:pt>
                <c:pt idx="5">
                  <c:v>157</c:v>
                </c:pt>
                <c:pt idx="6">
                  <c:v>165</c:v>
                </c:pt>
                <c:pt idx="7">
                  <c:v>326</c:v>
                </c:pt>
                <c:pt idx="8">
                  <c:v>330</c:v>
                </c:pt>
                <c:pt idx="9">
                  <c:v>312</c:v>
                </c:pt>
                <c:pt idx="10">
                  <c:v>288</c:v>
                </c:pt>
              </c:numCache>
            </c:numRef>
          </c:val>
        </c:ser>
        <c:dLbls>
          <c:showVal val="1"/>
        </c:dLbls>
        <c:overlap val="100"/>
        <c:axId val="58498048"/>
        <c:axId val="60773120"/>
      </c:barChart>
      <c:catAx>
        <c:axId val="58498048"/>
        <c:scaling>
          <c:orientation val="minMax"/>
        </c:scaling>
        <c:axPos val="b"/>
        <c:numFmt formatCode="General" sourceLinked="1"/>
        <c:tickLblPos val="nextTo"/>
        <c:crossAx val="60773120"/>
        <c:crosses val="autoZero"/>
        <c:auto val="1"/>
        <c:lblAlgn val="ctr"/>
        <c:lblOffset val="100"/>
      </c:catAx>
      <c:valAx>
        <c:axId val="60773120"/>
        <c:scaling>
          <c:orientation val="minMax"/>
        </c:scaling>
        <c:axPos val="l"/>
        <c:majorGridlines/>
        <c:numFmt formatCode="General" sourceLinked="1"/>
        <c:tickLblPos val="nextTo"/>
        <c:crossAx val="58498048"/>
        <c:crosses val="autoZero"/>
        <c:crossBetween val="between"/>
      </c:valAx>
      <c:spPr>
        <a:solidFill>
          <a:schemeClr val="accent3">
            <a:lumMod val="60000"/>
            <a:lumOff val="40000"/>
          </a:schemeClr>
        </a:solidFill>
      </c:spPr>
    </c:plotArea>
    <c:legend>
      <c:legendPos val="b"/>
      <c:layout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</c:chart>
  <c:spPr>
    <a:solidFill>
      <a:srgbClr val="9BBB59">
        <a:lumMod val="60000"/>
        <a:lumOff val="40000"/>
      </a:srgbClr>
    </a:solidFill>
  </c:spPr>
  <c:txPr>
    <a:bodyPr/>
    <a:lstStyle/>
    <a:p>
      <a:pPr>
        <a:defRPr b="1"/>
      </a:pPr>
      <a:endParaRPr lang="cs-CZ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title>
      <c:tx>
        <c:rich>
          <a:bodyPr/>
          <a:lstStyle/>
          <a:p>
            <a:pPr>
              <a:defRPr sz="1600"/>
            </a:pPr>
            <a:r>
              <a:rPr lang="cs-CZ" sz="1600"/>
              <a:t>PROCENTO</a:t>
            </a:r>
            <a:r>
              <a:rPr lang="cs-CZ" sz="1600" baseline="0"/>
              <a:t> DOKONANÝCH SUICIDIÍ 2006 - 2016</a:t>
            </a:r>
            <a:endParaRPr lang="en-US" sz="1600"/>
          </a:p>
        </c:rich>
      </c:tx>
      <c:layout>
        <c:manualLayout>
          <c:xMode val="edge"/>
          <c:yMode val="edge"/>
          <c:x val="0.13407195608928768"/>
          <c:y val="1.6210739614994949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List1!$L$88</c:f>
              <c:strCache>
                <c:ptCount val="1"/>
                <c:pt idx="0">
                  <c:v>%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cs-CZ"/>
              </a:p>
            </c:txPr>
            <c:showVal val="1"/>
          </c:dLbls>
          <c:cat>
            <c:numRef>
              <c:f>List1!$K$89:$K$99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List1!$L$89:$L$99</c:f>
              <c:numCache>
                <c:formatCode>General</c:formatCode>
                <c:ptCount val="11"/>
                <c:pt idx="0">
                  <c:v>18</c:v>
                </c:pt>
                <c:pt idx="1">
                  <c:v>19</c:v>
                </c:pt>
                <c:pt idx="2">
                  <c:v>16</c:v>
                </c:pt>
                <c:pt idx="3">
                  <c:v>18</c:v>
                </c:pt>
                <c:pt idx="4">
                  <c:v>20</c:v>
                </c:pt>
                <c:pt idx="5">
                  <c:v>22</c:v>
                </c:pt>
                <c:pt idx="6">
                  <c:v>24</c:v>
                </c:pt>
                <c:pt idx="7">
                  <c:v>40</c:v>
                </c:pt>
                <c:pt idx="8">
                  <c:v>39</c:v>
                </c:pt>
                <c:pt idx="9">
                  <c:v>42</c:v>
                </c:pt>
                <c:pt idx="10">
                  <c:v>43</c:v>
                </c:pt>
              </c:numCache>
            </c:numRef>
          </c:val>
        </c:ser>
        <c:axId val="60798080"/>
        <c:axId val="60799616"/>
      </c:barChart>
      <c:catAx>
        <c:axId val="6079808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cs-CZ"/>
          </a:p>
        </c:txPr>
        <c:crossAx val="60799616"/>
        <c:crosses val="autoZero"/>
        <c:auto val="1"/>
        <c:lblAlgn val="ctr"/>
        <c:lblOffset val="100"/>
      </c:catAx>
      <c:valAx>
        <c:axId val="6079961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cs-CZ"/>
          </a:p>
        </c:txPr>
        <c:crossAx val="60798080"/>
        <c:crosses val="autoZero"/>
        <c:crossBetween val="between"/>
      </c:valAx>
      <c:spPr>
        <a:solidFill>
          <a:schemeClr val="accent3">
            <a:lumMod val="60000"/>
            <a:lumOff val="40000"/>
          </a:schemeClr>
        </a:solidFill>
      </c:spPr>
    </c:plotArea>
    <c:plotVisOnly val="1"/>
    <c:dispBlanksAs val="gap"/>
  </c:chart>
  <c:spPr>
    <a:solidFill>
      <a:srgbClr val="9BBB59">
        <a:lumMod val="60000"/>
        <a:lumOff val="40000"/>
      </a:srgbClr>
    </a:solidFill>
  </c:sp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B6D25-EB2F-4471-87E4-034166A2C660}" type="datetimeFigureOut">
              <a:rPr lang="cs-CZ" smtClean="0"/>
              <a:pPr/>
              <a:t>9.10.2017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4F7E2-3E13-4A89-AC46-54C7128C49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B6D25-EB2F-4471-87E4-034166A2C660}" type="datetimeFigureOut">
              <a:rPr lang="cs-CZ" smtClean="0"/>
              <a:pPr/>
              <a:t>9.10.2017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4F7E2-3E13-4A89-AC46-54C7128C49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B6D25-EB2F-4471-87E4-034166A2C660}" type="datetimeFigureOut">
              <a:rPr lang="cs-CZ" smtClean="0"/>
              <a:pPr/>
              <a:t>9.10.2017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4F7E2-3E13-4A89-AC46-54C7128C49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B6D25-EB2F-4471-87E4-034166A2C660}" type="datetimeFigureOut">
              <a:rPr lang="cs-CZ" smtClean="0"/>
              <a:pPr/>
              <a:t>9.10.2017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4F7E2-3E13-4A89-AC46-54C7128C49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B6D25-EB2F-4471-87E4-034166A2C660}" type="datetimeFigureOut">
              <a:rPr lang="cs-CZ" smtClean="0"/>
              <a:pPr/>
              <a:t>9.10.2017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4F7E2-3E13-4A89-AC46-54C7128C49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B6D25-EB2F-4471-87E4-034166A2C660}" type="datetimeFigureOut">
              <a:rPr lang="cs-CZ" smtClean="0"/>
              <a:pPr/>
              <a:t>9.10.2017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4F7E2-3E13-4A89-AC46-54C7128C49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B6D25-EB2F-4471-87E4-034166A2C660}" type="datetimeFigureOut">
              <a:rPr lang="cs-CZ" smtClean="0"/>
              <a:pPr/>
              <a:t>9.10.2017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4F7E2-3E13-4A89-AC46-54C7128C49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B6D25-EB2F-4471-87E4-034166A2C660}" type="datetimeFigureOut">
              <a:rPr lang="cs-CZ" smtClean="0"/>
              <a:pPr/>
              <a:t>9.10.2017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4F7E2-3E13-4A89-AC46-54C7128C49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B6D25-EB2F-4471-87E4-034166A2C660}" type="datetimeFigureOut">
              <a:rPr lang="cs-CZ" smtClean="0"/>
              <a:pPr/>
              <a:t>9.10.2017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4F7E2-3E13-4A89-AC46-54C7128C49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B6D25-EB2F-4471-87E4-034166A2C660}" type="datetimeFigureOut">
              <a:rPr lang="cs-CZ" smtClean="0"/>
              <a:pPr/>
              <a:t>9.10.2017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4F7E2-3E13-4A89-AC46-54C7128C49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B6D25-EB2F-4471-87E4-034166A2C660}" type="datetimeFigureOut">
              <a:rPr lang="cs-CZ" smtClean="0"/>
              <a:pPr/>
              <a:t>9.10.2017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4F7E2-3E13-4A89-AC46-54C7128C49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B6D25-EB2F-4471-87E4-034166A2C660}" type="datetimeFigureOut">
              <a:rPr lang="cs-CZ" smtClean="0"/>
              <a:pPr/>
              <a:t>9.10.2017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4F7E2-3E13-4A89-AC46-54C7128C492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0"/>
            <a:ext cx="9036496" cy="1758057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cs-CZ" sz="3600" b="1" dirty="0" smtClean="0"/>
              <a:t>HODNOCENÍ RIZIKA SUICIDALITY V URGENTNÍ MEDICÍNĚ A VYUŽITÍ ŠKÁLY SPS</a:t>
            </a:r>
            <a:endParaRPr lang="cs-CZ" sz="3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5345832"/>
            <a:ext cx="9144000" cy="1512168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rgbClr val="0000FF"/>
                </a:solidFill>
              </a:rPr>
              <a:t>Jana Šeblová</a:t>
            </a:r>
            <a:r>
              <a:rPr lang="cs-CZ" sz="2400" b="1" baseline="30000" dirty="0">
                <a:solidFill>
                  <a:srgbClr val="0000FF"/>
                </a:solidFill>
              </a:rPr>
              <a:t>1,2,</a:t>
            </a:r>
            <a:r>
              <a:rPr lang="cs-CZ" sz="2400" b="1" dirty="0">
                <a:solidFill>
                  <a:srgbClr val="0000FF"/>
                </a:solidFill>
              </a:rPr>
              <a:t> Taťána </a:t>
            </a:r>
            <a:r>
              <a:rPr lang="cs-CZ" sz="2400" b="1" dirty="0" err="1">
                <a:solidFill>
                  <a:srgbClr val="0000FF"/>
                </a:solidFill>
              </a:rPr>
              <a:t>Suchánková</a:t>
            </a:r>
            <a:r>
              <a:rPr lang="cs-CZ" sz="2400" b="1" dirty="0">
                <a:solidFill>
                  <a:srgbClr val="0000FF"/>
                </a:solidFill>
              </a:rPr>
              <a:t>-Kočí</a:t>
            </a:r>
            <a:r>
              <a:rPr lang="cs-CZ" sz="2400" b="1" baseline="30000" dirty="0">
                <a:solidFill>
                  <a:srgbClr val="0000FF"/>
                </a:solidFill>
              </a:rPr>
              <a:t>3</a:t>
            </a:r>
            <a:r>
              <a:rPr lang="cs-CZ" sz="2400" b="1" dirty="0">
                <a:solidFill>
                  <a:srgbClr val="0000FF"/>
                </a:solidFill>
              </a:rPr>
              <a:t>, Patrik Merhaut</a:t>
            </a:r>
            <a:r>
              <a:rPr lang="cs-CZ" sz="2400" b="1" baseline="30000" dirty="0">
                <a:solidFill>
                  <a:srgbClr val="0000FF"/>
                </a:solidFill>
              </a:rPr>
              <a:t>1</a:t>
            </a:r>
            <a:r>
              <a:rPr lang="cs-CZ" sz="2400" b="1" dirty="0">
                <a:solidFill>
                  <a:srgbClr val="0000FF"/>
                </a:solidFill>
              </a:rPr>
              <a:t>, Jiří </a:t>
            </a:r>
            <a:r>
              <a:rPr lang="cs-CZ" sz="2400" b="1" dirty="0" smtClean="0">
                <a:solidFill>
                  <a:srgbClr val="0000FF"/>
                </a:solidFill>
              </a:rPr>
              <a:t>Knor</a:t>
            </a:r>
            <a:r>
              <a:rPr lang="cs-CZ" sz="2400" b="1" baseline="30000" dirty="0" smtClean="0">
                <a:solidFill>
                  <a:srgbClr val="0000FF"/>
                </a:solidFill>
              </a:rPr>
              <a:t>1</a:t>
            </a:r>
            <a:r>
              <a:rPr lang="cs-CZ" sz="2400" b="1" dirty="0">
                <a:solidFill>
                  <a:schemeClr val="tx1"/>
                </a:solidFill>
              </a:rPr>
              <a:t> </a:t>
            </a:r>
          </a:p>
          <a:p>
            <a:r>
              <a:rPr lang="cs-CZ" sz="1800" b="1" baseline="30000" dirty="0">
                <a:solidFill>
                  <a:schemeClr val="tx1"/>
                </a:solidFill>
              </a:rPr>
              <a:t>1</a:t>
            </a:r>
            <a:r>
              <a:rPr lang="cs-CZ" sz="1800" b="1" dirty="0">
                <a:solidFill>
                  <a:schemeClr val="tx1"/>
                </a:solidFill>
              </a:rPr>
              <a:t> Zdravotnická záchranná služba Středočeského kraje, p.o.</a:t>
            </a:r>
          </a:p>
          <a:p>
            <a:r>
              <a:rPr lang="cs-CZ" sz="1800" b="1" baseline="30000" dirty="0">
                <a:solidFill>
                  <a:schemeClr val="tx1"/>
                </a:solidFill>
              </a:rPr>
              <a:t>2</a:t>
            </a:r>
            <a:r>
              <a:rPr lang="cs-CZ" sz="1800" b="1" dirty="0">
                <a:solidFill>
                  <a:schemeClr val="tx1"/>
                </a:solidFill>
              </a:rPr>
              <a:t> Oblastní nemocnice Kladno – Urgentní příjem</a:t>
            </a:r>
          </a:p>
          <a:p>
            <a:r>
              <a:rPr lang="cs-CZ" sz="1800" b="1" baseline="30000" dirty="0">
                <a:solidFill>
                  <a:schemeClr val="tx1"/>
                </a:solidFill>
              </a:rPr>
              <a:t>3 </a:t>
            </a:r>
            <a:r>
              <a:rPr lang="cs-CZ" sz="1800" b="1" dirty="0">
                <a:solidFill>
                  <a:schemeClr val="tx1"/>
                </a:solidFill>
              </a:rPr>
              <a:t>Oblastní nemocnice Kladno – Psychiatrická ambulance</a:t>
            </a:r>
          </a:p>
          <a:p>
            <a:endParaRPr lang="cs-CZ" sz="2800" b="1" dirty="0" smtClean="0">
              <a:solidFill>
                <a:schemeClr val="tx1"/>
              </a:solidFill>
            </a:endParaRPr>
          </a:p>
        </p:txBody>
      </p:sp>
      <p:pic>
        <p:nvPicPr>
          <p:cNvPr id="4" name="Obrázek 3" descr="imagesNOJ4HYRQ.pn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6588224" y="3789040"/>
            <a:ext cx="1217318" cy="1454844"/>
          </a:xfrm>
          <a:prstGeom prst="rect">
            <a:avLst/>
          </a:prstGeom>
        </p:spPr>
      </p:pic>
      <p:pic>
        <p:nvPicPr>
          <p:cNvPr id="5" name="Obrázek 4" descr="images3P34IVDH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2411760" y="2060848"/>
            <a:ext cx="1205032" cy="1440160"/>
          </a:xfrm>
          <a:prstGeom prst="rect">
            <a:avLst/>
          </a:prstGeom>
        </p:spPr>
      </p:pic>
      <p:pic>
        <p:nvPicPr>
          <p:cNvPr id="6" name="Obrázek 5" descr="strašidla 2.pn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0" y="3717032"/>
            <a:ext cx="1605487" cy="1584176"/>
          </a:xfrm>
          <a:prstGeom prst="rect">
            <a:avLst/>
          </a:prstGeom>
        </p:spPr>
      </p:pic>
      <p:pic>
        <p:nvPicPr>
          <p:cNvPr id="7" name="Obrázek 6" descr="strašidla.png"/>
          <p:cNvPicPr>
            <a:picLocks noChangeAspect="1"/>
          </p:cNvPicPr>
          <p:nvPr/>
        </p:nvPicPr>
        <p:blipFill>
          <a:blip r:embed="rId6" cstate="email"/>
          <a:stretch>
            <a:fillRect/>
          </a:stretch>
        </p:blipFill>
        <p:spPr>
          <a:xfrm>
            <a:off x="3995936" y="2564904"/>
            <a:ext cx="1346246" cy="136435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2114"/>
          </a:xfrm>
          <a:solidFill>
            <a:srgbClr val="FFFF00"/>
          </a:solidFill>
        </p:spPr>
        <p:txBody>
          <a:bodyPr/>
          <a:lstStyle/>
          <a:p>
            <a:r>
              <a:rPr lang="cs-CZ" b="1" dirty="0" smtClean="0"/>
              <a:t>NĚKTERÉ POUŽÍVANÉ ŠKÁLY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616624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SUICIDE BEHAVIORS QUESTIONNAIRE</a:t>
            </a:r>
          </a:p>
          <a:p>
            <a:pPr lvl="2"/>
            <a:r>
              <a:rPr lang="cs-CZ" sz="2000" b="1" dirty="0" err="1" smtClean="0"/>
              <a:t>Linnehan</a:t>
            </a:r>
            <a:r>
              <a:rPr lang="cs-CZ" sz="2000" b="1" dirty="0" smtClean="0"/>
              <a:t>, 1981, v roce 1988 zkrácen na 4 otázky (vyplnění do 5 min.), </a:t>
            </a:r>
            <a:r>
              <a:rPr lang="cs-CZ" sz="2000" b="1" dirty="0" err="1" smtClean="0"/>
              <a:t>Likertova</a:t>
            </a:r>
            <a:r>
              <a:rPr lang="cs-CZ" sz="2000" b="1" dirty="0" smtClean="0"/>
              <a:t> škála; </a:t>
            </a:r>
            <a:r>
              <a:rPr lang="cs-CZ" sz="2000" b="1" dirty="0" err="1" smtClean="0"/>
              <a:t>screeningový</a:t>
            </a:r>
            <a:r>
              <a:rPr lang="cs-CZ" sz="2000" b="1" dirty="0" smtClean="0"/>
              <a:t> nástroj, bez podrobných informací</a:t>
            </a:r>
          </a:p>
          <a:p>
            <a:r>
              <a:rPr lang="cs-CZ" sz="2800" b="1" dirty="0" smtClean="0"/>
              <a:t>LOI</a:t>
            </a:r>
          </a:p>
          <a:p>
            <a:pPr lvl="2"/>
            <a:r>
              <a:rPr lang="cs-CZ" sz="2000" b="1" u="sng" dirty="0" err="1" smtClean="0"/>
              <a:t>Life</a:t>
            </a:r>
            <a:r>
              <a:rPr lang="cs-CZ" sz="2000" b="1" u="sng" dirty="0" smtClean="0"/>
              <a:t> </a:t>
            </a:r>
            <a:r>
              <a:rPr lang="cs-CZ" sz="2000" b="1" u="sng" dirty="0" err="1" smtClean="0"/>
              <a:t>Orientation</a:t>
            </a:r>
            <a:r>
              <a:rPr lang="cs-CZ" sz="2000" b="1" u="sng" dirty="0" smtClean="0"/>
              <a:t> </a:t>
            </a:r>
            <a:r>
              <a:rPr lang="cs-CZ" sz="2000" b="1" u="sng" dirty="0" err="1" smtClean="0"/>
              <a:t>Inventory</a:t>
            </a:r>
            <a:r>
              <a:rPr lang="cs-CZ" sz="2000" b="1" u="sng" dirty="0" smtClean="0"/>
              <a:t> </a:t>
            </a:r>
            <a:r>
              <a:rPr lang="cs-CZ" sz="2000" b="1" dirty="0" smtClean="0"/>
              <a:t>– verze 30 nebo 110 otázek + 4-bodová </a:t>
            </a:r>
            <a:r>
              <a:rPr lang="cs-CZ" sz="2000" b="1" dirty="0" err="1" smtClean="0"/>
              <a:t>Likertova</a:t>
            </a:r>
            <a:r>
              <a:rPr lang="cs-CZ" sz="2000" b="1" dirty="0" smtClean="0"/>
              <a:t> škála; silná </a:t>
            </a:r>
            <a:r>
              <a:rPr lang="cs-CZ" sz="2000" b="1" dirty="0" err="1" smtClean="0"/>
              <a:t>reliabilita</a:t>
            </a:r>
            <a:r>
              <a:rPr lang="cs-CZ" sz="2000" b="1" dirty="0" smtClean="0"/>
              <a:t> a validita, určí míru rizika. Pokud je paměť a prožívání ovlivněno depresí a stresem, spolehlivost se snižuje.</a:t>
            </a:r>
            <a:endParaRPr lang="cs-CZ" sz="2000" b="1" u="sng" dirty="0" smtClean="0"/>
          </a:p>
          <a:p>
            <a:r>
              <a:rPr lang="cs-CZ" sz="2800" b="1" dirty="0" smtClean="0"/>
              <a:t>RFL</a:t>
            </a:r>
          </a:p>
          <a:p>
            <a:pPr lvl="2"/>
            <a:r>
              <a:rPr lang="cs-CZ" sz="2000" b="1" u="sng" dirty="0" err="1" smtClean="0"/>
              <a:t>Reasons</a:t>
            </a:r>
            <a:r>
              <a:rPr lang="cs-CZ" sz="2000" b="1" u="sng" dirty="0" smtClean="0"/>
              <a:t> For </a:t>
            </a:r>
            <a:r>
              <a:rPr lang="cs-CZ" sz="2000" b="1" u="sng" dirty="0" err="1" smtClean="0"/>
              <a:t>Living</a:t>
            </a:r>
            <a:r>
              <a:rPr lang="cs-CZ" sz="2000" b="1" u="sng" dirty="0" smtClean="0"/>
              <a:t> </a:t>
            </a:r>
            <a:r>
              <a:rPr lang="cs-CZ" sz="2000" b="1" u="sng" dirty="0" err="1" smtClean="0"/>
              <a:t>Inventory</a:t>
            </a:r>
            <a:r>
              <a:rPr lang="cs-CZ" sz="2000" b="1" u="sng" dirty="0" smtClean="0"/>
              <a:t> – </a:t>
            </a:r>
            <a:r>
              <a:rPr lang="cs-CZ" sz="2000" b="1" dirty="0" smtClean="0"/>
              <a:t>měří pravděpodobnost na teoretickém podkladě, </a:t>
            </a:r>
            <a:r>
              <a:rPr lang="cs-CZ" sz="2000" b="1" dirty="0" err="1" smtClean="0"/>
              <a:t>Linnehan</a:t>
            </a:r>
            <a:r>
              <a:rPr lang="cs-CZ" sz="2000" b="1" dirty="0" smtClean="0"/>
              <a:t> 1983, 48 položek, </a:t>
            </a:r>
            <a:r>
              <a:rPr lang="cs-CZ" sz="2000" b="1" dirty="0" err="1" smtClean="0"/>
              <a:t>Likertova</a:t>
            </a:r>
            <a:r>
              <a:rPr lang="cs-CZ" sz="2000" b="1" dirty="0" smtClean="0"/>
              <a:t> škála 1-6, vysoce spolehlivá, ale pro výzkum, pro kliniku nepoužívaná</a:t>
            </a:r>
            <a:endParaRPr lang="cs-CZ" sz="2000" b="1" u="sng" dirty="0" smtClean="0"/>
          </a:p>
          <a:p>
            <a:r>
              <a:rPr lang="cs-CZ" sz="2800" b="1" dirty="0" smtClean="0"/>
              <a:t>NGASR</a:t>
            </a:r>
          </a:p>
          <a:p>
            <a:pPr lvl="2"/>
            <a:r>
              <a:rPr lang="cs-CZ" sz="2000" b="1" dirty="0" smtClean="0"/>
              <a:t>15 položek s různou váhou, stratifikace rizika</a:t>
            </a:r>
            <a:endParaRPr lang="cs-CZ" sz="20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FF00"/>
          </a:solidFill>
        </p:spPr>
        <p:txBody>
          <a:bodyPr/>
          <a:lstStyle/>
          <a:p>
            <a:r>
              <a:rPr lang="cs-CZ" b="1" dirty="0" smtClean="0"/>
              <a:t>SPS – SAD PERSONS </a:t>
            </a:r>
            <a:r>
              <a:rPr lang="cs-CZ" b="1" dirty="0" err="1" smtClean="0"/>
              <a:t>Scale</a:t>
            </a:r>
            <a:endParaRPr lang="cs-CZ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0" y="1124744"/>
            <a:ext cx="4495800" cy="5733256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S</a:t>
            </a:r>
            <a:r>
              <a:rPr lang="cs-CZ" b="1" dirty="0" smtClean="0"/>
              <a:t> – </a:t>
            </a:r>
            <a:r>
              <a:rPr lang="cs-CZ" sz="2400" b="1" dirty="0" smtClean="0"/>
              <a:t>sex (male 1, </a:t>
            </a:r>
            <a:r>
              <a:rPr lang="cs-CZ" sz="2400" b="1" dirty="0" err="1" smtClean="0"/>
              <a:t>female</a:t>
            </a:r>
            <a:r>
              <a:rPr lang="cs-CZ" sz="2400" b="1" dirty="0" smtClean="0"/>
              <a:t> 0)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A </a:t>
            </a:r>
            <a:r>
              <a:rPr lang="cs-CZ" b="1" dirty="0" smtClean="0"/>
              <a:t>– </a:t>
            </a:r>
            <a:r>
              <a:rPr lang="cs-CZ" sz="2400" b="1" dirty="0" err="1" smtClean="0"/>
              <a:t>age</a:t>
            </a:r>
            <a:r>
              <a:rPr lang="cs-CZ" sz="2400" b="1" dirty="0" smtClean="0"/>
              <a:t> (</a:t>
            </a:r>
            <a:r>
              <a:rPr lang="cs-CZ" sz="2400" b="1" dirty="0" smtClean="0">
                <a:cs typeface="Arial"/>
              </a:rPr>
              <a:t>&lt; 20 </a:t>
            </a:r>
            <a:r>
              <a:rPr lang="cs-CZ" sz="2400" b="1" dirty="0" err="1" smtClean="0">
                <a:cs typeface="Arial"/>
              </a:rPr>
              <a:t>or</a:t>
            </a:r>
            <a:r>
              <a:rPr lang="cs-CZ" sz="2400" b="1" dirty="0" smtClean="0">
                <a:cs typeface="Arial"/>
              </a:rPr>
              <a:t> &gt; 44)</a:t>
            </a:r>
            <a:endParaRPr lang="cs-CZ" sz="2400" b="1" dirty="0" smtClean="0"/>
          </a:p>
          <a:p>
            <a:r>
              <a:rPr lang="cs-CZ" b="1" dirty="0" smtClean="0">
                <a:solidFill>
                  <a:srgbClr val="FF0000"/>
                </a:solidFill>
              </a:rPr>
              <a:t>D</a:t>
            </a:r>
            <a:r>
              <a:rPr lang="cs-CZ" b="1" dirty="0" smtClean="0"/>
              <a:t> - </a:t>
            </a:r>
            <a:r>
              <a:rPr lang="cs-CZ" sz="2400" b="1" dirty="0" err="1" smtClean="0"/>
              <a:t>depression</a:t>
            </a:r>
            <a:endParaRPr lang="cs-CZ" sz="2400" b="1" dirty="0" smtClean="0"/>
          </a:p>
          <a:p>
            <a:r>
              <a:rPr lang="cs-CZ" b="1" dirty="0" smtClean="0">
                <a:solidFill>
                  <a:srgbClr val="FF0000"/>
                </a:solidFill>
              </a:rPr>
              <a:t>P </a:t>
            </a:r>
            <a:r>
              <a:rPr lang="cs-CZ" b="1" dirty="0" smtClean="0"/>
              <a:t>–  </a:t>
            </a:r>
            <a:r>
              <a:rPr lang="cs-CZ" sz="2400" b="1" dirty="0" err="1" smtClean="0"/>
              <a:t>previous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attempt</a:t>
            </a:r>
            <a:r>
              <a:rPr lang="cs-CZ" sz="2400" b="1" dirty="0" smtClean="0"/>
              <a:t> 	</a:t>
            </a:r>
            <a:r>
              <a:rPr lang="cs-CZ" sz="2400" b="1" dirty="0" err="1" smtClean="0"/>
              <a:t>psychiatric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history</a:t>
            </a:r>
            <a:endParaRPr lang="cs-CZ" sz="2400" b="1" dirty="0" smtClean="0"/>
          </a:p>
          <a:p>
            <a:r>
              <a:rPr lang="cs-CZ" b="1" dirty="0" smtClean="0">
                <a:solidFill>
                  <a:srgbClr val="FF0000"/>
                </a:solidFill>
              </a:rPr>
              <a:t>E</a:t>
            </a:r>
            <a:r>
              <a:rPr lang="cs-CZ" b="1" dirty="0" smtClean="0"/>
              <a:t> – </a:t>
            </a:r>
            <a:r>
              <a:rPr lang="cs-CZ" sz="2400" b="1" dirty="0" err="1" smtClean="0"/>
              <a:t>ethanol</a:t>
            </a:r>
            <a:r>
              <a:rPr lang="cs-CZ" sz="2400" b="1" dirty="0" smtClean="0"/>
              <a:t> abuse /</a:t>
            </a:r>
            <a:r>
              <a:rPr lang="cs-CZ" sz="2400" b="1" dirty="0" err="1" smtClean="0"/>
              <a:t>excessive</a:t>
            </a:r>
            <a:endParaRPr lang="cs-CZ" sz="2400" b="1" dirty="0" smtClean="0"/>
          </a:p>
          <a:p>
            <a:pPr lvl="2">
              <a:buNone/>
            </a:pPr>
            <a:r>
              <a:rPr lang="cs-CZ" sz="2400" b="1" dirty="0" err="1"/>
              <a:t>d</a:t>
            </a:r>
            <a:r>
              <a:rPr lang="cs-CZ" sz="2400" b="1" dirty="0" err="1" smtClean="0"/>
              <a:t>rug</a:t>
            </a:r>
            <a:r>
              <a:rPr lang="cs-CZ" sz="2400" b="1" dirty="0" smtClean="0"/>
              <a:t> use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R</a:t>
            </a:r>
            <a:r>
              <a:rPr lang="cs-CZ" b="1" dirty="0" smtClean="0"/>
              <a:t> – </a:t>
            </a:r>
            <a:r>
              <a:rPr lang="cs-CZ" sz="2400" b="1" dirty="0" err="1" smtClean="0"/>
              <a:t>rational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thinking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loss</a:t>
            </a:r>
            <a:endParaRPr lang="cs-CZ" sz="2400" b="1" dirty="0" smtClean="0"/>
          </a:p>
          <a:p>
            <a:r>
              <a:rPr lang="cs-CZ" b="1" dirty="0" smtClean="0">
                <a:solidFill>
                  <a:srgbClr val="FF0000"/>
                </a:solidFill>
              </a:rPr>
              <a:t>S</a:t>
            </a:r>
            <a:r>
              <a:rPr lang="cs-CZ" b="1" dirty="0" smtClean="0"/>
              <a:t> - </a:t>
            </a:r>
            <a:r>
              <a:rPr lang="cs-CZ" sz="2400" b="1" dirty="0" err="1" smtClean="0"/>
              <a:t>social</a:t>
            </a:r>
            <a:r>
              <a:rPr lang="cs-CZ" sz="2400" b="1" dirty="0" smtClean="0"/>
              <a:t> support </a:t>
            </a:r>
            <a:r>
              <a:rPr lang="cs-CZ" sz="2400" b="1" dirty="0" err="1" smtClean="0"/>
              <a:t>lacking</a:t>
            </a:r>
            <a:r>
              <a:rPr lang="cs-CZ" sz="2400" b="1" dirty="0" smtClean="0"/>
              <a:t> </a:t>
            </a:r>
            <a:r>
              <a:rPr lang="cs-CZ" b="1" dirty="0"/>
              <a:t>	</a:t>
            </a:r>
            <a:endParaRPr lang="cs-CZ" b="1" dirty="0" smtClean="0"/>
          </a:p>
          <a:p>
            <a:r>
              <a:rPr lang="cs-CZ" b="1" dirty="0" smtClean="0">
                <a:solidFill>
                  <a:srgbClr val="FF0000"/>
                </a:solidFill>
              </a:rPr>
              <a:t>O</a:t>
            </a:r>
            <a:r>
              <a:rPr lang="cs-CZ" b="1" dirty="0" smtClean="0"/>
              <a:t> – </a:t>
            </a:r>
            <a:r>
              <a:rPr lang="cs-CZ" sz="2400" b="1" dirty="0" err="1" smtClean="0"/>
              <a:t>organized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plan</a:t>
            </a:r>
            <a:endParaRPr lang="cs-CZ" b="1" dirty="0" smtClean="0"/>
          </a:p>
          <a:p>
            <a:r>
              <a:rPr lang="cs-CZ" b="1" dirty="0" smtClean="0">
                <a:solidFill>
                  <a:srgbClr val="FF0000"/>
                </a:solidFill>
              </a:rPr>
              <a:t>N</a:t>
            </a:r>
            <a:r>
              <a:rPr lang="cs-CZ" b="1" dirty="0" smtClean="0"/>
              <a:t> – </a:t>
            </a:r>
            <a:r>
              <a:rPr lang="cs-CZ" sz="2400" b="1" dirty="0" smtClean="0"/>
              <a:t>no </a:t>
            </a:r>
            <a:r>
              <a:rPr lang="cs-CZ" sz="2400" b="1" dirty="0" err="1" smtClean="0"/>
              <a:t>spouse</a:t>
            </a:r>
            <a:endParaRPr lang="cs-CZ" b="1" dirty="0" smtClean="0"/>
          </a:p>
          <a:p>
            <a:r>
              <a:rPr lang="cs-CZ" b="1" dirty="0" smtClean="0">
                <a:solidFill>
                  <a:srgbClr val="FF0000"/>
                </a:solidFill>
              </a:rPr>
              <a:t>S </a:t>
            </a:r>
            <a:r>
              <a:rPr lang="cs-CZ" b="1" dirty="0" smtClean="0"/>
              <a:t>- </a:t>
            </a:r>
            <a:r>
              <a:rPr lang="cs-CZ" sz="2400" b="1" dirty="0" err="1" smtClean="0"/>
              <a:t>sickness</a:t>
            </a:r>
            <a:r>
              <a:rPr lang="cs-CZ" sz="2400" b="1" dirty="0" smtClean="0"/>
              <a:t> – </a:t>
            </a:r>
            <a:r>
              <a:rPr lang="cs-CZ" sz="2400" b="1" dirty="0" err="1" smtClean="0"/>
              <a:t>chronic</a:t>
            </a:r>
            <a:r>
              <a:rPr lang="cs-CZ" sz="2400" b="1" dirty="0" smtClean="0"/>
              <a:t>, severe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4648200" y="2060849"/>
            <a:ext cx="4172272" cy="3384376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cs-CZ" b="1" u="sng" dirty="0" smtClean="0"/>
              <a:t>HODNOCENÍ:</a:t>
            </a:r>
          </a:p>
          <a:p>
            <a:pPr algn="ctr">
              <a:buNone/>
            </a:pPr>
            <a:endParaRPr lang="cs-CZ" b="1" u="sng" dirty="0"/>
          </a:p>
          <a:p>
            <a:pPr>
              <a:buNone/>
            </a:pPr>
            <a:r>
              <a:rPr lang="cs-CZ" sz="2400" b="1" dirty="0" smtClean="0"/>
              <a:t>0 – 2 body: možno propustit</a:t>
            </a:r>
          </a:p>
          <a:p>
            <a:pPr>
              <a:buNone/>
            </a:pPr>
            <a:r>
              <a:rPr lang="cs-CZ" sz="2400" b="1" dirty="0" smtClean="0"/>
              <a:t>3 -4 body: ambulantní péče</a:t>
            </a:r>
          </a:p>
          <a:p>
            <a:pPr>
              <a:buNone/>
            </a:pPr>
            <a:r>
              <a:rPr lang="cs-CZ" sz="2400" b="1" dirty="0" smtClean="0"/>
              <a:t>5 – 6 bodů: zvážit hospitalizaci</a:t>
            </a:r>
          </a:p>
          <a:p>
            <a:pPr>
              <a:buNone/>
            </a:pPr>
            <a:r>
              <a:rPr lang="cs-CZ" sz="2400" b="1" dirty="0" smtClean="0"/>
              <a:t>7 – 10 bodů: hospitalizace indikovaná, případně i nedobrovolně</a:t>
            </a:r>
          </a:p>
          <a:p>
            <a:pPr algn="ctr">
              <a:buNone/>
            </a:pPr>
            <a:endParaRPr lang="cs-CZ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FF00"/>
          </a:solidFill>
        </p:spPr>
        <p:txBody>
          <a:bodyPr/>
          <a:lstStyle/>
          <a:p>
            <a:r>
              <a:rPr lang="cs-CZ" b="1" dirty="0" smtClean="0"/>
              <a:t>HIKIKOMORI</a:t>
            </a:r>
            <a:endParaRPr lang="cs-CZ" b="1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467544" y="1628800"/>
            <a:ext cx="4040188" cy="957783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cs-CZ" dirty="0" smtClean="0"/>
              <a:t>HODNOTA SPS: 7</a:t>
            </a:r>
          </a:p>
          <a:p>
            <a:pPr algn="ctr"/>
            <a:r>
              <a:rPr lang="cs-CZ" dirty="0" smtClean="0">
                <a:solidFill>
                  <a:srgbClr val="FF0000"/>
                </a:solidFill>
              </a:rPr>
              <a:t>S-A-D-P</a:t>
            </a:r>
            <a:r>
              <a:rPr lang="cs-CZ" dirty="0" smtClean="0"/>
              <a:t>-E-</a:t>
            </a:r>
            <a:r>
              <a:rPr lang="cs-CZ" dirty="0" smtClean="0">
                <a:solidFill>
                  <a:srgbClr val="FF0000"/>
                </a:solidFill>
              </a:rPr>
              <a:t>R-</a:t>
            </a:r>
            <a:r>
              <a:rPr lang="cs-CZ" dirty="0" smtClean="0"/>
              <a:t>S-</a:t>
            </a:r>
            <a:r>
              <a:rPr lang="cs-CZ" dirty="0" smtClean="0">
                <a:solidFill>
                  <a:srgbClr val="FF0000"/>
                </a:solidFill>
              </a:rPr>
              <a:t>O</a:t>
            </a:r>
            <a:r>
              <a:rPr lang="cs-CZ" dirty="0" smtClean="0"/>
              <a:t>-</a:t>
            </a:r>
            <a:r>
              <a:rPr lang="cs-CZ" dirty="0" smtClean="0">
                <a:solidFill>
                  <a:srgbClr val="FF0000"/>
                </a:solidFill>
              </a:rPr>
              <a:t>N</a:t>
            </a:r>
            <a:r>
              <a:rPr lang="cs-CZ" dirty="0" smtClean="0"/>
              <a:t>-S</a:t>
            </a:r>
            <a:endParaRPr lang="cs-CZ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4"/>
          </p:nvPr>
        </p:nvSpPr>
        <p:spPr>
          <a:xfrm>
            <a:off x="4645025" y="1628800"/>
            <a:ext cx="4041775" cy="4497363"/>
          </a:xfrm>
        </p:spPr>
        <p:txBody>
          <a:bodyPr>
            <a:normAutofit lnSpcReduction="10000"/>
          </a:bodyPr>
          <a:lstStyle/>
          <a:p>
            <a:r>
              <a:rPr lang="cs-CZ" sz="2000" b="1" dirty="0" smtClean="0"/>
              <a:t>Muž, 19 let, vietnamské národnosti</a:t>
            </a:r>
          </a:p>
          <a:p>
            <a:r>
              <a:rPr lang="cs-CZ" sz="2000" b="1" dirty="0" smtClean="0"/>
              <a:t>Přivezen rodinou pro riziko sebevraždy – seděl na balkóně 2 noci a chtěl skočit dolů</a:t>
            </a:r>
          </a:p>
          <a:p>
            <a:r>
              <a:rPr lang="cs-CZ" sz="2000" b="1" dirty="0" smtClean="0"/>
              <a:t>Asi 2 měsíce se zamyká v pokoji, nekomunikuje, nasazeny léky – vyhodil je a neužívá</a:t>
            </a:r>
          </a:p>
          <a:p>
            <a:r>
              <a:rPr lang="cs-CZ" sz="2000" b="1" dirty="0" smtClean="0"/>
              <a:t>Zaobírá se smrtí, nechce zůstat na tomto světě, chce zemřít, zpopelnit</a:t>
            </a:r>
          </a:p>
          <a:p>
            <a:r>
              <a:rPr lang="cs-CZ" sz="2000" b="1" dirty="0" smtClean="0"/>
              <a:t>Ví, že přijde zánik civilizace, zeměkoule se srazí s jiným světem….</a:t>
            </a:r>
          </a:p>
          <a:p>
            <a:endParaRPr lang="cs-CZ" b="1" dirty="0" smtClean="0"/>
          </a:p>
        </p:txBody>
      </p:sp>
      <p:pic>
        <p:nvPicPr>
          <p:cNvPr id="7" name="Zástupný symbol pro obsah 6" descr="imagesSK2HZFBT.jpg"/>
          <p:cNvPicPr>
            <a:picLocks noGrp="1" noChangeAspect="1"/>
          </p:cNvPicPr>
          <p:nvPr>
            <p:ph sz="half" idx="2"/>
          </p:nvPr>
        </p:nvPicPr>
        <p:blipFill>
          <a:blip r:embed="rId2" cstate="email"/>
          <a:stretch>
            <a:fillRect/>
          </a:stretch>
        </p:blipFill>
        <p:spPr>
          <a:xfrm>
            <a:off x="539552" y="3573016"/>
            <a:ext cx="3986157" cy="2232248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SOMATICKY NEMOCNÝ ALKOHOLIK</a:t>
            </a:r>
            <a:endParaRPr lang="cs-CZ" sz="40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1101799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cs-CZ" dirty="0" smtClean="0"/>
              <a:t>HODNOTA SPS: 7</a:t>
            </a:r>
          </a:p>
          <a:p>
            <a:pPr algn="ctr"/>
            <a:r>
              <a:rPr lang="cs-CZ" dirty="0" smtClean="0">
                <a:solidFill>
                  <a:srgbClr val="FF0000"/>
                </a:solidFill>
              </a:rPr>
              <a:t>S-A-</a:t>
            </a:r>
            <a:r>
              <a:rPr lang="cs-CZ" dirty="0" smtClean="0"/>
              <a:t>D</a:t>
            </a:r>
            <a:r>
              <a:rPr lang="cs-CZ" dirty="0" smtClean="0">
                <a:solidFill>
                  <a:srgbClr val="FF0000"/>
                </a:solidFill>
              </a:rPr>
              <a:t>-P</a:t>
            </a:r>
            <a:r>
              <a:rPr lang="cs-CZ" dirty="0" smtClean="0"/>
              <a:t>-</a:t>
            </a:r>
            <a:r>
              <a:rPr lang="cs-CZ" dirty="0" smtClean="0">
                <a:solidFill>
                  <a:srgbClr val="FF0000"/>
                </a:solidFill>
              </a:rPr>
              <a:t>E</a:t>
            </a:r>
            <a:r>
              <a:rPr lang="cs-CZ" dirty="0" smtClean="0"/>
              <a:t>-</a:t>
            </a:r>
            <a:r>
              <a:rPr lang="cs-CZ" dirty="0" smtClean="0">
                <a:solidFill>
                  <a:srgbClr val="FF0000"/>
                </a:solidFill>
              </a:rPr>
              <a:t>R-</a:t>
            </a:r>
            <a:r>
              <a:rPr lang="cs-CZ" dirty="0" smtClean="0"/>
              <a:t>S-O-</a:t>
            </a:r>
            <a:r>
              <a:rPr lang="cs-CZ" dirty="0" smtClean="0">
                <a:solidFill>
                  <a:srgbClr val="FF0000"/>
                </a:solidFill>
              </a:rPr>
              <a:t>N</a:t>
            </a:r>
            <a:r>
              <a:rPr lang="cs-CZ" dirty="0" smtClean="0"/>
              <a:t>-</a:t>
            </a:r>
            <a:r>
              <a:rPr lang="cs-CZ" dirty="0" smtClean="0">
                <a:solidFill>
                  <a:srgbClr val="FF0000"/>
                </a:solidFill>
              </a:rPr>
              <a:t>S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628800"/>
            <a:ext cx="4041775" cy="4497363"/>
          </a:xfrm>
        </p:spPr>
        <p:txBody>
          <a:bodyPr>
            <a:normAutofit/>
          </a:bodyPr>
          <a:lstStyle/>
          <a:p>
            <a:r>
              <a:rPr lang="cs-CZ" sz="2000" b="1" dirty="0" smtClean="0"/>
              <a:t>Muž, 56 let, chronická lymfatická leukémie, hypertenze, po KPR</a:t>
            </a:r>
          </a:p>
          <a:p>
            <a:r>
              <a:rPr lang="cs-CZ" sz="2000" b="1" dirty="0" smtClean="0"/>
              <a:t>Rozvedený, žije s bratrem a matkou</a:t>
            </a:r>
          </a:p>
          <a:p>
            <a:r>
              <a:rPr lang="cs-CZ" sz="2000" b="1" dirty="0" smtClean="0"/>
              <a:t>Abúzus alkoholu, léčen v PL i ambulantně</a:t>
            </a:r>
          </a:p>
          <a:p>
            <a:r>
              <a:rPr lang="cs-CZ" sz="2000" b="1" dirty="0" smtClean="0"/>
              <a:t>Přivezen PČR, po agresi doma, ohrožoval v </a:t>
            </a:r>
            <a:r>
              <a:rPr lang="cs-CZ" sz="2000" b="1" dirty="0" err="1" smtClean="0"/>
              <a:t>ebrietě</a:t>
            </a:r>
            <a:r>
              <a:rPr lang="cs-CZ" sz="2000" b="1" dirty="0" smtClean="0"/>
              <a:t> svoji 84-</a:t>
            </a:r>
            <a:r>
              <a:rPr lang="cs-CZ" sz="2000" b="1" dirty="0" err="1" smtClean="0"/>
              <a:t>letou</a:t>
            </a:r>
            <a:r>
              <a:rPr lang="cs-CZ" sz="2000" b="1" dirty="0" smtClean="0"/>
              <a:t> matku, rozbíjel nábytek, pak vyhrožoval </a:t>
            </a:r>
            <a:r>
              <a:rPr lang="cs-CZ" sz="2000" b="1" dirty="0" err="1" smtClean="0"/>
              <a:t>suicidem</a:t>
            </a:r>
            <a:endParaRPr lang="cs-CZ" sz="2000" b="1" dirty="0" smtClean="0"/>
          </a:p>
          <a:p>
            <a:r>
              <a:rPr lang="cs-CZ" sz="2000" b="1" dirty="0" smtClean="0"/>
              <a:t>Při příjmu 2,54 promile</a:t>
            </a:r>
          </a:p>
          <a:p>
            <a:endParaRPr lang="cs-CZ" sz="2000" b="1" dirty="0"/>
          </a:p>
        </p:txBody>
      </p:sp>
      <p:pic>
        <p:nvPicPr>
          <p:cNvPr id="3074" name="Picture 2" descr="D:\JANA  - PŘEDNÁŠKY\001 -PŘEDNÁŠKY - KONFERENCE, KONGRESY\2017\01 - SEPSE A MODS OSTRAVA\URGENTNÍ PŘÍJMY\ilustrační obrázky\expektace Kladno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57200" y="3014216"/>
            <a:ext cx="4040188" cy="22726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ZOUFALÁ MLADÁ MAMINKA</a:t>
            </a:r>
            <a:endParaRPr lang="cs-CZ" sz="40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7544" y="1340768"/>
            <a:ext cx="4040188" cy="1173807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cs-CZ" dirty="0" smtClean="0"/>
              <a:t>HODNOTA SPS: 4</a:t>
            </a:r>
          </a:p>
          <a:p>
            <a:pPr algn="ctr"/>
            <a:r>
              <a:rPr lang="cs-CZ" dirty="0" smtClean="0"/>
              <a:t>S-A-</a:t>
            </a:r>
            <a:r>
              <a:rPr lang="cs-CZ" dirty="0" smtClean="0">
                <a:solidFill>
                  <a:srgbClr val="FF0000"/>
                </a:solidFill>
              </a:rPr>
              <a:t>D</a:t>
            </a:r>
            <a:r>
              <a:rPr lang="cs-CZ" dirty="0" smtClean="0"/>
              <a:t>-</a:t>
            </a:r>
            <a:r>
              <a:rPr lang="cs-CZ" dirty="0" smtClean="0">
                <a:solidFill>
                  <a:srgbClr val="FF0000"/>
                </a:solidFill>
              </a:rPr>
              <a:t>P</a:t>
            </a:r>
            <a:r>
              <a:rPr lang="cs-CZ" dirty="0" smtClean="0"/>
              <a:t>-E-R-S-</a:t>
            </a:r>
            <a:r>
              <a:rPr lang="cs-CZ" dirty="0" smtClean="0">
                <a:solidFill>
                  <a:srgbClr val="FF0000"/>
                </a:solidFill>
              </a:rPr>
              <a:t>O-N</a:t>
            </a:r>
            <a:r>
              <a:rPr lang="cs-CZ" dirty="0" smtClean="0"/>
              <a:t>-S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12776"/>
            <a:ext cx="4319463" cy="4713387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Žena 27 let, přichází s tříletou dcerkou na UP sama</a:t>
            </a:r>
          </a:p>
          <a:p>
            <a:r>
              <a:rPr lang="cs-CZ" b="1" dirty="0" smtClean="0"/>
              <a:t> v dospívání sebepoškozování, v anamnéze TS, léčena antidepresivy, přestala je brát v těhotenství, pak si připadala už vyléčená</a:t>
            </a:r>
          </a:p>
          <a:p>
            <a:r>
              <a:rPr lang="cs-CZ" b="1" dirty="0" smtClean="0"/>
              <a:t>S dítětem je sama, práci má, primární rodina ji podporuje</a:t>
            </a:r>
          </a:p>
          <a:p>
            <a:r>
              <a:rPr lang="cs-CZ" b="1" dirty="0" smtClean="0"/>
              <a:t>myslí na sebevraždu, včetně způsobu provedení, ale chce situaci řešit kvůli dceři, velmi ji miluje</a:t>
            </a:r>
            <a:endParaRPr lang="cs-CZ" b="1" dirty="0"/>
          </a:p>
        </p:txBody>
      </p:sp>
      <p:pic>
        <p:nvPicPr>
          <p:cNvPr id="9" name="Zástupný symbol pro obsah 8" descr="imagesG1KHUO5J.jpg"/>
          <p:cNvPicPr>
            <a:picLocks noGrp="1" noChangeAspect="1"/>
          </p:cNvPicPr>
          <p:nvPr>
            <p:ph sz="half" idx="2"/>
          </p:nvPr>
        </p:nvPicPr>
        <p:blipFill>
          <a:blip r:embed="rId2" cstate="email"/>
          <a:stretch>
            <a:fillRect/>
          </a:stretch>
        </p:blipFill>
        <p:spPr>
          <a:xfrm>
            <a:off x="1115616" y="2492896"/>
            <a:ext cx="2750220" cy="4132845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cs-CZ" sz="3600" b="1" dirty="0" smtClean="0"/>
              <a:t>DVĚ (PROBLEMATICKÉ) EX A ZAMĚSTNAVATEL</a:t>
            </a:r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5536" y="1340768"/>
            <a:ext cx="4101852" cy="978123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cs-CZ" dirty="0" smtClean="0"/>
              <a:t>HODNOTA SPS: 2</a:t>
            </a:r>
          </a:p>
          <a:p>
            <a:pPr algn="ctr"/>
            <a:r>
              <a:rPr lang="cs-CZ" dirty="0" smtClean="0">
                <a:solidFill>
                  <a:srgbClr val="FF0000"/>
                </a:solidFill>
              </a:rPr>
              <a:t>S</a:t>
            </a:r>
            <a:r>
              <a:rPr lang="cs-CZ" dirty="0" smtClean="0"/>
              <a:t>-A-D-</a:t>
            </a:r>
            <a:r>
              <a:rPr lang="cs-CZ" dirty="0" smtClean="0">
                <a:solidFill>
                  <a:srgbClr val="FF0000"/>
                </a:solidFill>
              </a:rPr>
              <a:t>P-</a:t>
            </a:r>
            <a:r>
              <a:rPr lang="cs-CZ" dirty="0" smtClean="0"/>
              <a:t>E-R-S-O-N-S</a:t>
            </a:r>
            <a:endParaRPr lang="cs-CZ" dirty="0"/>
          </a:p>
        </p:txBody>
      </p:sp>
      <p:pic>
        <p:nvPicPr>
          <p:cNvPr id="7" name="Zástupný symbol pro obsah 6" descr="depositphotos_92053784-stock-photo-thoughtful-young-man.jpg"/>
          <p:cNvPicPr>
            <a:picLocks noGrp="1" noChangeAspect="1"/>
          </p:cNvPicPr>
          <p:nvPr>
            <p:ph sz="half" idx="2"/>
          </p:nvPr>
        </p:nvPicPr>
        <p:blipFill>
          <a:blip r:embed="rId2" cstate="email"/>
          <a:stretch>
            <a:fillRect/>
          </a:stretch>
        </p:blipFill>
        <p:spPr>
          <a:xfrm>
            <a:off x="1331640" y="2432037"/>
            <a:ext cx="2462750" cy="3694125"/>
          </a:xfrm>
        </p:spPr>
      </p:pic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340768"/>
            <a:ext cx="4041775" cy="4785395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Mladý muž, 30 let, přivezen ZZS v doprovodu PČR</a:t>
            </a:r>
          </a:p>
          <a:p>
            <a:r>
              <a:rPr lang="cs-CZ" b="1" u="sng" dirty="0" err="1" smtClean="0"/>
              <a:t>Sedován</a:t>
            </a:r>
            <a:r>
              <a:rPr lang="cs-CZ" b="1" dirty="0" smtClean="0"/>
              <a:t>: diazepam 20 mg, </a:t>
            </a:r>
            <a:r>
              <a:rPr lang="cs-CZ" b="1" dirty="0" err="1" smtClean="0"/>
              <a:t>propofolem</a:t>
            </a:r>
            <a:r>
              <a:rPr lang="cs-CZ" b="1" dirty="0" smtClean="0"/>
              <a:t> 200 mg v infuzi</a:t>
            </a:r>
          </a:p>
          <a:p>
            <a:r>
              <a:rPr lang="cs-CZ" b="1" dirty="0" smtClean="0"/>
              <a:t>Jedna ex-partnerka se s ním soudí, druhá mu posílá vyděračské SMS, soud se zaměstnavatelem kvůli pracovnímu úrazu</a:t>
            </a:r>
          </a:p>
          <a:p>
            <a:r>
              <a:rPr lang="cs-CZ" b="1" dirty="0" smtClean="0"/>
              <a:t>„připadal jsem si jako v mlze“</a:t>
            </a:r>
          </a:p>
          <a:p>
            <a:r>
              <a:rPr lang="cs-CZ" b="1" dirty="0" smtClean="0"/>
              <a:t>Pocit, že selhal, stydí se, že musela přijet ZZS</a:t>
            </a:r>
          </a:p>
          <a:p>
            <a:endParaRPr lang="cs-CZ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FF00"/>
          </a:solidFill>
        </p:spPr>
        <p:txBody>
          <a:bodyPr/>
          <a:lstStyle/>
          <a:p>
            <a:r>
              <a:rPr lang="cs-CZ" b="1" dirty="0" smtClean="0"/>
              <a:t>ZTRACENÝ KOCOUR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5536" y="1535112"/>
            <a:ext cx="4101852" cy="813767"/>
          </a:xfrm>
          <a:solidFill>
            <a:srgbClr val="FFFF00"/>
          </a:solidFill>
        </p:spPr>
        <p:txBody>
          <a:bodyPr>
            <a:normAutofit fontScale="92500" lnSpcReduction="10000"/>
          </a:bodyPr>
          <a:lstStyle/>
          <a:p>
            <a:pPr algn="ctr"/>
            <a:r>
              <a:rPr lang="cs-CZ" dirty="0" smtClean="0"/>
              <a:t>HODNOTA SPS: 0</a:t>
            </a:r>
          </a:p>
          <a:p>
            <a:pPr algn="ctr"/>
            <a:r>
              <a:rPr lang="cs-CZ" dirty="0" smtClean="0"/>
              <a:t>S-A-D-P-E-R-S-O-N-S</a:t>
            </a:r>
            <a:endParaRPr lang="cs-CZ" dirty="0"/>
          </a:p>
        </p:txBody>
      </p:sp>
      <p:pic>
        <p:nvPicPr>
          <p:cNvPr id="7" name="Zástupný symbol pro obsah 6" descr="P9290314.JPG"/>
          <p:cNvPicPr>
            <a:picLocks noGrp="1" noChangeAspect="1"/>
          </p:cNvPicPr>
          <p:nvPr>
            <p:ph sz="half" idx="2"/>
          </p:nvPr>
        </p:nvPicPr>
        <p:blipFill>
          <a:blip r:embed="rId2" cstate="email"/>
          <a:stretch>
            <a:fillRect/>
          </a:stretch>
        </p:blipFill>
        <p:spPr>
          <a:xfrm>
            <a:off x="611188" y="2816225"/>
            <a:ext cx="3886200" cy="2914650"/>
          </a:xfrm>
        </p:spPr>
      </p:pic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572000" y="1556792"/>
            <a:ext cx="4319463" cy="4713387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smtClean="0"/>
              <a:t>Dívka 20 let, přivezena po pokusu o </a:t>
            </a:r>
            <a:r>
              <a:rPr lang="cs-CZ" b="1" dirty="0" err="1" smtClean="0"/>
              <a:t>suicidium</a:t>
            </a:r>
            <a:r>
              <a:rPr lang="cs-CZ" b="1" dirty="0" smtClean="0"/>
              <a:t> po hádce s přítelem</a:t>
            </a:r>
          </a:p>
          <a:p>
            <a:r>
              <a:rPr lang="cs-CZ" b="1" dirty="0" smtClean="0"/>
              <a:t>Ibuprofen 8 g, 1,35 promile</a:t>
            </a:r>
          </a:p>
          <a:p>
            <a:r>
              <a:rPr lang="cs-CZ" b="1" dirty="0" smtClean="0"/>
              <a:t>Plačtivá, posléze i verbálně agresivní</a:t>
            </a:r>
          </a:p>
          <a:p>
            <a:r>
              <a:rPr lang="cs-CZ" b="1" dirty="0" smtClean="0"/>
              <a:t>Výplach žaludku, umístěna na JIP k observaci</a:t>
            </a:r>
          </a:p>
          <a:p>
            <a:r>
              <a:rPr lang="cs-CZ" b="1" dirty="0" smtClean="0"/>
              <a:t>Přítel i rodina přicházejí na UP</a:t>
            </a:r>
          </a:p>
          <a:p>
            <a:r>
              <a:rPr lang="cs-CZ" b="1" dirty="0" smtClean="0"/>
              <a:t>Druhý den psychiatrické konzilium, doplněna anamnéza, </a:t>
            </a:r>
            <a:r>
              <a:rPr lang="cs-CZ" b="1" dirty="0" err="1" smtClean="0"/>
              <a:t>dimise</a:t>
            </a:r>
            <a:r>
              <a:rPr lang="cs-CZ" b="1" dirty="0" smtClean="0"/>
              <a:t> s doporučením ambulantní péče</a:t>
            </a:r>
            <a:endParaRPr lang="cs-CZ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cs-CZ" b="1" smtClean="0"/>
              <a:t>PSYCHIATRICKÝ PACIENT </a:t>
            </a:r>
            <a:br>
              <a:rPr lang="cs-CZ" b="1" smtClean="0"/>
            </a:br>
            <a:r>
              <a:rPr lang="cs-CZ" b="1" smtClean="0"/>
              <a:t>NA URGENTNÍM PŘÍJMU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392488"/>
          </a:xfrm>
        </p:spPr>
        <p:txBody>
          <a:bodyPr/>
          <a:lstStyle/>
          <a:p>
            <a:r>
              <a:rPr lang="cs-CZ" sz="2800" b="1" u="sng" smtClean="0">
                <a:solidFill>
                  <a:srgbClr val="FF0000"/>
                </a:solidFill>
              </a:rPr>
              <a:t>KAŽDODENNÍ REALITA</a:t>
            </a:r>
          </a:p>
          <a:p>
            <a:r>
              <a:rPr lang="cs-CZ" sz="2800" b="1" smtClean="0"/>
              <a:t>Vzdělávací programy pro lékaře, sestry a  záchranáře</a:t>
            </a:r>
          </a:p>
          <a:p>
            <a:pPr lvl="2"/>
            <a:r>
              <a:rPr lang="cs-CZ" sz="2200" b="1" smtClean="0">
                <a:solidFill>
                  <a:srgbClr val="FF0000"/>
                </a:solidFill>
              </a:rPr>
              <a:t>Ano, ale…..nemáme hlubší specializované vzdělání a hlavně ani podmínky!</a:t>
            </a:r>
          </a:p>
          <a:p>
            <a:r>
              <a:rPr lang="cs-CZ" sz="2800" b="1" smtClean="0"/>
              <a:t>„over-triage“ </a:t>
            </a:r>
          </a:p>
          <a:p>
            <a:pPr lvl="2"/>
            <a:r>
              <a:rPr lang="cs-CZ" sz="2200" b="1" smtClean="0">
                <a:solidFill>
                  <a:srgbClr val="FF0000"/>
                </a:solidFill>
              </a:rPr>
              <a:t>Zejména v PNP bezpečnější – specialista může rozhodnutí ZZS posléze korigovat</a:t>
            </a:r>
          </a:p>
          <a:p>
            <a:r>
              <a:rPr lang="cs-CZ" sz="2800" b="1" smtClean="0"/>
              <a:t>Pomocná kritéria</a:t>
            </a:r>
          </a:p>
          <a:p>
            <a:pPr lvl="2"/>
            <a:r>
              <a:rPr lang="cs-CZ" sz="2200" b="1" smtClean="0">
                <a:solidFill>
                  <a:srgbClr val="FF0000"/>
                </a:solidFill>
              </a:rPr>
              <a:t>….zůstávají pomocná (stejně jako výsledky paraklinických vyšetření) – rozhodující je klinický stav pacienta</a:t>
            </a:r>
            <a:endParaRPr lang="cs-CZ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cs-CZ" sz="3200" b="1" dirty="0" smtClean="0"/>
              <a:t>ZATÍMCO OŠETŘUJEME PSYCHIATRICKÉ PACIENTY</a:t>
            </a:r>
            <a:br>
              <a:rPr lang="cs-CZ" sz="3200" b="1" dirty="0" smtClean="0"/>
            </a:br>
            <a:r>
              <a:rPr lang="cs-CZ" sz="3200" b="1" dirty="0" smtClean="0"/>
              <a:t>…..čekáme (netrpělivě) na reformu psychiatrické péče….</a:t>
            </a:r>
            <a:endParaRPr lang="cs-CZ" sz="3200" b="1" dirty="0"/>
          </a:p>
        </p:txBody>
      </p:sp>
      <p:pic>
        <p:nvPicPr>
          <p:cNvPr id="7" name="Zástupný symbol pro obsah 6" descr="images4DWCIAHP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143312" y="1484784"/>
            <a:ext cx="4328350" cy="2880320"/>
          </a:xfrm>
        </p:spPr>
      </p:pic>
      <p:pic>
        <p:nvPicPr>
          <p:cNvPr id="8" name="Zástupný symbol pro obsah 7" descr="psychoterapie.pn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499992" y="2924944"/>
            <a:ext cx="4520068" cy="3024336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44824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cs-CZ" b="1" dirty="0" smtClean="0"/>
              <a:t>URGENTNÍ MEDICÍNA A PSYCHIATRIE?</a:t>
            </a:r>
            <a:br>
              <a:rPr lang="cs-CZ" b="1" dirty="0" smtClean="0"/>
            </a:br>
            <a:r>
              <a:rPr lang="cs-CZ" sz="2800" b="1" dirty="0" err="1" smtClean="0"/>
              <a:t>Medscape</a:t>
            </a:r>
            <a:r>
              <a:rPr lang="cs-CZ" sz="2800" b="1" dirty="0" smtClean="0"/>
              <a:t> 10. 7. 2017</a:t>
            </a:r>
            <a:endParaRPr lang="cs-CZ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11560" y="2708920"/>
            <a:ext cx="8229600" cy="3180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cs-CZ" b="1" dirty="0" smtClean="0"/>
              <a:t>URGENTNÍ MEDICÍNA A PSYCHIATRIE?</a:t>
            </a:r>
            <a:br>
              <a:rPr lang="cs-CZ" b="1" dirty="0" smtClean="0"/>
            </a:br>
            <a:r>
              <a:rPr lang="cs-CZ" sz="2800" b="1" dirty="0" err="1" smtClean="0"/>
              <a:t>Medscape</a:t>
            </a:r>
            <a:r>
              <a:rPr lang="cs-CZ" sz="2800" b="1" dirty="0" smtClean="0"/>
              <a:t> 10. 7. 2017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9512" y="1628800"/>
            <a:ext cx="8229600" cy="74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19064" y="2564904"/>
            <a:ext cx="8424936" cy="1021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23528" y="3717032"/>
            <a:ext cx="7848872" cy="702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99592" y="4581128"/>
            <a:ext cx="7848872" cy="825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395536" y="5517232"/>
            <a:ext cx="7920880" cy="1141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2776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cs-CZ" sz="3600" b="1" dirty="0" smtClean="0"/>
              <a:t>PSYCHIATRICKÝ PACIENT </a:t>
            </a:r>
            <a:br>
              <a:rPr lang="cs-CZ" sz="3600" b="1" dirty="0" smtClean="0"/>
            </a:br>
            <a:r>
              <a:rPr lang="cs-CZ" sz="3600" b="1" dirty="0" smtClean="0"/>
              <a:t>NA URGENTNÍM PŘÍJMU</a:t>
            </a:r>
            <a:endParaRPr lang="cs-CZ" sz="3600" b="1" dirty="0"/>
          </a:p>
        </p:txBody>
      </p:sp>
      <p:pic>
        <p:nvPicPr>
          <p:cNvPr id="6" name="Zástupný symbol pro obsah 5" descr="bez názvu.pn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4427984" y="3068960"/>
            <a:ext cx="4503631" cy="3024336"/>
          </a:xfrm>
        </p:spPr>
      </p:pic>
      <p:pic>
        <p:nvPicPr>
          <p:cNvPr id="7" name="Picture 16" descr="imobilizace dítěte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83568" y="1700808"/>
            <a:ext cx="4274582" cy="34152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cs-CZ" b="1" dirty="0" smtClean="0"/>
              <a:t>ZZS STŘEDOČESKÉHO KRAJE</a:t>
            </a:r>
            <a:br>
              <a:rPr lang="cs-CZ" b="1" dirty="0" smtClean="0"/>
            </a:br>
            <a:r>
              <a:rPr lang="cs-CZ" sz="2800" b="1" dirty="0" smtClean="0"/>
              <a:t>ZE STATISTIKY PŘÍČIN VÝJEZDŮ</a:t>
            </a:r>
            <a:endParaRPr lang="cs-CZ" b="1" dirty="0"/>
          </a:p>
        </p:txBody>
      </p:sp>
      <p:graphicFrame>
        <p:nvGraphicFramePr>
          <p:cNvPr id="4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0" y="1412776"/>
          <a:ext cx="9144000" cy="5445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cs-CZ" b="1" dirty="0" smtClean="0"/>
              <a:t>ZZS STŘEDOČESKÉHO KRAJE</a:t>
            </a:r>
            <a:br>
              <a:rPr lang="cs-CZ" b="1" dirty="0" smtClean="0"/>
            </a:br>
            <a:r>
              <a:rPr lang="cs-CZ" sz="2800" b="1" dirty="0" smtClean="0"/>
              <a:t>ZE STATISTIKY PŘÍČIN VÝJEZDŮ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0" y="1340768"/>
          <a:ext cx="9144000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cs-CZ" b="1" dirty="0" smtClean="0"/>
              <a:t>ZZS STŘEDOČESKÉHO KRAJE</a:t>
            </a:r>
            <a:br>
              <a:rPr lang="cs-CZ" b="1" dirty="0" smtClean="0"/>
            </a:br>
            <a:r>
              <a:rPr lang="cs-CZ" sz="2800" b="1" dirty="0" smtClean="0"/>
              <a:t>ZE STATISTIKY PŘÍČIN VÝJEZDŮ</a:t>
            </a:r>
            <a:endParaRPr lang="cs-CZ" b="1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0" y="1412777"/>
          <a:ext cx="9144000" cy="5445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  <a:solidFill>
            <a:srgbClr val="FFFF00"/>
          </a:solidFill>
        </p:spPr>
        <p:txBody>
          <a:bodyPr/>
          <a:lstStyle/>
          <a:p>
            <a:r>
              <a:rPr lang="cs-CZ" b="1" dirty="0" smtClean="0"/>
              <a:t>HODNOCENÍ RIZIKA SEBEVRAŽDY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lnSpcReduction="10000"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Nadhodnocení rizika – omezení práv pacienta</a:t>
            </a:r>
          </a:p>
          <a:p>
            <a:r>
              <a:rPr lang="cs-CZ" sz="2800" b="1" dirty="0" smtClean="0">
                <a:solidFill>
                  <a:srgbClr val="FF0000"/>
                </a:solidFill>
              </a:rPr>
              <a:t>Podhodnocení rizika – ohrožení bezpečnosti pacienta a selhání lékaře</a:t>
            </a:r>
          </a:p>
          <a:p>
            <a:r>
              <a:rPr lang="cs-CZ" sz="2800" b="1" dirty="0" smtClean="0"/>
              <a:t>Identifikace spouštěčů a/nebo </a:t>
            </a:r>
            <a:r>
              <a:rPr lang="cs-CZ" sz="2800" b="1" dirty="0" err="1" smtClean="0"/>
              <a:t>stresorů</a:t>
            </a:r>
            <a:endParaRPr lang="cs-CZ" sz="2800" b="1" dirty="0" smtClean="0"/>
          </a:p>
          <a:p>
            <a:pPr lvl="2"/>
            <a:r>
              <a:rPr lang="cs-CZ" sz="2000" b="1" dirty="0" smtClean="0">
                <a:solidFill>
                  <a:srgbClr val="0000FF"/>
                </a:solidFill>
              </a:rPr>
              <a:t>Ztráta zaměstnání, úmrtí blízké osoby, ztráta společenského statutu, chronické onemocnění/bolest</a:t>
            </a:r>
          </a:p>
          <a:p>
            <a:r>
              <a:rPr lang="cs-CZ" sz="2800" b="1" dirty="0" smtClean="0"/>
              <a:t>Klinická symptomatologie</a:t>
            </a:r>
          </a:p>
          <a:p>
            <a:r>
              <a:rPr lang="cs-CZ" sz="2800" b="1" dirty="0" smtClean="0"/>
              <a:t>Přítomnost pocitu beznaděje</a:t>
            </a:r>
          </a:p>
          <a:p>
            <a:r>
              <a:rPr lang="cs-CZ" sz="2800" b="1" dirty="0" smtClean="0">
                <a:solidFill>
                  <a:srgbClr val="0000FF"/>
                </a:solidFill>
              </a:rPr>
              <a:t>Povaha </a:t>
            </a:r>
            <a:r>
              <a:rPr lang="cs-CZ" sz="2800" b="1" dirty="0" err="1" smtClean="0">
                <a:solidFill>
                  <a:srgbClr val="0000FF"/>
                </a:solidFill>
              </a:rPr>
              <a:t>suicidálních</a:t>
            </a:r>
            <a:r>
              <a:rPr lang="cs-CZ" sz="2800" b="1" dirty="0" smtClean="0">
                <a:solidFill>
                  <a:srgbClr val="0000FF"/>
                </a:solidFill>
              </a:rPr>
              <a:t> myšlenek a plánů</a:t>
            </a:r>
          </a:p>
          <a:p>
            <a:r>
              <a:rPr lang="cs-CZ" sz="2800" b="1" dirty="0" smtClean="0"/>
              <a:t>Předchozí pokusy</a:t>
            </a:r>
          </a:p>
          <a:p>
            <a:r>
              <a:rPr lang="cs-CZ" sz="2800" b="1" dirty="0" err="1" smtClean="0"/>
              <a:t>Impulsivita</a:t>
            </a:r>
            <a:r>
              <a:rPr lang="cs-CZ" sz="2800" b="1" dirty="0" smtClean="0"/>
              <a:t>, sebekontrola, protektivní faktory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2114"/>
          </a:xfrm>
          <a:solidFill>
            <a:srgbClr val="FFFF00"/>
          </a:solidFill>
        </p:spPr>
        <p:txBody>
          <a:bodyPr/>
          <a:lstStyle/>
          <a:p>
            <a:r>
              <a:rPr lang="cs-CZ" b="1" dirty="0" smtClean="0"/>
              <a:t>NĚKTERÉ POUŽÍVANÉ ŠKÁLY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84576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SSI/MSSI</a:t>
            </a:r>
          </a:p>
          <a:p>
            <a:pPr lvl="2"/>
            <a:r>
              <a:rPr lang="cs-CZ" sz="2000" b="1" u="sng" dirty="0" err="1" smtClean="0"/>
              <a:t>Scale</a:t>
            </a:r>
            <a:r>
              <a:rPr lang="cs-CZ" sz="2000" b="1" u="sng" dirty="0" smtClean="0"/>
              <a:t> for </a:t>
            </a:r>
            <a:r>
              <a:rPr lang="cs-CZ" sz="2000" b="1" u="sng" dirty="0" err="1" smtClean="0"/>
              <a:t>Suicide</a:t>
            </a:r>
            <a:r>
              <a:rPr lang="cs-CZ" sz="2000" b="1" u="sng" dirty="0" smtClean="0"/>
              <a:t> </a:t>
            </a:r>
            <a:r>
              <a:rPr lang="cs-CZ" sz="2000" b="1" u="sng" dirty="0" err="1" smtClean="0"/>
              <a:t>Ideation</a:t>
            </a:r>
            <a:r>
              <a:rPr lang="cs-CZ" sz="2000" b="1" u="sng" dirty="0" smtClean="0"/>
              <a:t>, </a:t>
            </a:r>
            <a:r>
              <a:rPr lang="cs-CZ" sz="2000" b="1" dirty="0" smtClean="0"/>
              <a:t>1979 – </a:t>
            </a:r>
            <a:r>
              <a:rPr lang="cs-CZ" sz="2000" b="1" dirty="0" err="1" smtClean="0"/>
              <a:t>Aaron</a:t>
            </a:r>
            <a:r>
              <a:rPr lang="cs-CZ" sz="2000" b="1" dirty="0" smtClean="0"/>
              <a:t> T. </a:t>
            </a:r>
            <a:r>
              <a:rPr lang="cs-CZ" sz="2000" b="1" dirty="0" err="1" smtClean="0"/>
              <a:t>Beck</a:t>
            </a:r>
            <a:r>
              <a:rPr lang="cs-CZ" sz="2000" b="1" dirty="0" smtClean="0"/>
              <a:t>, Maria </a:t>
            </a:r>
            <a:r>
              <a:rPr lang="cs-CZ" sz="2000" b="1" dirty="0" err="1" smtClean="0"/>
              <a:t>Kovacs</a:t>
            </a:r>
            <a:r>
              <a:rPr lang="cs-CZ" sz="2000" b="1" dirty="0" smtClean="0"/>
              <a:t>, </a:t>
            </a:r>
            <a:r>
              <a:rPr lang="cs-CZ" sz="2000" b="1" dirty="0" err="1" smtClean="0"/>
              <a:t>Arlene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Weismann</a:t>
            </a:r>
            <a:r>
              <a:rPr lang="cs-CZ" sz="2000" b="1" dirty="0" smtClean="0"/>
              <a:t>, 19 položek pomocí </a:t>
            </a:r>
            <a:r>
              <a:rPr lang="cs-CZ" sz="2000" b="1" dirty="0" err="1" smtClean="0"/>
              <a:t>semistrukturovaného</a:t>
            </a:r>
            <a:r>
              <a:rPr lang="cs-CZ" sz="2000" b="1" dirty="0" smtClean="0"/>
              <a:t> rozhovoru, škála 0-2, slibná </a:t>
            </a:r>
            <a:r>
              <a:rPr lang="cs-CZ" sz="2000" b="1" dirty="0" err="1" smtClean="0"/>
              <a:t>reliabilita</a:t>
            </a:r>
            <a:r>
              <a:rPr lang="cs-CZ" sz="2000" b="1" dirty="0" smtClean="0"/>
              <a:t> a validita</a:t>
            </a:r>
          </a:p>
          <a:p>
            <a:pPr lvl="2"/>
            <a:r>
              <a:rPr lang="cs-CZ" sz="2000" b="1" u="sng" dirty="0" err="1" smtClean="0"/>
              <a:t>Modified</a:t>
            </a:r>
            <a:r>
              <a:rPr lang="cs-CZ" sz="2000" b="1" u="sng" dirty="0" smtClean="0"/>
              <a:t> </a:t>
            </a:r>
            <a:r>
              <a:rPr lang="cs-CZ" sz="2000" b="1" u="sng" dirty="0" err="1" smtClean="0"/>
              <a:t>Scale</a:t>
            </a:r>
            <a:r>
              <a:rPr lang="cs-CZ" sz="2000" b="1" u="sng" dirty="0" smtClean="0"/>
              <a:t> for </a:t>
            </a:r>
            <a:r>
              <a:rPr lang="cs-CZ" sz="2000" b="1" u="sng" dirty="0" err="1" smtClean="0"/>
              <a:t>Suicide</a:t>
            </a:r>
            <a:r>
              <a:rPr lang="cs-CZ" sz="2000" b="1" u="sng" dirty="0" smtClean="0"/>
              <a:t> </a:t>
            </a:r>
            <a:r>
              <a:rPr lang="cs-CZ" sz="2000" b="1" u="sng" dirty="0" err="1" smtClean="0"/>
              <a:t>Ideation</a:t>
            </a:r>
            <a:r>
              <a:rPr lang="cs-CZ" sz="2000" b="1" dirty="0" smtClean="0"/>
              <a:t>, Miller </a:t>
            </a:r>
            <a:r>
              <a:rPr lang="cs-CZ" sz="2000" b="1" dirty="0" err="1" smtClean="0"/>
              <a:t>et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al</a:t>
            </a:r>
            <a:r>
              <a:rPr lang="cs-CZ" sz="2000" b="1" dirty="0" smtClean="0"/>
              <a:t>., 13 položek SSI + 5 nových, škála 0-3, </a:t>
            </a:r>
            <a:r>
              <a:rPr lang="cs-CZ" sz="2000" b="1" dirty="0" err="1" smtClean="0"/>
              <a:t>vaidita</a:t>
            </a:r>
            <a:r>
              <a:rPr lang="cs-CZ" sz="2000" b="1" dirty="0" smtClean="0"/>
              <a:t> a </a:t>
            </a:r>
            <a:r>
              <a:rPr lang="cs-CZ" sz="2000" b="1" dirty="0" err="1" smtClean="0"/>
              <a:t>reliabilita</a:t>
            </a:r>
            <a:r>
              <a:rPr lang="cs-CZ" sz="2000" b="1" dirty="0" smtClean="0"/>
              <a:t> zvýšena</a:t>
            </a:r>
          </a:p>
          <a:p>
            <a:r>
              <a:rPr lang="cs-CZ" sz="2800" b="1" dirty="0" smtClean="0"/>
              <a:t>SIS</a:t>
            </a:r>
          </a:p>
          <a:p>
            <a:pPr lvl="2"/>
            <a:r>
              <a:rPr lang="cs-CZ" sz="2000" b="1" u="sng" dirty="0" err="1" smtClean="0"/>
              <a:t>Suicide</a:t>
            </a:r>
            <a:r>
              <a:rPr lang="cs-CZ" sz="2000" b="1" u="sng" dirty="0" smtClean="0"/>
              <a:t> </a:t>
            </a:r>
            <a:r>
              <a:rPr lang="cs-CZ" sz="2000" b="1" u="sng" dirty="0" err="1" smtClean="0"/>
              <a:t>Intent</a:t>
            </a:r>
            <a:r>
              <a:rPr lang="cs-CZ" sz="2000" b="1" u="sng" dirty="0" smtClean="0"/>
              <a:t> </a:t>
            </a:r>
            <a:r>
              <a:rPr lang="cs-CZ" sz="2000" b="1" u="sng" dirty="0" err="1" smtClean="0"/>
              <a:t>Scale</a:t>
            </a:r>
            <a:r>
              <a:rPr lang="cs-CZ" sz="2000" b="1" u="sng" dirty="0" smtClean="0"/>
              <a:t> </a:t>
            </a:r>
            <a:r>
              <a:rPr lang="cs-CZ" sz="2000" b="1" dirty="0" smtClean="0"/>
              <a:t>– hodnocení závažnosti pokusu, 15 otázek, škála 0-2 (logistika, úmysl), vysoká </a:t>
            </a:r>
            <a:r>
              <a:rPr lang="cs-CZ" sz="2000" b="1" dirty="0" err="1" smtClean="0"/>
              <a:t>reliabilita</a:t>
            </a:r>
            <a:r>
              <a:rPr lang="cs-CZ" sz="2000" b="1" dirty="0" smtClean="0"/>
              <a:t> a validita</a:t>
            </a:r>
          </a:p>
          <a:p>
            <a:r>
              <a:rPr lang="cs-CZ" sz="2800" b="1" dirty="0" smtClean="0"/>
              <a:t>SABCS</a:t>
            </a:r>
          </a:p>
          <a:p>
            <a:pPr lvl="2"/>
            <a:r>
              <a:rPr lang="cs-CZ" sz="2000" b="1" u="sng" dirty="0" err="1" smtClean="0"/>
              <a:t>Suicidal</a:t>
            </a:r>
            <a:r>
              <a:rPr lang="cs-CZ" sz="2000" b="1" u="sng" dirty="0" smtClean="0"/>
              <a:t> </a:t>
            </a:r>
            <a:r>
              <a:rPr lang="cs-CZ" sz="2000" b="1" u="sng" dirty="0" err="1" smtClean="0"/>
              <a:t>Affect</a:t>
            </a:r>
            <a:r>
              <a:rPr lang="cs-CZ" sz="2000" b="1" u="sng" dirty="0" smtClean="0"/>
              <a:t> </a:t>
            </a:r>
            <a:r>
              <a:rPr lang="cs-CZ" sz="2000" b="1" u="sng" dirty="0" err="1" smtClean="0"/>
              <a:t>Behavior</a:t>
            </a:r>
            <a:r>
              <a:rPr lang="cs-CZ" sz="2000" b="1" u="sng" dirty="0" smtClean="0"/>
              <a:t> </a:t>
            </a:r>
            <a:r>
              <a:rPr lang="cs-CZ" sz="2000" b="1" u="sng" dirty="0" err="1" smtClean="0"/>
              <a:t>Cognition</a:t>
            </a:r>
            <a:r>
              <a:rPr lang="cs-CZ" sz="2000" b="1" u="sng" dirty="0" smtClean="0"/>
              <a:t> </a:t>
            </a:r>
            <a:r>
              <a:rPr lang="cs-CZ" sz="2000" b="1" u="sng" dirty="0" err="1" smtClean="0"/>
              <a:t>Scale</a:t>
            </a:r>
            <a:r>
              <a:rPr lang="cs-CZ" sz="2000" b="1" u="sng" dirty="0" smtClean="0"/>
              <a:t> – </a:t>
            </a:r>
            <a:r>
              <a:rPr lang="cs-CZ" sz="2000" b="1" dirty="0" smtClean="0"/>
              <a:t>6 položek, sebehodnocení, pro klinické, </a:t>
            </a:r>
            <a:r>
              <a:rPr lang="cs-CZ" sz="2000" b="1" dirty="0" err="1" smtClean="0"/>
              <a:t>screeningové</a:t>
            </a:r>
            <a:r>
              <a:rPr lang="cs-CZ" sz="2000" b="1" dirty="0" smtClean="0"/>
              <a:t> i výzkumné účely, dobrá predikce budoucího </a:t>
            </a:r>
            <a:r>
              <a:rPr lang="cs-CZ" sz="2000" b="1" dirty="0" err="1" smtClean="0"/>
              <a:t>suicidálního</a:t>
            </a:r>
            <a:r>
              <a:rPr lang="cs-CZ" sz="2000" b="1" dirty="0" smtClean="0"/>
              <a:t> chování </a:t>
            </a:r>
            <a:endParaRPr lang="cs-CZ" sz="2000" b="1" u="sng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795</Words>
  <Application>Microsoft Office PowerPoint</Application>
  <PresentationFormat>Předvádění na obrazovce (4:3)</PresentationFormat>
  <Paragraphs>108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sady Office</vt:lpstr>
      <vt:lpstr>HODNOCENÍ RIZIKA SUICIDALITY V URGENTNÍ MEDICÍNĚ A VYUŽITÍ ŠKÁLY SPS</vt:lpstr>
      <vt:lpstr>URGENTNÍ MEDICÍNA A PSYCHIATRIE? Medscape 10. 7. 2017</vt:lpstr>
      <vt:lpstr>URGENTNÍ MEDICÍNA A PSYCHIATRIE? Medscape 10. 7. 2017</vt:lpstr>
      <vt:lpstr>PSYCHIATRICKÝ PACIENT  NA URGENTNÍM PŘÍJMU</vt:lpstr>
      <vt:lpstr>ZZS STŘEDOČESKÉHO KRAJE ZE STATISTIKY PŘÍČIN VÝJEZDŮ</vt:lpstr>
      <vt:lpstr>ZZS STŘEDOČESKÉHO KRAJE ZE STATISTIKY PŘÍČIN VÝJEZDŮ</vt:lpstr>
      <vt:lpstr>ZZS STŘEDOČESKÉHO KRAJE ZE STATISTIKY PŘÍČIN VÝJEZDŮ</vt:lpstr>
      <vt:lpstr>HODNOCENÍ RIZIKA SEBEVRAŽDY</vt:lpstr>
      <vt:lpstr>NĚKTERÉ POUŽÍVANÉ ŠKÁLY</vt:lpstr>
      <vt:lpstr>NĚKTERÉ POUŽÍVANÉ ŠKÁLY</vt:lpstr>
      <vt:lpstr>SPS – SAD PERSONS Scale</vt:lpstr>
      <vt:lpstr>HIKIKOMORI</vt:lpstr>
      <vt:lpstr>SOMATICKY NEMOCNÝ ALKOHOLIK</vt:lpstr>
      <vt:lpstr>ZOUFALÁ MLADÁ MAMINKA</vt:lpstr>
      <vt:lpstr>DVĚ (PROBLEMATICKÉ) EX A ZAMĚSTNAVATEL</vt:lpstr>
      <vt:lpstr>ZTRACENÝ KOCOUR</vt:lpstr>
      <vt:lpstr>PSYCHIATRICKÝ PACIENT  NA URGENTNÍM PŘÍJMU</vt:lpstr>
      <vt:lpstr>ZATÍMCO OŠETŘUJEME PSYCHIATRICKÉ PACIENTY …..čekáme (netrpělivě) na reformu psychiatrické péče….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HODNOCENÍ RIZIKA SUICIDALITY V URGENTNÍ MEDICÍNĚ A VYUŽITÍ ŠKÁLY SPS</dc:title>
  <dc:creator>user</dc:creator>
  <cp:lastModifiedBy>user</cp:lastModifiedBy>
  <cp:revision>24</cp:revision>
  <dcterms:created xsi:type="dcterms:W3CDTF">2017-10-07T18:06:29Z</dcterms:created>
  <dcterms:modified xsi:type="dcterms:W3CDTF">2017-10-09T04:28:02Z</dcterms:modified>
</cp:coreProperties>
</file>