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7" r:id="rId2"/>
    <p:sldId id="28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8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580" autoAdjust="0"/>
  </p:normalViewPr>
  <p:slideViewPr>
    <p:cSldViewPr>
      <p:cViewPr varScale="1">
        <p:scale>
          <a:sx n="79" d="100"/>
          <a:sy n="79" d="100"/>
        </p:scale>
        <p:origin x="150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2D9E5-29F0-437B-BAA8-F2E8E32F977D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78C64-DB0C-4F84-B40B-B1911DCC72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170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7283B-B94E-4330-A147-53AC4DE17FD0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8DFE3-5CED-4CB0-A59F-129AB9141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24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8DFE3-5CED-4CB0-A59F-129AB9141E8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89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8DFE3-5CED-4CB0-A59F-129AB9141E8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20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9F8-7F3D-498F-8A9A-66989CBBF5F6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2E57-545F-4805-942F-40C06A0A6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52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9F8-7F3D-498F-8A9A-66989CBBF5F6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2E57-545F-4805-942F-40C06A0A6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21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9F8-7F3D-498F-8A9A-66989CBBF5F6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2E57-545F-4805-942F-40C06A0A6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94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9F8-7F3D-498F-8A9A-66989CBBF5F6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2E57-545F-4805-942F-40C06A0A6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60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9F8-7F3D-498F-8A9A-66989CBBF5F6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2E57-545F-4805-942F-40C06A0A6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24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9F8-7F3D-498F-8A9A-66989CBBF5F6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2E57-545F-4805-942F-40C06A0A6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39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9F8-7F3D-498F-8A9A-66989CBBF5F6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2E57-545F-4805-942F-40C06A0A6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30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9F8-7F3D-498F-8A9A-66989CBBF5F6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2E57-545F-4805-942F-40C06A0A6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00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9F8-7F3D-498F-8A9A-66989CBBF5F6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2E57-545F-4805-942F-40C06A0A6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78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9F8-7F3D-498F-8A9A-66989CBBF5F6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2E57-545F-4805-942F-40C06A0A6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38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9F8-7F3D-498F-8A9A-66989CBBF5F6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2E57-545F-4805-942F-40C06A0A6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44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79F8-7F3D-498F-8A9A-66989CBBF5F6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A2E57-545F-4805-942F-40C06A0A6F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01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z/url?sa=i&amp;rct=j&amp;q=&amp;esrc=s&amp;source=images&amp;cd=&amp;cad=rja&amp;uact=8&amp;ved=0ahUKEwjJmYbN5c_WAhVBLZoKHdYQAa0QjRwIBw&amp;url=http://www.udelejto.cz/podporuji-nas/organizace/128-hasicsky-zachranny-sbor-praha&amp;psig=AOvVaw2rYBBTe-Wd23i___VdYhfD&amp;ust=150695999741683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www.google.cz/url?sa=i&amp;rct=j&amp;q=&amp;esrc=s&amp;source=images&amp;cd=&amp;cad=rja&amp;uact=8&amp;ved=0ahUKEwjX3vXb5c_WAhVLCZoKHYvZAFEQjRwIBw&amp;url=http://www.acr.army.cz/scripts/detail.php?id%3D11811&amp;psig=AOvVaw1qbQjtDZSWB_h6eCjdrkyB&amp;ust=1506960026306538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17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19.jp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20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32.jp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8.jpe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url?sa=i&amp;rct=j&amp;q=&amp;esrc=s&amp;source=images&amp;cd=&amp;cad=rja&amp;uact=8&amp;ved=0ahUKEwjY1LPyyPzWAhXKFJoKHRgzA6YQjRwIBw&amp;url=https://openclipart.org/detail/57403/man-face-cartoon&amp;psig=AOvVaw2ACW_UTDjBlp1ogRDzA5g6&amp;ust=1508498395385328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8912" cy="1872207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>
                    <a:lumMod val="50000"/>
                  </a:schemeClr>
                </a:solidFill>
              </a:rPr>
              <a:t>TŘÍDĚNÍ ZRANĚNÝCH </a:t>
            </a:r>
            <a:br>
              <a:rPr lang="cs-CZ" sz="3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sz="3200" b="1" dirty="0">
                <a:solidFill>
                  <a:schemeClr val="tx2">
                    <a:lumMod val="50000"/>
                  </a:schemeClr>
                </a:solidFill>
              </a:rPr>
              <a:t>Spolupráce složek IZS při společném řešení hromadného neštěstí na území Hl. města Prahy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5276800"/>
            <a:ext cx="7128792" cy="1248544"/>
          </a:xfrm>
        </p:spPr>
        <p:txBody>
          <a:bodyPr>
            <a:normAutofit fontScale="92500"/>
          </a:bodyPr>
          <a:lstStyle/>
          <a:p>
            <a:pPr algn="l"/>
            <a:r>
              <a:rPr lang="cs-CZ" b="1" dirty="0" smtClean="0">
                <a:solidFill>
                  <a:srgbClr val="0070C0"/>
                </a:solidFill>
              </a:rPr>
              <a:t>- Zjednodušený systém primárního třídění</a:t>
            </a:r>
          </a:p>
          <a:p>
            <a:pPr algn="l"/>
            <a:r>
              <a:rPr lang="cs-CZ" b="1" dirty="0" smtClean="0">
                <a:solidFill>
                  <a:srgbClr val="0070C0"/>
                </a:solidFill>
              </a:rPr>
              <a:t>- Karty zraněných pro samostudium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Výsledek obrázku pro hasiči praha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1467"/>
            <a:ext cx="1728192" cy="19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ýsledek obrázku pro ZZS HMP zna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08" y="3284983"/>
            <a:ext cx="1737983" cy="173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67544" y="2276872"/>
            <a:ext cx="8208912" cy="2880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67544" y="2636912"/>
            <a:ext cx="8208912" cy="28803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738" t="60113" r="42313" b="11587"/>
          <a:stretch/>
        </p:blipFill>
        <p:spPr>
          <a:xfrm>
            <a:off x="5652120" y="3178778"/>
            <a:ext cx="1799913" cy="19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8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4149080"/>
            <a:ext cx="7632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Ležící muž, sedřené horní končetiny, spálenina na obličeji, stěžuje si na bolesti břicha kvůli kterým odmítá vstát.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267744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n</a:t>
            </a:r>
            <a:r>
              <a:rPr lang="cs-CZ" sz="2000" b="1" dirty="0" smtClean="0">
                <a:ea typeface="Calibri"/>
                <a:cs typeface="Times New Roman"/>
              </a:rPr>
              <a:t>aříká bolestí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304306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růžový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076056" y="5157192"/>
            <a:ext cx="1944216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d</a:t>
            </a:r>
            <a:r>
              <a:rPr lang="cs-CZ" sz="2000" b="1" dirty="0" smtClean="0">
                <a:effectLst/>
                <a:ea typeface="Calibri"/>
                <a:cs typeface="Times New Roman"/>
              </a:rPr>
              <a:t>ýchá normálně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5076056" y="5949280"/>
            <a:ext cx="1944216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2000" b="1" dirty="0">
                <a:ea typeface="Calibri"/>
                <a:cs typeface="Times New Roman"/>
              </a:rPr>
              <a:t>b</a:t>
            </a:r>
            <a:r>
              <a:rPr lang="cs-CZ" sz="2000" b="1" dirty="0" smtClean="0">
                <a:ea typeface="Calibri"/>
                <a:cs typeface="Times New Roman"/>
              </a:rPr>
              <a:t>ez viditelné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    krevní </a:t>
            </a:r>
            <a:r>
              <a:rPr lang="cs-CZ" sz="2000" b="1" dirty="0">
                <a:ea typeface="Calibri"/>
                <a:cs typeface="Times New Roman"/>
              </a:rPr>
              <a:t>z</a:t>
            </a:r>
            <a:r>
              <a:rPr lang="cs-CZ" sz="2000" b="1" dirty="0" smtClean="0">
                <a:ea typeface="Calibri"/>
                <a:cs typeface="Times New Roman"/>
              </a:rPr>
              <a:t>tráty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86" y="1053064"/>
            <a:ext cx="4723200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6804248" y="1916832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AD704"/>
                </a:solidFill>
              </a:rPr>
              <a:t>P2 žlutá</a:t>
            </a:r>
            <a:endParaRPr lang="cs-CZ" sz="2800" b="1" dirty="0">
              <a:solidFill>
                <a:srgbClr val="FAD7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9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4161274"/>
            <a:ext cx="7632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Nehybně ležící mladý muž, krvácející rána v oblasti spánku, viditelná zlomenina pravého bérce.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267744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nereaguje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288980" y="6104630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růžový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076056" y="5157192"/>
            <a:ext cx="1944216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d</a:t>
            </a:r>
            <a:r>
              <a:rPr lang="cs-CZ" sz="2000" b="1" dirty="0" smtClean="0">
                <a:ea typeface="Calibri"/>
                <a:cs typeface="Times New Roman"/>
              </a:rPr>
              <a:t>ýchá normálně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5364088" y="5961088"/>
            <a:ext cx="1512168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2000" b="1" dirty="0" smtClean="0">
                <a:ea typeface="Calibri"/>
                <a:cs typeface="Times New Roman"/>
              </a:rPr>
              <a:t>bez velké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krevní ztráty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1" b="20538"/>
          <a:stretch/>
        </p:blipFill>
        <p:spPr>
          <a:xfrm>
            <a:off x="1187623" y="1196752"/>
            <a:ext cx="6942952" cy="27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7092280" y="1412776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P1 červená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10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4253026"/>
            <a:ext cx="7632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L</a:t>
            </a:r>
            <a:r>
              <a:rPr lang="cs-CZ" sz="2000" b="1" dirty="0" smtClean="0">
                <a:solidFill>
                  <a:srgbClr val="FF0000"/>
                </a:solidFill>
              </a:rPr>
              <a:t>ežící mladý muž, nehýbe se, místy prokrvácená košile.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267744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n</a:t>
            </a:r>
            <a:r>
              <a:rPr lang="cs-CZ" sz="2000" b="1" dirty="0" smtClean="0">
                <a:ea typeface="Calibri"/>
                <a:cs typeface="Times New Roman"/>
              </a:rPr>
              <a:t>aříká bolestí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339752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růžový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076056" y="5157192"/>
            <a:ext cx="2016224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d</a:t>
            </a:r>
            <a:r>
              <a:rPr lang="cs-CZ" sz="2000" b="1" dirty="0" smtClean="0">
                <a:effectLst/>
                <a:ea typeface="Calibri"/>
                <a:cs typeface="Times New Roman"/>
              </a:rPr>
              <a:t>ýchá normálně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4517994" y="6105104"/>
            <a:ext cx="2574286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k</a:t>
            </a:r>
            <a:r>
              <a:rPr lang="cs-CZ" sz="2000" b="1" dirty="0" smtClean="0">
                <a:ea typeface="Calibri"/>
                <a:cs typeface="Times New Roman"/>
              </a:rPr>
              <a:t>rvavé mapy na košili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r="4720"/>
          <a:stretch/>
        </p:blipFill>
        <p:spPr>
          <a:xfrm>
            <a:off x="2123728" y="1120570"/>
            <a:ext cx="4733540" cy="2956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804248" y="1753652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AD704"/>
                </a:solidFill>
              </a:rPr>
              <a:t>P2 žlutá</a:t>
            </a:r>
            <a:endParaRPr lang="cs-CZ" sz="2800" b="1" dirty="0">
              <a:solidFill>
                <a:srgbClr val="FAD7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0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11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4161274"/>
            <a:ext cx="7632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Nehybně ležící muž středního věku, mnohočetné krvácející rány, výtok krve z nosu, hematomy kolem obou očí.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267744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nereaguje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304306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bledý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724128" y="5157192"/>
            <a:ext cx="1080120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nedýchá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4644008" y="6105104"/>
            <a:ext cx="2250711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č</a:t>
            </a:r>
            <a:r>
              <a:rPr lang="cs-CZ" sz="2000" b="1" dirty="0" smtClean="0">
                <a:ea typeface="Calibri"/>
                <a:cs typeface="Times New Roman"/>
              </a:rPr>
              <a:t>etné krvácivé rány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9" b="13460"/>
          <a:stretch/>
        </p:blipFill>
        <p:spPr>
          <a:xfrm>
            <a:off x="1187624" y="1197056"/>
            <a:ext cx="6587811" cy="27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6912768" y="344850"/>
            <a:ext cx="212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přetočení </a:t>
            </a:r>
            <a:r>
              <a:rPr lang="cs-CZ" sz="2000" b="1" dirty="0"/>
              <a:t>na </a:t>
            </a:r>
            <a:r>
              <a:rPr lang="cs-CZ" sz="2000" b="1" dirty="0" smtClean="0"/>
              <a:t>záda + záklon hlavy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092280" y="122869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z</a:t>
            </a:r>
            <a:r>
              <a:rPr lang="cs-CZ" sz="2000" b="1" dirty="0" smtClean="0"/>
              <a:t>ačíná dýchat</a:t>
            </a:r>
            <a:endParaRPr lang="cs-CZ" sz="2000" b="1" dirty="0"/>
          </a:p>
        </p:txBody>
      </p:sp>
      <p:sp>
        <p:nvSpPr>
          <p:cNvPr id="6" name="Obdélník 5"/>
          <p:cNvSpPr/>
          <p:nvPr/>
        </p:nvSpPr>
        <p:spPr>
          <a:xfrm>
            <a:off x="7189822" y="2564904"/>
            <a:ext cx="182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P1 červená</a:t>
            </a:r>
          </a:p>
        </p:txBody>
      </p:sp>
    </p:spTree>
    <p:extLst>
      <p:ext uri="{BB962C8B-B14F-4D97-AF65-F5344CB8AC3E}">
        <p14:creationId xmlns:p14="http://schemas.microsoft.com/office/powerpoint/2010/main" val="197442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12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4181018"/>
            <a:ext cx="7632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Ležící muž středního věku, řezné rány obou horních končetin, na výzvu a s pomocí je schopný a být vyveden.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195736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r</a:t>
            </a:r>
            <a:r>
              <a:rPr lang="cs-CZ" sz="2000" b="1" dirty="0" smtClean="0">
                <a:ea typeface="Calibri"/>
                <a:cs typeface="Times New Roman"/>
              </a:rPr>
              <a:t>eaguje normálně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267744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růžový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148064" y="5157192"/>
            <a:ext cx="1944216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d</a:t>
            </a:r>
            <a:r>
              <a:rPr lang="cs-CZ" sz="2000" b="1" dirty="0" smtClean="0">
                <a:ea typeface="Calibri"/>
                <a:cs typeface="Times New Roman"/>
              </a:rPr>
              <a:t>ýchá normálně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4608004" y="6105104"/>
            <a:ext cx="2484276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2 řezné rány končetin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5" b="23540"/>
          <a:stretch/>
        </p:blipFill>
        <p:spPr>
          <a:xfrm>
            <a:off x="760774" y="1161064"/>
            <a:ext cx="7651002" cy="28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7128284" y="1033572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B050"/>
                </a:solidFill>
              </a:rPr>
              <a:t>P3 zelená</a:t>
            </a:r>
            <a:endParaRPr lang="cs-CZ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6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13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4149080"/>
            <a:ext cx="7632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Vyproštěná ležící žena středního věku, zlomenina pravého bérce a levého kotníku po zaklínění dolních končetin.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267744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b</a:t>
            </a:r>
            <a:r>
              <a:rPr lang="cs-CZ" sz="2000" b="1" dirty="0" smtClean="0">
                <a:ea typeface="Calibri"/>
                <a:cs typeface="Times New Roman"/>
              </a:rPr>
              <a:t>olestivě naříká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339752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růžová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076056" y="5013176"/>
            <a:ext cx="1944216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2000" b="1" dirty="0">
                <a:ea typeface="Calibri"/>
                <a:cs typeface="Times New Roman"/>
              </a:rPr>
              <a:t>d</a:t>
            </a:r>
            <a:r>
              <a:rPr lang="cs-CZ" sz="2000" b="1" dirty="0" smtClean="0">
                <a:ea typeface="Calibri"/>
                <a:cs typeface="Times New Roman"/>
              </a:rPr>
              <a:t>ýchá velmi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rychle, povrchně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4716016" y="5949280"/>
            <a:ext cx="2448272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k</a:t>
            </a:r>
            <a:r>
              <a:rPr lang="cs-CZ" sz="2000" b="1" dirty="0" smtClean="0">
                <a:ea typeface="Calibri"/>
                <a:cs typeface="Times New Roman"/>
              </a:rPr>
              <a:t>rvácí z obou otevřených zlomenin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0" b="7160"/>
          <a:stretch/>
        </p:blipFill>
        <p:spPr>
          <a:xfrm>
            <a:off x="1742754" y="1124744"/>
            <a:ext cx="5493542" cy="29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7164288" y="1393612"/>
            <a:ext cx="2052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P1 červená</a:t>
            </a:r>
          </a:p>
          <a:p>
            <a:pPr algn="ctr"/>
            <a:r>
              <a:rPr lang="cs-CZ" sz="2000" b="1" dirty="0"/>
              <a:t>+ zástava velkého krvácení zaškrcením obou </a:t>
            </a:r>
            <a:r>
              <a:rPr lang="cs-CZ" sz="2000" b="1" dirty="0" smtClean="0"/>
              <a:t>končetin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33113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14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4149080"/>
            <a:ext cx="7632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Chodící mladá dívka, oděrky a krvácející ranky v obličeji, bolest pravé horní končetiny.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267744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reaguje normálně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304306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růžová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076056" y="5157192"/>
            <a:ext cx="2016224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dýchá normálně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4860032" y="6119157"/>
            <a:ext cx="2232248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p</a:t>
            </a:r>
            <a:r>
              <a:rPr lang="cs-CZ" sz="2000" b="1" dirty="0" smtClean="0">
                <a:ea typeface="Calibri"/>
                <a:cs typeface="Times New Roman"/>
              </a:rPr>
              <a:t>ouze drobné rány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2"/>
          <a:stretch/>
        </p:blipFill>
        <p:spPr>
          <a:xfrm>
            <a:off x="1851917" y="1119116"/>
            <a:ext cx="5096347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876256" y="1537628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B050"/>
                </a:solidFill>
              </a:rPr>
              <a:t>P3 zelená</a:t>
            </a:r>
            <a:endParaRPr lang="cs-CZ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15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99592" y="414908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Chodící mladík, chce pomáhat zraněným, krvácející řezná rána pravého předloktí.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267744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reaguje normálně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304306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růžový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076056" y="5157192"/>
            <a:ext cx="1944216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d</a:t>
            </a:r>
            <a:r>
              <a:rPr lang="cs-CZ" sz="2000" b="1" dirty="0" smtClean="0">
                <a:ea typeface="Calibri"/>
                <a:cs typeface="Times New Roman"/>
              </a:rPr>
              <a:t>ýchá normálně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4543456" y="6105104"/>
            <a:ext cx="2476816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p</a:t>
            </a:r>
            <a:r>
              <a:rPr lang="cs-CZ" sz="2000" b="1" dirty="0" smtClean="0">
                <a:ea typeface="Calibri"/>
                <a:cs typeface="Times New Roman"/>
              </a:rPr>
              <a:t>ovrchová řezná rána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40" y="1124744"/>
            <a:ext cx="4665600" cy="29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876256" y="1537628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B050"/>
                </a:solidFill>
              </a:rPr>
              <a:t>P3 zelená</a:t>
            </a:r>
            <a:endParaRPr lang="cs-CZ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6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16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99592" y="4253026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Chodící mladík, tržná rána na hlavě, odřené horní končetiny.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267744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reaguje normálně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376314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růžový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076056" y="5157192"/>
            <a:ext cx="1896252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dýchá normálně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5436096" y="6119157"/>
            <a:ext cx="1584176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ffectLst/>
                <a:ea typeface="Calibri"/>
                <a:cs typeface="Times New Roman"/>
              </a:rPr>
              <a:t>drobná rána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/>
          <a:stretch/>
        </p:blipFill>
        <p:spPr>
          <a:xfrm>
            <a:off x="2339752" y="1161064"/>
            <a:ext cx="4196863" cy="28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876256" y="1537628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B050"/>
                </a:solidFill>
              </a:rPr>
              <a:t>P3 zelená</a:t>
            </a:r>
            <a:endParaRPr lang="cs-CZ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3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17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4325034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Ležící muž, silné bolesti zad, nemůže se postavit.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267744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r</a:t>
            </a:r>
            <a:r>
              <a:rPr lang="cs-CZ" sz="2000" b="1" dirty="0" smtClean="0">
                <a:ea typeface="Calibri"/>
                <a:cs typeface="Times New Roman"/>
              </a:rPr>
              <a:t>eaguje, mluví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304306" y="6093296"/>
            <a:ext cx="2051670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b</a:t>
            </a:r>
            <a:r>
              <a:rPr lang="cs-CZ" sz="2000" b="1" dirty="0" smtClean="0">
                <a:ea typeface="Calibri"/>
                <a:cs typeface="Times New Roman"/>
              </a:rPr>
              <a:t>ledý až šedivý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004048" y="5157192"/>
            <a:ext cx="1944216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dýchá normálně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5004048" y="5949280"/>
            <a:ext cx="2088232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2000" b="1" dirty="0" smtClean="0">
                <a:ea typeface="Calibri"/>
                <a:cs typeface="Times New Roman"/>
              </a:rPr>
              <a:t>bez známek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vnějšího krvácení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74572"/>
            <a:ext cx="4644000" cy="290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948264" y="1393612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P1 červená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1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6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4" t="29291" r="44318" b="12182"/>
          <a:stretch/>
        </p:blipFill>
        <p:spPr bwMode="auto">
          <a:xfrm>
            <a:off x="1547664" y="74156"/>
            <a:ext cx="6192688" cy="665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8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18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4325034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Chodící dívka, bolesti hlavy, krvácí z nosu.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267744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reaguje normálně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304306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růžová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220072" y="5157192"/>
            <a:ext cx="1872208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d</a:t>
            </a:r>
            <a:r>
              <a:rPr lang="cs-CZ" sz="2000" b="1" dirty="0" smtClean="0">
                <a:ea typeface="Calibri"/>
                <a:cs typeface="Times New Roman"/>
              </a:rPr>
              <a:t>ýchá kvalitně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5148063" y="6105104"/>
            <a:ext cx="1800201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2000" b="1" dirty="0" smtClean="0">
                <a:ea typeface="Calibri"/>
                <a:cs typeface="Times New Roman"/>
              </a:rPr>
              <a:t>krvácí z nosu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6949"/>
          <a:stretch/>
        </p:blipFill>
        <p:spPr>
          <a:xfrm>
            <a:off x="2123728" y="1200393"/>
            <a:ext cx="4752000" cy="2876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876256" y="1537628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B050"/>
                </a:solidFill>
              </a:rPr>
              <a:t>P3 zelená</a:t>
            </a:r>
            <a:endParaRPr lang="cs-CZ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9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19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4253026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Sedící dívka, mnohočetné tržné rány po těle, bolest dolní končetiny.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267744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reaguje normálně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304306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růžová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436096" y="5157192"/>
            <a:ext cx="1656184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d</a:t>
            </a:r>
            <a:r>
              <a:rPr lang="cs-CZ" sz="2000" b="1" dirty="0" smtClean="0">
                <a:ea typeface="Calibri"/>
                <a:cs typeface="Times New Roman"/>
              </a:rPr>
              <a:t>ýchá dobře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4996840" y="6081244"/>
            <a:ext cx="1951424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 drobná krvácení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84" y="1124744"/>
            <a:ext cx="4665600" cy="29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804248" y="1753652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AD704"/>
                </a:solidFill>
              </a:rPr>
              <a:t>P2 žlutá</a:t>
            </a:r>
            <a:endParaRPr lang="cs-CZ" sz="2800" b="1" dirty="0">
              <a:solidFill>
                <a:srgbClr val="FAD7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1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20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422108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Nehybně ležící žena, otevřená masivně krvácející rána levé horní končetiny, drobné ranky po celém těle.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195736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nereaguje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123728" y="6093296"/>
            <a:ext cx="1907654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b</a:t>
            </a:r>
            <a:r>
              <a:rPr lang="cs-CZ" sz="2000" b="1" dirty="0" smtClean="0">
                <a:ea typeface="Calibri"/>
                <a:cs typeface="Times New Roman"/>
              </a:rPr>
              <a:t>ledá, opocená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4860032" y="5157192"/>
            <a:ext cx="2016224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dýchá uspokojivě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4612600" y="6021288"/>
            <a:ext cx="2479680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2000" b="1" dirty="0">
                <a:ea typeface="Calibri"/>
                <a:cs typeface="Times New Roman"/>
              </a:rPr>
              <a:t>m</a:t>
            </a:r>
            <a:r>
              <a:rPr lang="cs-CZ" sz="2000" b="1" dirty="0" smtClean="0">
                <a:ea typeface="Calibri"/>
                <a:cs typeface="Times New Roman"/>
              </a:rPr>
              <a:t>asivní končetinové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krvácení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4" name="Picture 2" descr="Související obrázek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56" y="1124744"/>
            <a:ext cx="4723200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ovéPole 15"/>
          <p:cNvSpPr txBox="1"/>
          <p:nvPr/>
        </p:nvSpPr>
        <p:spPr>
          <a:xfrm>
            <a:off x="6876256" y="1138679"/>
            <a:ext cx="21602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P1 červená</a:t>
            </a:r>
          </a:p>
          <a:p>
            <a:pPr algn="ctr"/>
            <a:r>
              <a:rPr lang="cs-CZ" b="1" dirty="0" smtClean="0"/>
              <a:t>+ zástava velkého krvácení zaškrcením končetiny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1081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21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4253026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Sedící žena, je jí nevolno, 2x zvracela, třese se, neklidná.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195736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reaguje rozrušeně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195736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bledá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4860032" y="5013176"/>
            <a:ext cx="2232248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2000" b="1" dirty="0">
                <a:ea typeface="Calibri"/>
                <a:cs typeface="Times New Roman"/>
              </a:rPr>
              <a:t>d</a:t>
            </a:r>
            <a:r>
              <a:rPr lang="cs-CZ" sz="2000" b="1" dirty="0" smtClean="0">
                <a:ea typeface="Calibri"/>
                <a:cs typeface="Times New Roman"/>
              </a:rPr>
              <a:t>ýchá nepřirozeně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rychle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5220072" y="6033096"/>
            <a:ext cx="1656184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2000" b="1" dirty="0">
                <a:ea typeface="Calibri"/>
                <a:cs typeface="Times New Roman"/>
              </a:rPr>
              <a:t>b</a:t>
            </a:r>
            <a:r>
              <a:rPr lang="cs-CZ" sz="2000" b="1" dirty="0" smtClean="0">
                <a:ea typeface="Calibri"/>
                <a:cs typeface="Times New Roman"/>
              </a:rPr>
              <a:t>ez vnějšího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krvácení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1"/>
          <a:stretch/>
        </p:blipFill>
        <p:spPr>
          <a:xfrm>
            <a:off x="1980256" y="1124744"/>
            <a:ext cx="4896000" cy="281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948264" y="1393612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P1 červená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22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425302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Sedící žena, mnohočetné oděrky a tržné ranky, s pomocí se postaví, ale nemůže pro bolest chodit a opět si sedne.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267744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reaguje normálně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304306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růžová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004048" y="5157192"/>
            <a:ext cx="2016224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d</a:t>
            </a:r>
            <a:r>
              <a:rPr lang="cs-CZ" sz="2000" b="1" dirty="0" smtClean="0">
                <a:ea typeface="Calibri"/>
                <a:cs typeface="Times New Roman"/>
              </a:rPr>
              <a:t>ýchá normálně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5220072" y="6105104"/>
            <a:ext cx="1836204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d</a:t>
            </a:r>
            <a:r>
              <a:rPr lang="cs-CZ" sz="2000" b="1" dirty="0" smtClean="0">
                <a:effectLst/>
                <a:ea typeface="Calibri"/>
                <a:cs typeface="Times New Roman"/>
              </a:rPr>
              <a:t>robné ranky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0" r="5242"/>
          <a:stretch/>
        </p:blipFill>
        <p:spPr>
          <a:xfrm>
            <a:off x="2232280" y="1132763"/>
            <a:ext cx="4605248" cy="291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804248" y="1753652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AD704"/>
                </a:solidFill>
              </a:rPr>
              <a:t>P2 žlutá</a:t>
            </a:r>
            <a:endParaRPr lang="cs-CZ" sz="2800" b="1" dirty="0">
              <a:solidFill>
                <a:srgbClr val="FAD7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8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23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4253026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Chodící muž, sedřené horní končetiny, bolesti břicha.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267744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komunikuje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304306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růžový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004048" y="5157192"/>
            <a:ext cx="2016224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d</a:t>
            </a:r>
            <a:r>
              <a:rPr lang="cs-CZ" sz="2000" b="1" dirty="0" smtClean="0">
                <a:ea typeface="Calibri"/>
                <a:cs typeface="Times New Roman"/>
              </a:rPr>
              <a:t>ýchá normálně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5261525" y="5949280"/>
            <a:ext cx="1614731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b</a:t>
            </a:r>
            <a:r>
              <a:rPr lang="cs-CZ" sz="2000" b="1" dirty="0" smtClean="0">
                <a:ea typeface="Calibri"/>
                <a:cs typeface="Times New Roman"/>
              </a:rPr>
              <a:t>ez velkého krvácení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49" y="1196752"/>
            <a:ext cx="4500000" cy="281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876256" y="1537628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B050"/>
                </a:solidFill>
              </a:rPr>
              <a:t>P3 zelená</a:t>
            </a:r>
            <a:endParaRPr lang="cs-CZ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24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4253026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Ležící žena, krvácející rána na hlavě.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267744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nereaguje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304306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růžová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4932040" y="5157192"/>
            <a:ext cx="2016224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d</a:t>
            </a:r>
            <a:r>
              <a:rPr lang="cs-CZ" sz="2000" b="1" dirty="0" smtClean="0">
                <a:ea typeface="Calibri"/>
                <a:cs typeface="Times New Roman"/>
              </a:rPr>
              <a:t>ýchá chroptivě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5148064" y="6105104"/>
            <a:ext cx="1872208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d</a:t>
            </a:r>
            <a:r>
              <a:rPr lang="cs-CZ" sz="2000" b="1" dirty="0" smtClean="0">
                <a:ea typeface="Calibri"/>
                <a:cs typeface="Times New Roman"/>
              </a:rPr>
              <a:t>robné rány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5" b="7160"/>
          <a:stretch/>
        </p:blipFill>
        <p:spPr>
          <a:xfrm>
            <a:off x="1630586" y="1124744"/>
            <a:ext cx="57662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840252" y="1393612"/>
            <a:ext cx="2052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P1 červená</a:t>
            </a:r>
          </a:p>
          <a:p>
            <a:pPr algn="ctr"/>
            <a:r>
              <a:rPr lang="cs-CZ" sz="2000" b="1" dirty="0" smtClean="0"/>
              <a:t>+ ideálně položit na záda a zaklonit hlavu</a:t>
            </a:r>
          </a:p>
        </p:txBody>
      </p:sp>
    </p:spTree>
    <p:extLst>
      <p:ext uri="{BB962C8B-B14F-4D97-AF65-F5344CB8AC3E}">
        <p14:creationId xmlns:p14="http://schemas.microsoft.com/office/powerpoint/2010/main" val="415118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25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584" y="4397042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Ležící muž, rána v levé polovině hrudníku.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267744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mluví ale těžce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304306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růžový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4932040" y="5013176"/>
            <a:ext cx="2232248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Pomalé, usilovné, hlasité dýchání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5652120" y="6105104"/>
            <a:ext cx="1296144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nekrvácí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72" y="1124744"/>
            <a:ext cx="4896000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948264" y="1393612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P1 červená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26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584" y="4397042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Ležící muž, sedřené horní končetiny, rána na hlavě a hrudníku.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267744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nereaguje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304306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bledý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652120" y="5157192"/>
            <a:ext cx="1205864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nedýchá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5364088" y="5949280"/>
            <a:ext cx="1728192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v</a:t>
            </a:r>
            <a:r>
              <a:rPr lang="cs-CZ" sz="2000" b="1" dirty="0" smtClean="0">
                <a:ea typeface="Calibri"/>
                <a:cs typeface="Times New Roman"/>
              </a:rPr>
              <a:t>íce drobných krvácení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92" y="1183588"/>
            <a:ext cx="4860000" cy="303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6984776" y="1300698"/>
            <a:ext cx="212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záklon hlavy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164288" y="173274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nedýchá</a:t>
            </a:r>
            <a:endParaRPr lang="cs-CZ" sz="2000" b="1" dirty="0"/>
          </a:p>
        </p:txBody>
      </p:sp>
      <p:sp>
        <p:nvSpPr>
          <p:cNvPr id="5" name="Obdélník 4"/>
          <p:cNvSpPr/>
          <p:nvPr/>
        </p:nvSpPr>
        <p:spPr>
          <a:xfrm>
            <a:off x="7257243" y="2564904"/>
            <a:ext cx="1470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/>
              <a:t>P4 černá</a:t>
            </a:r>
          </a:p>
        </p:txBody>
      </p:sp>
    </p:spTree>
    <p:extLst>
      <p:ext uri="{BB962C8B-B14F-4D97-AF65-F5344CB8AC3E}">
        <p14:creationId xmlns:p14="http://schemas.microsoft.com/office/powerpoint/2010/main" val="47013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27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584" y="4397042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Ležící muž s poraněným hrudníkem.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267744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nereaguje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304306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bledý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364088" y="5157192"/>
            <a:ext cx="1656184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nedýchá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5364088" y="5949280"/>
            <a:ext cx="1728192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b</a:t>
            </a:r>
            <a:r>
              <a:rPr lang="cs-CZ" sz="2000" b="1" dirty="0" smtClean="0">
                <a:effectLst/>
                <a:ea typeface="Calibri"/>
                <a:cs typeface="Times New Roman"/>
              </a:rPr>
              <a:t>ez vnějšího krvácení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24744"/>
            <a:ext cx="4896000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984268" y="1340768"/>
            <a:ext cx="205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z</a:t>
            </a:r>
            <a:r>
              <a:rPr lang="cs-CZ" sz="2000" b="1" dirty="0" smtClean="0"/>
              <a:t>áklon hlavy</a:t>
            </a:r>
            <a:endParaRPr lang="cs-CZ" sz="20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7200292" y="1804754"/>
            <a:ext cx="183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</a:t>
            </a:r>
            <a:r>
              <a:rPr lang="cs-CZ" sz="2000" b="1" dirty="0" smtClean="0"/>
              <a:t>tále nedýchá</a:t>
            </a:r>
            <a:endParaRPr lang="cs-CZ" sz="2000" b="1" dirty="0"/>
          </a:p>
        </p:txBody>
      </p:sp>
      <p:sp>
        <p:nvSpPr>
          <p:cNvPr id="5" name="Obdélník 4"/>
          <p:cNvSpPr/>
          <p:nvPr/>
        </p:nvSpPr>
        <p:spPr>
          <a:xfrm>
            <a:off x="7308304" y="2678206"/>
            <a:ext cx="1470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/>
              <a:t>P4 černá</a:t>
            </a:r>
          </a:p>
        </p:txBody>
      </p:sp>
    </p:spTree>
    <p:extLst>
      <p:ext uri="{BB962C8B-B14F-4D97-AF65-F5344CB8AC3E}">
        <p14:creationId xmlns:p14="http://schemas.microsoft.com/office/powerpoint/2010/main" val="2966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1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71600" y="423328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Ležící žena asi 30 let, nehýbe </a:t>
            </a:r>
            <a:r>
              <a:rPr lang="cs-CZ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se, krvácí </a:t>
            </a:r>
            <a:r>
              <a:rPr lang="cs-CZ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z rány na </a:t>
            </a:r>
            <a:r>
              <a:rPr lang="cs-CZ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hlavě, otevřená zlomenina dolní končetiny.</a:t>
            </a:r>
            <a:endParaRPr lang="cs-CZ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8" name="Obrázek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869160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195736" y="5085184"/>
            <a:ext cx="125958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ffectLst/>
                <a:ea typeface="Calibri"/>
                <a:cs typeface="Times New Roman"/>
              </a:rPr>
              <a:t>nereaguje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195736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růžová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724128" y="5085184"/>
            <a:ext cx="1080120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ffectLst/>
                <a:ea typeface="Calibri"/>
                <a:cs typeface="Times New Roman"/>
              </a:rPr>
              <a:t>chroptí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5220072" y="5949280"/>
            <a:ext cx="1800200" cy="420241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cs-CZ" sz="2000" b="1" dirty="0">
                <a:ea typeface="Calibri"/>
                <a:cs typeface="Times New Roman"/>
              </a:rPr>
              <a:t>b</a:t>
            </a:r>
            <a:r>
              <a:rPr lang="cs-CZ" sz="2000" b="1" dirty="0" smtClean="0">
                <a:effectLst/>
                <a:ea typeface="Calibri"/>
                <a:cs typeface="Times New Roman"/>
              </a:rPr>
              <a:t>ez zn. masivní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ffectLst/>
                <a:ea typeface="Calibri"/>
                <a:cs typeface="Times New Roman"/>
              </a:rPr>
              <a:t>  krevní ztráty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26" name="Ovál 25"/>
          <p:cNvSpPr/>
          <p:nvPr/>
        </p:nvSpPr>
        <p:spPr>
          <a:xfrm>
            <a:off x="683568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3"/>
          <a:stretch/>
        </p:blipFill>
        <p:spPr>
          <a:xfrm>
            <a:off x="1809467" y="1124744"/>
            <a:ext cx="5522084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Související obrázek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05264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7164288" y="1916832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P1 červená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1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28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584" y="446905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Ležící žena, tržné a řezné rány po celém těle.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267744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komunikuje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339752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růžová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076056" y="5157192"/>
            <a:ext cx="1944216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dýchá normálně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5004048" y="6105104"/>
            <a:ext cx="2016224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d</a:t>
            </a:r>
            <a:r>
              <a:rPr lang="cs-CZ" sz="2000" b="1" dirty="0" smtClean="0">
                <a:ea typeface="Calibri"/>
                <a:cs typeface="Times New Roman"/>
              </a:rPr>
              <a:t>robná krvácení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51" y="1161088"/>
            <a:ext cx="4896000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912260" y="1753652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AD704"/>
                </a:solidFill>
              </a:rPr>
              <a:t>P2 žlutá</a:t>
            </a:r>
            <a:endParaRPr lang="cs-CZ" sz="2800" b="1" dirty="0">
              <a:solidFill>
                <a:srgbClr val="FAD7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2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29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584" y="4397042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Ležící muž, zlomenina pravého kotníku.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195736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r</a:t>
            </a:r>
            <a:r>
              <a:rPr lang="cs-CZ" sz="2000" b="1" dirty="0" smtClean="0">
                <a:ea typeface="Calibri"/>
                <a:cs typeface="Times New Roman"/>
              </a:rPr>
              <a:t>eaguje bolestivě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195736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růžový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148064" y="5157192"/>
            <a:ext cx="1944216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d</a:t>
            </a:r>
            <a:r>
              <a:rPr lang="cs-CZ" sz="2000" b="1" dirty="0" smtClean="0">
                <a:ea typeface="Calibri"/>
                <a:cs typeface="Times New Roman"/>
              </a:rPr>
              <a:t>ýchá normálně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5796136" y="6105104"/>
            <a:ext cx="1080120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ffectLst/>
                <a:ea typeface="Calibri"/>
                <a:cs typeface="Times New Roman"/>
              </a:rPr>
              <a:t>nekrvácí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92" y="1196752"/>
            <a:ext cx="4716000" cy="294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912260" y="1753652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AD704"/>
                </a:solidFill>
              </a:rPr>
              <a:t>P2 žlutá</a:t>
            </a:r>
            <a:endParaRPr lang="cs-CZ" sz="2800" b="1" dirty="0">
              <a:solidFill>
                <a:srgbClr val="FAD7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3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30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584" y="429309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Sedící žena, může s pomocí vstát a chodit, tržné rány hlavy a ztrátové poranění oka.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195736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r</a:t>
            </a:r>
            <a:r>
              <a:rPr lang="cs-CZ" sz="2000" b="1" dirty="0" smtClean="0">
                <a:ea typeface="Calibri"/>
                <a:cs typeface="Times New Roman"/>
              </a:rPr>
              <a:t>eaguje bolestivě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232298" y="6093296"/>
            <a:ext cx="1763638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n</a:t>
            </a:r>
            <a:r>
              <a:rPr lang="cs-CZ" sz="2000" b="1" dirty="0" smtClean="0">
                <a:ea typeface="Calibri"/>
                <a:cs typeface="Times New Roman"/>
              </a:rPr>
              <a:t>elze hodnotit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076056" y="5157192"/>
            <a:ext cx="2016224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d</a:t>
            </a:r>
            <a:r>
              <a:rPr lang="cs-CZ" sz="2000" b="1" dirty="0" smtClean="0">
                <a:ea typeface="Calibri"/>
                <a:cs typeface="Times New Roman"/>
              </a:rPr>
              <a:t>ýchá normálně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5076056" y="5961088"/>
            <a:ext cx="2016224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krvácí v obličeji nikoliv masivně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09" r="4303"/>
          <a:stretch/>
        </p:blipFill>
        <p:spPr>
          <a:xfrm>
            <a:off x="2294357" y="1124744"/>
            <a:ext cx="4437883" cy="293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876256" y="1537628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B050"/>
                </a:solidFill>
              </a:rPr>
              <a:t>P3 zelená</a:t>
            </a:r>
            <a:endParaRPr lang="cs-CZ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2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Správné řešení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19672" y="1600200"/>
            <a:ext cx="7056784" cy="4525963"/>
          </a:xfrm>
        </p:spPr>
        <p:txBody>
          <a:bodyPr numCol="3"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P1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00B050"/>
                </a:solidFill>
              </a:rPr>
              <a:t>P3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P1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P1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FAD704"/>
                </a:solidFill>
              </a:rPr>
              <a:t>P2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P4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P1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AD704"/>
                </a:solidFill>
              </a:rPr>
              <a:t>P2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P1</a:t>
            </a:r>
            <a:endParaRPr lang="cs-CZ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AD704"/>
                </a:solidFill>
              </a:rPr>
              <a:t>P2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P1</a:t>
            </a:r>
            <a:endParaRPr lang="cs-CZ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00B050"/>
                </a:solidFill>
              </a:rPr>
              <a:t>P3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P1</a:t>
            </a:r>
            <a:endParaRPr lang="cs-CZ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00B050"/>
                </a:solidFill>
              </a:rPr>
              <a:t>P3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00B050"/>
                </a:solidFill>
              </a:rPr>
              <a:t>P3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00B050"/>
                </a:solidFill>
              </a:rPr>
              <a:t>P3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P1</a:t>
            </a:r>
            <a:endParaRPr lang="cs-CZ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00B050"/>
                </a:solidFill>
              </a:rPr>
              <a:t>P3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AD704"/>
                </a:solidFill>
              </a:rPr>
              <a:t>P2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P1</a:t>
            </a:r>
            <a:endParaRPr lang="cs-CZ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P1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AD704"/>
                </a:solidFill>
              </a:rPr>
              <a:t>P2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00B050"/>
                </a:solidFill>
              </a:rPr>
              <a:t>P3</a:t>
            </a:r>
            <a:endParaRPr lang="cs-CZ" b="1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P1</a:t>
            </a:r>
            <a:endParaRPr lang="cs-CZ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P1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P4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P4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FAD704"/>
                </a:solidFill>
              </a:rPr>
              <a:t>P2</a:t>
            </a:r>
            <a:endParaRPr lang="cs-CZ" b="1" dirty="0">
              <a:solidFill>
                <a:srgbClr val="FAD704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AD704"/>
                </a:solidFill>
              </a:rPr>
              <a:t>P2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00B050"/>
                </a:solidFill>
              </a:rPr>
              <a:t>P3</a:t>
            </a: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2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71600" y="423328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Rozrušený mladý muž, tržná rána na hlavě, na místě chodí sem a tam, hledá kamarádku.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380312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1835696" y="5157192"/>
            <a:ext cx="2232248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m</a:t>
            </a:r>
            <a:r>
              <a:rPr lang="cs-CZ" sz="2000" b="1" dirty="0" smtClean="0">
                <a:ea typeface="Calibri"/>
                <a:cs typeface="Times New Roman"/>
              </a:rPr>
              <a:t>luví o kamarádce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1835696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ffectLst/>
                <a:ea typeface="Calibri"/>
                <a:cs typeface="Times New Roman"/>
              </a:rPr>
              <a:t>růžový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292080" y="5157192"/>
            <a:ext cx="1944217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d</a:t>
            </a:r>
            <a:r>
              <a:rPr lang="cs-CZ" sz="2000" b="1" dirty="0" smtClean="0">
                <a:effectLst/>
                <a:ea typeface="Calibri"/>
                <a:cs typeface="Times New Roman"/>
              </a:rPr>
              <a:t>ýchá normálně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5325749" y="5949280"/>
            <a:ext cx="1694523" cy="420241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cs-CZ" sz="2000" b="1" dirty="0">
                <a:ea typeface="Calibri"/>
                <a:cs typeface="Times New Roman"/>
              </a:rPr>
              <a:t>p</a:t>
            </a:r>
            <a:r>
              <a:rPr lang="cs-CZ" sz="2000" b="1" dirty="0" smtClean="0">
                <a:effectLst/>
                <a:ea typeface="Calibri"/>
                <a:cs typeface="Times New Roman"/>
              </a:rPr>
              <a:t>ouze drobná    </a:t>
            </a:r>
          </a:p>
          <a:p>
            <a:pPr>
              <a:lnSpc>
                <a:spcPct val="115000"/>
              </a:lnSpc>
            </a:pPr>
            <a:r>
              <a:rPr lang="cs-CZ" sz="2000" b="1" dirty="0" smtClean="0">
                <a:ea typeface="Calibri"/>
                <a:cs typeface="Times New Roman"/>
              </a:rPr>
              <a:t>    </a:t>
            </a:r>
            <a:r>
              <a:rPr lang="cs-CZ" sz="2000" b="1" dirty="0" smtClean="0">
                <a:effectLst/>
                <a:ea typeface="Calibri"/>
                <a:cs typeface="Times New Roman"/>
              </a:rPr>
              <a:t>krvácení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83568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7"/>
          <a:stretch/>
        </p:blipFill>
        <p:spPr>
          <a:xfrm>
            <a:off x="1979712" y="1125064"/>
            <a:ext cx="5006892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984268" y="1916832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B050"/>
                </a:solidFill>
              </a:rPr>
              <a:t>P3 zelená</a:t>
            </a:r>
            <a:endParaRPr lang="cs-CZ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3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71600" y="429309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Sedící žena asi 30 let, není schopna chůze, krvácí z hlavy, otevřená zlomenina levé dolní končetiny.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380312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1979712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n</a:t>
            </a:r>
            <a:r>
              <a:rPr lang="cs-CZ" sz="2000" b="1" dirty="0" smtClean="0">
                <a:effectLst/>
                <a:ea typeface="Calibri"/>
                <a:cs typeface="Times New Roman"/>
              </a:rPr>
              <a:t>aříká bolestí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016274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bledá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220072" y="5157192"/>
            <a:ext cx="2016225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d</a:t>
            </a:r>
            <a:r>
              <a:rPr lang="cs-CZ" sz="2000" b="1" dirty="0" smtClean="0">
                <a:ea typeface="Calibri"/>
                <a:cs typeface="Times New Roman"/>
              </a:rPr>
              <a:t>ýchá normálně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5220071" y="5949280"/>
            <a:ext cx="2088233" cy="420241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2000" b="1" dirty="0">
                <a:ea typeface="Calibri"/>
                <a:cs typeface="Times New Roman"/>
              </a:rPr>
              <a:t>s</a:t>
            </a:r>
            <a:r>
              <a:rPr lang="cs-CZ" sz="2000" b="1" dirty="0" smtClean="0">
                <a:ea typeface="Calibri"/>
                <a:cs typeface="Times New Roman"/>
              </a:rPr>
              <a:t>ilné krvácení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z dolní končetiny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48" y="1129331"/>
            <a:ext cx="4716000" cy="2947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Ovál 14"/>
          <p:cNvSpPr/>
          <p:nvPr/>
        </p:nvSpPr>
        <p:spPr>
          <a:xfrm>
            <a:off x="683568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876256" y="1897668"/>
            <a:ext cx="21602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P1 červená</a:t>
            </a:r>
          </a:p>
          <a:p>
            <a:pPr algn="ctr"/>
            <a:r>
              <a:rPr lang="cs-CZ" b="1" dirty="0" smtClean="0"/>
              <a:t>+ zástava velkého krvácení zaškrcením končetiny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611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4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66435" y="4233282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Nehybně ležící mladý muž, prokrvácený oděv horní poloviny těla.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267744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nereaguje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304306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bledý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508104" y="5157192"/>
            <a:ext cx="1224136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ffectLst/>
                <a:ea typeface="Calibri"/>
                <a:cs typeface="Times New Roman"/>
              </a:rPr>
              <a:t>nedýchá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4906506" y="5877272"/>
            <a:ext cx="2257782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2000" b="1" dirty="0">
                <a:ea typeface="Calibri"/>
                <a:cs typeface="Times New Roman"/>
              </a:rPr>
              <a:t>v</a:t>
            </a:r>
            <a:r>
              <a:rPr lang="cs-CZ" sz="2000" b="1" dirty="0" smtClean="0">
                <a:ea typeface="Calibri"/>
                <a:cs typeface="Times New Roman"/>
              </a:rPr>
              <a:t>ýrazná krevní</a:t>
            </a:r>
          </a:p>
          <a:p>
            <a:pPr algn="ctr">
              <a:lnSpc>
                <a:spcPct val="115000"/>
              </a:lnSpc>
            </a:pPr>
            <a:r>
              <a:rPr lang="cs-CZ" sz="2000" b="1" dirty="0" smtClean="0">
                <a:ea typeface="Calibri"/>
                <a:cs typeface="Times New Roman"/>
              </a:rPr>
              <a:t> ztráta pod oděvem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11560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"/>
          <a:stretch/>
        </p:blipFill>
        <p:spPr>
          <a:xfrm>
            <a:off x="2125937" y="1196752"/>
            <a:ext cx="4820117" cy="27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020272" y="1196752"/>
            <a:ext cx="2018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otočení </a:t>
            </a:r>
            <a:r>
              <a:rPr lang="cs-CZ" sz="2000" b="1" dirty="0"/>
              <a:t>na </a:t>
            </a:r>
            <a:r>
              <a:rPr lang="cs-CZ" sz="2000" b="1" dirty="0" smtClean="0"/>
              <a:t>záda + záklon hlavy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43744" y="198884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z</a:t>
            </a:r>
            <a:r>
              <a:rPr lang="cs-CZ" sz="2000" b="1" dirty="0" smtClean="0"/>
              <a:t>ačíná chroptět</a:t>
            </a:r>
            <a:endParaRPr lang="cs-CZ" sz="2000" b="1" dirty="0"/>
          </a:p>
        </p:txBody>
      </p:sp>
      <p:sp>
        <p:nvSpPr>
          <p:cNvPr id="6" name="Obdélník 5"/>
          <p:cNvSpPr/>
          <p:nvPr/>
        </p:nvSpPr>
        <p:spPr>
          <a:xfrm>
            <a:off x="7117814" y="2680682"/>
            <a:ext cx="182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P1 červená</a:t>
            </a:r>
          </a:p>
        </p:txBody>
      </p:sp>
    </p:spTree>
    <p:extLst>
      <p:ext uri="{BB962C8B-B14F-4D97-AF65-F5344CB8AC3E}">
        <p14:creationId xmlns:p14="http://schemas.microsoft.com/office/powerpoint/2010/main" val="284030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</a:t>
            </a:r>
            <a:r>
              <a:rPr lang="cs-CZ" sz="3200" b="1" dirty="0" smtClean="0">
                <a:solidFill>
                  <a:srgbClr val="FF0000"/>
                </a:solidFill>
              </a:rPr>
              <a:t>5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4365104"/>
            <a:ext cx="7632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Sedící žena středního věku, mnohočetné krvácivé rány, nemůže vstát.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267744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odpovídá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304306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růžová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148064" y="5157192"/>
            <a:ext cx="1944216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d</a:t>
            </a:r>
            <a:r>
              <a:rPr lang="cs-CZ" sz="2000" b="1" dirty="0" smtClean="0">
                <a:effectLst/>
                <a:ea typeface="Calibri"/>
                <a:cs typeface="Times New Roman"/>
              </a:rPr>
              <a:t>ýchá normálně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5220072" y="5949280"/>
            <a:ext cx="1800200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2000" b="1" dirty="0">
                <a:ea typeface="Calibri"/>
                <a:cs typeface="Times New Roman"/>
              </a:rPr>
              <a:t>p</a:t>
            </a:r>
            <a:r>
              <a:rPr lang="cs-CZ" sz="2000" b="1" dirty="0" smtClean="0">
                <a:ea typeface="Calibri"/>
                <a:cs typeface="Times New Roman"/>
              </a:rPr>
              <a:t>ouze drobné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     krvácení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6"/>
          <a:stretch/>
        </p:blipFill>
        <p:spPr>
          <a:xfrm>
            <a:off x="2460150" y="1125064"/>
            <a:ext cx="4344098" cy="30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804248" y="1916832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AD704"/>
                </a:solidFill>
              </a:rPr>
              <a:t>P2 žlutá</a:t>
            </a:r>
            <a:endParaRPr lang="cs-CZ" sz="2800" b="1" dirty="0">
              <a:solidFill>
                <a:srgbClr val="FAD7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3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6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71600" y="4233282"/>
            <a:ext cx="7151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Ležící mladá dívka, krvácí z dutiny ústní, otevřené poranění břicha s výhřezem orgánů.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267744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nereaguje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267744" y="6093296"/>
            <a:ext cx="205167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p</a:t>
            </a:r>
            <a:r>
              <a:rPr lang="cs-CZ" sz="2000" b="1" dirty="0" smtClean="0">
                <a:ea typeface="Calibri"/>
                <a:cs typeface="Times New Roman"/>
              </a:rPr>
              <a:t>opelavě šedivá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580112" y="5157192"/>
            <a:ext cx="1368152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ffectLst/>
                <a:ea typeface="Calibri"/>
                <a:cs typeface="Times New Roman"/>
              </a:rPr>
              <a:t>nedýchá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5364088" y="6033096"/>
            <a:ext cx="1584176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cs-CZ" sz="2000" b="1" dirty="0" err="1" smtClean="0">
                <a:ea typeface="Calibri"/>
                <a:cs typeface="Times New Roman"/>
              </a:rPr>
              <a:t>prokrvácená</a:t>
            </a:r>
            <a:endParaRPr lang="cs-CZ" sz="20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     mikina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8" b="16515"/>
          <a:stretch/>
        </p:blipFill>
        <p:spPr>
          <a:xfrm>
            <a:off x="1043608" y="1124744"/>
            <a:ext cx="6863459" cy="29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380312" y="26064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z</a:t>
            </a:r>
            <a:r>
              <a:rPr lang="cs-CZ" sz="2000" b="1" dirty="0" smtClean="0"/>
              <a:t>áklon hlavy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08304" y="620688"/>
            <a:ext cx="1763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s</a:t>
            </a:r>
            <a:r>
              <a:rPr lang="cs-CZ" sz="2000" b="1" dirty="0" smtClean="0"/>
              <a:t>tále nedýchá</a:t>
            </a:r>
            <a:endParaRPr lang="cs-CZ" sz="2000" b="1" dirty="0"/>
          </a:p>
        </p:txBody>
      </p:sp>
      <p:sp>
        <p:nvSpPr>
          <p:cNvPr id="6" name="Obdélník 5"/>
          <p:cNvSpPr/>
          <p:nvPr/>
        </p:nvSpPr>
        <p:spPr>
          <a:xfrm>
            <a:off x="7452320" y="1340768"/>
            <a:ext cx="1470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/>
              <a:t>P4 černá</a:t>
            </a:r>
          </a:p>
        </p:txBody>
      </p:sp>
    </p:spTree>
    <p:extLst>
      <p:ext uri="{BB962C8B-B14F-4D97-AF65-F5344CB8AC3E}">
        <p14:creationId xmlns:p14="http://schemas.microsoft.com/office/powerpoint/2010/main" val="11464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Pacient č. 7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4293096"/>
            <a:ext cx="7632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Nehybně ležící muž, tržná rána hlavy, výtok krve z nosu, hematom kolem obou očí.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168"/>
            <a:ext cx="936104" cy="936104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1008112" cy="1080120"/>
          </a:xfrm>
          <a:prstGeom prst="rect">
            <a:avLst/>
          </a:prstGeom>
        </p:spPr>
      </p:pic>
      <p:pic>
        <p:nvPicPr>
          <p:cNvPr id="21" name="Obrázek 2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4" b="25301"/>
          <a:stretch/>
        </p:blipFill>
        <p:spPr bwMode="auto">
          <a:xfrm>
            <a:off x="7164288" y="5877272"/>
            <a:ext cx="864096" cy="83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ové pole 46"/>
          <p:cNvSpPr txBox="1"/>
          <p:nvPr/>
        </p:nvSpPr>
        <p:spPr>
          <a:xfrm>
            <a:off x="2267744" y="5157192"/>
            <a:ext cx="2088232" cy="4320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nereaguje</a:t>
            </a:r>
            <a:endParaRPr lang="cs-CZ" sz="120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ové pole 47"/>
          <p:cNvSpPr txBox="1"/>
          <p:nvPr/>
        </p:nvSpPr>
        <p:spPr>
          <a:xfrm>
            <a:off x="2304306" y="6093296"/>
            <a:ext cx="971550" cy="2762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růžový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Textové pole 48"/>
          <p:cNvSpPr txBox="1"/>
          <p:nvPr/>
        </p:nvSpPr>
        <p:spPr>
          <a:xfrm>
            <a:off x="5148064" y="5157192"/>
            <a:ext cx="1836204" cy="360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>
                <a:ea typeface="Calibri"/>
                <a:cs typeface="Times New Roman"/>
              </a:rPr>
              <a:t>d</a:t>
            </a:r>
            <a:r>
              <a:rPr lang="cs-CZ" sz="2000" b="1" dirty="0" smtClean="0">
                <a:effectLst/>
                <a:ea typeface="Calibri"/>
                <a:cs typeface="Times New Roman"/>
              </a:rPr>
              <a:t>ýchá kvalitně</a:t>
            </a:r>
            <a:endParaRPr lang="cs-CZ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ové pole 49"/>
          <p:cNvSpPr txBox="1"/>
          <p:nvPr/>
        </p:nvSpPr>
        <p:spPr>
          <a:xfrm>
            <a:off x="4932040" y="5949280"/>
            <a:ext cx="2160240" cy="348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2000" b="1" dirty="0">
                <a:ea typeface="Calibri"/>
                <a:cs typeface="Times New Roman"/>
              </a:rPr>
              <a:t>b</a:t>
            </a:r>
            <a:r>
              <a:rPr lang="cs-CZ" sz="2000" b="1" dirty="0" smtClean="0">
                <a:ea typeface="Calibri"/>
                <a:cs typeface="Times New Roman"/>
              </a:rPr>
              <a:t>ez známek velké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b="1" dirty="0" smtClean="0">
                <a:ea typeface="Calibri"/>
                <a:cs typeface="Times New Roman"/>
              </a:rPr>
              <a:t>      krevní ztráty</a:t>
            </a:r>
            <a:endParaRPr lang="cs-CZ" sz="2000" b="1" dirty="0">
              <a:effectLst/>
              <a:ea typeface="Calibri"/>
              <a:cs typeface="Times New Roman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47564" y="6206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72" y="1124744"/>
            <a:ext cx="4723200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Související obráze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56" y="5841360"/>
            <a:ext cx="736656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7092280" y="1844824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P1 červená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954</Words>
  <Application>Microsoft Office PowerPoint</Application>
  <PresentationFormat>Předvádění na obrazovce (4:3)</PresentationFormat>
  <Paragraphs>274</Paragraphs>
  <Slides>33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Motiv systému Office</vt:lpstr>
      <vt:lpstr>TŘÍDĚNÍ ZRANĚNÝCH  Spolupráce složek IZS při společném řešení hromadného neštěstí na území Hl. města Prahy</vt:lpstr>
      <vt:lpstr>Prezentace aplikace PowerPoint</vt:lpstr>
      <vt:lpstr>Pacient č. 1</vt:lpstr>
      <vt:lpstr>Pacient č. 2</vt:lpstr>
      <vt:lpstr>Pacient č. 3</vt:lpstr>
      <vt:lpstr>Pacient č. 4</vt:lpstr>
      <vt:lpstr>Pacient č. 5</vt:lpstr>
      <vt:lpstr>Pacient č. 6</vt:lpstr>
      <vt:lpstr>Pacient č. 7</vt:lpstr>
      <vt:lpstr>Pacient č. 8</vt:lpstr>
      <vt:lpstr>Pacient č. 9</vt:lpstr>
      <vt:lpstr>Pacient č. 10</vt:lpstr>
      <vt:lpstr>Pacient č. 11</vt:lpstr>
      <vt:lpstr>Pacient č. 12</vt:lpstr>
      <vt:lpstr>Pacient č. 13</vt:lpstr>
      <vt:lpstr>Pacient č. 14</vt:lpstr>
      <vt:lpstr>Pacient č. 15</vt:lpstr>
      <vt:lpstr>Pacient č. 16</vt:lpstr>
      <vt:lpstr>Pacient č. 17</vt:lpstr>
      <vt:lpstr>Pacient č. 18</vt:lpstr>
      <vt:lpstr>Pacient č. 19</vt:lpstr>
      <vt:lpstr>Pacient č. 20</vt:lpstr>
      <vt:lpstr>Pacient č. 21</vt:lpstr>
      <vt:lpstr>Pacient č. 22</vt:lpstr>
      <vt:lpstr>Pacient č. 23</vt:lpstr>
      <vt:lpstr>Pacient č. 24</vt:lpstr>
      <vt:lpstr>Pacient č. 25</vt:lpstr>
      <vt:lpstr>Pacient č. 26</vt:lpstr>
      <vt:lpstr>Pacient č. 27</vt:lpstr>
      <vt:lpstr>Pacient č. 28</vt:lpstr>
      <vt:lpstr>Pacient č. 29</vt:lpstr>
      <vt:lpstr>Pacient č. 30</vt:lpstr>
      <vt:lpstr>Správné řešení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Pacient č. 1</dc:title>
  <dc:creator>Míra</dc:creator>
  <cp:lastModifiedBy>27733</cp:lastModifiedBy>
  <cp:revision>112</cp:revision>
  <dcterms:created xsi:type="dcterms:W3CDTF">2017-09-06T18:37:43Z</dcterms:created>
  <dcterms:modified xsi:type="dcterms:W3CDTF">2018-05-15T19:45:48Z</dcterms:modified>
</cp:coreProperties>
</file>