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4" r:id="rId8"/>
    <p:sldId id="263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FC0-D24C-44AD-8DE0-9A8B94A9437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33D-D01C-4895-AB41-D6086D970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FC0-D24C-44AD-8DE0-9A8B94A9437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33D-D01C-4895-AB41-D6086D970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FC0-D24C-44AD-8DE0-9A8B94A9437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33D-D01C-4895-AB41-D6086D970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FC0-D24C-44AD-8DE0-9A8B94A9437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33D-D01C-4895-AB41-D6086D970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FC0-D24C-44AD-8DE0-9A8B94A9437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33D-D01C-4895-AB41-D6086D970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FC0-D24C-44AD-8DE0-9A8B94A9437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33D-D01C-4895-AB41-D6086D970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FC0-D24C-44AD-8DE0-9A8B94A9437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33D-D01C-4895-AB41-D6086D970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FC0-D24C-44AD-8DE0-9A8B94A9437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33D-D01C-4895-AB41-D6086D970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FC0-D24C-44AD-8DE0-9A8B94A9437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33D-D01C-4895-AB41-D6086D970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FC0-D24C-44AD-8DE0-9A8B94A9437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33D-D01C-4895-AB41-D6086D970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FBFC0-D24C-44AD-8DE0-9A8B94A9437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9C33D-D01C-4895-AB41-D6086D97079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FBFC0-D24C-44AD-8DE0-9A8B94A9437B}" type="datetimeFigureOut">
              <a:rPr lang="cs-CZ" smtClean="0"/>
              <a:t>05.03.2020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9C33D-D01C-4895-AB41-D6086D97079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skripta.eu/w/Depolarizac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wikiskripta.eu/w/Repolarizac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Základy EKG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MUDr. Eva Medová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Srdeční rytmus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Měříme vzdálenosti mezi zvoleným bodem komorového komplexu (nejčastěji kmit R) v každém cyklu </a:t>
            </a:r>
            <a:r>
              <a:rPr lang="cs-CZ" b="1" dirty="0" smtClean="0"/>
              <a:t>v celém EKG</a:t>
            </a:r>
          </a:p>
          <a:p>
            <a:r>
              <a:rPr lang="cs-CZ" b="1" dirty="0" smtClean="0"/>
              <a:t>Sinusový rytmus – </a:t>
            </a:r>
            <a:r>
              <a:rPr lang="cs-CZ" dirty="0" smtClean="0"/>
              <a:t>SA uzel, fyziologický</a:t>
            </a:r>
          </a:p>
          <a:p>
            <a:r>
              <a:rPr lang="cs-CZ" b="1" dirty="0" err="1" smtClean="0"/>
              <a:t>Junkční</a:t>
            </a:r>
            <a:r>
              <a:rPr lang="cs-CZ" b="1" dirty="0" smtClean="0"/>
              <a:t> rytmus - </a:t>
            </a:r>
            <a:r>
              <a:rPr lang="cs-CZ" dirty="0"/>
              <a:t>ř</a:t>
            </a:r>
            <a:r>
              <a:rPr lang="cs-CZ" dirty="0" smtClean="0"/>
              <a:t>ídící vzruch vzniká v A-V uzlu nebo v </a:t>
            </a:r>
            <a:r>
              <a:rPr lang="cs-CZ" dirty="0" err="1" smtClean="0"/>
              <a:t>Hisově</a:t>
            </a:r>
            <a:r>
              <a:rPr lang="cs-CZ" dirty="0" smtClean="0"/>
              <a:t> svazku</a:t>
            </a:r>
          </a:p>
          <a:p>
            <a:r>
              <a:rPr lang="cs-CZ" b="1" dirty="0" smtClean="0"/>
              <a:t>Komorový rytmus –</a:t>
            </a:r>
            <a:r>
              <a:rPr lang="cs-CZ" dirty="0" smtClean="0"/>
              <a:t> vznik v převodním systému pod místem, kde se </a:t>
            </a:r>
            <a:r>
              <a:rPr lang="cs-CZ" dirty="0" err="1" smtClean="0"/>
              <a:t>Hisův</a:t>
            </a:r>
            <a:r>
              <a:rPr lang="cs-CZ" dirty="0" smtClean="0"/>
              <a:t> svazek dělí na </a:t>
            </a:r>
            <a:r>
              <a:rPr lang="cs-CZ" dirty="0" err="1" smtClean="0"/>
              <a:t>Tawarova</a:t>
            </a:r>
            <a:r>
              <a:rPr lang="cs-CZ" dirty="0" smtClean="0"/>
              <a:t> raménka, široké QRS nad 0,12s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Srdeční frekvence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Frekvence stahů komor</a:t>
            </a:r>
          </a:p>
          <a:p>
            <a:r>
              <a:rPr lang="cs-CZ" dirty="0" smtClean="0"/>
              <a:t>Bradykardie, tachykardie</a:t>
            </a:r>
          </a:p>
          <a:p>
            <a:r>
              <a:rPr lang="cs-CZ" dirty="0" smtClean="0"/>
              <a:t>300/ počet čtverců mezi 2 </a:t>
            </a:r>
            <a:r>
              <a:rPr lang="cs-CZ" dirty="0"/>
              <a:t>k</a:t>
            </a:r>
            <a:r>
              <a:rPr lang="cs-CZ" dirty="0" smtClean="0"/>
              <a:t>mity R</a:t>
            </a:r>
          </a:p>
          <a:p>
            <a:r>
              <a:rPr lang="cs-CZ" dirty="0" smtClean="0"/>
              <a:t>dg. arytmií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Vlna 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Fyziologicky </a:t>
            </a:r>
            <a:r>
              <a:rPr lang="cs-CZ" b="1" dirty="0" smtClean="0"/>
              <a:t>P vlna</a:t>
            </a:r>
            <a:r>
              <a:rPr lang="cs-CZ" dirty="0" smtClean="0"/>
              <a:t> předchází každý QRS komplex</a:t>
            </a:r>
          </a:p>
          <a:p>
            <a:r>
              <a:rPr lang="cs-CZ" dirty="0" smtClean="0"/>
              <a:t>hodnotíme </a:t>
            </a:r>
            <a:r>
              <a:rPr lang="cs-CZ" b="1" dirty="0" smtClean="0"/>
              <a:t>pozitivitu a negativitu</a:t>
            </a:r>
            <a:r>
              <a:rPr lang="cs-CZ" dirty="0" smtClean="0"/>
              <a:t>, </a:t>
            </a:r>
            <a:r>
              <a:rPr lang="cs-CZ" b="1" dirty="0" smtClean="0"/>
              <a:t>amplitudu</a:t>
            </a:r>
            <a:r>
              <a:rPr lang="cs-CZ" dirty="0" smtClean="0"/>
              <a:t> a </a:t>
            </a:r>
            <a:r>
              <a:rPr lang="cs-CZ" b="1" dirty="0" smtClean="0"/>
              <a:t>dobu trvání</a:t>
            </a:r>
            <a:r>
              <a:rPr lang="cs-CZ" dirty="0" smtClean="0"/>
              <a:t> </a:t>
            </a:r>
          </a:p>
          <a:p>
            <a:r>
              <a:rPr lang="cs-CZ" dirty="0" smtClean="0"/>
              <a:t>amplituda P vlny </a:t>
            </a:r>
            <a:r>
              <a:rPr lang="cs-CZ" b="1" dirty="0" smtClean="0"/>
              <a:t>0,25 </a:t>
            </a:r>
            <a:r>
              <a:rPr lang="cs-CZ" b="1" dirty="0" err="1" smtClean="0"/>
              <a:t>mV</a:t>
            </a:r>
            <a:r>
              <a:rPr lang="cs-CZ" b="1" dirty="0" smtClean="0"/>
              <a:t>, </a:t>
            </a:r>
            <a:r>
              <a:rPr lang="cs-CZ" dirty="0" smtClean="0"/>
              <a:t>trvání</a:t>
            </a:r>
            <a:r>
              <a:rPr lang="cs-CZ" b="1" dirty="0" smtClean="0"/>
              <a:t> 80ms</a:t>
            </a:r>
          </a:p>
          <a:p>
            <a:r>
              <a:rPr lang="cs-CZ" dirty="0" smtClean="0"/>
              <a:t>P </a:t>
            </a:r>
            <a:r>
              <a:rPr lang="cs-CZ" dirty="0" err="1" smtClean="0"/>
              <a:t>pulmonale</a:t>
            </a:r>
            <a:r>
              <a:rPr lang="cs-CZ" dirty="0" smtClean="0"/>
              <a:t>, P </a:t>
            </a:r>
            <a:r>
              <a:rPr lang="cs-CZ" dirty="0" err="1" smtClean="0"/>
              <a:t>mitrale</a:t>
            </a:r>
            <a:endParaRPr lang="cs-CZ" dirty="0" smtClean="0"/>
          </a:p>
          <a:p>
            <a:r>
              <a:rPr lang="cs-CZ" dirty="0" smtClean="0"/>
              <a:t>Poruchy A-V vedení</a:t>
            </a:r>
          </a:p>
        </p:txBody>
      </p:sp>
      <p:pic>
        <p:nvPicPr>
          <p:cNvPr id="7" name="Zástupný symbol pro obsah 6" descr="Patologie_P_vlny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3814" y="1878631"/>
            <a:ext cx="2881524" cy="369452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PQ interval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od začátku P vlny do začátku komorového komplexu</a:t>
            </a:r>
          </a:p>
          <a:p>
            <a:r>
              <a:rPr lang="cs-CZ" dirty="0" smtClean="0"/>
              <a:t>Fyziologické hodnoty se pohybují mezi 0,12–0,20 s</a:t>
            </a:r>
          </a:p>
          <a:p>
            <a:r>
              <a:rPr lang="cs-CZ" b="1" dirty="0" smtClean="0"/>
              <a:t>prodloužený</a:t>
            </a:r>
            <a:r>
              <a:rPr lang="cs-CZ" dirty="0" smtClean="0"/>
              <a:t> P-Q interval znamená delší dobu převodu řídícího impulsu ze síní na komory při poruchách v A-V části převodního systému</a:t>
            </a:r>
          </a:p>
          <a:p>
            <a:r>
              <a:rPr lang="cs-CZ" b="1" dirty="0" smtClean="0"/>
              <a:t>zkrácený</a:t>
            </a:r>
            <a:r>
              <a:rPr lang="cs-CZ" dirty="0" smtClean="0"/>
              <a:t> PQ interval znamená, že řídící impuls se dostal na převodní systém komor dříve než normálně protože zpravidla obešel A-V uzel abnormálními spoji převodního systému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QRS komplex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označení pro depolarizaci komor</a:t>
            </a:r>
          </a:p>
          <a:p>
            <a:r>
              <a:rPr lang="cs-CZ" dirty="0" smtClean="0"/>
              <a:t>průběhu a směru elektrické aktivace myokardu komor</a:t>
            </a:r>
          </a:p>
          <a:p>
            <a:r>
              <a:rPr lang="cs-CZ" b="1" dirty="0" smtClean="0"/>
              <a:t>Q</a:t>
            </a:r>
            <a:r>
              <a:rPr lang="cs-CZ" dirty="0" smtClean="0"/>
              <a:t> – pouze první negativní kmit, kterým komplex začíná, tento kmit může v komplexu chybět</a:t>
            </a:r>
          </a:p>
          <a:p>
            <a:r>
              <a:rPr lang="cs-CZ" b="1" dirty="0" smtClean="0"/>
              <a:t>R</a:t>
            </a:r>
            <a:r>
              <a:rPr lang="cs-CZ" dirty="0" smtClean="0"/>
              <a:t> – každý pozitivní kmit komplexu</a:t>
            </a:r>
          </a:p>
          <a:p>
            <a:r>
              <a:rPr lang="cs-CZ" b="1" dirty="0" smtClean="0"/>
              <a:t>S</a:t>
            </a:r>
            <a:r>
              <a:rPr lang="cs-CZ" dirty="0" smtClean="0"/>
              <a:t> – všechny negativní kmity komplexu následující za R kmitem</a:t>
            </a:r>
          </a:p>
          <a:p>
            <a:r>
              <a:rPr lang="cs-CZ" dirty="0" smtClean="0"/>
              <a:t>QRS komplex trvá do 0,11 s, delší=porucha </a:t>
            </a:r>
            <a:r>
              <a:rPr lang="cs-CZ" dirty="0" err="1" smtClean="0"/>
              <a:t>nitrokomorového</a:t>
            </a:r>
            <a:r>
              <a:rPr lang="cs-CZ" dirty="0" smtClean="0"/>
              <a:t> vedení</a:t>
            </a: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 úsek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fáze </a:t>
            </a:r>
            <a:r>
              <a:rPr lang="cs-CZ" i="1" dirty="0" err="1" smtClean="0"/>
              <a:t>plateau</a:t>
            </a:r>
            <a:r>
              <a:rPr lang="cs-CZ" i="1" dirty="0"/>
              <a:t> </a:t>
            </a:r>
            <a:r>
              <a:rPr lang="cs-CZ" i="1" dirty="0" smtClean="0"/>
              <a:t>- </a:t>
            </a:r>
            <a:r>
              <a:rPr lang="cs-CZ" i="1" dirty="0"/>
              <a:t>v</a:t>
            </a:r>
            <a:r>
              <a:rPr lang="cs-CZ" dirty="0" smtClean="0"/>
              <a:t> myokardu fyziologicky nedochází k žádným elektrickým změnám Proto je normálně úsek mezi QRS komplexem a vlnou T </a:t>
            </a:r>
            <a:r>
              <a:rPr lang="cs-CZ" b="1" dirty="0" smtClean="0"/>
              <a:t>v isoelektrické rovině</a:t>
            </a:r>
            <a:endParaRPr lang="cs-CZ" dirty="0" smtClean="0"/>
          </a:p>
          <a:p>
            <a:r>
              <a:rPr lang="cs-CZ" dirty="0" smtClean="0"/>
              <a:t>Její hladinu zjistíme z úseku mezi vlnou P a počátkem QRS komplexu</a:t>
            </a:r>
          </a:p>
          <a:p>
            <a:r>
              <a:rPr lang="cs-CZ" dirty="0" smtClean="0"/>
              <a:t> elevace, deprese = poruchy depolarizace myokardu, nejčastěji při </a:t>
            </a:r>
            <a:r>
              <a:rPr lang="cs-CZ" b="1" dirty="0" smtClean="0"/>
              <a:t>hypoxii myokardu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Vlna 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repolarizaci</a:t>
            </a:r>
            <a:r>
              <a:rPr lang="cs-CZ" dirty="0" smtClean="0"/>
              <a:t> komorového myokardu</a:t>
            </a:r>
          </a:p>
          <a:p>
            <a:r>
              <a:rPr lang="cs-CZ" dirty="0" smtClean="0"/>
              <a:t> Fyziologicky je </a:t>
            </a:r>
            <a:r>
              <a:rPr lang="cs-CZ" b="1" dirty="0" smtClean="0"/>
              <a:t>konkordantní</a:t>
            </a:r>
            <a:r>
              <a:rPr lang="cs-CZ" dirty="0" smtClean="0"/>
              <a:t> (stejná polarita jako největší kmit QRS komplexu)</a:t>
            </a:r>
          </a:p>
          <a:p>
            <a:r>
              <a:rPr lang="cs-CZ" dirty="0" smtClean="0"/>
              <a:t>Vždy pozitivní v I, II, V3-V6, negativní v </a:t>
            </a:r>
            <a:r>
              <a:rPr lang="cs-CZ" dirty="0" err="1" smtClean="0"/>
              <a:t>aVR</a:t>
            </a:r>
            <a:endParaRPr lang="cs-CZ" dirty="0" smtClean="0"/>
          </a:p>
          <a:p>
            <a:r>
              <a:rPr lang="cs-CZ" dirty="0" smtClean="0"/>
              <a:t>Někdy může být vlna T </a:t>
            </a:r>
            <a:r>
              <a:rPr lang="cs-CZ" b="1" dirty="0" smtClean="0"/>
              <a:t>bipolární</a:t>
            </a:r>
            <a:endParaRPr lang="cs-CZ" dirty="0" smtClean="0"/>
          </a:p>
          <a:p>
            <a:r>
              <a:rPr lang="cs-CZ" dirty="0" smtClean="0"/>
              <a:t>Trvání do 200ms, amplituda 2-8mm</a:t>
            </a:r>
          </a:p>
          <a:p>
            <a:r>
              <a:rPr lang="cs-CZ" dirty="0" smtClean="0"/>
              <a:t>Odchylky T vlny se vyskytují, při hypoxii myokardu či iontové </a:t>
            </a:r>
            <a:r>
              <a:rPr lang="cs-CZ" dirty="0" err="1" smtClean="0"/>
              <a:t>disbalanci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QT interval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od začátku komorového QRS komplexu po konec vlny T</a:t>
            </a:r>
          </a:p>
          <a:p>
            <a:r>
              <a:rPr lang="cs-CZ" dirty="0" smtClean="0"/>
              <a:t>délka odpovídá trvání depolarizace a </a:t>
            </a:r>
            <a:r>
              <a:rPr lang="cs-CZ" dirty="0" err="1" smtClean="0"/>
              <a:t>repolarizace</a:t>
            </a:r>
            <a:r>
              <a:rPr lang="cs-CZ" dirty="0" smtClean="0"/>
              <a:t> komorové svaloviny</a:t>
            </a:r>
          </a:p>
          <a:p>
            <a:r>
              <a:rPr lang="cs-CZ" dirty="0" smtClean="0"/>
              <a:t>Normální hodnoty jsou od 0,25 s do 0,50 s</a:t>
            </a:r>
          </a:p>
          <a:p>
            <a:r>
              <a:rPr lang="cs-CZ" dirty="0" smtClean="0"/>
              <a:t>Délka závisí na TF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cs-CZ" dirty="0" smtClean="0"/>
              <a:t>Elektrická osa srdeční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500066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Elektrická osa je myšlená přímka, která u zdravého srdce vychází ze srdeční báze a směřuje k apexu</a:t>
            </a:r>
          </a:p>
          <a:p>
            <a:r>
              <a:rPr lang="cs-CZ" dirty="0" smtClean="0"/>
              <a:t>Vektor </a:t>
            </a:r>
            <a:r>
              <a:rPr lang="cs-CZ" dirty="0" err="1" smtClean="0"/>
              <a:t>el.aktivity</a:t>
            </a:r>
            <a:r>
              <a:rPr lang="cs-CZ" dirty="0" smtClean="0"/>
              <a:t> srdce ve frontální rovině během depolarizace komor</a:t>
            </a:r>
          </a:p>
          <a:p>
            <a:r>
              <a:rPr lang="cs-CZ" dirty="0" smtClean="0"/>
              <a:t>Lze podle ní přibližně určovat polohu srdce v mediastinu</a:t>
            </a:r>
          </a:p>
          <a:p>
            <a:r>
              <a:rPr lang="cs-CZ" dirty="0" smtClean="0"/>
              <a:t>Význam pro posouzení blokád ramének, hypertrofie myokardu </a:t>
            </a:r>
          </a:p>
          <a:p>
            <a:r>
              <a:rPr lang="cs-CZ" dirty="0" smtClean="0"/>
              <a:t>Pouze z končetinových svodů</a:t>
            </a:r>
          </a:p>
          <a:p>
            <a:r>
              <a:rPr lang="cs-CZ" dirty="0"/>
              <a:t>N</a:t>
            </a:r>
            <a:r>
              <a:rPr lang="cs-CZ" dirty="0" smtClean="0"/>
              <a:t>ormální rozsah EOS je od -30°do + 105 ° = intermediální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 osa 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- horizontální – méně než -30°</a:t>
            </a:r>
          </a:p>
          <a:p>
            <a:pPr>
              <a:buNone/>
            </a:pPr>
            <a:r>
              <a:rPr lang="cs-CZ" dirty="0"/>
              <a:t> </a:t>
            </a:r>
            <a:r>
              <a:rPr lang="cs-CZ" dirty="0" smtClean="0"/>
              <a:t>   - vertikální - více než 105°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Elektrická osa srdeční</a:t>
            </a:r>
            <a:endParaRPr lang="cs-CZ" dirty="0"/>
          </a:p>
        </p:txBody>
      </p:sp>
      <p:pic>
        <p:nvPicPr>
          <p:cNvPr id="6" name="Zástupný symbol pro obsah 5" descr="Eo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3590925" cy="3457575"/>
          </a:xfrm>
        </p:spPr>
      </p:pic>
      <p:pic>
        <p:nvPicPr>
          <p:cNvPr id="1026" name="Picture 2" descr="C:\Users\macgyver\Downloads\IMG_20200305_232555_resized_20200305_112850433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785926"/>
            <a:ext cx="457203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cs-CZ" dirty="0" smtClean="0"/>
              <a:t>EKG princip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Jejím principem je snímání elektrické srdeční aktivity a v podobě </a:t>
            </a:r>
            <a:r>
              <a:rPr lang="cs-CZ" b="1" dirty="0" smtClean="0"/>
              <a:t>elektrokardiogramu</a:t>
            </a:r>
          </a:p>
          <a:p>
            <a:r>
              <a:rPr lang="cs-CZ" dirty="0" smtClean="0"/>
              <a:t>Pomocí elektrod měříme rozdíl napětí jako projev šíření akčního potenciálu myokardem</a:t>
            </a:r>
          </a:p>
          <a:p>
            <a:r>
              <a:rPr lang="cs-CZ" dirty="0" smtClean="0"/>
              <a:t>Během šíření akčního potenciálu myokardem vznikají v oblastech rozhraní rozdílného potenciálu místní elektrické proudy, to vede ke vzniku elektromagnetického pole</a:t>
            </a:r>
          </a:p>
          <a:p>
            <a:r>
              <a:rPr lang="cs-CZ" dirty="0" smtClean="0"/>
              <a:t>Tělesné tekutiny fungují jako dobré vodiče, čímž lze snímat změny srdečních potenciálů i z povrchu těla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EKG svody bipolární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0552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bipolární končetinové svody </a:t>
            </a:r>
            <a:r>
              <a:rPr lang="cs-CZ" b="1" dirty="0" err="1" smtClean="0"/>
              <a:t>Einthovenovy</a:t>
            </a:r>
            <a:r>
              <a:rPr lang="cs-CZ" dirty="0" smtClean="0"/>
              <a:t> </a:t>
            </a:r>
          </a:p>
          <a:p>
            <a:r>
              <a:rPr lang="cs-CZ" dirty="0" smtClean="0"/>
              <a:t>Měří se rozdíl potenciálů mezi 2 aktivními elektrodami</a:t>
            </a:r>
          </a:p>
          <a:p>
            <a:r>
              <a:rPr lang="cs-CZ" dirty="0" smtClean="0"/>
              <a:t>I, II, III</a:t>
            </a:r>
          </a:p>
          <a:p>
            <a:r>
              <a:rPr lang="cs-CZ" dirty="0" smtClean="0"/>
              <a:t>+ </a:t>
            </a:r>
            <a:r>
              <a:rPr lang="cs-CZ" dirty="0" err="1" smtClean="0"/>
              <a:t>el</a:t>
            </a:r>
            <a:r>
              <a:rPr lang="cs-CZ" dirty="0" smtClean="0"/>
              <a:t> registruje kladnou hodnotu, je-li rozdíl potenciálů kladný</a:t>
            </a:r>
          </a:p>
          <a:p>
            <a:r>
              <a:rPr lang="cs-CZ" dirty="0" smtClean="0"/>
              <a:t>- </a:t>
            </a:r>
            <a:r>
              <a:rPr lang="cs-CZ" dirty="0" err="1" smtClean="0"/>
              <a:t>eletroda</a:t>
            </a:r>
            <a:r>
              <a:rPr lang="cs-CZ" dirty="0" smtClean="0"/>
              <a:t> v tomto případě registruje zápornou hodnotu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6" name="Zástupný symbol pro obsah 5" descr="Einthove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067667"/>
            <a:ext cx="4038600" cy="35910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EKG svody unipolární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4" cy="4525963"/>
          </a:xfrm>
        </p:spPr>
        <p:txBody>
          <a:bodyPr/>
          <a:lstStyle/>
          <a:p>
            <a:r>
              <a:rPr lang="cs-CZ" dirty="0" smtClean="0"/>
              <a:t>Unipolární končetinové svody dle </a:t>
            </a:r>
            <a:r>
              <a:rPr lang="cs-CZ" dirty="0" err="1" smtClean="0"/>
              <a:t>Goldbergera</a:t>
            </a:r>
            <a:endParaRPr lang="cs-CZ" dirty="0" smtClean="0"/>
          </a:p>
          <a:p>
            <a:r>
              <a:rPr lang="cs-CZ" dirty="0" smtClean="0"/>
              <a:t>vznikají spojením aktivní elektrody s indiferentní elektrodou, </a:t>
            </a:r>
            <a:r>
              <a:rPr lang="cs-CZ" dirty="0" err="1" smtClean="0"/>
              <a:t>kt</a:t>
            </a:r>
            <a:r>
              <a:rPr lang="cs-CZ" dirty="0" smtClean="0"/>
              <a:t>. Nemá nulový </a:t>
            </a:r>
            <a:r>
              <a:rPr lang="cs-CZ" dirty="0" err="1" smtClean="0"/>
              <a:t>potenciála</a:t>
            </a:r>
            <a:r>
              <a:rPr lang="cs-CZ" dirty="0" smtClean="0"/>
              <a:t> proto je amplituda záznamu zvýšena</a:t>
            </a:r>
          </a:p>
          <a:p>
            <a:r>
              <a:rPr lang="cs-CZ" dirty="0" err="1" smtClean="0"/>
              <a:t>aVR</a:t>
            </a:r>
            <a:r>
              <a:rPr lang="cs-CZ" dirty="0" smtClean="0"/>
              <a:t>, </a:t>
            </a:r>
            <a:r>
              <a:rPr lang="cs-CZ" dirty="0" err="1" smtClean="0"/>
              <a:t>aVL</a:t>
            </a:r>
            <a:r>
              <a:rPr lang="cs-CZ" dirty="0" smtClean="0"/>
              <a:t>, </a:t>
            </a:r>
            <a:r>
              <a:rPr lang="cs-CZ" dirty="0" err="1" smtClean="0"/>
              <a:t>aVF</a:t>
            </a:r>
            <a:endParaRPr lang="cs-CZ" dirty="0" smtClean="0"/>
          </a:p>
        </p:txBody>
      </p:sp>
      <p:pic>
        <p:nvPicPr>
          <p:cNvPr id="5" name="Zástupný symbol pro obsah 4" descr="Einthove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3504" y="2067667"/>
            <a:ext cx="3543296" cy="359102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cs-CZ" dirty="0" smtClean="0"/>
              <a:t>EKG - hrudní svody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543428" cy="5214974"/>
          </a:xfrm>
        </p:spPr>
        <p:txBody>
          <a:bodyPr>
            <a:normAutofit/>
          </a:bodyPr>
          <a:lstStyle/>
          <a:p>
            <a:r>
              <a:rPr lang="cs-CZ" dirty="0" smtClean="0"/>
              <a:t>Unipolární svody</a:t>
            </a:r>
          </a:p>
          <a:p>
            <a:r>
              <a:rPr lang="cs-CZ" dirty="0" smtClean="0"/>
              <a:t>vznikají spojením aktivní elektrody s indiferentní elektrodou – </a:t>
            </a:r>
            <a:r>
              <a:rPr lang="cs-CZ" b="1" dirty="0" smtClean="0"/>
              <a:t>Wilsonovou svorkou</a:t>
            </a:r>
            <a:r>
              <a:rPr lang="cs-CZ" dirty="0" smtClean="0"/>
              <a:t>, která by díky připojení odporů měla mít trvale nulovou hodnotu</a:t>
            </a:r>
          </a:p>
          <a:p>
            <a:r>
              <a:rPr lang="cs-CZ" dirty="0" smtClean="0"/>
              <a:t>zaznamenáváme skutečnou velikost potenciálu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5" name="Zástupný symbol pro obsah 4" descr="800px-Hrudní_svody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831260"/>
            <a:ext cx="3543296" cy="406384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EKG svody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614866" cy="4768865"/>
          </a:xfrm>
        </p:spPr>
        <p:txBody>
          <a:bodyPr>
            <a:normAutofit fontScale="70000" lnSpcReduction="20000"/>
          </a:bodyPr>
          <a:lstStyle/>
          <a:p>
            <a:r>
              <a:rPr lang="cs-CZ" b="1" dirty="0" smtClean="0"/>
              <a:t>Správné umístění elektrod</a:t>
            </a:r>
            <a:r>
              <a:rPr lang="cs-CZ" dirty="0" smtClean="0"/>
              <a:t> je velice důležité, protože umožňuje správně odečítat výslednou EKG křivku vzhledem k umístění srdce jako celku i jednotlivých srdečních oddílů. </a:t>
            </a:r>
          </a:p>
          <a:p>
            <a:endParaRPr lang="cs-CZ" dirty="0" smtClean="0"/>
          </a:p>
          <a:p>
            <a:r>
              <a:rPr lang="cs-CZ" dirty="0" smtClean="0"/>
              <a:t>Končetinové svody sledují změny potenciálu ve </a:t>
            </a:r>
            <a:r>
              <a:rPr lang="cs-CZ" b="1" dirty="0" smtClean="0"/>
              <a:t>frontální rovině</a:t>
            </a:r>
            <a:r>
              <a:rPr lang="cs-CZ" dirty="0" smtClean="0"/>
              <a:t>, hrudní svody v </a:t>
            </a:r>
            <a:r>
              <a:rPr lang="cs-CZ" b="1" dirty="0" smtClean="0"/>
              <a:t>transversální rovině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U unipolárních svodů se šíření </a:t>
            </a:r>
            <a:r>
              <a:rPr lang="cs-CZ" b="1" dirty="0" smtClean="0"/>
              <a:t>depolarizace směrem k elektrodě</a:t>
            </a:r>
            <a:r>
              <a:rPr lang="cs-CZ" dirty="0" smtClean="0"/>
              <a:t> zaznamenává podle dohody jako </a:t>
            </a:r>
            <a:r>
              <a:rPr lang="cs-CZ" b="1" dirty="0" smtClean="0"/>
              <a:t>pozitivní výchylka</a:t>
            </a:r>
            <a:r>
              <a:rPr lang="cs-CZ" dirty="0" smtClean="0"/>
              <a:t>, </a:t>
            </a:r>
            <a:r>
              <a:rPr lang="cs-CZ" b="1" dirty="0" smtClean="0"/>
              <a:t>od elektrody</a:t>
            </a:r>
            <a:r>
              <a:rPr lang="cs-CZ" dirty="0" smtClean="0"/>
              <a:t> jako </a:t>
            </a:r>
            <a:r>
              <a:rPr lang="cs-CZ" b="1" dirty="0" smtClean="0"/>
              <a:t>negativní</a:t>
            </a:r>
            <a:r>
              <a:rPr lang="cs-CZ" dirty="0" smtClean="0"/>
              <a:t>. Při </a:t>
            </a:r>
            <a:r>
              <a:rPr lang="cs-CZ" b="1" dirty="0" err="1" smtClean="0"/>
              <a:t>repolarizaci</a:t>
            </a:r>
            <a:r>
              <a:rPr lang="cs-CZ" dirty="0" smtClean="0"/>
              <a:t> to platí </a:t>
            </a:r>
            <a:r>
              <a:rPr lang="cs-CZ" b="1" dirty="0" smtClean="0"/>
              <a:t>obráceně</a:t>
            </a:r>
            <a:r>
              <a:rPr lang="cs-CZ" dirty="0" smtClean="0"/>
              <a:t>. U bipolárních svodů je polarita obou elektrod definována předem. </a:t>
            </a:r>
          </a:p>
          <a:p>
            <a:endParaRPr lang="cs-CZ" dirty="0"/>
          </a:p>
        </p:txBody>
      </p:sp>
      <p:pic>
        <p:nvPicPr>
          <p:cNvPr id="11" name="Zástupný symbol pro obsah 10" descr="800px-ECG_Vector.svg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2076" y="1643050"/>
            <a:ext cx="3971924" cy="41814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EKG křivka</a:t>
            </a:r>
            <a:endParaRPr lang="cs-CZ" dirty="0"/>
          </a:p>
        </p:txBody>
      </p:sp>
      <p:pic>
        <p:nvPicPr>
          <p:cNvPr id="6" name="Zástupný symbol pro obsah 5" descr="Ekg-schema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3412" y="1905794"/>
            <a:ext cx="3686175" cy="3914775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smtClean="0"/>
              <a:t>P vlna</a:t>
            </a:r>
            <a:r>
              <a:rPr lang="cs-CZ" dirty="0" smtClean="0"/>
              <a:t> – </a:t>
            </a:r>
            <a:r>
              <a:rPr lang="cs-CZ" dirty="0" smtClean="0">
                <a:hlinkClick r:id="rId3" tooltip="Depolarizace"/>
              </a:rPr>
              <a:t>depolarizace</a:t>
            </a:r>
            <a:r>
              <a:rPr lang="cs-CZ" dirty="0" smtClean="0"/>
              <a:t> síní,</a:t>
            </a:r>
          </a:p>
          <a:p>
            <a:r>
              <a:rPr lang="cs-CZ" b="1" dirty="0" smtClean="0"/>
              <a:t>PQ interval</a:t>
            </a:r>
            <a:r>
              <a:rPr lang="cs-CZ" dirty="0" smtClean="0"/>
              <a:t> – převod vzruchu ze síní na komory,</a:t>
            </a:r>
          </a:p>
          <a:p>
            <a:r>
              <a:rPr lang="cs-CZ" b="1" dirty="0" smtClean="0"/>
              <a:t>QRS komplex</a:t>
            </a:r>
            <a:r>
              <a:rPr lang="cs-CZ" dirty="0" smtClean="0"/>
              <a:t> – depolarizace komor, </a:t>
            </a:r>
          </a:p>
          <a:p>
            <a:pPr lvl="1"/>
            <a:r>
              <a:rPr lang="cs-CZ" dirty="0" smtClean="0"/>
              <a:t>kmit Q = negativní kmit předcházející kmitu R,</a:t>
            </a:r>
          </a:p>
          <a:p>
            <a:pPr lvl="1"/>
            <a:r>
              <a:rPr lang="cs-CZ" dirty="0" smtClean="0"/>
              <a:t>kmit R = každý pozitivní kmit QRS komplexu,</a:t>
            </a:r>
          </a:p>
          <a:p>
            <a:pPr lvl="1"/>
            <a:r>
              <a:rPr lang="cs-CZ" dirty="0" smtClean="0"/>
              <a:t>kmit S = negativní kmit následující za kmitem R,</a:t>
            </a:r>
          </a:p>
          <a:p>
            <a:r>
              <a:rPr lang="cs-CZ" b="1" dirty="0" smtClean="0"/>
              <a:t>T vlna</a:t>
            </a:r>
            <a:r>
              <a:rPr lang="cs-CZ" dirty="0" smtClean="0"/>
              <a:t> – </a:t>
            </a:r>
            <a:r>
              <a:rPr lang="cs-CZ" dirty="0" err="1" smtClean="0">
                <a:hlinkClick r:id="rId4" tooltip="Repolarizace"/>
              </a:rPr>
              <a:t>repolarizace</a:t>
            </a:r>
            <a:r>
              <a:rPr lang="cs-CZ" dirty="0" smtClean="0"/>
              <a:t> komor,</a:t>
            </a:r>
          </a:p>
          <a:p>
            <a:r>
              <a:rPr lang="cs-CZ" b="1" dirty="0" smtClean="0"/>
              <a:t>U vlna</a:t>
            </a:r>
            <a:r>
              <a:rPr lang="cs-CZ" dirty="0" smtClean="0"/>
              <a:t> – není konstantní, její původ není úplně jasný.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EKG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EKG se snímá na milimetrový papír. Pro správně odečtení hodnot musíme mít stanovený: </a:t>
            </a:r>
          </a:p>
          <a:p>
            <a:r>
              <a:rPr lang="cs-CZ" sz="2400" dirty="0" smtClean="0"/>
              <a:t>tzv. </a:t>
            </a:r>
            <a:r>
              <a:rPr lang="cs-CZ" sz="2400" b="1" dirty="0" smtClean="0"/>
              <a:t>cejch 1mV</a:t>
            </a:r>
            <a:r>
              <a:rPr lang="cs-CZ" sz="2400" dirty="0" smtClean="0"/>
              <a:t> (odpovídá amplitudě) obvykle = </a:t>
            </a:r>
            <a:r>
              <a:rPr lang="cs-CZ" sz="2400" b="1" dirty="0" smtClean="0"/>
              <a:t>10 mm</a:t>
            </a:r>
            <a:endParaRPr lang="cs-CZ" sz="2400" dirty="0" smtClean="0"/>
          </a:p>
          <a:p>
            <a:r>
              <a:rPr lang="cs-CZ" sz="2400" dirty="0" smtClean="0"/>
              <a:t>rychlost </a:t>
            </a:r>
            <a:r>
              <a:rPr lang="cs-CZ" sz="2400" b="1" dirty="0" smtClean="0"/>
              <a:t>posunu papíru</a:t>
            </a:r>
            <a:r>
              <a:rPr lang="cs-CZ" sz="2400" dirty="0" smtClean="0"/>
              <a:t> buď </a:t>
            </a:r>
            <a:r>
              <a:rPr lang="cs-CZ" sz="2400" b="1" dirty="0" smtClean="0"/>
              <a:t>50 mm/s</a:t>
            </a:r>
            <a:r>
              <a:rPr lang="cs-CZ" sz="2400" dirty="0" smtClean="0"/>
              <a:t> (</a:t>
            </a:r>
            <a:r>
              <a:rPr lang="cs-CZ" sz="2400" i="1" dirty="0" smtClean="0"/>
              <a:t>1 mm → 0,02 s</a:t>
            </a:r>
            <a:r>
              <a:rPr lang="cs-CZ" sz="2400" dirty="0" smtClean="0"/>
              <a:t>) nebo </a:t>
            </a:r>
            <a:r>
              <a:rPr lang="cs-CZ" sz="2400" b="1" dirty="0" smtClean="0"/>
              <a:t>25 mm</a:t>
            </a:r>
            <a:r>
              <a:rPr lang="cs-CZ" sz="2400" dirty="0" smtClean="0"/>
              <a:t> (</a:t>
            </a:r>
            <a:r>
              <a:rPr lang="cs-CZ" sz="2400" i="1" dirty="0" smtClean="0"/>
              <a:t>1 mm → 0,04 s</a:t>
            </a:r>
            <a:r>
              <a:rPr lang="cs-CZ" sz="2400" dirty="0" smtClean="0"/>
              <a:t>)</a:t>
            </a:r>
          </a:p>
          <a:p>
            <a:r>
              <a:rPr lang="cs-CZ" sz="2400" b="1" dirty="0" smtClean="0"/>
              <a:t>Vyhodnocení EKG záznamu se skládá z deseti bodů – tzv. DESATERO:</a:t>
            </a:r>
          </a:p>
          <a:p>
            <a:r>
              <a:rPr lang="cs-CZ" sz="2400" b="1" dirty="0" smtClean="0"/>
              <a:t>srdeční akce, srdeční rytmus, srdeční frekvence, vlna P, PQ interval, QRS komplex, ST úsek, vlna T, QT interval,osa srdeční</a:t>
            </a:r>
            <a:endParaRPr lang="cs-CZ" sz="2400" dirty="0" smtClean="0"/>
          </a:p>
          <a:p>
            <a:pPr>
              <a:buNone/>
            </a:pPr>
            <a:endParaRPr lang="cs-CZ" sz="24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latin typeface="+mn-lt"/>
              </a:rPr>
              <a:t>Srdeční akce</a:t>
            </a:r>
            <a:r>
              <a:rPr lang="cs-CZ" b="1" dirty="0" smtClean="0"/>
              <a:t/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zkoumáme </a:t>
            </a:r>
            <a:r>
              <a:rPr lang="cs-CZ" sz="2800" b="1" dirty="0" smtClean="0"/>
              <a:t>pravidelnost </a:t>
            </a:r>
            <a:r>
              <a:rPr lang="cs-CZ" sz="2800" dirty="0" smtClean="0"/>
              <a:t>srdeční akce</a:t>
            </a:r>
          </a:p>
          <a:p>
            <a:r>
              <a:rPr lang="cs-CZ" sz="2800" dirty="0"/>
              <a:t>m</a:t>
            </a:r>
            <a:r>
              <a:rPr lang="cs-CZ" sz="2800" dirty="0" smtClean="0"/>
              <a:t>ěříme vzdálenosti mezi zvoleným bodem komorového komplexu (nejčastěji kmit R) v každém cyklu v celém EKG</a:t>
            </a:r>
          </a:p>
          <a:p>
            <a:r>
              <a:rPr lang="cs-CZ" sz="2800" dirty="0" smtClean="0"/>
              <a:t>Pravidelná/nepravidelná </a:t>
            </a:r>
          </a:p>
          <a:p>
            <a:r>
              <a:rPr lang="cs-CZ" sz="2800" dirty="0" smtClean="0"/>
              <a:t>Ojedinělé extrasystoly jsou fyziologické</a:t>
            </a:r>
          </a:p>
          <a:p>
            <a:r>
              <a:rPr lang="cs-CZ" sz="2800" dirty="0" smtClean="0"/>
              <a:t>Respirační arytmie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634</Words>
  <Application>Microsoft Office PowerPoint</Application>
  <PresentationFormat>Předvádění na obrazovce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Základy EKG</vt:lpstr>
      <vt:lpstr>EKG princip</vt:lpstr>
      <vt:lpstr>EKG svody bipolární</vt:lpstr>
      <vt:lpstr>EKG svody unipolární</vt:lpstr>
      <vt:lpstr>EKG - hrudní svody </vt:lpstr>
      <vt:lpstr>EKG svody</vt:lpstr>
      <vt:lpstr>EKG křivka</vt:lpstr>
      <vt:lpstr>Popis EKG</vt:lpstr>
      <vt:lpstr>Srdeční akce </vt:lpstr>
      <vt:lpstr>Srdeční rytmus</vt:lpstr>
      <vt:lpstr>Srdeční frekvence</vt:lpstr>
      <vt:lpstr>Vlna P</vt:lpstr>
      <vt:lpstr>PQ interval</vt:lpstr>
      <vt:lpstr>QRS komplex</vt:lpstr>
      <vt:lpstr>ST úsek</vt:lpstr>
      <vt:lpstr>Vlna T</vt:lpstr>
      <vt:lpstr>QT interval</vt:lpstr>
      <vt:lpstr>Elektrická osa srdeční</vt:lpstr>
      <vt:lpstr>Elektrická osa srdeční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EKG</dc:title>
  <dc:creator>e.medova@seznam.cz</dc:creator>
  <cp:lastModifiedBy>e.medova@seznam.cz</cp:lastModifiedBy>
  <cp:revision>16</cp:revision>
  <dcterms:created xsi:type="dcterms:W3CDTF">2020-03-05T19:57:32Z</dcterms:created>
  <dcterms:modified xsi:type="dcterms:W3CDTF">2020-03-05T22:33:07Z</dcterms:modified>
</cp:coreProperties>
</file>