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256" r:id="rId2"/>
    <p:sldId id="259" r:id="rId3"/>
    <p:sldId id="260" r:id="rId4"/>
    <p:sldId id="660" r:id="rId5"/>
    <p:sldId id="659" r:id="rId6"/>
    <p:sldId id="261" r:id="rId7"/>
    <p:sldId id="262" r:id="rId8"/>
    <p:sldId id="263" r:id="rId9"/>
    <p:sldId id="661" r:id="rId10"/>
    <p:sldId id="662" r:id="rId11"/>
    <p:sldId id="663" r:id="rId12"/>
    <p:sldId id="664" r:id="rId13"/>
    <p:sldId id="665" r:id="rId14"/>
    <p:sldId id="666" r:id="rId15"/>
    <p:sldId id="667" r:id="rId16"/>
    <p:sldId id="669" r:id="rId17"/>
    <p:sldId id="670" r:id="rId18"/>
    <p:sldId id="672" r:id="rId19"/>
    <p:sldId id="673" r:id="rId20"/>
    <p:sldId id="280" r:id="rId21"/>
    <p:sldId id="671" r:id="rId22"/>
    <p:sldId id="653" r:id="rId23"/>
    <p:sldId id="668" r:id="rId24"/>
    <p:sldId id="282" r:id="rId25"/>
    <p:sldId id="284" r:id="rId26"/>
    <p:sldId id="674" r:id="rId27"/>
    <p:sldId id="286" r:id="rId28"/>
    <p:sldId id="287" r:id="rId29"/>
    <p:sldId id="289" r:id="rId30"/>
    <p:sldId id="290" r:id="rId31"/>
    <p:sldId id="655" r:id="rId32"/>
    <p:sldId id="291" r:id="rId33"/>
    <p:sldId id="675" r:id="rId34"/>
    <p:sldId id="293" r:id="rId35"/>
    <p:sldId id="295" r:id="rId36"/>
    <p:sldId id="296" r:id="rId37"/>
    <p:sldId id="298" r:id="rId38"/>
    <p:sldId id="299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623" r:id="rId48"/>
    <p:sldId id="624" r:id="rId49"/>
    <p:sldId id="319" r:id="rId50"/>
    <p:sldId id="321" r:id="rId51"/>
    <p:sldId id="322" r:id="rId52"/>
    <p:sldId id="336" r:id="rId53"/>
    <p:sldId id="337" r:id="rId54"/>
    <p:sldId id="338" r:id="rId55"/>
    <p:sldId id="339" r:id="rId56"/>
    <p:sldId id="342" r:id="rId57"/>
    <p:sldId id="346" r:id="rId58"/>
    <p:sldId id="347" r:id="rId59"/>
    <p:sldId id="348" r:id="rId60"/>
    <p:sldId id="353" r:id="rId61"/>
    <p:sldId id="354" r:id="rId62"/>
    <p:sldId id="358" r:id="rId63"/>
    <p:sldId id="359" r:id="rId64"/>
    <p:sldId id="360" r:id="rId65"/>
    <p:sldId id="361" r:id="rId66"/>
    <p:sldId id="362" r:id="rId67"/>
    <p:sldId id="363" r:id="rId68"/>
    <p:sldId id="369" r:id="rId69"/>
    <p:sldId id="370" r:id="rId70"/>
    <p:sldId id="371" r:id="rId71"/>
    <p:sldId id="374" r:id="rId72"/>
    <p:sldId id="377" r:id="rId73"/>
    <p:sldId id="378" r:id="rId74"/>
    <p:sldId id="386" r:id="rId75"/>
    <p:sldId id="387" r:id="rId76"/>
    <p:sldId id="398" r:id="rId77"/>
    <p:sldId id="633" r:id="rId78"/>
    <p:sldId id="399" r:id="rId79"/>
    <p:sldId id="637" r:id="rId80"/>
    <p:sldId id="638" r:id="rId81"/>
    <p:sldId id="676" r:id="rId82"/>
    <p:sldId id="258" r:id="rId8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216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7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2147F7-B737-48D5-A111-93BC50981A57}" type="datetimeFigureOut">
              <a:rPr lang="cs-CZ" smtClean="0"/>
              <a:pPr/>
              <a:t>05.10.2020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37181-2023-4915-BFC5-3A163BD1311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5469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8132" name="Zástupný symbol pro záhlaví 3"/>
          <p:cNvSpPr>
            <a:spLocks noGrp="1"/>
          </p:cNvSpPr>
          <p:nvPr>
            <p:ph type="hdr" sz="quarter"/>
          </p:nvPr>
        </p:nvSpPr>
        <p:spPr bwMode="auto">
          <a:extLst/>
        </p:spPr>
        <p:txBody>
          <a:bodyPr/>
          <a:lstStyle/>
          <a:p>
            <a:pPr>
              <a:defRPr/>
            </a:pPr>
            <a:r>
              <a:rPr lang="cs-CZ"/>
              <a:t>Truhlář A.: KPR</a:t>
            </a:r>
          </a:p>
        </p:txBody>
      </p:sp>
      <p:sp>
        <p:nvSpPr>
          <p:cNvPr id="48133" name="Zástupný symbol pro datum 4"/>
          <p:cNvSpPr>
            <a:spLocks noGrp="1"/>
          </p:cNvSpPr>
          <p:nvPr>
            <p:ph type="dt" sz="quarter" idx="1"/>
          </p:nvPr>
        </p:nvSpPr>
        <p:spPr bwMode="auto">
          <a:extLst/>
        </p:spPr>
        <p:txBody>
          <a:bodyPr/>
          <a:lstStyle/>
          <a:p>
            <a:pPr>
              <a:defRPr/>
            </a:pPr>
            <a:fld id="{9420ACDE-7622-4840-AA4E-02B85D6B93A6}" type="datetime1">
              <a:rPr lang="cs-CZ"/>
              <a:pPr>
                <a:defRPr/>
              </a:pPr>
              <a:t>05.10.2020</a:t>
            </a:fld>
            <a:endParaRPr lang="cs-CZ"/>
          </a:p>
        </p:txBody>
      </p:sp>
      <p:sp>
        <p:nvSpPr>
          <p:cNvPr id="51206" name="Zástupný symbol pro číslo snímku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5C54B4C3-2EA5-46B1-818C-09EDCDBE1B7A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32064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780FE4-ACAC-46C8-9615-F61AF24D38B0}" type="slidenum">
              <a:rPr lang="cs-CZ" smtClean="0"/>
              <a:pPr>
                <a:defRPr/>
              </a:pPr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5542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157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654FD8D-C9D4-4105-9148-85B36C74614C}" type="slidenum">
              <a:rPr lang="cs-CZ" altLang="cs-CZ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33</a:t>
            </a:fld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528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Amiodaron zlepšuje krátkodobé přežití, lze opakovat 150 mg + pokračovat do dávky 900 mg/24 hod. (nekombinovat s lidokainem); otvírače ATP-senzitivních K</a:t>
            </a:r>
            <a:r>
              <a:rPr lang="cs-CZ" altLang="cs-CZ" baseline="30000"/>
              <a:t>+</a:t>
            </a:r>
            <a:r>
              <a:rPr lang="cs-CZ" altLang="cs-CZ"/>
              <a:t> kanálů v mitochondriích, agonisté opioidů, růstové faktory</a:t>
            </a:r>
          </a:p>
        </p:txBody>
      </p:sp>
      <p:sp>
        <p:nvSpPr>
          <p:cNvPr id="645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/>
          <a:p>
            <a:pPr>
              <a:defRPr/>
            </a:pPr>
            <a:fld id="{1E7B143D-8517-4731-BAD6-782A5A1BECC4}" type="slidenum">
              <a:rPr lang="cs-CZ">
                <a:latin typeface="Times New Roman" pitchFamily="18" charset="0"/>
              </a:rPr>
              <a:pPr>
                <a:defRPr/>
              </a:pPr>
              <a:t>35</a:t>
            </a:fld>
            <a:endParaRPr lang="cs-CZ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4563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… bolest na hrudi, synkopy, palpitace</a:t>
            </a:r>
          </a:p>
        </p:txBody>
      </p:sp>
      <p:sp>
        <p:nvSpPr>
          <p:cNvPr id="6554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/>
          <a:p>
            <a:pPr>
              <a:defRPr/>
            </a:pPr>
            <a:fld id="{268B8F29-3DEF-41C6-899A-BDC0DB85F5DA}" type="slidenum">
              <a:rPr lang="cs-CZ"/>
              <a:pPr>
                <a:defRPr/>
              </a:pPr>
              <a:t>37</a:t>
            </a:fld>
            <a:endParaRPr lang="cs-CZ"/>
          </a:p>
        </p:txBody>
      </p:sp>
      <p:sp>
        <p:nvSpPr>
          <p:cNvPr id="65541" name="Zástupný symbol pro datum 4"/>
          <p:cNvSpPr>
            <a:spLocks noGrp="1"/>
          </p:cNvSpPr>
          <p:nvPr>
            <p:ph type="dt" sz="quarter" idx="1"/>
          </p:nvPr>
        </p:nvSpPr>
        <p:spPr bwMode="auto">
          <a:extLst/>
        </p:spPr>
        <p:txBody>
          <a:bodyPr/>
          <a:lstStyle/>
          <a:p>
            <a:pPr>
              <a:defRPr/>
            </a:pPr>
            <a:fld id="{EFCA0E50-A687-4E30-A885-EF1757441447}" type="datetime1">
              <a:rPr lang="cs-CZ"/>
              <a:pPr>
                <a:defRPr/>
              </a:pPr>
              <a:t>05.10.2020</a:t>
            </a:fld>
            <a:endParaRPr lang="cs-CZ"/>
          </a:p>
        </p:txBody>
      </p:sp>
      <p:sp>
        <p:nvSpPr>
          <p:cNvPr id="65542" name="Zástupný symbol pro záhlaví 5"/>
          <p:cNvSpPr>
            <a:spLocks noGrp="1"/>
          </p:cNvSpPr>
          <p:nvPr>
            <p:ph type="hdr" sz="quarter"/>
          </p:nvPr>
        </p:nvSpPr>
        <p:spPr bwMode="auto">
          <a:extLst/>
        </p:spPr>
        <p:txBody>
          <a:bodyPr/>
          <a:lstStyle/>
          <a:p>
            <a:pPr>
              <a:defRPr/>
            </a:pPr>
            <a:r>
              <a:rPr lang="cs-CZ"/>
              <a:t>Truhlář A.: KPR</a:t>
            </a:r>
          </a:p>
        </p:txBody>
      </p:sp>
    </p:spTree>
    <p:extLst>
      <p:ext uri="{BB962C8B-B14F-4D97-AF65-F5344CB8AC3E}">
        <p14:creationId xmlns:p14="http://schemas.microsoft.com/office/powerpoint/2010/main" val="3294050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614481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Postpone</a:t>
            </a:r>
            <a:r>
              <a:rPr lang="cs-CZ" dirty="0"/>
              <a:t> - odložit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37181-2023-4915-BFC5-3A163BD13112}" type="slidenum">
              <a:rPr lang="cs-CZ" smtClean="0"/>
              <a:pPr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1370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cs-CZ"/>
              <a:t>Myocardial blood flows achieved with external chest compressions average even less, generally only 10% to 20% of normal</a:t>
            </a:r>
            <a:r>
              <a:rPr lang="cs-CZ" altLang="cs-CZ"/>
              <a:t>.</a:t>
            </a:r>
          </a:p>
        </p:txBody>
      </p:sp>
      <p:sp>
        <p:nvSpPr>
          <p:cNvPr id="49156" name="Zástupný symbol pro záhlaví 3"/>
          <p:cNvSpPr>
            <a:spLocks noGrp="1"/>
          </p:cNvSpPr>
          <p:nvPr>
            <p:ph type="hdr" sz="quarter"/>
          </p:nvPr>
        </p:nvSpPr>
        <p:spPr bwMode="auto">
          <a:extLst/>
        </p:spPr>
        <p:txBody>
          <a:bodyPr/>
          <a:lstStyle/>
          <a:p>
            <a:pPr>
              <a:defRPr/>
            </a:pPr>
            <a:r>
              <a:rPr lang="cs-CZ"/>
              <a:t>Truhlář A.: KPR</a:t>
            </a:r>
          </a:p>
        </p:txBody>
      </p:sp>
      <p:sp>
        <p:nvSpPr>
          <p:cNvPr id="49157" name="Zástupný symbol pro datum 4"/>
          <p:cNvSpPr>
            <a:spLocks noGrp="1"/>
          </p:cNvSpPr>
          <p:nvPr>
            <p:ph type="dt" sz="quarter" idx="1"/>
          </p:nvPr>
        </p:nvSpPr>
        <p:spPr bwMode="auto">
          <a:extLst/>
        </p:spPr>
        <p:txBody>
          <a:bodyPr/>
          <a:lstStyle/>
          <a:p>
            <a:pPr>
              <a:defRPr/>
            </a:pPr>
            <a:fld id="{BF46E298-F60C-4759-8CF5-5D0E3EF4BCF1}" type="datetime1">
              <a:rPr lang="cs-CZ"/>
              <a:pPr>
                <a:defRPr/>
              </a:pPr>
              <a:t>05.10.2020</a:t>
            </a:fld>
            <a:endParaRPr lang="cs-CZ"/>
          </a:p>
        </p:txBody>
      </p:sp>
      <p:sp>
        <p:nvSpPr>
          <p:cNvPr id="71686" name="Zástupný symbol pro číslo snímku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A714AA07-BAC7-4B70-9F0A-C7D15E8F6D11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91549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altLang="cs-CZ"/>
              <a:t>Myocardial blood flows achieved with external chest compressions average even less, generally only 10% to 20% of normal</a:t>
            </a:r>
            <a:r>
              <a:rPr lang="cs-CZ" altLang="cs-CZ"/>
              <a:t>. </a:t>
            </a:r>
            <a:r>
              <a:rPr lang="cs-CZ" altLang="cs-CZ" u="sng">
                <a:solidFill>
                  <a:srgbClr val="FFFFFF"/>
                </a:solidFill>
              </a:rPr>
              <a:t>PRŮTOK KRVE MOZKEM</a:t>
            </a:r>
            <a:r>
              <a:rPr lang="cs-CZ" altLang="cs-CZ">
                <a:solidFill>
                  <a:srgbClr val="FF0000"/>
                </a:solidFill>
                <a:sym typeface="Webdings" panose="05030102010509060703" pitchFamily="18" charset="2"/>
              </a:rPr>
              <a:t> </a:t>
            </a:r>
            <a:r>
              <a:rPr lang="cs-CZ" altLang="cs-CZ">
                <a:solidFill>
                  <a:srgbClr val="FF0000"/>
                </a:solidFill>
              </a:rPr>
              <a:t>30 až 40% normy = </a:t>
            </a:r>
            <a:r>
              <a:rPr lang="cs-CZ" altLang="cs-CZ">
                <a:solidFill>
                  <a:schemeClr val="bg1"/>
                </a:solidFill>
              </a:rPr>
              <a:t>předpoklad kvalitního přežití</a:t>
            </a:r>
          </a:p>
        </p:txBody>
      </p:sp>
      <p:sp>
        <p:nvSpPr>
          <p:cNvPr id="757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C42E8A8B-6A38-4743-BEAC-4BA109BE626E}" type="slidenum">
              <a:rPr lang="cs-CZ" altLang="cs-CZ" smtClean="0"/>
              <a:pPr/>
              <a:t>18</a:t>
            </a:fld>
            <a:endParaRPr lang="cs-CZ" altLang="cs-CZ"/>
          </a:p>
        </p:txBody>
      </p:sp>
      <p:sp>
        <p:nvSpPr>
          <p:cNvPr id="52229" name="Zástupný symbol pro datum 4"/>
          <p:cNvSpPr>
            <a:spLocks noGrp="1"/>
          </p:cNvSpPr>
          <p:nvPr>
            <p:ph type="dt" sz="quarter" idx="1"/>
          </p:nvPr>
        </p:nvSpPr>
        <p:spPr bwMode="auto">
          <a:extLst/>
        </p:spPr>
        <p:txBody>
          <a:bodyPr/>
          <a:lstStyle/>
          <a:p>
            <a:pPr>
              <a:defRPr/>
            </a:pPr>
            <a:fld id="{7CB1F2D7-D007-4B9B-BD41-F453509E96F3}" type="datetime1">
              <a:rPr lang="cs-CZ"/>
              <a:pPr>
                <a:defRPr/>
              </a:pPr>
              <a:t>05.10.2020</a:t>
            </a:fld>
            <a:endParaRPr lang="cs-CZ"/>
          </a:p>
        </p:txBody>
      </p:sp>
      <p:sp>
        <p:nvSpPr>
          <p:cNvPr id="52230" name="Zástupný symbol pro záhlaví 5"/>
          <p:cNvSpPr>
            <a:spLocks noGrp="1"/>
          </p:cNvSpPr>
          <p:nvPr>
            <p:ph type="hdr" sz="quarter"/>
          </p:nvPr>
        </p:nvSpPr>
        <p:spPr bwMode="auto">
          <a:extLst/>
        </p:spPr>
        <p:txBody>
          <a:bodyPr/>
          <a:lstStyle/>
          <a:p>
            <a:pPr>
              <a:defRPr/>
            </a:pPr>
            <a:r>
              <a:rPr lang="cs-CZ"/>
              <a:t>Truhlář A.: KPR</a:t>
            </a:r>
          </a:p>
        </p:txBody>
      </p:sp>
    </p:spTree>
    <p:extLst>
      <p:ext uri="{BB962C8B-B14F-4D97-AF65-F5344CB8AC3E}">
        <p14:creationId xmlns:p14="http://schemas.microsoft.com/office/powerpoint/2010/main" val="728442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cs-CZ"/>
              <a:t>Myocardial blood flows achieved with external chest compressions average even less, generally only 10% to 20% of normal</a:t>
            </a:r>
            <a:r>
              <a:rPr lang="cs-CZ" altLang="cs-CZ"/>
              <a:t>.</a:t>
            </a:r>
          </a:p>
        </p:txBody>
      </p:sp>
      <p:sp>
        <p:nvSpPr>
          <p:cNvPr id="778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3D2671-5773-40B0-9319-FF21176B9BF2}" type="slidenum">
              <a:rPr lang="cs-CZ" altLang="cs-CZ" smtClean="0"/>
              <a:pPr>
                <a:spcBef>
                  <a:spcPct val="0"/>
                </a:spcBef>
              </a:pPr>
              <a:t>19</a:t>
            </a:fld>
            <a:endParaRPr lang="cs-CZ" altLang="cs-CZ"/>
          </a:p>
        </p:txBody>
      </p:sp>
      <p:sp>
        <p:nvSpPr>
          <p:cNvPr id="53253" name="Zástupný symbol pro datum 4"/>
          <p:cNvSpPr>
            <a:spLocks noGrp="1"/>
          </p:cNvSpPr>
          <p:nvPr>
            <p:ph type="dt" sz="quarter" idx="1"/>
          </p:nvPr>
        </p:nvSpPr>
        <p:spPr bwMode="auto">
          <a:extLst/>
        </p:spPr>
        <p:txBody>
          <a:bodyPr/>
          <a:lstStyle/>
          <a:p>
            <a:pPr>
              <a:defRPr/>
            </a:pPr>
            <a:fld id="{3AC6A3B9-B787-4D19-8936-7D4398C549DD}" type="datetime1">
              <a:rPr lang="cs-CZ"/>
              <a:pPr>
                <a:defRPr/>
              </a:pPr>
              <a:t>05.10.2020</a:t>
            </a:fld>
            <a:endParaRPr lang="cs-CZ"/>
          </a:p>
        </p:txBody>
      </p:sp>
      <p:sp>
        <p:nvSpPr>
          <p:cNvPr id="53254" name="Zástupný symbol pro záhlaví 5"/>
          <p:cNvSpPr>
            <a:spLocks noGrp="1"/>
          </p:cNvSpPr>
          <p:nvPr>
            <p:ph type="hdr" sz="quarter"/>
          </p:nvPr>
        </p:nvSpPr>
        <p:spPr bwMode="auto">
          <a:extLst/>
        </p:spPr>
        <p:txBody>
          <a:bodyPr/>
          <a:lstStyle/>
          <a:p>
            <a:pPr>
              <a:defRPr/>
            </a:pPr>
            <a:r>
              <a:rPr lang="cs-CZ"/>
              <a:t>Truhlář A.: KPR</a:t>
            </a:r>
          </a:p>
        </p:txBody>
      </p:sp>
    </p:spTree>
    <p:extLst>
      <p:ext uri="{BB962C8B-B14F-4D97-AF65-F5344CB8AC3E}">
        <p14:creationId xmlns:p14="http://schemas.microsoft.com/office/powerpoint/2010/main" val="3778025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Recentní meta-analýza randomizovaných klinických studií publikovaná v srpnovém čísle časopisu Resuscitation však nezjistila žádnou závislost mezi dlouhodobým přežitím a načasováním defibrilace s ohledem na dojezdový čas záchranné služby. </a:t>
            </a:r>
          </a:p>
        </p:txBody>
      </p:sp>
      <p:sp>
        <p:nvSpPr>
          <p:cNvPr id="5837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/>
          <a:p>
            <a:pPr>
              <a:defRPr/>
            </a:pPr>
            <a:fld id="{A8005622-0B19-421B-9FA6-E92CA04DD3E9}" type="slidenum">
              <a:rPr lang="cs-CZ">
                <a:latin typeface="Times New Roman" pitchFamily="18" charset="0"/>
              </a:rPr>
              <a:pPr>
                <a:defRPr/>
              </a:pPr>
              <a:t>24</a:t>
            </a:fld>
            <a:endParaRPr lang="cs-CZ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154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Current </a:t>
            </a:r>
            <a:r>
              <a:rPr lang="en-US" altLang="cs-CZ"/>
              <a:t>leakage and voltage across the ALS provider was measured</a:t>
            </a:r>
            <a:r>
              <a:rPr lang="cs-CZ" altLang="cs-CZ"/>
              <a:t> </a:t>
            </a:r>
            <a:r>
              <a:rPr lang="en-US" altLang="cs-CZ"/>
              <a:t>during biphasic waveform shocks (100 to 360 J) delivered</a:t>
            </a:r>
            <a:r>
              <a:rPr lang="cs-CZ" altLang="cs-CZ"/>
              <a:t> </a:t>
            </a:r>
            <a:r>
              <a:rPr lang="en-US" altLang="cs-CZ"/>
              <a:t>through adhesive electrodes placed in the anteroposterior</a:t>
            </a:r>
            <a:r>
              <a:rPr lang="cs-CZ" altLang="cs-CZ"/>
              <a:t> </a:t>
            </a:r>
            <a:r>
              <a:rPr lang="en-US" altLang="cs-CZ"/>
              <a:t>positions on the patient’s chest. None of the volunteers</a:t>
            </a:r>
            <a:r>
              <a:rPr lang="cs-CZ" altLang="cs-CZ"/>
              <a:t> </a:t>
            </a:r>
            <a:r>
              <a:rPr lang="en-US" altLang="cs-CZ"/>
              <a:t>sensed any shock. The mean (S.D.) leakage current was</a:t>
            </a:r>
            <a:r>
              <a:rPr lang="cs-CZ" altLang="cs-CZ"/>
              <a:t> </a:t>
            </a:r>
            <a:r>
              <a:rPr lang="en-US" altLang="cs-CZ"/>
              <a:t>283A (140 A), range of 18.9—907 A, which is significantly</a:t>
            </a:r>
            <a:r>
              <a:rPr lang="cs-CZ" altLang="cs-CZ"/>
              <a:t> </a:t>
            </a:r>
            <a:r>
              <a:rPr lang="en-US" altLang="cs-CZ"/>
              <a:t>lower than current safety standards for leakage current from</a:t>
            </a:r>
            <a:r>
              <a:rPr lang="cs-CZ" altLang="cs-CZ"/>
              <a:t> medical equipment.</a:t>
            </a:r>
          </a:p>
        </p:txBody>
      </p:sp>
      <p:sp>
        <p:nvSpPr>
          <p:cNvPr id="5734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/>
          <a:p>
            <a:pPr>
              <a:defRPr/>
            </a:pPr>
            <a:fld id="{AACAEE5C-C20E-4EFF-AD84-A24A7B012C4A}" type="slidenum">
              <a:rPr lang="cs-CZ"/>
              <a:pPr>
                <a:defRPr/>
              </a:pPr>
              <a:t>25</a:t>
            </a:fld>
            <a:endParaRPr lang="cs-CZ"/>
          </a:p>
        </p:txBody>
      </p:sp>
      <p:sp>
        <p:nvSpPr>
          <p:cNvPr id="57349" name="Zástupný symbol pro datum 4"/>
          <p:cNvSpPr>
            <a:spLocks noGrp="1"/>
          </p:cNvSpPr>
          <p:nvPr>
            <p:ph type="dt" sz="quarter" idx="1"/>
          </p:nvPr>
        </p:nvSpPr>
        <p:spPr bwMode="auto">
          <a:extLst/>
        </p:spPr>
        <p:txBody>
          <a:bodyPr/>
          <a:lstStyle/>
          <a:p>
            <a:pPr>
              <a:defRPr/>
            </a:pPr>
            <a:fld id="{64E8850F-665A-4FF5-B54B-1D8C0815C4E4}" type="datetime1">
              <a:rPr lang="cs-CZ"/>
              <a:pPr>
                <a:defRPr/>
              </a:pPr>
              <a:t>05.10.2020</a:t>
            </a:fld>
            <a:endParaRPr lang="cs-CZ"/>
          </a:p>
        </p:txBody>
      </p:sp>
      <p:sp>
        <p:nvSpPr>
          <p:cNvPr id="57350" name="Zástupný symbol pro záhlaví 5"/>
          <p:cNvSpPr>
            <a:spLocks noGrp="1"/>
          </p:cNvSpPr>
          <p:nvPr>
            <p:ph type="hdr" sz="quarter"/>
          </p:nvPr>
        </p:nvSpPr>
        <p:spPr bwMode="auto">
          <a:extLst/>
        </p:spPr>
        <p:txBody>
          <a:bodyPr/>
          <a:lstStyle/>
          <a:p>
            <a:pPr>
              <a:defRPr/>
            </a:pPr>
            <a:r>
              <a:rPr lang="cs-CZ"/>
              <a:t>Truhlář A.: KPR</a:t>
            </a:r>
          </a:p>
        </p:txBody>
      </p:sp>
    </p:spTree>
    <p:extLst>
      <p:ext uri="{BB962C8B-B14F-4D97-AF65-F5344CB8AC3E}">
        <p14:creationId xmlns:p14="http://schemas.microsoft.com/office/powerpoint/2010/main" val="3675653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Current </a:t>
            </a:r>
            <a:r>
              <a:rPr lang="en-US" altLang="cs-CZ"/>
              <a:t>leakage and voltage across the ALS provider was measured</a:t>
            </a:r>
            <a:r>
              <a:rPr lang="cs-CZ" altLang="cs-CZ"/>
              <a:t> </a:t>
            </a:r>
            <a:r>
              <a:rPr lang="en-US" altLang="cs-CZ"/>
              <a:t>during biphasic waveform shocks (100 to 360 J) delivered</a:t>
            </a:r>
            <a:r>
              <a:rPr lang="cs-CZ" altLang="cs-CZ"/>
              <a:t> </a:t>
            </a:r>
            <a:r>
              <a:rPr lang="en-US" altLang="cs-CZ"/>
              <a:t>through adhesive electrodes placed in the anteroposterior</a:t>
            </a:r>
            <a:r>
              <a:rPr lang="cs-CZ" altLang="cs-CZ"/>
              <a:t> </a:t>
            </a:r>
            <a:r>
              <a:rPr lang="en-US" altLang="cs-CZ"/>
              <a:t>positions on the patient’s chest. None of the volunteers</a:t>
            </a:r>
            <a:r>
              <a:rPr lang="cs-CZ" altLang="cs-CZ"/>
              <a:t> </a:t>
            </a:r>
            <a:r>
              <a:rPr lang="en-US" altLang="cs-CZ"/>
              <a:t>sensed any shock. The mean (S.D.) leakage current was</a:t>
            </a:r>
            <a:r>
              <a:rPr lang="cs-CZ" altLang="cs-CZ"/>
              <a:t> </a:t>
            </a:r>
            <a:r>
              <a:rPr lang="en-US" altLang="cs-CZ"/>
              <a:t>283A (140 A), range of 18.9—907 A, which is significantly</a:t>
            </a:r>
            <a:r>
              <a:rPr lang="cs-CZ" altLang="cs-CZ"/>
              <a:t> </a:t>
            </a:r>
            <a:r>
              <a:rPr lang="en-US" altLang="cs-CZ"/>
              <a:t>lower than current safety standards for leakage current from</a:t>
            </a:r>
            <a:r>
              <a:rPr lang="cs-CZ" altLang="cs-CZ"/>
              <a:t> medical equipment.</a:t>
            </a:r>
          </a:p>
        </p:txBody>
      </p:sp>
      <p:sp>
        <p:nvSpPr>
          <p:cNvPr id="5734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/>
          <a:p>
            <a:pPr>
              <a:defRPr/>
            </a:pPr>
            <a:fld id="{AACAEE5C-C20E-4EFF-AD84-A24A7B012C4A}" type="slidenum">
              <a:rPr lang="cs-CZ"/>
              <a:pPr>
                <a:defRPr/>
              </a:pPr>
              <a:t>26</a:t>
            </a:fld>
            <a:endParaRPr lang="cs-CZ"/>
          </a:p>
        </p:txBody>
      </p:sp>
      <p:sp>
        <p:nvSpPr>
          <p:cNvPr id="57349" name="Zástupný symbol pro datum 4"/>
          <p:cNvSpPr>
            <a:spLocks noGrp="1"/>
          </p:cNvSpPr>
          <p:nvPr>
            <p:ph type="dt" sz="quarter" idx="1"/>
          </p:nvPr>
        </p:nvSpPr>
        <p:spPr bwMode="auto">
          <a:extLst/>
        </p:spPr>
        <p:txBody>
          <a:bodyPr/>
          <a:lstStyle/>
          <a:p>
            <a:pPr>
              <a:defRPr/>
            </a:pPr>
            <a:fld id="{64E8850F-665A-4FF5-B54B-1D8C0815C4E4}" type="datetime1">
              <a:rPr lang="cs-CZ"/>
              <a:pPr>
                <a:defRPr/>
              </a:pPr>
              <a:t>05.10.2020</a:t>
            </a:fld>
            <a:endParaRPr lang="cs-CZ"/>
          </a:p>
        </p:txBody>
      </p:sp>
      <p:sp>
        <p:nvSpPr>
          <p:cNvPr id="57350" name="Zástupný symbol pro záhlaví 5"/>
          <p:cNvSpPr>
            <a:spLocks noGrp="1"/>
          </p:cNvSpPr>
          <p:nvPr>
            <p:ph type="hdr" sz="quarter"/>
          </p:nvPr>
        </p:nvSpPr>
        <p:spPr bwMode="auto">
          <a:extLst/>
        </p:spPr>
        <p:txBody>
          <a:bodyPr/>
          <a:lstStyle/>
          <a:p>
            <a:pPr>
              <a:defRPr/>
            </a:pPr>
            <a:r>
              <a:rPr lang="cs-CZ"/>
              <a:t>Truhlář A.: KPR</a:t>
            </a:r>
          </a:p>
        </p:txBody>
      </p:sp>
    </p:spTree>
    <p:extLst>
      <p:ext uri="{BB962C8B-B14F-4D97-AF65-F5344CB8AC3E}">
        <p14:creationId xmlns:p14="http://schemas.microsoft.com/office/powerpoint/2010/main" val="4097193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60420" name="Zástupný symbol pro záhlaví 3"/>
          <p:cNvSpPr>
            <a:spLocks noGrp="1"/>
          </p:cNvSpPr>
          <p:nvPr>
            <p:ph type="hdr" sz="quarter"/>
          </p:nvPr>
        </p:nvSpPr>
        <p:spPr bwMode="auto">
          <a:extLst/>
        </p:spPr>
        <p:txBody>
          <a:bodyPr/>
          <a:lstStyle/>
          <a:p>
            <a:pPr>
              <a:defRPr/>
            </a:pPr>
            <a:r>
              <a:rPr lang="cs-CZ"/>
              <a:t>Truhlář A.: KPR</a:t>
            </a:r>
          </a:p>
        </p:txBody>
      </p:sp>
      <p:sp>
        <p:nvSpPr>
          <p:cNvPr id="60421" name="Zástupný symbol pro datum 4"/>
          <p:cNvSpPr>
            <a:spLocks noGrp="1"/>
          </p:cNvSpPr>
          <p:nvPr>
            <p:ph type="dt" sz="quarter" idx="1"/>
          </p:nvPr>
        </p:nvSpPr>
        <p:spPr bwMode="auto">
          <a:extLst/>
        </p:spPr>
        <p:txBody>
          <a:bodyPr/>
          <a:lstStyle/>
          <a:p>
            <a:pPr>
              <a:defRPr/>
            </a:pPr>
            <a:fld id="{0D4C48B8-4561-471C-886F-D2741AFBE55C}" type="datetime1">
              <a:rPr lang="cs-CZ"/>
              <a:pPr>
                <a:defRPr/>
              </a:pPr>
              <a:t>05.10.2020</a:t>
            </a:fld>
            <a:endParaRPr lang="cs-CZ"/>
          </a:p>
        </p:txBody>
      </p:sp>
      <p:sp>
        <p:nvSpPr>
          <p:cNvPr id="60422" name="Zástupný symbol pro číslo snímku 5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/>
          <a:p>
            <a:pPr>
              <a:defRPr/>
            </a:pPr>
            <a:fld id="{52E709E6-6DD0-4ABC-8777-5DE231C21F48}" type="slidenum">
              <a:rPr lang="cs-CZ"/>
              <a:pPr>
                <a:defRPr/>
              </a:pPr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4231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58806F-7770-4A2D-AF84-DAF98CAAE38B}" type="slidenum">
              <a:rPr lang="cs-CZ" smtClean="0"/>
              <a:pPr>
                <a:defRPr/>
              </a:pPr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3929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02293-8F5F-4259-90D7-D43D8FF4F0EF}" type="datetimeFigureOut">
              <a:rPr lang="cs-CZ" smtClean="0"/>
              <a:pPr/>
              <a:t>05.10.2020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80102-67BF-4854-99DF-031108889C2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4711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02293-8F5F-4259-90D7-D43D8FF4F0EF}" type="datetimeFigureOut">
              <a:rPr lang="cs-CZ" smtClean="0"/>
              <a:pPr/>
              <a:t>05.10.2020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80102-67BF-4854-99DF-031108889C2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0765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02293-8F5F-4259-90D7-D43D8FF4F0EF}" type="datetimeFigureOut">
              <a:rPr lang="cs-CZ" smtClean="0"/>
              <a:pPr/>
              <a:t>05.10.2020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80102-67BF-4854-99DF-031108889C2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8763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02293-8F5F-4259-90D7-D43D8FF4F0EF}" type="datetimeFigureOut">
              <a:rPr lang="cs-CZ" smtClean="0"/>
              <a:pPr/>
              <a:t>05.10.2020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80102-67BF-4854-99DF-031108889C2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4392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02293-8F5F-4259-90D7-D43D8FF4F0EF}" type="datetimeFigureOut">
              <a:rPr lang="cs-CZ" smtClean="0"/>
              <a:pPr/>
              <a:t>05.10.2020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80102-67BF-4854-99DF-031108889C2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3897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02293-8F5F-4259-90D7-D43D8FF4F0EF}" type="datetimeFigureOut">
              <a:rPr lang="cs-CZ" smtClean="0"/>
              <a:pPr/>
              <a:t>05.10.2020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80102-67BF-4854-99DF-031108889C2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8395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02293-8F5F-4259-90D7-D43D8FF4F0EF}" type="datetimeFigureOut">
              <a:rPr lang="cs-CZ" smtClean="0"/>
              <a:pPr/>
              <a:t>05.10.2020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80102-67BF-4854-99DF-031108889C2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0734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02293-8F5F-4259-90D7-D43D8FF4F0EF}" type="datetimeFigureOut">
              <a:rPr lang="cs-CZ" smtClean="0"/>
              <a:pPr/>
              <a:t>05.10.2020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80102-67BF-4854-99DF-031108889C2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1608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02293-8F5F-4259-90D7-D43D8FF4F0EF}" type="datetimeFigureOut">
              <a:rPr lang="cs-CZ" smtClean="0"/>
              <a:pPr/>
              <a:t>05.10.2020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80102-67BF-4854-99DF-031108889C2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681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02293-8F5F-4259-90D7-D43D8FF4F0EF}" type="datetimeFigureOut">
              <a:rPr lang="cs-CZ" smtClean="0"/>
              <a:pPr/>
              <a:t>05.10.2020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80102-67BF-4854-99DF-031108889C2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488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02293-8F5F-4259-90D7-D43D8FF4F0EF}" type="datetimeFigureOut">
              <a:rPr lang="cs-CZ" smtClean="0"/>
              <a:pPr/>
              <a:t>05.10.2020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80102-67BF-4854-99DF-031108889C2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8258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02293-8F5F-4259-90D7-D43D8FF4F0EF}" type="datetimeFigureOut">
              <a:rPr lang="cs-CZ" smtClean="0"/>
              <a:pPr/>
              <a:t>05.10.2020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80102-67BF-4854-99DF-031108889C2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547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hyperlink" Target="https://www.youtube.com/watch?v=CPYiEVwkiwQ" TargetMode="Externa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1.png"/><Relationship Id="rId2" Type="http://schemas.microsoft.com/office/2007/relationships/media" Target="../media/media1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hyperlink" Target="https://www.youtube.com/watch?v=8Fcifqhw7ko" TargetMode="Externa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8.m4a"/><Relationship Id="rId7" Type="http://schemas.openxmlformats.org/officeDocument/2006/relationships/image" Target="../media/image7.jpeg"/><Relationship Id="rId2" Type="http://schemas.microsoft.com/office/2007/relationships/media" Target="../media/media18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hyperlink" Target="https://www.lf3.cuni.cz/3LF-780.html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hyperlink" Target="https://www.youtube.com/watch?v=6_51NWH6qZg&amp;feature=youtu.be" TargetMode="External"/><Relationship Id="rId18" Type="http://schemas.openxmlformats.org/officeDocument/2006/relationships/hyperlink" Target="https://youtu.be/XP6K_DvFI8Y" TargetMode="External"/><Relationship Id="rId3" Type="http://schemas.openxmlformats.org/officeDocument/2006/relationships/audio" Target="../media/media33.m4a"/><Relationship Id="rId7" Type="http://schemas.openxmlformats.org/officeDocument/2006/relationships/image" Target="../media/image21.jpeg"/><Relationship Id="rId12" Type="http://schemas.openxmlformats.org/officeDocument/2006/relationships/hyperlink" Target="https://youtu.be/D7__sPvLcrg" TargetMode="External"/><Relationship Id="rId17" Type="http://schemas.openxmlformats.org/officeDocument/2006/relationships/hyperlink" Target="https://www.youtube.com/watch?v=9Wf8JQyhQ-M&amp;feature=youtu.be" TargetMode="External"/><Relationship Id="rId2" Type="http://schemas.microsoft.com/office/2007/relationships/media" Target="../media/media33.m4a"/><Relationship Id="rId16" Type="http://schemas.openxmlformats.org/officeDocument/2006/relationships/hyperlink" Target="https://www.youtube.com/watch?v=DGp7rHZILPc&amp;feature=youtu.be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20.jpeg"/><Relationship Id="rId11" Type="http://schemas.openxmlformats.org/officeDocument/2006/relationships/hyperlink" Target="https://youtu.be/6_51NWH6qZg" TargetMode="External"/><Relationship Id="rId5" Type="http://schemas.openxmlformats.org/officeDocument/2006/relationships/notesSlide" Target="../notesSlides/notesSlide11.xml"/><Relationship Id="rId15" Type="http://schemas.openxmlformats.org/officeDocument/2006/relationships/hyperlink" Target="https://youtu.be/DGp7rHZILPc" TargetMode="External"/><Relationship Id="rId10" Type="http://schemas.openxmlformats.org/officeDocument/2006/relationships/image" Target="../media/image24.jpeg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jpeg"/><Relationship Id="rId14" Type="http://schemas.openxmlformats.org/officeDocument/2006/relationships/hyperlink" Target="https://youtu.be/9Wf8JQyhQ-M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hyperlink" Target="https://www.youtube.com/watch?v=hIBOxaTd9_A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1.png"/><Relationship Id="rId5" Type="http://schemas.openxmlformats.org/officeDocument/2006/relationships/hyperlink" Target="http://www.lf3.cuni.cz/cs/pracoviste/anesteziologie/vyuka/studijni-materialy/rozsirena-neodkladna-resuscitace/" TargetMode="External"/><Relationship Id="rId4" Type="http://schemas.openxmlformats.org/officeDocument/2006/relationships/notesSlide" Target="../notesSlides/notesSlide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7.pn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hyperlink" Target="https://www.google.cz/url?sa=i&amp;rct=j&amp;q=&amp;esrc=s&amp;source=images&amp;cd=&amp;cad=rja&amp;uact=8&amp;ved=0ahUKEwjJrbXr2MLWAhWKfRoKHZxzCGMQjRwIBw&amp;url=https://www.saem.org/cdem/education/online-education/m3-curriculum/group-basic-and-advanced-life-support-techniques/breathing&amp;psig=AFQjCNGwPzo2Qt8_XrzCkC2IrA8nYd1Gcg&amp;ust=1506509535079531" TargetMode="External"/><Relationship Id="rId5" Type="http://schemas.openxmlformats.org/officeDocument/2006/relationships/image" Target="../media/image26.jpeg"/><Relationship Id="rId4" Type="http://schemas.openxmlformats.org/officeDocument/2006/relationships/hyperlink" Target="http://www.google.cz/url?sa=i&amp;rct=j&amp;q=&amp;esrc=s&amp;source=images&amp;cd=&amp;cad=rja&amp;uact=8&amp;ved=0ahUKEwjO0Nnk1cLWAhUKbBoKHd3fC10QjRwIBw&amp;url=http://emsbasics.com/2012/07/31/mastering-bls-ventilation-core-techniques/&amp;psig=AFQjCNEFjynyI8pfzk3UP8d0dLZFMQBVyQ&amp;ust=1506508985938530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1.png"/><Relationship Id="rId5" Type="http://schemas.openxmlformats.org/officeDocument/2006/relationships/hyperlink" Target="https://www.youtube.com/watch?v=5xBfQY1vfGM" TargetMode="External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hyperlink" Target="https://www.youtube.com/watch?v=_QBsqykLHXY&#218;" TargetMode="External"/><Relationship Id="rId5" Type="http://schemas.openxmlformats.org/officeDocument/2006/relationships/hyperlink" Target="https://www.youtube.com/watch?v=JYMwy1-MwMU" TargetMode="External"/><Relationship Id="rId4" Type="http://schemas.openxmlformats.org/officeDocument/2006/relationships/hyperlink" Target="https://youtu.be/pnDKO3ZmxGk?t=46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54.m4a"/><Relationship Id="rId7" Type="http://schemas.openxmlformats.org/officeDocument/2006/relationships/image" Target="../media/image30.png"/><Relationship Id="rId2" Type="http://schemas.microsoft.com/office/2007/relationships/media" Target="../media/media54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1.png"/><Relationship Id="rId4" Type="http://schemas.openxmlformats.org/officeDocument/2006/relationships/hyperlink" Target="https://www.youtube.com/watch?v=I6wodB2S0uc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4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6" Type="http://schemas.openxmlformats.org/officeDocument/2006/relationships/image" Target="../media/image1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4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4" Type="http://schemas.openxmlformats.org/officeDocument/2006/relationships/image" Target="../media/image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5" Type="http://schemas.openxmlformats.org/officeDocument/2006/relationships/image" Target="../media/image1.png"/><Relationship Id="rId4" Type="http://schemas.openxmlformats.org/officeDocument/2006/relationships/image" Target="../media/image3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4" Type="http://schemas.openxmlformats.org/officeDocument/2006/relationships/image" Target="../media/image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4" Type="http://schemas.openxmlformats.org/officeDocument/2006/relationships/image" Target="../media/image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4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hyperlink" Target="https://youtu.be/QTQG8unrCO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ABCDE postup u náhlého zhoršení zdravotního stavu, zajištění DC, kyslíková léčba, neinvazivní a invazivní ventilace, princip a indikace, ventilační režimy v IP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MUDr. Kurzová KAR FNKV a 3. LF UK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2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1. Zhodnoť situaci</a:t>
            </a:r>
          </a:p>
        </p:txBody>
      </p:sp>
      <p:sp>
        <p:nvSpPr>
          <p:cNvPr id="4198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Vlastní bezpečnost</a:t>
            </a:r>
          </a:p>
          <a:p>
            <a:endParaRPr lang="cs-CZ" altLang="cs-CZ"/>
          </a:p>
          <a:p>
            <a:r>
              <a:rPr lang="cs-CZ" altLang="cs-CZ"/>
              <a:t>Osoba, která nejeví známky života</a:t>
            </a:r>
          </a:p>
          <a:p>
            <a:pPr marL="1828800" lvl="4" indent="0">
              <a:buFont typeface="Arial" panose="020B0604020202020204" pitchFamily="34" charset="0"/>
              <a:buNone/>
            </a:pPr>
            <a:r>
              <a:rPr lang="cs-CZ" altLang="cs-CZ" sz="4400">
                <a:solidFill>
                  <a:srgbClr val="FF0000"/>
                </a:solidFill>
              </a:rPr>
              <a:t>NEBO</a:t>
            </a:r>
          </a:p>
          <a:p>
            <a:r>
              <a:rPr lang="cs-CZ" altLang="cs-CZ">
                <a:solidFill>
                  <a:srgbClr val="FF0000"/>
                </a:solidFill>
              </a:rPr>
              <a:t>Osoba, u které proběhly křeče </a:t>
            </a:r>
          </a:p>
          <a:p>
            <a:endParaRPr lang="cs-CZ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3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225"/>
            <a:ext cx="9144000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ahnutá šipka doprava 2"/>
          <p:cNvSpPr/>
          <p:nvPr/>
        </p:nvSpPr>
        <p:spPr>
          <a:xfrm rot="10361631">
            <a:off x="6515100" y="735013"/>
            <a:ext cx="1793875" cy="517683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chemeClr val="tx1"/>
              </a:solidFill>
            </a:endParaRPr>
          </a:p>
        </p:txBody>
      </p:sp>
      <p:sp>
        <p:nvSpPr>
          <p:cNvPr id="49156" name="Obdélník 3"/>
          <p:cNvSpPr>
            <a:spLocks noChangeArrowheads="1"/>
          </p:cNvSpPr>
          <p:nvPr/>
        </p:nvSpPr>
        <p:spPr bwMode="auto">
          <a:xfrm>
            <a:off x="554038" y="6119813"/>
            <a:ext cx="6346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hlinkClick r:id="rId5"/>
              </a:rPr>
              <a:t>https://www.youtube.com/watch?v=CPYiEVwkiwQ</a:t>
            </a:r>
            <a:r>
              <a:rPr lang="cs-CZ" altLang="cs-CZ" sz="1800"/>
              <a:t>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30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cs-CZ" altLang="cs-CZ"/>
              <a:t>2. Kontrola vědomí</a:t>
            </a:r>
          </a:p>
        </p:txBody>
      </p:sp>
      <p:pic>
        <p:nvPicPr>
          <p:cNvPr id="5017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1830388"/>
            <a:ext cx="3714750" cy="467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5"/>
          <p:cNvSpPr>
            <a:spLocks noChangeArrowheads="1"/>
          </p:cNvSpPr>
          <p:nvPr/>
        </p:nvSpPr>
        <p:spPr bwMode="auto">
          <a:xfrm flipH="1">
            <a:off x="3429000" y="3214688"/>
            <a:ext cx="2286000" cy="1219200"/>
          </a:xfrm>
          <a:prstGeom prst="wedgeEllipseCallout">
            <a:avLst>
              <a:gd name="adj1" fmla="val 60839"/>
              <a:gd name="adj2" fmla="val -6224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endParaRPr lang="cs-CZ" dirty="0"/>
          </a:p>
        </p:txBody>
      </p:sp>
      <p:sp>
        <p:nvSpPr>
          <p:cNvPr id="50181" name="Text Box 6"/>
          <p:cNvSpPr txBox="1">
            <a:spLocks noChangeArrowheads="1"/>
          </p:cNvSpPr>
          <p:nvPr/>
        </p:nvSpPr>
        <p:spPr bwMode="auto">
          <a:xfrm>
            <a:off x="3429000" y="3357563"/>
            <a:ext cx="2286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/>
              <a:t>JSTE V POŘÁDKU?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3108026"/>
      </p:ext>
    </p:extLst>
  </p:cSld>
  <p:clrMapOvr>
    <a:masterClrMapping/>
  </p:clrMapOvr>
  <p:transition spd="slow" advClick="0" advTm="68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ovéPole 2"/>
          <p:cNvSpPr txBox="1">
            <a:spLocks noChangeArrowheads="1"/>
          </p:cNvSpPr>
          <p:nvPr/>
        </p:nvSpPr>
        <p:spPr bwMode="auto">
          <a:xfrm>
            <a:off x="26988" y="260350"/>
            <a:ext cx="7127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5400"/>
              <a:t>3.</a:t>
            </a:r>
          </a:p>
        </p:txBody>
      </p:sp>
      <p:sp>
        <p:nvSpPr>
          <p:cNvPr id="58372" name="TextovéPole 1"/>
          <p:cNvSpPr txBox="1">
            <a:spLocks noChangeArrowheads="1"/>
          </p:cNvSpPr>
          <p:nvPr/>
        </p:nvSpPr>
        <p:spPr bwMode="auto">
          <a:xfrm>
            <a:off x="179388" y="6381750"/>
            <a:ext cx="88566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hlinkClick r:id="rId5"/>
              </a:rPr>
              <a:t>https://www.youtube.com/watch?v=8Fcifqhw7ko</a:t>
            </a:r>
            <a:r>
              <a:rPr lang="cs-CZ" altLang="cs-CZ" sz="1800"/>
              <a:t> 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7360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Kriteria zástavy oběhu</a:t>
            </a:r>
          </a:p>
        </p:txBody>
      </p:sp>
      <p:sp>
        <p:nvSpPr>
          <p:cNvPr id="593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b="1">
                <a:solidFill>
                  <a:srgbClr val="FF0000"/>
                </a:solidFill>
              </a:rPr>
              <a:t>Postižený je v bezvědomí</a:t>
            </a:r>
          </a:p>
          <a:p>
            <a:endParaRPr lang="cs-CZ" altLang="cs-CZ" b="1">
              <a:solidFill>
                <a:srgbClr val="FF0000"/>
              </a:solidFill>
            </a:endParaRPr>
          </a:p>
          <a:p>
            <a:r>
              <a:rPr lang="cs-CZ" altLang="cs-CZ" b="1">
                <a:solidFill>
                  <a:srgbClr val="FF0000"/>
                </a:solidFill>
              </a:rPr>
              <a:t>Postižený nemá normální dýchání</a:t>
            </a:r>
          </a:p>
          <a:p>
            <a:endParaRPr lang="cs-CZ" altLang="cs-CZ" b="1">
              <a:solidFill>
                <a:srgbClr val="FF0000"/>
              </a:solidFill>
            </a:endParaRPr>
          </a:p>
          <a:p>
            <a:r>
              <a:rPr lang="cs-CZ" altLang="cs-CZ" b="1">
                <a:solidFill>
                  <a:srgbClr val="FF0000"/>
                </a:solidFill>
              </a:rPr>
              <a:t>Puls nehledáme</a:t>
            </a:r>
          </a:p>
          <a:p>
            <a:pPr lvl="1"/>
            <a:r>
              <a:rPr lang="cs-CZ" altLang="cs-CZ" b="1">
                <a:solidFill>
                  <a:srgbClr val="FF0000"/>
                </a:solidFill>
              </a:rPr>
              <a:t>Není to snadné</a:t>
            </a:r>
          </a:p>
          <a:p>
            <a:pPr lvl="1"/>
            <a:r>
              <a:rPr lang="cs-CZ" altLang="cs-CZ" b="1">
                <a:solidFill>
                  <a:srgbClr val="FF0000"/>
                </a:solidFill>
              </a:rPr>
              <a:t>Není to spolehlivé</a:t>
            </a:r>
          </a:p>
          <a:p>
            <a:pPr lvl="1"/>
            <a:r>
              <a:rPr lang="cs-CZ" altLang="cs-CZ" b="1">
                <a:solidFill>
                  <a:srgbClr val="FF0000"/>
                </a:solidFill>
              </a:rPr>
              <a:t>Dlouho to trvá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Nejhorší chyby při NZO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cs-CZ" altLang="cs-CZ"/>
              <a:t>Diagnóza NZO</a:t>
            </a:r>
          </a:p>
          <a:p>
            <a:pPr eaLnBrk="1" hangingPunct="1"/>
            <a:r>
              <a:rPr lang="cs-CZ" altLang="cs-CZ"/>
              <a:t>	sledování dýchání</a:t>
            </a:r>
          </a:p>
          <a:p>
            <a:pPr eaLnBrk="1" hangingPunct="1"/>
            <a:r>
              <a:rPr lang="cs-CZ" altLang="cs-CZ"/>
              <a:t>	hledání pulzu</a:t>
            </a:r>
          </a:p>
          <a:p>
            <a:pPr eaLnBrk="1" hangingPunct="1"/>
            <a:r>
              <a:rPr lang="cs-CZ" altLang="cs-CZ"/>
              <a:t>	snaha popřít, že jde o NZO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Stabilizovaná poloha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Nedůrazná zevní srdeční masáž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Aktivace záchranného řetězce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b="1" u="sng"/>
              <a:t>Hlasitý odposlech</a:t>
            </a:r>
          </a:p>
          <a:p>
            <a:pPr eaLnBrk="1" hangingPunct="1"/>
            <a:r>
              <a:rPr lang="cs-CZ" altLang="cs-CZ"/>
              <a:t>Místo</a:t>
            </a:r>
          </a:p>
          <a:p>
            <a:pPr eaLnBrk="1" hangingPunct="1"/>
            <a:r>
              <a:rPr lang="cs-CZ" altLang="cs-CZ"/>
              <a:t>Číslo telefonu</a:t>
            </a:r>
          </a:p>
          <a:p>
            <a:pPr eaLnBrk="1" hangingPunct="1"/>
            <a:r>
              <a:rPr lang="cs-CZ" altLang="cs-CZ"/>
              <a:t>Příčina volání</a:t>
            </a:r>
          </a:p>
          <a:p>
            <a:pPr eaLnBrk="1" hangingPunct="1"/>
            <a:r>
              <a:rPr lang="cs-CZ" altLang="cs-CZ"/>
              <a:t>Počet postižených a jejich stav</a:t>
            </a:r>
          </a:p>
          <a:p>
            <a:pPr eaLnBrk="1" hangingPunct="1"/>
            <a:r>
              <a:rPr lang="cs-CZ" altLang="cs-CZ"/>
              <a:t>Poskytovaná pomoc</a:t>
            </a:r>
          </a:p>
          <a:p>
            <a:pPr eaLnBrk="1" hangingPunct="1"/>
            <a:r>
              <a:rPr lang="cs-CZ" altLang="cs-CZ" b="1" u="sng"/>
              <a:t>Nezavěšovat, až na výzvu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008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Nadpis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cs-CZ" altLang="cs-CZ"/>
              <a:t>Nepřímá srdeční masáž </a:t>
            </a:r>
            <a:r>
              <a:rPr lang="cs-CZ" altLang="cs-CZ">
                <a:solidFill>
                  <a:srgbClr val="FF0000"/>
                </a:solidFill>
              </a:rPr>
              <a:t>!!!</a:t>
            </a:r>
          </a:p>
        </p:txBody>
      </p:sp>
      <p:sp>
        <p:nvSpPr>
          <p:cNvPr id="70659" name="Zástupný symbol pro obsah 2"/>
          <p:cNvSpPr>
            <a:spLocks noGrp="1"/>
          </p:cNvSpPr>
          <p:nvPr>
            <p:ph sz="quarter" idx="1"/>
          </p:nvPr>
        </p:nvSpPr>
        <p:spPr>
          <a:xfrm>
            <a:off x="250825" y="1341438"/>
            <a:ext cx="8497888" cy="4895850"/>
          </a:xfrm>
        </p:spPr>
        <p:txBody>
          <a:bodyPr>
            <a:normAutofit lnSpcReduction="10000"/>
          </a:bodyPr>
          <a:lstStyle/>
          <a:p>
            <a:r>
              <a:rPr lang="cs-CZ" altLang="cs-CZ" b="1"/>
              <a:t>Všichni zachránci</a:t>
            </a:r>
          </a:p>
          <a:p>
            <a:r>
              <a:rPr lang="cs-CZ" altLang="cs-CZ" b="1"/>
              <a:t>Střed hrudníku (střed dolní třetiny sterna), kolmo dolů (CAVE: nikdy ne konec sterna!)</a:t>
            </a:r>
          </a:p>
          <a:p>
            <a:r>
              <a:rPr lang="cs-CZ" altLang="cs-CZ" b="1"/>
              <a:t>Frekvence</a:t>
            </a:r>
          </a:p>
          <a:p>
            <a:pPr marL="457200" lvl="1" indent="0"/>
            <a:r>
              <a:rPr lang="cs-CZ" altLang="cs-CZ"/>
              <a:t>alespoň 100 min</a:t>
            </a:r>
            <a:r>
              <a:rPr lang="cs-CZ" altLang="cs-CZ" baseline="30000"/>
              <a:t>-1</a:t>
            </a:r>
            <a:r>
              <a:rPr lang="cs-CZ" altLang="cs-CZ"/>
              <a:t> (max. 120 min</a:t>
            </a:r>
            <a:r>
              <a:rPr lang="cs-CZ" altLang="cs-CZ" baseline="30000"/>
              <a:t>-1</a:t>
            </a:r>
            <a:r>
              <a:rPr lang="cs-CZ" altLang="cs-CZ"/>
              <a:t>)</a:t>
            </a:r>
            <a:endParaRPr lang="cs-CZ" altLang="cs-CZ" b="1"/>
          </a:p>
          <a:p>
            <a:r>
              <a:rPr lang="cs-CZ" altLang="cs-CZ" b="1"/>
              <a:t>Hloubka</a:t>
            </a:r>
          </a:p>
          <a:p>
            <a:pPr marL="457200" lvl="1" indent="0"/>
            <a:r>
              <a:rPr lang="cs-CZ" altLang="cs-CZ"/>
              <a:t>alespoň 5 cm (ne více, než 6 cm)</a:t>
            </a:r>
          </a:p>
          <a:p>
            <a:r>
              <a:rPr lang="cs-CZ" altLang="cs-CZ" b="1"/>
              <a:t>Úplné uvolnění tlaku na hrudník</a:t>
            </a:r>
          </a:p>
          <a:p>
            <a:r>
              <a:rPr lang="cs-CZ" altLang="cs-CZ" b="1"/>
              <a:t>(Feedback devices)</a:t>
            </a:r>
            <a:endParaRPr lang="cs-CZ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418145"/>
      </p:ext>
    </p:extLst>
  </p:cSld>
  <p:clrMapOvr>
    <a:masterClrMapping/>
  </p:clrMapOvr>
  <p:transition spd="slow" advTm="182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Nadpis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cs-CZ" altLang="cs-CZ"/>
              <a:t>Umělé dýchání během KPR</a:t>
            </a:r>
          </a:p>
        </p:txBody>
      </p:sp>
      <p:sp>
        <p:nvSpPr>
          <p:cNvPr id="74755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316913" cy="4972050"/>
          </a:xfrm>
        </p:spPr>
        <p:txBody>
          <a:bodyPr/>
          <a:lstStyle/>
          <a:p>
            <a:pPr marL="0" indent="0"/>
            <a:r>
              <a:rPr lang="cs-CZ" altLang="cs-CZ" b="1"/>
              <a:t>Negativa umělého dýchání</a:t>
            </a:r>
          </a:p>
          <a:p>
            <a:pPr marL="914400" lvl="2" indent="0"/>
            <a:r>
              <a:rPr lang="cs-CZ" altLang="cs-CZ" sz="2000"/>
              <a:t>přerušování kompresí; obtížnost; hygienické zábrany; infekce; zhoršování oběhu; odrazuje od jakékoliv BLS</a:t>
            </a:r>
          </a:p>
          <a:p>
            <a:pPr marL="0" indent="0"/>
            <a:r>
              <a:rPr lang="cs-CZ" altLang="cs-CZ" b="1"/>
              <a:t>Pozitiva umělého dýchání</a:t>
            </a:r>
          </a:p>
          <a:p>
            <a:pPr marL="914400" lvl="2" indent="0"/>
            <a:r>
              <a:rPr lang="cs-CZ" altLang="cs-CZ" sz="2000"/>
              <a:t>asfyktické zástavy (děti); NZO beze svědků; déletrvající KPR</a:t>
            </a:r>
          </a:p>
          <a:p>
            <a:pPr marL="0" indent="0"/>
            <a:endParaRPr lang="cs-CZ" altLang="cs-CZ" b="1"/>
          </a:p>
          <a:p>
            <a:pPr marL="0" indent="0"/>
            <a:endParaRPr lang="cs-CZ" altLang="cs-CZ" b="1"/>
          </a:p>
          <a:p>
            <a:pPr marL="0" indent="0"/>
            <a:endParaRPr lang="cs-CZ" altLang="cs-CZ" b="1"/>
          </a:p>
          <a:p>
            <a:pPr marL="0" indent="0"/>
            <a:endParaRPr lang="cs-CZ" altLang="cs-CZ" b="1"/>
          </a:p>
          <a:p>
            <a:pPr marL="0" indent="0"/>
            <a:endParaRPr lang="cs-CZ" altLang="cs-CZ" b="1"/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2000" b="1"/>
          </a:p>
        </p:txBody>
      </p:sp>
      <p:pic>
        <p:nvPicPr>
          <p:cNvPr id="74756" name="Picture 2" descr="http://www.fieldemergencycardiaccare.com/FullTextService/CT%7b06b9ee1beed59419535dbf9046daa7f0ba2c9e3b45663b67696dd2e344ece9744ed3154b1db20acb1e5d4ce7e2dd4a39%7d/DA2C9FF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817938"/>
            <a:ext cx="442912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757" name="Skupina 9"/>
          <p:cNvGrpSpPr>
            <a:grpSpLocks/>
          </p:cNvGrpSpPr>
          <p:nvPr/>
        </p:nvGrpSpPr>
        <p:grpSpPr bwMode="auto">
          <a:xfrm>
            <a:off x="928688" y="4714875"/>
            <a:ext cx="3643312" cy="1012825"/>
            <a:chOff x="857250" y="3071813"/>
            <a:chExt cx="3643313" cy="1012825"/>
          </a:xfrm>
        </p:grpSpPr>
        <p:sp>
          <p:nvSpPr>
            <p:cNvPr id="24595" name="TextovéPole 4"/>
            <p:cNvSpPr txBox="1">
              <a:spLocks noChangeArrowheads="1"/>
            </p:cNvSpPr>
            <p:nvPr/>
          </p:nvSpPr>
          <p:spPr bwMode="auto">
            <a:xfrm>
              <a:off x="3770313" y="3094038"/>
              <a:ext cx="714375" cy="36988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cs-CZ" dirty="0" err="1">
                  <a:solidFill>
                    <a:schemeClr val="accent3">
                      <a:lumMod val="10000"/>
                    </a:schemeClr>
                  </a:solidFill>
                  <a:latin typeface="Arial" charset="0"/>
                </a:rPr>
                <a:t>AoP</a:t>
              </a:r>
              <a:endParaRPr lang="cs-CZ" dirty="0">
                <a:solidFill>
                  <a:schemeClr val="accent3">
                    <a:lumMod val="10000"/>
                  </a:schemeClr>
                </a:solidFill>
                <a:latin typeface="Arial" charset="0"/>
              </a:endParaRPr>
            </a:p>
          </p:txBody>
        </p:sp>
        <p:sp>
          <p:nvSpPr>
            <p:cNvPr id="24596" name="TextovéPole 5"/>
            <p:cNvSpPr txBox="1">
              <a:spLocks noChangeArrowheads="1"/>
            </p:cNvSpPr>
            <p:nvPr/>
          </p:nvSpPr>
          <p:spPr bwMode="auto">
            <a:xfrm>
              <a:off x="3786188" y="3714751"/>
              <a:ext cx="714375" cy="3698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cs-CZ" dirty="0">
                  <a:solidFill>
                    <a:schemeClr val="accent3">
                      <a:lumMod val="10000"/>
                    </a:schemeClr>
                  </a:solidFill>
                  <a:latin typeface="Arial" charset="0"/>
                </a:rPr>
                <a:t>CPP</a:t>
              </a:r>
            </a:p>
          </p:txBody>
        </p:sp>
        <p:sp>
          <p:nvSpPr>
            <p:cNvPr id="74773" name="TextovéPole 6"/>
            <p:cNvSpPr txBox="1">
              <a:spLocks noChangeArrowheads="1"/>
            </p:cNvSpPr>
            <p:nvPr/>
          </p:nvSpPr>
          <p:spPr bwMode="auto">
            <a:xfrm>
              <a:off x="857250" y="3071813"/>
              <a:ext cx="26431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rgbClr val="00002A"/>
                  </a:solidFill>
                </a:rPr>
                <a:t>2 vdechy : 30 stlačení</a:t>
              </a:r>
            </a:p>
          </p:txBody>
        </p:sp>
      </p:grpSp>
      <p:grpSp>
        <p:nvGrpSpPr>
          <p:cNvPr id="74758" name="Skupina 21"/>
          <p:cNvGrpSpPr>
            <a:grpSpLocks/>
          </p:cNvGrpSpPr>
          <p:nvPr/>
        </p:nvGrpSpPr>
        <p:grpSpPr bwMode="auto">
          <a:xfrm>
            <a:off x="5000625" y="3929063"/>
            <a:ext cx="3857625" cy="2928937"/>
            <a:chOff x="5214942" y="3771904"/>
            <a:chExt cx="3929058" cy="3086096"/>
          </a:xfrm>
        </p:grpSpPr>
        <p:pic>
          <p:nvPicPr>
            <p:cNvPr id="74766" name="Picture 4" descr="19658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380" y="3771904"/>
              <a:ext cx="3857620" cy="3086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Obdélník 11"/>
            <p:cNvSpPr/>
            <p:nvPr/>
          </p:nvSpPr>
          <p:spPr>
            <a:xfrm>
              <a:off x="5214942" y="3857210"/>
              <a:ext cx="1356577" cy="14284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grpSp>
          <p:nvGrpSpPr>
            <p:cNvPr id="74768" name="Skupina 14"/>
            <p:cNvGrpSpPr>
              <a:grpSpLocks/>
            </p:cNvGrpSpPr>
            <p:nvPr/>
          </p:nvGrpSpPr>
          <p:grpSpPr bwMode="auto">
            <a:xfrm>
              <a:off x="5857884" y="3929066"/>
              <a:ext cx="1571636" cy="1143008"/>
              <a:chOff x="5857884" y="3929066"/>
              <a:chExt cx="1571636" cy="1143008"/>
            </a:xfrm>
          </p:grpSpPr>
          <p:sp>
            <p:nvSpPr>
              <p:cNvPr id="13" name="Obdélník 12"/>
              <p:cNvSpPr/>
              <p:nvPr/>
            </p:nvSpPr>
            <p:spPr>
              <a:xfrm>
                <a:off x="5858467" y="3929136"/>
                <a:ext cx="1356576" cy="11424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cs-CZ"/>
              </a:p>
            </p:txBody>
          </p:sp>
          <p:sp>
            <p:nvSpPr>
              <p:cNvPr id="14" name="Obdélník 13"/>
              <p:cNvSpPr/>
              <p:nvPr/>
            </p:nvSpPr>
            <p:spPr>
              <a:xfrm>
                <a:off x="6501991" y="4429267"/>
                <a:ext cx="928098" cy="2860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cs-CZ"/>
              </a:p>
            </p:txBody>
          </p:sp>
        </p:grpSp>
      </p:grpSp>
      <p:grpSp>
        <p:nvGrpSpPr>
          <p:cNvPr id="5" name="Skupina 23"/>
          <p:cNvGrpSpPr>
            <a:grpSpLocks/>
          </p:cNvGrpSpPr>
          <p:nvPr/>
        </p:nvGrpSpPr>
        <p:grpSpPr bwMode="auto">
          <a:xfrm>
            <a:off x="5000625" y="4214813"/>
            <a:ext cx="3186113" cy="1881187"/>
            <a:chOff x="5000628" y="4214818"/>
            <a:chExt cx="3186106" cy="1881179"/>
          </a:xfrm>
        </p:grpSpPr>
        <p:grpSp>
          <p:nvGrpSpPr>
            <p:cNvPr id="74760" name="Group 16"/>
            <p:cNvGrpSpPr>
              <a:grpSpLocks/>
            </p:cNvGrpSpPr>
            <p:nvPr/>
          </p:nvGrpSpPr>
          <p:grpSpPr bwMode="auto">
            <a:xfrm>
              <a:off x="5000628" y="4214818"/>
              <a:ext cx="3186106" cy="1881179"/>
              <a:chOff x="2336" y="2160"/>
              <a:chExt cx="3181" cy="1950"/>
            </a:xfrm>
          </p:grpSpPr>
          <p:grpSp>
            <p:nvGrpSpPr>
              <p:cNvPr id="74762" name="Group 13"/>
              <p:cNvGrpSpPr>
                <a:grpSpLocks/>
              </p:cNvGrpSpPr>
              <p:nvPr/>
            </p:nvGrpSpPr>
            <p:grpSpPr bwMode="auto">
              <a:xfrm>
                <a:off x="2336" y="2160"/>
                <a:ext cx="1769" cy="1087"/>
                <a:chOff x="2336" y="2160"/>
                <a:chExt cx="1769" cy="1087"/>
              </a:xfrm>
            </p:grpSpPr>
            <p:pic>
              <p:nvPicPr>
                <p:cNvPr id="74764" name="Picture 10" descr="brain-intro"/>
                <p:cNvPicPr>
                  <a:picLocks noChangeAspect="1" noChangeArrowheads="1"/>
                </p:cNvPicPr>
                <p:nvPr/>
              </p:nvPicPr>
              <p:blipFill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36" y="2160"/>
                  <a:ext cx="1361" cy="1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0" name="AutoShape 11"/>
                <p:cNvSpPr>
                  <a:spLocks noChangeArrowheads="1"/>
                </p:cNvSpPr>
                <p:nvPr/>
              </p:nvSpPr>
              <p:spPr bwMode="auto">
                <a:xfrm rot="5400000">
                  <a:off x="3492" y="2591"/>
                  <a:ext cx="635" cy="590"/>
                </a:xfrm>
                <a:prstGeom prst="downArrow">
                  <a:avLst>
                    <a:gd name="adj1" fmla="val 52130"/>
                    <a:gd name="adj2" fmla="val 47796"/>
                  </a:avLst>
                </a:prstGeom>
                <a:ln>
                  <a:headEnd/>
                  <a:tailEnd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cs-CZ"/>
                </a:p>
              </p:txBody>
            </p:sp>
          </p:grpSp>
          <p:pic>
            <p:nvPicPr>
              <p:cNvPr id="74763" name="Picture 15" descr="Heart_Fibrillation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0" y="2614"/>
                <a:ext cx="1367" cy="14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4761" name="TextovéPole 22"/>
            <p:cNvSpPr txBox="1">
              <a:spLocks noChangeArrowheads="1"/>
            </p:cNvSpPr>
            <p:nvPr/>
          </p:nvSpPr>
          <p:spPr bwMode="auto">
            <a:xfrm>
              <a:off x="6286512" y="4714884"/>
              <a:ext cx="57150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/>
                <a:t>O</a:t>
              </a:r>
              <a:r>
                <a:rPr lang="cs-CZ" altLang="cs-CZ" sz="2000" b="1" baseline="-25000"/>
                <a:t>2</a:t>
              </a:r>
            </a:p>
          </p:txBody>
        </p:sp>
      </p:grp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4847235"/>
      </p:ext>
    </p:extLst>
  </p:cSld>
  <p:clrMapOvr>
    <a:masterClrMapping/>
  </p:clrMapOvr>
  <p:transition spd="slow" advTm="328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Nadpis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cs-CZ" altLang="cs-CZ"/>
              <a:t>Stanovisko ERC 2015</a:t>
            </a:r>
          </a:p>
        </p:txBody>
      </p:sp>
      <p:sp>
        <p:nvSpPr>
          <p:cNvPr id="48131" name="Zástupný symbol pro obsah 2"/>
          <p:cNvSpPr>
            <a:spLocks noGrp="1"/>
          </p:cNvSpPr>
          <p:nvPr>
            <p:ph sz="quarter" idx="1"/>
          </p:nvPr>
        </p:nvSpPr>
        <p:spPr>
          <a:xfrm>
            <a:off x="0" y="981075"/>
            <a:ext cx="9144000" cy="5214938"/>
          </a:xfrm>
          <a:extLst/>
        </p:spPr>
        <p:txBody>
          <a:bodyPr>
            <a:normAutofit fontScale="92500" lnSpcReduction="10000"/>
          </a:bodyPr>
          <a:lstStyle/>
          <a:p>
            <a:pPr marL="0" indent="0">
              <a:defRPr/>
            </a:pPr>
            <a:r>
              <a:rPr lang="cs-CZ" altLang="cs-CZ" sz="2800" b="1" strike="dblStrike" dirty="0">
                <a:solidFill>
                  <a:srgbClr val="FF0000"/>
                </a:solidFill>
              </a:rPr>
              <a:t>Žádná z publikovaných studií nevyloučila … </a:t>
            </a:r>
          </a:p>
          <a:p>
            <a:pPr marL="457200" lvl="1" indent="0">
              <a:defRPr/>
            </a:pPr>
            <a:r>
              <a:rPr lang="cs-CZ" altLang="cs-CZ" sz="2500" strike="dblStrike" dirty="0">
                <a:solidFill>
                  <a:srgbClr val="FF0000"/>
                </a:solidFill>
              </a:rPr>
              <a:t>eventualitu horšího výsledku při „</a:t>
            </a:r>
            <a:r>
              <a:rPr lang="cs-CZ" altLang="cs-CZ" sz="2500" strike="dblStrike" dirty="0" err="1">
                <a:solidFill>
                  <a:srgbClr val="FF0000"/>
                </a:solidFill>
              </a:rPr>
              <a:t>hands-only</a:t>
            </a:r>
            <a:r>
              <a:rPr lang="cs-CZ" altLang="cs-CZ" sz="2500" strike="dblStrike" dirty="0">
                <a:solidFill>
                  <a:srgbClr val="FF0000"/>
                </a:solidFill>
              </a:rPr>
              <a:t> CPR</a:t>
            </a:r>
            <a:r>
              <a:rPr lang="cs-CZ" altLang="cs-CZ" sz="2500" dirty="0"/>
              <a:t>“</a:t>
            </a:r>
          </a:p>
          <a:p>
            <a:pPr marL="57150" indent="0">
              <a:defRPr/>
            </a:pPr>
            <a:r>
              <a:rPr lang="cs-CZ" altLang="cs-CZ" sz="2900" dirty="0" err="1">
                <a:solidFill>
                  <a:srgbClr val="FF0000"/>
                </a:solidFill>
              </a:rPr>
              <a:t>Chang</a:t>
            </a:r>
            <a:r>
              <a:rPr lang="cs-CZ" altLang="cs-CZ" sz="2900" dirty="0">
                <a:solidFill>
                  <a:srgbClr val="FF0000"/>
                </a:solidFill>
              </a:rPr>
              <a:t> MP 2017, EURECA 2</a:t>
            </a:r>
            <a:r>
              <a:rPr lang="cs-CZ" altLang="cs-CZ" sz="2900" dirty="0"/>
              <a:t>: komprese hrudníku </a:t>
            </a:r>
            <a:r>
              <a:rPr lang="cs-CZ" altLang="cs-CZ" sz="2900" b="1" u="sng" dirty="0"/>
              <a:t>+ ventilace 30 : 2 zlepšuje přežití, pokud se provádí správně</a:t>
            </a:r>
          </a:p>
          <a:p>
            <a:pPr marL="0" indent="0">
              <a:defRPr/>
            </a:pPr>
            <a:r>
              <a:rPr lang="cs-CZ" altLang="cs-CZ" sz="2800" b="1" dirty="0"/>
              <a:t>Resuscitace bez dýchání může být použita </a:t>
            </a:r>
            <a:r>
              <a:rPr lang="cs-CZ" altLang="cs-CZ" sz="2800" b="1" dirty="0">
                <a:solidFill>
                  <a:srgbClr val="FF0000"/>
                </a:solidFill>
              </a:rPr>
              <a:t>u dospělých </a:t>
            </a:r>
          </a:p>
          <a:p>
            <a:pPr marL="400050" lvl="1" indent="0">
              <a:defRPr/>
            </a:pPr>
            <a:r>
              <a:rPr lang="cs-CZ" altLang="cs-CZ" sz="2400" b="1" dirty="0">
                <a:solidFill>
                  <a:srgbClr val="FF0000"/>
                </a:solidFill>
              </a:rPr>
              <a:t>při pomoci poskytované nevyškolenými zachránci</a:t>
            </a:r>
          </a:p>
          <a:p>
            <a:pPr marL="457200" lvl="1" indent="0">
              <a:defRPr/>
            </a:pPr>
            <a:r>
              <a:rPr lang="cs-CZ" altLang="cs-CZ" sz="2500" b="1" dirty="0">
                <a:solidFill>
                  <a:srgbClr val="FF0000"/>
                </a:solidFill>
              </a:rPr>
              <a:t>při neochotě provádět umělé dýchání</a:t>
            </a:r>
          </a:p>
          <a:p>
            <a:pPr marL="457200" lvl="1" indent="0">
              <a:defRPr/>
            </a:pPr>
            <a:r>
              <a:rPr lang="cs-CZ" altLang="cs-CZ" sz="2500" b="1" dirty="0">
                <a:solidFill>
                  <a:srgbClr val="FF0000"/>
                </a:solidFill>
              </a:rPr>
              <a:t>telefonicky asistované neodkladné resuscitaci</a:t>
            </a:r>
          </a:p>
          <a:p>
            <a:pPr marL="0" indent="0">
              <a:defRPr/>
            </a:pPr>
            <a:r>
              <a:rPr lang="cs-CZ" altLang="cs-CZ" sz="2800" b="1" dirty="0"/>
              <a:t>Laická resuscitace nesmí být přerušena do …</a:t>
            </a:r>
          </a:p>
          <a:p>
            <a:pPr marL="457200" lvl="1" indent="0">
              <a:defRPr/>
            </a:pPr>
            <a:r>
              <a:rPr lang="cs-CZ" altLang="cs-CZ" sz="2500" dirty="0"/>
              <a:t>předání postiženého profesionálnímu týmu</a:t>
            </a:r>
          </a:p>
          <a:p>
            <a:pPr marL="457200" lvl="1" indent="0">
              <a:defRPr/>
            </a:pPr>
            <a:r>
              <a:rPr lang="cs-CZ" altLang="cs-CZ" sz="2500" dirty="0"/>
              <a:t>vyčerpání zachránců</a:t>
            </a:r>
          </a:p>
          <a:p>
            <a:pPr marL="457200" lvl="1" indent="0">
              <a:defRPr/>
            </a:pPr>
            <a:r>
              <a:rPr lang="cs-CZ" altLang="cs-CZ" sz="2500" dirty="0"/>
              <a:t>„probuzení“ postiženého (hýbe se, otevírá oči, dýchá)</a:t>
            </a:r>
            <a:endParaRPr lang="cs-CZ" alt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66262"/>
      </p:ext>
    </p:extLst>
  </p:cSld>
  <p:clrMapOvr>
    <a:masterClrMapping/>
  </p:clrMapOvr>
  <p:transition spd="slow" advTm="237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850900"/>
          </a:xfrm>
        </p:spPr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Směrnice FNKV</a:t>
            </a:r>
          </a:p>
        </p:txBody>
      </p:sp>
      <p:sp>
        <p:nvSpPr>
          <p:cNvPr id="29699" name="Zástupný symbol pro obsah 2"/>
          <p:cNvSpPr>
            <a:spLocks noGrp="1"/>
          </p:cNvSpPr>
          <p:nvPr>
            <p:ph idx="1"/>
          </p:nvPr>
        </p:nvSpPr>
        <p:spPr>
          <a:xfrm>
            <a:off x="0" y="908050"/>
            <a:ext cx="9144000" cy="5218113"/>
          </a:xfrm>
        </p:spPr>
        <p:txBody>
          <a:bodyPr>
            <a:normAutofit lnSpcReduction="10000"/>
          </a:bodyPr>
          <a:lstStyle/>
          <a:p>
            <a:r>
              <a:rPr lang="cs-CZ" altLang="cs-CZ"/>
              <a:t>V případě potřeby je povinností každého zaměstnance poskytnout první pomoc, včetně KPR odpovídající jeho erudici a přivolat dle potřeby lékařskou pomoc – lékaře vlastního pracoviště, případně jiného lékaře podle provozního řádu </a:t>
            </a:r>
          </a:p>
          <a:p>
            <a:r>
              <a:rPr lang="cs-CZ" altLang="cs-CZ"/>
              <a:t>Ti pak pokračují v rozšířené KPR a ev. rozhodnou o zavolání resuscitačního týmu KAR.  </a:t>
            </a:r>
          </a:p>
          <a:p>
            <a:r>
              <a:rPr lang="cs-CZ" altLang="cs-CZ"/>
              <a:t>Resuscitační tým v co nejkratším čase přebírá vedení KPR a umístění pacienta po úspěšné KPR.  </a:t>
            </a:r>
          </a:p>
          <a:p>
            <a:r>
              <a:rPr lang="cs-CZ" altLang="cs-CZ"/>
              <a:t>Překladovou zprávu je odpovědný zajistit ošetřující lékař, převoz pacienta v rámci FNKV zajistí KAR.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15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1"/>
          <p:cNvSpPr>
            <a:spLocks noGrp="1"/>
          </p:cNvSpPr>
          <p:nvPr>
            <p:ph type="title"/>
          </p:nvPr>
        </p:nvSpPr>
        <p:spPr>
          <a:xfrm>
            <a:off x="0" y="128588"/>
            <a:ext cx="9144000" cy="1433512"/>
          </a:xfrm>
        </p:spPr>
        <p:txBody>
          <a:bodyPr/>
          <a:lstStyle/>
          <a:p>
            <a:r>
              <a:rPr lang="cs-CZ" altLang="cs-CZ"/>
              <a:t>Umělá plicní ventilace během KPR</a:t>
            </a:r>
          </a:p>
        </p:txBody>
      </p:sp>
      <p:sp>
        <p:nvSpPr>
          <p:cNvPr id="5120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Při nezajištěných DC přerušit komprese, vdech i výdech po 1 s, </a:t>
            </a:r>
            <a:r>
              <a:rPr lang="cs-CZ" altLang="cs-CZ">
                <a:solidFill>
                  <a:srgbClr val="FF0000"/>
                </a:solidFill>
              </a:rPr>
              <a:t>max. 5 s, objem 500 – 600 ml, </a:t>
            </a:r>
            <a:r>
              <a:rPr lang="cs-CZ" altLang="cs-CZ" b="1">
                <a:solidFill>
                  <a:srgbClr val="FF0000"/>
                </a:solidFill>
              </a:rPr>
              <a:t>viditelný pohyb hrudníku</a:t>
            </a:r>
          </a:p>
          <a:p>
            <a:r>
              <a:rPr lang="cs-CZ" altLang="cs-CZ"/>
              <a:t>Při zajištěných DC (OTI, LM) se komprese hrudníku nepřerušují, frekvence 10/min, objem 400 – 500 ml </a:t>
            </a:r>
            <a:r>
              <a:rPr lang="cs-CZ" altLang="cs-CZ">
                <a:solidFill>
                  <a:srgbClr val="FF0000"/>
                </a:solidFill>
              </a:rPr>
              <a:t>viditelný pohyb hrudníku</a:t>
            </a:r>
          </a:p>
          <a:p>
            <a:r>
              <a:rPr lang="cs-CZ" altLang="cs-CZ">
                <a:solidFill>
                  <a:srgbClr val="FF0000"/>
                </a:solidFill>
              </a:rPr>
              <a:t>Jak hypo-, tak i hyperventilace zhoršují výsledek</a:t>
            </a:r>
            <a:endParaRPr lang="cs-CZ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9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Postup při COVID</a:t>
            </a:r>
          </a:p>
        </p:txBody>
      </p:sp>
      <p:sp>
        <p:nvSpPr>
          <p:cNvPr id="72707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578850" cy="4525963"/>
          </a:xfrm>
        </p:spPr>
        <p:txBody>
          <a:bodyPr>
            <a:normAutofit lnSpcReduction="10000"/>
          </a:bodyPr>
          <a:lstStyle/>
          <a:p>
            <a:r>
              <a:rPr lang="cs-CZ" altLang="cs-CZ"/>
              <a:t>Vlastní bezpečnost</a:t>
            </a:r>
          </a:p>
          <a:p>
            <a:r>
              <a:rPr lang="cs-CZ" altLang="cs-CZ"/>
              <a:t>Ověř bezvědomí</a:t>
            </a:r>
          </a:p>
          <a:p>
            <a:r>
              <a:rPr lang="cs-CZ" altLang="cs-CZ"/>
              <a:t>Uvolnění DC (jen ČR, ne ESA)</a:t>
            </a:r>
          </a:p>
          <a:p>
            <a:r>
              <a:rPr lang="cs-CZ" altLang="cs-CZ"/>
              <a:t>Kontrola dýchání pohyby hrudníku</a:t>
            </a:r>
          </a:p>
          <a:p>
            <a:r>
              <a:rPr lang="cs-CZ" altLang="cs-CZ"/>
              <a:t>Při absenci normálního dýchání volej 155</a:t>
            </a:r>
          </a:p>
          <a:p>
            <a:r>
              <a:rPr lang="cs-CZ" altLang="cs-CZ"/>
              <a:t>Nasaď si roušku, zakryj obličej zachraňovaného</a:t>
            </a:r>
          </a:p>
          <a:p>
            <a:r>
              <a:rPr lang="cs-CZ" altLang="cs-CZ"/>
              <a:t>Zahaj komprese hrudníku</a:t>
            </a:r>
          </a:p>
          <a:p>
            <a:r>
              <a:rPr lang="cs-CZ" altLang="cs-CZ"/>
              <a:t>Použij AED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4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/>
              <a:t>Rizika KPR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6613"/>
            <a:ext cx="9144000" cy="6021387"/>
          </a:xfrm>
        </p:spPr>
        <p:txBody>
          <a:bodyPr/>
          <a:lstStyle/>
          <a:p>
            <a:pPr eaLnBrk="1" hangingPunct="1"/>
            <a:r>
              <a:rPr lang="cs-CZ" altLang="cs-CZ"/>
              <a:t>Pro zachraňovaného</a:t>
            </a:r>
          </a:p>
          <a:p>
            <a:pPr lvl="1" eaLnBrk="1" hangingPunct="1"/>
            <a:r>
              <a:rPr lang="cs-CZ" altLang="cs-CZ"/>
              <a:t>zlomenina žeber, zlomenina sterna</a:t>
            </a:r>
          </a:p>
          <a:p>
            <a:pPr lvl="1" eaLnBrk="1" hangingPunct="1"/>
            <a:r>
              <a:rPr lang="cs-CZ" altLang="cs-CZ"/>
              <a:t>Zanedbatelné riziko poškození při KPR + spontánním oběhu </a:t>
            </a:r>
          </a:p>
          <a:p>
            <a:pPr eaLnBrk="1" hangingPunct="1"/>
            <a:r>
              <a:rPr lang="cs-CZ" altLang="cs-CZ"/>
              <a:t>Pro zachránce</a:t>
            </a:r>
          </a:p>
          <a:p>
            <a:pPr lvl="1" eaLnBrk="1" hangingPunct="1"/>
            <a:r>
              <a:rPr lang="cs-CZ" altLang="cs-CZ"/>
              <a:t>I</a:t>
            </a:r>
            <a:r>
              <a:rPr lang="cs-CZ" altLang="cs-CZ" b="1"/>
              <a:t>nfekce</a:t>
            </a:r>
            <a:r>
              <a:rPr lang="cs-CZ" altLang="cs-CZ"/>
              <a:t>: Výjimečně byla KPR zdrojem tuberkulózy, a SARS. O ptačí chřipce nejsou dosud informace.</a:t>
            </a:r>
          </a:p>
          <a:p>
            <a:pPr lvl="1" eaLnBrk="1" hangingPunct="1"/>
            <a:r>
              <a:rPr lang="cs-CZ" altLang="cs-CZ" b="1"/>
              <a:t>Kontaminace jedy</a:t>
            </a:r>
            <a:r>
              <a:rPr lang="cs-CZ" altLang="cs-CZ"/>
              <a:t> - kyanidy, organofosfáty, </a:t>
            </a:r>
            <a:r>
              <a:rPr lang="cs-CZ" altLang="cs-CZ" b="1"/>
              <a:t>manifestní infekce vysoce sdělnou závažnou chorobou</a:t>
            </a:r>
            <a:r>
              <a:rPr lang="cs-CZ" altLang="cs-CZ"/>
              <a:t> kontraindikuje dýchání z plic do plic ústy. </a:t>
            </a:r>
          </a:p>
          <a:p>
            <a:pPr lvl="1" eaLnBrk="1" hangingPunct="1"/>
            <a:r>
              <a:rPr lang="cs-CZ" altLang="cs-CZ" b="1"/>
              <a:t>Psychologický moment</a:t>
            </a:r>
            <a:endParaRPr lang="cs-CZ" altLang="cs-CZ"/>
          </a:p>
          <a:p>
            <a:pPr lvl="1" eaLnBrk="1" hangingPunct="1"/>
            <a:r>
              <a:rPr lang="cs-CZ" altLang="cs-CZ" b="1"/>
              <a:t>Synkopa</a:t>
            </a:r>
            <a:r>
              <a:rPr lang="cs-CZ" altLang="cs-CZ"/>
              <a:t> při hyperventilaci</a:t>
            </a:r>
          </a:p>
          <a:p>
            <a:pPr lvl="1" eaLnBrk="1" hangingPunct="1"/>
            <a:endParaRPr lang="cs-CZ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900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Rizika při COVID - 19</a:t>
            </a:r>
          </a:p>
        </p:txBody>
      </p:sp>
      <p:sp>
        <p:nvSpPr>
          <p:cNvPr id="6656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altLang="cs-CZ"/>
              <a:t>Postupy generující aerosol</a:t>
            </a:r>
          </a:p>
          <a:p>
            <a:pPr lvl="1"/>
            <a:r>
              <a:rPr lang="cs-CZ" altLang="cs-CZ"/>
              <a:t>Dýchání</a:t>
            </a:r>
          </a:p>
          <a:p>
            <a:pPr lvl="1"/>
            <a:r>
              <a:rPr lang="cs-CZ" altLang="cs-CZ"/>
              <a:t>Gasping</a:t>
            </a:r>
          </a:p>
          <a:p>
            <a:pPr lvl="1"/>
            <a:r>
              <a:rPr lang="cs-CZ" altLang="cs-CZ"/>
              <a:t>Zajišťování DC</a:t>
            </a:r>
          </a:p>
          <a:p>
            <a:pPr lvl="1"/>
            <a:r>
              <a:rPr lang="cs-CZ" altLang="cs-CZ"/>
              <a:t>UPV</a:t>
            </a:r>
          </a:p>
          <a:p>
            <a:pPr lvl="1"/>
            <a:r>
              <a:rPr lang="cs-CZ" altLang="cs-CZ"/>
              <a:t>Komprese hrudníku</a:t>
            </a:r>
          </a:p>
          <a:p>
            <a:r>
              <a:rPr lang="cs-CZ" altLang="cs-CZ"/>
              <a:t>Postupy bez rizika generace aerosolu</a:t>
            </a:r>
          </a:p>
          <a:p>
            <a:pPr lvl="1"/>
            <a:r>
              <a:rPr lang="cs-CZ" altLang="cs-CZ"/>
              <a:t>Kontrola dýchání zrakem</a:t>
            </a:r>
          </a:p>
          <a:p>
            <a:pPr lvl="1"/>
            <a:r>
              <a:rPr lang="cs-CZ" altLang="cs-CZ"/>
              <a:t>Nalepení a použití AED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9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cs-CZ" altLang="cs-CZ" dirty="0"/>
              <a:t>Defibrilace</a:t>
            </a:r>
          </a:p>
        </p:txBody>
      </p:sp>
      <p:sp>
        <p:nvSpPr>
          <p:cNvPr id="53251" name="Zástupný symbol pro obsah 2"/>
          <p:cNvSpPr>
            <a:spLocks noGrp="1"/>
          </p:cNvSpPr>
          <p:nvPr>
            <p:ph idx="1"/>
          </p:nvPr>
        </p:nvSpPr>
        <p:spPr>
          <a:xfrm>
            <a:off x="395288" y="1628775"/>
            <a:ext cx="8748712" cy="5040313"/>
          </a:xfrm>
        </p:spPr>
        <p:txBody>
          <a:bodyPr/>
          <a:lstStyle/>
          <a:p>
            <a:r>
              <a:rPr lang="cs-CZ" altLang="cs-CZ" b="1">
                <a:solidFill>
                  <a:srgbClr val="FF0000"/>
                </a:solidFill>
              </a:rPr>
              <a:t>Guidelines 2015</a:t>
            </a:r>
          </a:p>
          <a:p>
            <a:pPr lvl="1"/>
            <a:r>
              <a:rPr lang="cs-CZ" altLang="cs-CZ" b="1"/>
              <a:t>Defibrilace je součástí KPR (i laiky při AED)</a:t>
            </a:r>
          </a:p>
          <a:p>
            <a:pPr lvl="1"/>
            <a:r>
              <a:rPr lang="cs-CZ" altLang="cs-CZ" b="1"/>
              <a:t>Do přinesení přístroje provádět KPR</a:t>
            </a:r>
          </a:p>
          <a:p>
            <a:pPr lvl="1"/>
            <a:r>
              <a:rPr lang="cs-CZ" altLang="cs-CZ" b="1"/>
              <a:t>Nepřerušovat ani během aplikace elektrod </a:t>
            </a:r>
            <a:r>
              <a:rPr lang="cs-CZ" altLang="cs-CZ" b="1">
                <a:sym typeface="Wingdings" pitchFamily="2" charset="2"/>
              </a:rPr>
              <a:t> maximální doba bez resuscitace 5 s </a:t>
            </a:r>
          </a:p>
          <a:p>
            <a:pPr lvl="1"/>
            <a:r>
              <a:rPr lang="cs-CZ" altLang="cs-CZ" b="1">
                <a:sym typeface="Wingdings" pitchFamily="2" charset="2"/>
              </a:rPr>
              <a:t>Časový faktor úspěchu</a:t>
            </a:r>
          </a:p>
          <a:p>
            <a:pPr lvl="2"/>
            <a:r>
              <a:rPr lang="cs-CZ" altLang="cs-CZ" b="1">
                <a:sym typeface="Wingdings" pitchFamily="2" charset="2"/>
              </a:rPr>
              <a:t>Do 2 – 3 minut 50- 70 %</a:t>
            </a:r>
          </a:p>
          <a:p>
            <a:pPr lvl="2"/>
            <a:r>
              <a:rPr lang="cs-CZ" altLang="cs-CZ" b="1">
                <a:sym typeface="Wingdings" pitchFamily="2" charset="2"/>
              </a:rPr>
              <a:t>Bez KPR  se snižuje o 10 – 15 %/min, u KPR o 3 – 4 %/min</a:t>
            </a:r>
          </a:p>
          <a:p>
            <a:pPr lvl="1"/>
            <a:r>
              <a:rPr lang="cs-CZ" altLang="cs-CZ" b="1">
                <a:solidFill>
                  <a:srgbClr val="FF0000"/>
                </a:solidFill>
              </a:rPr>
              <a:t>Výboj </a:t>
            </a:r>
            <a:r>
              <a:rPr lang="cs-CZ" altLang="cs-CZ" b="1">
                <a:solidFill>
                  <a:srgbClr val="FF0000"/>
                </a:solidFill>
                <a:sym typeface="Wingdings" pitchFamily="2" charset="2"/>
              </a:rPr>
              <a:t></a:t>
            </a:r>
            <a:r>
              <a:rPr lang="cs-CZ" altLang="cs-CZ" b="1">
                <a:solidFill>
                  <a:srgbClr val="FF0000"/>
                </a:solidFill>
              </a:rPr>
              <a:t> ihned 2 min KPR </a:t>
            </a:r>
            <a:r>
              <a:rPr lang="cs-CZ" altLang="cs-CZ" b="1">
                <a:solidFill>
                  <a:srgbClr val="FF0000"/>
                </a:solidFill>
                <a:sym typeface="Wingdings" pitchFamily="2" charset="2"/>
              </a:rPr>
              <a:t> analýza rytmu</a:t>
            </a:r>
          </a:p>
        </p:txBody>
      </p:sp>
      <p:pic>
        <p:nvPicPr>
          <p:cNvPr id="29702" name="Picture 6" descr="http://virtuallyshocking.com/wp-content/uploads/2006/10/CepBasicsPresentation.004-001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0152" y="0"/>
            <a:ext cx="3203848" cy="24028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33495"/>
      </p:ext>
    </p:extLst>
  </p:cSld>
  <p:clrMapOvr>
    <a:masterClrMapping/>
  </p:clrMapOvr>
  <p:transition spd="slow" advTm="30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Nadpis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cs-CZ" altLang="cs-CZ" dirty="0"/>
              <a:t>Defibrilace</a:t>
            </a:r>
          </a:p>
        </p:txBody>
      </p:sp>
      <p:sp>
        <p:nvSpPr>
          <p:cNvPr id="55300" name="Zástupný symbol pro obsah 2"/>
          <p:cNvSpPr>
            <a:spLocks noGrp="1"/>
          </p:cNvSpPr>
          <p:nvPr>
            <p:ph sz="quarter" idx="1"/>
          </p:nvPr>
        </p:nvSpPr>
        <p:spPr>
          <a:xfrm>
            <a:off x="541338" y="1052513"/>
            <a:ext cx="8280400" cy="3328987"/>
          </a:xfrm>
        </p:spPr>
        <p:txBody>
          <a:bodyPr/>
          <a:lstStyle/>
          <a:p>
            <a:pPr marL="0" indent="0"/>
            <a:r>
              <a:rPr lang="cs-CZ" altLang="cs-CZ" b="1" dirty="0"/>
              <a:t>Poloha elektrod </a:t>
            </a:r>
          </a:p>
          <a:p>
            <a:pPr marL="0" indent="0"/>
            <a:r>
              <a:rPr lang="cs-CZ" altLang="cs-CZ" b="1" dirty="0"/>
              <a:t>Preferováno používání samolepících</a:t>
            </a:r>
            <a:r>
              <a:rPr lang="en-US" altLang="cs-CZ" b="1" dirty="0"/>
              <a:t> </a:t>
            </a:r>
            <a:r>
              <a:rPr lang="cs-CZ" altLang="cs-CZ" b="1" dirty="0"/>
              <a:t>„</a:t>
            </a:r>
            <a:r>
              <a:rPr lang="en-US" altLang="cs-CZ" b="1" dirty="0"/>
              <a:t>pads</a:t>
            </a:r>
            <a:r>
              <a:rPr lang="cs-CZ" altLang="cs-CZ" b="1" dirty="0"/>
              <a:t>“</a:t>
            </a:r>
          </a:p>
          <a:p>
            <a:pPr marL="1371600" lvl="3" indent="0" algn="r">
              <a:buFont typeface="Wingdings" pitchFamily="2" charset="2"/>
              <a:buNone/>
            </a:pPr>
            <a:r>
              <a:rPr lang="cs-CZ" altLang="cs-CZ" sz="1200" dirty="0" err="1"/>
              <a:t>Perkins</a:t>
            </a:r>
            <a:r>
              <a:rPr lang="cs-CZ" altLang="cs-CZ" sz="1200" dirty="0"/>
              <a:t> GD et al. Br J </a:t>
            </a:r>
            <a:r>
              <a:rPr lang="cs-CZ" altLang="cs-CZ" sz="1200" dirty="0" err="1"/>
              <a:t>Anaesth</a:t>
            </a:r>
            <a:r>
              <a:rPr lang="cs-CZ" altLang="cs-CZ" sz="1200" dirty="0"/>
              <a:t> 2002</a:t>
            </a:r>
          </a:p>
        </p:txBody>
      </p:sp>
      <p:sp>
        <p:nvSpPr>
          <p:cNvPr id="2" name="AutoShape 2" descr="VŠB – Technická univerzita Ostrava Fakulta elektrotechniky a informatiky  Katedra kybernetiky a biomedicínského inženýrst"/>
          <p:cNvSpPr>
            <a:spLocks noChangeAspect="1" noChangeArrowheads="1"/>
          </p:cNvSpPr>
          <p:nvPr/>
        </p:nvSpPr>
        <p:spPr bwMode="auto">
          <a:xfrm>
            <a:off x="155575" y="-144463"/>
            <a:ext cx="452594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624" y="2408695"/>
            <a:ext cx="4274410" cy="3945610"/>
          </a:xfrm>
          <a:prstGeom prst="rect">
            <a:avLst/>
          </a:prstGeom>
        </p:spPr>
      </p:pic>
      <p:pic>
        <p:nvPicPr>
          <p:cNvPr id="5128" name="Picture 8" descr="Temporary pacemak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544" y="3713159"/>
            <a:ext cx="3452377" cy="216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51212"/>
      </p:ext>
    </p:extLst>
  </p:cSld>
  <p:clrMapOvr>
    <a:masterClrMapping/>
  </p:clrMapOvr>
  <p:transition spd="slow" advTm="314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Physio Control LIFEPAK 500 AED Training Electrode S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128" y="2377852"/>
            <a:ext cx="5295354" cy="400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Nadpis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cs-CZ" altLang="cs-CZ" dirty="0"/>
              <a:t>Defibrilace</a:t>
            </a:r>
          </a:p>
        </p:txBody>
      </p:sp>
      <p:sp>
        <p:nvSpPr>
          <p:cNvPr id="55300" name="Zástupný symbol pro obsah 2"/>
          <p:cNvSpPr>
            <a:spLocks noGrp="1"/>
          </p:cNvSpPr>
          <p:nvPr>
            <p:ph sz="quarter" idx="1"/>
          </p:nvPr>
        </p:nvSpPr>
        <p:spPr>
          <a:xfrm>
            <a:off x="541338" y="1052513"/>
            <a:ext cx="8280400" cy="3328987"/>
          </a:xfrm>
        </p:spPr>
        <p:txBody>
          <a:bodyPr/>
          <a:lstStyle/>
          <a:p>
            <a:pPr marL="0" indent="0"/>
            <a:r>
              <a:rPr lang="cs-CZ" altLang="cs-CZ" b="1" dirty="0"/>
              <a:t>Poloha elektrod </a:t>
            </a:r>
          </a:p>
          <a:p>
            <a:pPr marL="0" indent="0"/>
            <a:r>
              <a:rPr lang="cs-CZ" altLang="cs-CZ" b="1" dirty="0"/>
              <a:t>Preferováno používání samolepících</a:t>
            </a:r>
            <a:r>
              <a:rPr lang="en-US" altLang="cs-CZ" b="1" dirty="0"/>
              <a:t> </a:t>
            </a:r>
            <a:r>
              <a:rPr lang="cs-CZ" altLang="cs-CZ" b="1" dirty="0"/>
              <a:t>„</a:t>
            </a:r>
            <a:r>
              <a:rPr lang="en-US" altLang="cs-CZ" b="1" dirty="0"/>
              <a:t>pads</a:t>
            </a:r>
            <a:r>
              <a:rPr lang="cs-CZ" altLang="cs-CZ" b="1" dirty="0"/>
              <a:t>“</a:t>
            </a:r>
          </a:p>
          <a:p>
            <a:pPr marL="1371600" lvl="3" indent="0" algn="r">
              <a:buFont typeface="Wingdings" pitchFamily="2" charset="2"/>
              <a:buNone/>
            </a:pPr>
            <a:r>
              <a:rPr lang="cs-CZ" altLang="cs-CZ" sz="1200" dirty="0" err="1"/>
              <a:t>Perkins</a:t>
            </a:r>
            <a:r>
              <a:rPr lang="cs-CZ" altLang="cs-CZ" sz="1200" dirty="0"/>
              <a:t> GD et al. Br J </a:t>
            </a:r>
            <a:r>
              <a:rPr lang="cs-CZ" altLang="cs-CZ" sz="1200" dirty="0" err="1"/>
              <a:t>Anaesth</a:t>
            </a:r>
            <a:r>
              <a:rPr lang="cs-CZ" altLang="cs-CZ" sz="1200" dirty="0"/>
              <a:t> 2002</a:t>
            </a:r>
          </a:p>
        </p:txBody>
      </p:sp>
      <p:sp>
        <p:nvSpPr>
          <p:cNvPr id="2" name="AutoShape 2" descr="VŠB – Technická univerzita Ostrava Fakulta elektrotechniky a informatiky  Katedra kybernetiky a biomedicínského inženýrst"/>
          <p:cNvSpPr>
            <a:spLocks noChangeAspect="1" noChangeArrowheads="1"/>
          </p:cNvSpPr>
          <p:nvPr/>
        </p:nvSpPr>
        <p:spPr bwMode="auto">
          <a:xfrm>
            <a:off x="155575" y="-144463"/>
            <a:ext cx="452594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126" name="Picture 6" descr="Amazon.com: Training Electrode Pads for The AED Trainer Adult Training  Replacement Pads for AED Trainer,1 Pair: Health &amp; Personal Ca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750" y="2852936"/>
            <a:ext cx="4514250" cy="327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682466"/>
      </p:ext>
    </p:extLst>
  </p:cSld>
  <p:clrMapOvr>
    <a:masterClrMapping/>
  </p:clrMapOvr>
  <p:transition spd="slow" advTm="314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Nadpis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cs-CZ" altLang="cs-CZ"/>
              <a:t>AED v nemocnici</a:t>
            </a:r>
            <a:br>
              <a:rPr lang="cs-CZ" altLang="cs-CZ">
                <a:solidFill>
                  <a:schemeClr val="tx2"/>
                </a:solidFill>
              </a:rPr>
            </a:br>
            <a:endParaRPr lang="cs-CZ" altLang="cs-CZ"/>
          </a:p>
        </p:txBody>
      </p:sp>
      <p:sp>
        <p:nvSpPr>
          <p:cNvPr id="57347" name="Zástupný symbol pro obsah 2"/>
          <p:cNvSpPr txBox="1">
            <a:spLocks/>
          </p:cNvSpPr>
          <p:nvPr/>
        </p:nvSpPr>
        <p:spPr bwMode="auto">
          <a:xfrm>
            <a:off x="606425" y="3573463"/>
            <a:ext cx="8388350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lang="cs-CZ" altLang="cs-CZ" sz="2400" b="1">
                <a:solidFill>
                  <a:schemeClr val="tx2"/>
                </a:solidFill>
                <a:latin typeface="Arial" charset="0"/>
              </a:rPr>
              <a:t>AED </a:t>
            </a:r>
            <a:r>
              <a:rPr lang="cs-CZ" altLang="cs-CZ" sz="2000">
                <a:solidFill>
                  <a:schemeClr val="tx2"/>
                </a:solidFill>
                <a:latin typeface="Arial" charset="0"/>
              </a:rPr>
              <a:t>celoplošné nahrazování manuálních defibrilátorů přístroji typu AED v nemocnici nezkracuje dobu do provedení výboje </a:t>
            </a:r>
            <a:r>
              <a:rPr lang="cs-CZ" altLang="cs-CZ" sz="1200">
                <a:solidFill>
                  <a:srgbClr val="17375E"/>
                </a:solidFill>
              </a:rPr>
              <a:t>Smith RJ et al., 2011</a:t>
            </a:r>
            <a:r>
              <a:rPr lang="cs-CZ" altLang="cs-CZ" sz="1200">
                <a:solidFill>
                  <a:srgbClr val="17375E"/>
                </a:solidFill>
                <a:latin typeface="Arial" charset="0"/>
              </a:rPr>
              <a:t> </a:t>
            </a:r>
            <a:r>
              <a:rPr lang="cs-CZ" altLang="cs-CZ" sz="2000">
                <a:solidFill>
                  <a:schemeClr val="tx2"/>
                </a:solidFill>
                <a:latin typeface="Arial" charset="0"/>
              </a:rPr>
              <a:t>a zhoršuje přežití </a:t>
            </a:r>
            <a:r>
              <a:rPr lang="cs-CZ" altLang="cs-CZ" sz="1200">
                <a:solidFill>
                  <a:schemeClr val="tx2"/>
                </a:solidFill>
                <a:latin typeface="Arial" charset="0"/>
              </a:rPr>
              <a:t>Chan PS et al., 2010; Lukas RP et al., 2011</a:t>
            </a:r>
          </a:p>
          <a:p>
            <a:pPr>
              <a:spcBef>
                <a:spcPts val="700"/>
              </a:spcBef>
              <a:buClr>
                <a:schemeClr val="accent2"/>
              </a:buClr>
              <a:buSzPct val="60000"/>
              <a:buFont typeface="Arial" charset="0"/>
              <a:buNone/>
            </a:pPr>
            <a:endParaRPr lang="cs-CZ" altLang="cs-CZ" sz="2000" b="1">
              <a:solidFill>
                <a:schemeClr val="tx2"/>
              </a:solidFill>
              <a:latin typeface="Arial" charset="0"/>
            </a:endParaRPr>
          </a:p>
          <a:p>
            <a: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lang="cs-CZ" altLang="cs-CZ" sz="2400" b="1">
                <a:solidFill>
                  <a:schemeClr val="tx2"/>
                </a:solidFill>
                <a:latin typeface="Arial" charset="0"/>
              </a:rPr>
              <a:t>AED v nemocnici : tam, kde není dostupnost standardní defibrilace do 3 minut</a:t>
            </a:r>
          </a:p>
          <a:p>
            <a:pPr algn="r">
              <a:spcBef>
                <a:spcPts val="700"/>
              </a:spcBef>
              <a:buClr>
                <a:schemeClr val="accent2"/>
              </a:buClr>
              <a:buSzPct val="60000"/>
              <a:buFontTx/>
              <a:buNone/>
            </a:pPr>
            <a:r>
              <a:rPr lang="cs-CZ" altLang="cs-CZ" sz="1200">
                <a:solidFill>
                  <a:schemeClr val="tx2"/>
                </a:solidFill>
                <a:latin typeface="Arial" charset="0"/>
              </a:rPr>
              <a:t>ERC Guidelines for Resuscitation 2015</a:t>
            </a:r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611188"/>
            <a:ext cx="3779838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Skupina 7"/>
          <p:cNvGrpSpPr>
            <a:grpSpLocks/>
          </p:cNvGrpSpPr>
          <p:nvPr/>
        </p:nvGrpSpPr>
        <p:grpSpPr bwMode="auto">
          <a:xfrm>
            <a:off x="4459288" y="765175"/>
            <a:ext cx="4424362" cy="2201863"/>
            <a:chOff x="4357687" y="357166"/>
            <a:chExt cx="4424654" cy="2201222"/>
          </a:xfrm>
        </p:grpSpPr>
        <p:pic>
          <p:nvPicPr>
            <p:cNvPr id="57350" name="Obrázek 5" descr="ILCOR AED sign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64" y="357166"/>
              <a:ext cx="2210077" cy="220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1" name="TextovéPole 6"/>
            <p:cNvSpPr txBox="1">
              <a:spLocks noChangeArrowheads="1"/>
            </p:cNvSpPr>
            <p:nvPr/>
          </p:nvSpPr>
          <p:spPr bwMode="auto">
            <a:xfrm>
              <a:off x="4357687" y="428604"/>
              <a:ext cx="221457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/>
                <a:t>ILCOR AED sign (2008)</a:t>
              </a:r>
            </a:p>
          </p:txBody>
        </p:sp>
      </p:grp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82999"/>
      </p:ext>
    </p:extLst>
  </p:cSld>
  <p:clrMapOvr>
    <a:masterClrMapping/>
  </p:clrMapOvr>
  <p:transition spd="slow" advTm="335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AED – očekávaná 1 zástava/5 let</a:t>
            </a:r>
          </a:p>
        </p:txBody>
      </p:sp>
      <p:sp>
        <p:nvSpPr>
          <p:cNvPr id="58371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Letiště</a:t>
            </a:r>
          </a:p>
          <a:p>
            <a:r>
              <a:rPr lang="cs-CZ" altLang="cs-CZ"/>
              <a:t>Nádraží</a:t>
            </a:r>
          </a:p>
          <a:p>
            <a:r>
              <a:rPr lang="cs-CZ" altLang="cs-CZ"/>
              <a:t>Sportovní stadiony</a:t>
            </a:r>
          </a:p>
          <a:p>
            <a:r>
              <a:rPr lang="cs-CZ" altLang="cs-CZ"/>
              <a:t>Nákupní střediska</a:t>
            </a:r>
          </a:p>
          <a:p>
            <a:r>
              <a:rPr lang="cs-CZ" altLang="cs-CZ"/>
              <a:t>Letadla</a:t>
            </a:r>
          </a:p>
          <a:p>
            <a:r>
              <a:rPr lang="cs-CZ" altLang="cs-CZ"/>
              <a:t>…………..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2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450" y="3716338"/>
            <a:ext cx="5200650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5" descr="http://www.savemedical.net/images/LPCRP-Auto_Open-LF-NoBkg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5" y="333375"/>
            <a:ext cx="38989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Nadpis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8374063" cy="1143000"/>
          </a:xfrm>
        </p:spPr>
        <p:txBody>
          <a:bodyPr/>
          <a:lstStyle/>
          <a:p>
            <a:pPr algn="l"/>
            <a:r>
              <a:rPr lang="cs-CZ" altLang="cs-CZ"/>
              <a:t>AED - typy</a:t>
            </a:r>
          </a:p>
        </p:txBody>
      </p:sp>
      <p:sp>
        <p:nvSpPr>
          <p:cNvPr id="60421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322638" cy="4525963"/>
          </a:xfrm>
        </p:spPr>
        <p:txBody>
          <a:bodyPr/>
          <a:lstStyle/>
          <a:p>
            <a:r>
              <a:rPr lang="cs-CZ" altLang="cs-CZ"/>
              <a:t>Automatické</a:t>
            </a:r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r>
              <a:rPr lang="cs-CZ" altLang="cs-CZ"/>
              <a:t>Automatizované</a:t>
            </a:r>
          </a:p>
        </p:txBody>
      </p:sp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835025"/>
            <a:ext cx="26543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2"/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r>
              <a:rPr lang="cs-CZ" altLang="cs-CZ" dirty="0"/>
              <a:t>První pomoc v nemocnici</a:t>
            </a:r>
          </a:p>
        </p:txBody>
      </p:sp>
      <p:sp>
        <p:nvSpPr>
          <p:cNvPr id="30723" name="Zástupný symbol pro obsah 3"/>
          <p:cNvSpPr>
            <a:spLocks noGrp="1"/>
          </p:cNvSpPr>
          <p:nvPr>
            <p:ph idx="1"/>
          </p:nvPr>
        </p:nvSpPr>
        <p:spPr>
          <a:xfrm>
            <a:off x="457200" y="1125538"/>
            <a:ext cx="8578850" cy="5000625"/>
          </a:xfrm>
        </p:spPr>
        <p:txBody>
          <a:bodyPr>
            <a:normAutofit lnSpcReduction="10000"/>
          </a:bodyPr>
          <a:lstStyle/>
          <a:p>
            <a:r>
              <a:rPr lang="cs-CZ" altLang="cs-CZ" sz="2800" dirty="0"/>
              <a:t>První pomoc osobám postiženým náhlým zhoršením zdravotního stavu poskytuje ten, kdo je s takovou osobou první v kontaktu.</a:t>
            </a:r>
          </a:p>
          <a:p>
            <a:r>
              <a:rPr lang="cs-CZ" altLang="cs-CZ" sz="2800" dirty="0"/>
              <a:t>První pomoc zajistí přiměřeně ke své erudici, aby postižený nebyl ohrožen další komplikací, a zajistí přivolání další zdravotnické pomoci. Setrvá pak, u postižené osoby do předání, </a:t>
            </a:r>
            <a:r>
              <a:rPr lang="cs-CZ" altLang="cs-CZ" sz="2800" dirty="0" err="1"/>
              <a:t>ev</a:t>
            </a:r>
            <a:r>
              <a:rPr lang="cs-CZ" altLang="cs-CZ" sz="2800" dirty="0"/>
              <a:t>. ho na ošetření doprovodí.</a:t>
            </a:r>
          </a:p>
          <a:p>
            <a:r>
              <a:rPr lang="cs-CZ" altLang="cs-CZ" sz="2800" dirty="0"/>
              <a:t>Zvládne-li zachránce poskytnout první pomoc sám, ale je nutno provést transport, zavolá na dispečink dopravy a postiženého předá pracovníkovi OD nebo ho doprovází sám.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4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Použití AED</a:t>
            </a:r>
          </a:p>
        </p:txBody>
      </p:sp>
      <p:sp>
        <p:nvSpPr>
          <p:cNvPr id="6144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hlinkClick r:id="rId4"/>
              </a:rPr>
              <a:t>https://www.lf3.cuni.cz/3LF-780.html</a:t>
            </a:r>
            <a:r>
              <a:rPr lang="cs-CZ" altLang="cs-CZ" dirty="0"/>
              <a:t>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9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Použití AED</a:t>
            </a:r>
          </a:p>
        </p:txBody>
      </p:sp>
      <p:sp>
        <p:nvSpPr>
          <p:cNvPr id="8704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Kontraindikace?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5007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/>
              <a:t>Rozšířená KPR</a:t>
            </a:r>
          </a:p>
        </p:txBody>
      </p:sp>
      <p:sp>
        <p:nvSpPr>
          <p:cNvPr id="31747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4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Nadpis 1"/>
          <p:cNvSpPr>
            <a:spLocks noGrp="1"/>
          </p:cNvSpPr>
          <p:nvPr>
            <p:ph type="title"/>
          </p:nvPr>
        </p:nvSpPr>
        <p:spPr>
          <a:xfrm>
            <a:off x="0" y="866775"/>
            <a:ext cx="6357938" cy="762000"/>
          </a:xfrm>
        </p:spPr>
        <p:txBody>
          <a:bodyPr/>
          <a:lstStyle/>
          <a:p>
            <a:r>
              <a:rPr lang="cs-CZ" altLang="cs-CZ"/>
              <a:t>Zajištění DC a ventilace</a:t>
            </a:r>
          </a:p>
        </p:txBody>
      </p:sp>
      <p:pic>
        <p:nvPicPr>
          <p:cNvPr id="114691" name="Picture 9" descr="Vzduchovody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1362075"/>
            <a:ext cx="3430587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2" name="Picture 5" descr="http://www.lifemedicalsupplier.com/images/Mark%20IV%20Datashee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0" y="571500"/>
            <a:ext cx="5270500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Skupina 21"/>
          <p:cNvGrpSpPr>
            <a:grpSpLocks/>
          </p:cNvGrpSpPr>
          <p:nvPr/>
        </p:nvGrpSpPr>
        <p:grpSpPr bwMode="auto">
          <a:xfrm>
            <a:off x="660400" y="3581400"/>
            <a:ext cx="7194550" cy="2954338"/>
            <a:chOff x="611560" y="3789040"/>
            <a:chExt cx="7194098" cy="2953918"/>
          </a:xfrm>
        </p:grpSpPr>
        <p:pic>
          <p:nvPicPr>
            <p:cNvPr id="114700" name="Picture 2" descr="lma_supreme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3933056"/>
              <a:ext cx="3944092" cy="2809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701" name="Picture 15" descr="http://www.mayohealthcare.com.au/products/respiratory_images/laryngeal/igel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3789040"/>
              <a:ext cx="1686131" cy="2773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702" name="Picture 4" descr="rura_LT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00" y="3789040"/>
              <a:ext cx="1433458" cy="280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4694" name="TextovéPole 22"/>
          <p:cNvSpPr txBox="1">
            <a:spLocks noChangeArrowheads="1"/>
          </p:cNvSpPr>
          <p:nvPr/>
        </p:nvSpPr>
        <p:spPr bwMode="auto">
          <a:xfrm>
            <a:off x="285750" y="2636838"/>
            <a:ext cx="4141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RR 10/min, FiO</a:t>
            </a:r>
            <a:r>
              <a:rPr lang="cs-CZ" altLang="cs-CZ" sz="2400" b="1" baseline="-25000"/>
              <a:t>2</a:t>
            </a:r>
            <a:r>
              <a:rPr lang="cs-CZ" altLang="cs-CZ" sz="2400" b="1"/>
              <a:t> 1,0 </a:t>
            </a:r>
            <a:r>
              <a:rPr lang="cs-CZ" altLang="cs-CZ" sz="2400" b="1">
                <a:solidFill>
                  <a:srgbClr val="FF0000"/>
                </a:solidFill>
              </a:rPr>
              <a:t>(10 l/min)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è"/>
            </a:pPr>
            <a:r>
              <a:rPr lang="cs-CZ" altLang="cs-CZ" sz="2400" b="1">
                <a:sym typeface="Wingdings" panose="05000000000000000000" pitchFamily="2" charset="2"/>
              </a:rPr>
              <a:t>po ROSC SpO</a:t>
            </a:r>
            <a:r>
              <a:rPr lang="cs-CZ" altLang="cs-CZ" sz="2400" b="1" baseline="-25000">
                <a:sym typeface="Wingdings" panose="05000000000000000000" pitchFamily="2" charset="2"/>
              </a:rPr>
              <a:t>2</a:t>
            </a:r>
            <a:r>
              <a:rPr lang="cs-CZ" altLang="cs-CZ" sz="2400" b="1">
                <a:sym typeface="Wingdings" panose="05000000000000000000" pitchFamily="2" charset="2"/>
              </a:rPr>
              <a:t> 94–98 %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è"/>
            </a:pPr>
            <a:r>
              <a:rPr lang="cs-CZ" altLang="cs-CZ" sz="2400" b="1">
                <a:solidFill>
                  <a:srgbClr val="FF0000"/>
                </a:solidFill>
                <a:sym typeface="Wingdings" panose="05000000000000000000" pitchFamily="2" charset="2"/>
              </a:rPr>
              <a:t>Hyperoxie škodí</a:t>
            </a:r>
            <a:endParaRPr lang="cs-CZ" altLang="cs-CZ" sz="2400" b="1">
              <a:solidFill>
                <a:srgbClr val="FF0000"/>
              </a:solidFill>
            </a:endParaRPr>
          </a:p>
        </p:txBody>
      </p:sp>
      <p:sp>
        <p:nvSpPr>
          <p:cNvPr id="114695" name="TextovéPole 2"/>
          <p:cNvSpPr txBox="1">
            <a:spLocks noChangeArrowheads="1"/>
          </p:cNvSpPr>
          <p:nvPr/>
        </p:nvSpPr>
        <p:spPr bwMode="auto">
          <a:xfrm>
            <a:off x="0" y="6200775"/>
            <a:ext cx="9396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hlinkClick r:id="rId11"/>
              </a:rPr>
              <a:t>https://youtu.be/6_51NWH6qZg</a:t>
            </a:r>
            <a:r>
              <a:rPr lang="cs-CZ" altLang="cs-CZ" sz="1800"/>
              <a:t>, </a:t>
            </a:r>
            <a:r>
              <a:rPr lang="cs-CZ" altLang="cs-CZ" sz="1800">
                <a:hlinkClick r:id="rId12"/>
              </a:rPr>
              <a:t>https://youtu.be/D7__sPvLcrg</a:t>
            </a:r>
            <a:r>
              <a:rPr lang="cs-CZ" altLang="cs-CZ" sz="1800"/>
              <a:t>   h</a:t>
            </a:r>
            <a:r>
              <a:rPr lang="cs-CZ" altLang="cs-CZ" sz="1800">
                <a:hlinkClick r:id="rId13"/>
              </a:rPr>
              <a:t>ttps://www.youtube.com/watch?v=6_51NWH6qZg&amp;feature=youtu.be</a:t>
            </a:r>
            <a:r>
              <a:rPr lang="cs-CZ" altLang="cs-CZ" sz="1800"/>
              <a:t>  </a:t>
            </a:r>
          </a:p>
        </p:txBody>
      </p:sp>
      <p:sp>
        <p:nvSpPr>
          <p:cNvPr id="114696" name="Obdélník 2"/>
          <p:cNvSpPr>
            <a:spLocks noChangeArrowheads="1"/>
          </p:cNvSpPr>
          <p:nvPr/>
        </p:nvSpPr>
        <p:spPr bwMode="auto">
          <a:xfrm>
            <a:off x="2168525" y="38100"/>
            <a:ext cx="327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hlinkClick r:id="rId14"/>
              </a:rPr>
              <a:t>https://youtu.be/9Wf8JQyhQ-M</a:t>
            </a:r>
            <a:r>
              <a:rPr lang="cs-CZ" altLang="cs-CZ" sz="1800"/>
              <a:t> </a:t>
            </a:r>
          </a:p>
        </p:txBody>
      </p:sp>
      <p:sp>
        <p:nvSpPr>
          <p:cNvPr id="114697" name="Obdélník 3"/>
          <p:cNvSpPr>
            <a:spLocks noChangeArrowheads="1"/>
          </p:cNvSpPr>
          <p:nvPr/>
        </p:nvSpPr>
        <p:spPr bwMode="auto">
          <a:xfrm>
            <a:off x="2479675" y="3257550"/>
            <a:ext cx="66786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hlinkClick r:id="rId15"/>
              </a:rPr>
              <a:t>https://youtu.be/DGp7rHZILPc</a:t>
            </a:r>
            <a:r>
              <a:rPr lang="cs-CZ" altLang="cs-CZ" sz="1800"/>
              <a:t>, </a:t>
            </a:r>
            <a:r>
              <a:rPr lang="cs-CZ" altLang="cs-CZ" sz="1800">
                <a:hlinkClick r:id="rId16"/>
              </a:rPr>
              <a:t>https://www.youtube.com/watch?v=DGp7rHZILPc&amp;feature=youtu.be</a:t>
            </a:r>
            <a:r>
              <a:rPr lang="cs-CZ" altLang="cs-CZ" sz="1800"/>
              <a:t>   </a:t>
            </a:r>
          </a:p>
        </p:txBody>
      </p:sp>
      <p:sp>
        <p:nvSpPr>
          <p:cNvPr id="114698" name="Obdélník 2"/>
          <p:cNvSpPr>
            <a:spLocks noChangeArrowheads="1"/>
          </p:cNvSpPr>
          <p:nvPr/>
        </p:nvSpPr>
        <p:spPr bwMode="auto">
          <a:xfrm>
            <a:off x="107950" y="287338"/>
            <a:ext cx="68405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hlinkClick r:id="rId17"/>
              </a:rPr>
              <a:t>https://www.youtube.com/watch?v=9Wf8JQyhQ-M&amp;feature=youtu.be</a:t>
            </a:r>
            <a:r>
              <a:rPr lang="cs-CZ" altLang="cs-CZ" sz="1800"/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Res. Rouška  </a:t>
            </a:r>
            <a:r>
              <a:rPr lang="cs-CZ" altLang="cs-CZ" sz="1800">
                <a:hlinkClick r:id="rId18"/>
              </a:rPr>
              <a:t>https://youtu.be/XP6K_DvFI8Y</a:t>
            </a:r>
            <a:r>
              <a:rPr lang="cs-CZ" altLang="cs-CZ" sz="1800"/>
              <a:t>  </a:t>
            </a:r>
          </a:p>
        </p:txBody>
      </p:sp>
      <p:sp>
        <p:nvSpPr>
          <p:cNvPr id="114699" name="Obdélník 4"/>
          <p:cNvSpPr>
            <a:spLocks noChangeArrowheads="1"/>
          </p:cNvSpPr>
          <p:nvPr/>
        </p:nvSpPr>
        <p:spPr bwMode="auto">
          <a:xfrm>
            <a:off x="696913" y="41275"/>
            <a:ext cx="14271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Vzduchovody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7638653"/>
      </p:ext>
    </p:extLst>
  </p:cSld>
  <p:clrMapOvr>
    <a:masterClrMapping/>
  </p:clrMapOvr>
  <p:transition spd="slow" advTm="158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Mechanické přístroje na KPR</a:t>
            </a:r>
          </a:p>
        </p:txBody>
      </p:sp>
      <p:sp>
        <p:nvSpPr>
          <p:cNvPr id="64515" name="Zástupný symbol pro obsah 2"/>
          <p:cNvSpPr>
            <a:spLocks noGrp="1"/>
          </p:cNvSpPr>
          <p:nvPr>
            <p:ph idx="1"/>
          </p:nvPr>
        </p:nvSpPr>
        <p:spPr>
          <a:xfrm>
            <a:off x="179388" y="1600200"/>
            <a:ext cx="8856662" cy="4525963"/>
          </a:xfrm>
        </p:spPr>
        <p:txBody>
          <a:bodyPr/>
          <a:lstStyle/>
          <a:p>
            <a:r>
              <a:rPr lang="cs-CZ" altLang="cs-CZ" dirty="0"/>
              <a:t>Nemají přednost před manuální resuscitací</a:t>
            </a:r>
          </a:p>
          <a:p>
            <a:r>
              <a:rPr lang="cs-CZ" altLang="cs-CZ" dirty="0"/>
              <a:t>Výhody</a:t>
            </a:r>
          </a:p>
          <a:p>
            <a:pPr lvl="1"/>
            <a:r>
              <a:rPr lang="cs-CZ" altLang="cs-CZ" dirty="0"/>
              <a:t>Stísněný prostor</a:t>
            </a:r>
          </a:p>
          <a:p>
            <a:pPr lvl="1"/>
            <a:r>
              <a:rPr lang="cs-CZ" altLang="cs-CZ" dirty="0"/>
              <a:t>Dlouhodobá KPR</a:t>
            </a:r>
          </a:p>
          <a:p>
            <a:pPr lvl="1"/>
            <a:r>
              <a:rPr lang="cs-CZ" altLang="cs-CZ" dirty="0"/>
              <a:t>Speciální postupy (PCI)</a:t>
            </a:r>
          </a:p>
          <a:p>
            <a:r>
              <a:rPr lang="cs-CZ" altLang="cs-CZ" dirty="0"/>
              <a:t>Lucas </a:t>
            </a:r>
            <a:r>
              <a:rPr lang="cs-CZ" altLang="cs-CZ" dirty="0">
                <a:hlinkClick r:id="rId4"/>
              </a:rPr>
              <a:t>https://www.youtube.com/watch?v=hIBOxaTd9_A</a:t>
            </a:r>
            <a:r>
              <a:rPr lang="cs-CZ" altLang="cs-CZ" dirty="0"/>
              <a:t>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7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cs-CZ" altLang="cs-CZ"/>
              <a:t>Farmakoterapie</a:t>
            </a:r>
          </a:p>
        </p:txBody>
      </p:sp>
      <p:sp>
        <p:nvSpPr>
          <p:cNvPr id="66563" name="Zástupný symbol pro obsah 2"/>
          <p:cNvSpPr>
            <a:spLocks noGrp="1"/>
          </p:cNvSpPr>
          <p:nvPr>
            <p:ph idx="1"/>
          </p:nvPr>
        </p:nvSpPr>
        <p:spPr>
          <a:xfrm>
            <a:off x="685800" y="1628775"/>
            <a:ext cx="8062913" cy="5014913"/>
          </a:xfrm>
        </p:spPr>
        <p:txBody>
          <a:bodyPr/>
          <a:lstStyle/>
          <a:p>
            <a:pPr marL="319088" lvl="1" indent="-319088"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lang="cs-CZ" altLang="cs-CZ" sz="2900" b="1">
                <a:solidFill>
                  <a:srgbClr val="FF0000"/>
                </a:solidFill>
              </a:rPr>
              <a:t>Adrenalin</a:t>
            </a:r>
            <a:endParaRPr lang="cs-CZ" altLang="cs-CZ" sz="2900">
              <a:solidFill>
                <a:srgbClr val="FF0000"/>
              </a:solidFill>
            </a:endParaRPr>
          </a:p>
          <a:p>
            <a:pPr marL="319088" lvl="1" indent="-319088"/>
            <a:r>
              <a:rPr lang="cs-CZ" altLang="cs-CZ" b="1"/>
              <a:t>dávka</a:t>
            </a:r>
            <a:r>
              <a:rPr lang="cs-CZ" altLang="cs-CZ"/>
              <a:t> 1 mg IV/IO </a:t>
            </a:r>
            <a:r>
              <a:rPr lang="cs-CZ" altLang="cs-CZ" b="1">
                <a:solidFill>
                  <a:srgbClr val="FF0000"/>
                </a:solidFill>
              </a:rPr>
              <a:t>po 3. výboji </a:t>
            </a:r>
            <a:r>
              <a:rPr lang="cs-CZ" altLang="cs-CZ"/>
              <a:t>(VF/VT) nebo ihned po zajištění vstupu (ASY/PEA), </a:t>
            </a:r>
            <a:r>
              <a:rPr lang="cs-CZ" altLang="cs-CZ" b="1"/>
              <a:t>opakovat á 3-5 min</a:t>
            </a:r>
          </a:p>
          <a:p>
            <a:r>
              <a:rPr lang="cs-CZ" altLang="cs-CZ" b="1">
                <a:solidFill>
                  <a:srgbClr val="FF0000"/>
                </a:solidFill>
              </a:rPr>
              <a:t>Amiodaron </a:t>
            </a:r>
          </a:p>
          <a:p>
            <a:pPr marL="319088" lvl="1" indent="-319088"/>
            <a:r>
              <a:rPr lang="cs-CZ" altLang="cs-CZ" b="1"/>
              <a:t>dávka </a:t>
            </a:r>
            <a:r>
              <a:rPr lang="cs-CZ" altLang="cs-CZ"/>
              <a:t>300 mg IV/IO </a:t>
            </a:r>
            <a:r>
              <a:rPr lang="cs-CZ" altLang="cs-CZ" b="1">
                <a:solidFill>
                  <a:srgbClr val="FF0000"/>
                </a:solidFill>
              </a:rPr>
              <a:t>po 3. výboji </a:t>
            </a:r>
            <a:r>
              <a:rPr lang="cs-CZ" altLang="cs-CZ"/>
              <a:t>(VF/VT), dále 1x 150 mg po 5. neúspěšném výboji</a:t>
            </a:r>
            <a:endParaRPr lang="cs-CZ" altLang="cs-CZ">
              <a:solidFill>
                <a:srgbClr val="FF0000"/>
              </a:solidFill>
            </a:endParaRPr>
          </a:p>
          <a:p>
            <a:endParaRPr lang="cs-CZ" altLang="cs-CZ" b="1"/>
          </a:p>
          <a:p>
            <a:r>
              <a:rPr lang="cs-CZ" altLang="cs-CZ" b="1"/>
              <a:t>Tracheální podání farmak nedoporučeno</a:t>
            </a:r>
            <a:endParaRPr lang="cs-CZ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40677"/>
      </p:ext>
    </p:extLst>
  </p:cSld>
  <p:clrMapOvr>
    <a:masterClrMapping/>
  </p:clrMapOvr>
  <p:transition spd="slow" advTm="356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r>
              <a:rPr lang="cs-CZ" altLang="cs-CZ"/>
              <a:t>Zástava oběhu v nemocnici</a:t>
            </a:r>
          </a:p>
        </p:txBody>
      </p:sp>
      <p:sp>
        <p:nvSpPr>
          <p:cNvPr id="67587" name="Rectangle 3"/>
          <p:cNvSpPr>
            <a:spLocks noGrp="1"/>
          </p:cNvSpPr>
          <p:nvPr>
            <p:ph type="body" idx="1"/>
          </p:nvPr>
        </p:nvSpPr>
        <p:spPr>
          <a:xfrm>
            <a:off x="612775" y="1600200"/>
            <a:ext cx="8153400" cy="4853136"/>
          </a:xfrm>
        </p:spPr>
        <p:txBody>
          <a:bodyPr>
            <a:normAutofit fontScale="85000" lnSpcReduction="20000"/>
          </a:bodyPr>
          <a:lstStyle/>
          <a:p>
            <a:r>
              <a:rPr lang="cs-CZ" altLang="cs-CZ" b="1" dirty="0"/>
              <a:t>Preventivní opatření před vznikem NZO</a:t>
            </a:r>
          </a:p>
          <a:p>
            <a:pPr lvl="1"/>
            <a:r>
              <a:rPr lang="cs-CZ" altLang="cs-CZ" sz="2700" b="1" u="sng" dirty="0">
                <a:solidFill>
                  <a:srgbClr val="FF0000"/>
                </a:solidFill>
              </a:rPr>
              <a:t>vypracování a znalost algoritmů pro zavolání lékaře, příp. aktivaci resuscitačního týmu </a:t>
            </a:r>
          </a:p>
          <a:p>
            <a:pPr lvl="2"/>
            <a:r>
              <a:rPr lang="cs-CZ" altLang="cs-CZ" sz="2300" b="1" u="sng" dirty="0">
                <a:solidFill>
                  <a:srgbClr val="FF0000"/>
                </a:solidFill>
              </a:rPr>
              <a:t>Opakovaný trénink personálu v postupech</a:t>
            </a:r>
          </a:p>
          <a:p>
            <a:pPr lvl="2"/>
            <a:r>
              <a:rPr lang="cs-CZ" altLang="cs-CZ" sz="2300" b="1" u="sng" dirty="0" err="1">
                <a:solidFill>
                  <a:srgbClr val="FF0000"/>
                </a:solidFill>
              </a:rPr>
              <a:t>Trigger</a:t>
            </a:r>
            <a:r>
              <a:rPr lang="cs-CZ" altLang="cs-CZ" sz="2300" b="1" u="sng" dirty="0">
                <a:solidFill>
                  <a:srgbClr val="FF0000"/>
                </a:solidFill>
              </a:rPr>
              <a:t> pro volání</a:t>
            </a:r>
          </a:p>
          <a:p>
            <a:pPr lvl="2"/>
            <a:r>
              <a:rPr lang="cs-CZ" altLang="cs-CZ" sz="2300" b="1" u="sng" dirty="0">
                <a:solidFill>
                  <a:srgbClr val="FF0000"/>
                </a:solidFill>
              </a:rPr>
              <a:t>Obecná dostupnost pomůcek</a:t>
            </a:r>
          </a:p>
          <a:p>
            <a:pPr lvl="1"/>
            <a:r>
              <a:rPr lang="cs-CZ" altLang="cs-CZ" sz="2700" dirty="0"/>
              <a:t>časná detekce zhoršení zdravotního stavu u pacientů v nemocnicích (track </a:t>
            </a:r>
            <a:r>
              <a:rPr lang="cs-CZ" altLang="cs-CZ" sz="2700" dirty="0" err="1"/>
              <a:t>and</a:t>
            </a:r>
            <a:r>
              <a:rPr lang="cs-CZ" altLang="cs-CZ" sz="2700" dirty="0"/>
              <a:t> </a:t>
            </a:r>
            <a:r>
              <a:rPr lang="cs-CZ" altLang="cs-CZ" sz="2700" dirty="0" err="1"/>
              <a:t>trigger</a:t>
            </a:r>
            <a:r>
              <a:rPr lang="cs-CZ" altLang="cs-CZ" sz="2700" dirty="0"/>
              <a:t> </a:t>
            </a:r>
            <a:r>
              <a:rPr lang="cs-CZ" altLang="cs-CZ" sz="2700" dirty="0" err="1"/>
              <a:t>systems</a:t>
            </a:r>
            <a:r>
              <a:rPr lang="cs-CZ" altLang="cs-CZ" sz="2700" dirty="0"/>
              <a:t>)</a:t>
            </a:r>
          </a:p>
          <a:p>
            <a:pPr lvl="2"/>
            <a:r>
              <a:rPr lang="cs-CZ" altLang="cs-CZ" sz="2000" dirty="0"/>
              <a:t>zabezpečení nitrožilního přístupu (periferní žilní kanyla), </a:t>
            </a:r>
          </a:p>
          <a:p>
            <a:pPr lvl="2"/>
            <a:r>
              <a:rPr lang="cs-CZ" altLang="cs-CZ" sz="2000" dirty="0"/>
              <a:t>trvalá </a:t>
            </a:r>
            <a:r>
              <a:rPr lang="cs-CZ" altLang="cs-CZ" sz="2000" dirty="0" err="1"/>
              <a:t>monitorace</a:t>
            </a:r>
            <a:r>
              <a:rPr lang="cs-CZ" altLang="cs-CZ" sz="2000" dirty="0"/>
              <a:t> (překlad na JIP, KAR)</a:t>
            </a:r>
            <a:endParaRPr lang="cs-CZ" altLang="cs-CZ" sz="2300" dirty="0"/>
          </a:p>
          <a:p>
            <a:pPr lvl="1"/>
            <a:r>
              <a:rPr lang="cs-CZ" altLang="cs-CZ" sz="2700" dirty="0"/>
              <a:t>natočení EKG + NIBP, kyslík</a:t>
            </a:r>
          </a:p>
          <a:p>
            <a:pPr lvl="1"/>
            <a:r>
              <a:rPr lang="cs-CZ" altLang="cs-CZ" sz="2700" dirty="0"/>
              <a:t>laboratoř dle ordinace lékaře</a:t>
            </a:r>
          </a:p>
          <a:p>
            <a:pPr lvl="1"/>
            <a:r>
              <a:rPr lang="cs-CZ" altLang="cs-CZ" sz="2700" dirty="0"/>
              <a:t>aktivace resuscitačního týmu</a:t>
            </a:r>
          </a:p>
          <a:p>
            <a:pPr lvl="2"/>
            <a:r>
              <a:rPr lang="cs-CZ" altLang="cs-CZ" sz="2000" dirty="0"/>
              <a:t>s doprovodem, dle stavu pacienta - lékař indikuje transport pacienta s NLZP nebo s lékařem </a:t>
            </a:r>
          </a:p>
          <a:p>
            <a:pPr lvl="1"/>
            <a:endParaRPr lang="cs-CZ" altLang="cs-CZ" sz="27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1167"/>
      </p:ext>
    </p:extLst>
  </p:cSld>
  <p:clrMapOvr>
    <a:masterClrMapping/>
  </p:clrMapOvr>
  <p:transition spd="slow" advTm="268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Nadpis 1"/>
          <p:cNvSpPr>
            <a:spLocks noGrp="1"/>
          </p:cNvSpPr>
          <p:nvPr>
            <p:ph type="title"/>
          </p:nvPr>
        </p:nvSpPr>
        <p:spPr>
          <a:xfrm>
            <a:off x="7938" y="188913"/>
            <a:ext cx="9144000" cy="990600"/>
          </a:xfrm>
        </p:spPr>
        <p:txBody>
          <a:bodyPr>
            <a:normAutofit fontScale="90000"/>
          </a:bodyPr>
          <a:lstStyle/>
          <a:p>
            <a:r>
              <a:rPr lang="cs-CZ" altLang="cs-CZ" b="1">
                <a:solidFill>
                  <a:srgbClr val="FF0000"/>
                </a:solidFill>
              </a:rPr>
              <a:t>Identifikace rizika = překlad na JIP, aktivace ZZS či resuscitačního týmu</a:t>
            </a:r>
          </a:p>
        </p:txBody>
      </p:sp>
      <p:sp>
        <p:nvSpPr>
          <p:cNvPr id="6656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8313" y="1341438"/>
            <a:ext cx="8496300" cy="5524500"/>
          </a:xfrm>
        </p:spPr>
        <p:txBody>
          <a:bodyPr/>
          <a:lstStyle/>
          <a:p>
            <a:pPr>
              <a:defRPr/>
            </a:pPr>
            <a:r>
              <a:rPr lang="cs-CZ" dirty="0"/>
              <a:t>bolest na hrudi</a:t>
            </a:r>
          </a:p>
          <a:p>
            <a:pPr>
              <a:defRPr/>
            </a:pPr>
            <a:r>
              <a:rPr lang="cs-CZ" dirty="0"/>
              <a:t>známky hypoxie - neklid, tachypnoe, schvácenost, cyanóza, patologické zvuky při dýchání, vpadávání nadklíčkových a jugulárních jamek (u dětí rýha v oblasti bránice) při nádechu, u dětí souhyb nosního chřípí s dýcháním</a:t>
            </a:r>
          </a:p>
          <a:p>
            <a:pPr>
              <a:defRPr/>
            </a:pPr>
            <a:r>
              <a:rPr lang="cs-CZ" dirty="0"/>
              <a:t>hypotenze</a:t>
            </a:r>
          </a:p>
          <a:p>
            <a:pPr>
              <a:defRPr/>
            </a:pPr>
            <a:r>
              <a:rPr lang="cs-CZ" dirty="0"/>
              <a:t>arytmie</a:t>
            </a:r>
          </a:p>
          <a:p>
            <a:pPr>
              <a:defRPr/>
            </a:pPr>
            <a:r>
              <a:rPr lang="cs-CZ" dirty="0"/>
              <a:t>poruchy vědomí</a:t>
            </a:r>
          </a:p>
          <a:p>
            <a:pPr marL="0" indent="0">
              <a:defRPr/>
            </a:pPr>
            <a:endParaRPr lang="cs-CZ" altLang="cs-CZ" sz="27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68993"/>
      </p:ext>
    </p:extLst>
  </p:cSld>
  <p:clrMapOvr>
    <a:masterClrMapping/>
  </p:clrMapOvr>
  <p:transition spd="slow" advTm="321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Směrnice FNKV</a:t>
            </a:r>
          </a:p>
        </p:txBody>
      </p:sp>
      <p:sp>
        <p:nvSpPr>
          <p:cNvPr id="7065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Každý </a:t>
            </a:r>
            <a:r>
              <a:rPr lang="cs-CZ" altLang="cs-CZ" u="sng"/>
              <a:t>zaměstnanec</a:t>
            </a:r>
            <a:r>
              <a:rPr lang="cs-CZ" altLang="cs-CZ"/>
              <a:t> má znát varovné příznaky a postupovat tak, aby NZO předešel. </a:t>
            </a:r>
          </a:p>
          <a:p>
            <a:r>
              <a:rPr lang="cs-CZ" altLang="cs-CZ"/>
              <a:t>Každý zaměstnanec má povinnost zahájit KPR a přivolat pomoc v případě, že postižený nereaguje na oslovení nebo dotek a nedýchá.</a:t>
            </a:r>
          </a:p>
          <a:p>
            <a:r>
              <a:rPr lang="cs-CZ" altLang="cs-CZ"/>
              <a:t>Při KPR se ordinuje ústně</a:t>
            </a:r>
          </a:p>
          <a:p>
            <a:endParaRPr lang="cs-CZ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2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r>
              <a:rPr lang="cs-CZ" altLang="cs-CZ"/>
              <a:t>Postup KPR v nemocnici 1</a:t>
            </a:r>
          </a:p>
        </p:txBody>
      </p:sp>
      <p:sp>
        <p:nvSpPr>
          <p:cNvPr id="72707" name="Rectangle 3"/>
          <p:cNvSpPr>
            <a:spLocks noGrp="1"/>
          </p:cNvSpPr>
          <p:nvPr>
            <p:ph type="body" idx="1"/>
          </p:nvPr>
        </p:nvSpPr>
        <p:spPr>
          <a:xfrm>
            <a:off x="107950" y="1268413"/>
            <a:ext cx="9036050" cy="4525962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/>
              <a:t>Jedna osoba zahájí resuscitaci, zatímco druhá shání pomoc a resusc. pomůcky.</a:t>
            </a:r>
            <a:r>
              <a:rPr lang="cs-CZ" altLang="cs-CZ">
                <a:solidFill>
                  <a:srgbClr val="FF0000"/>
                </a:solidFill>
              </a:rPr>
              <a:t> Je-li pouze jedna zodpovědná osoba, musí na chvíli opustit pacienta</a:t>
            </a:r>
            <a:endParaRPr lang="cs-CZ" altLang="cs-CZ"/>
          </a:p>
          <a:p>
            <a:pPr lvl="1"/>
            <a:r>
              <a:rPr lang="cs-CZ" altLang="cs-CZ"/>
              <a:t>Provádějte 30 kompresí (5 – 6 cm, 100 – 120/min) na 2 dechy</a:t>
            </a:r>
          </a:p>
          <a:p>
            <a:pPr lvl="1"/>
            <a:r>
              <a:rPr lang="cs-CZ" altLang="cs-CZ"/>
              <a:t>Minimalizujte přestávky v kompresích</a:t>
            </a:r>
          </a:p>
          <a:p>
            <a:pPr lvl="1"/>
            <a:r>
              <a:rPr lang="cs-CZ" altLang="cs-CZ"/>
              <a:t>Provádějte komprese s maximální účinností</a:t>
            </a:r>
          </a:p>
          <a:p>
            <a:r>
              <a:rPr lang="cs-CZ" altLang="cs-CZ"/>
              <a:t>Snažte se v kompresích často střídat</a:t>
            </a:r>
          </a:p>
          <a:p>
            <a:r>
              <a:rPr lang="cs-CZ" altLang="cs-CZ"/>
              <a:t>Udržujte průchodné DC s vybavením, které znáte. Intubujte pouze tehdy, pokud to dobře umíte</a:t>
            </a:r>
          </a:p>
          <a:p>
            <a:endParaRPr lang="cs-CZ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48147"/>
      </p:ext>
    </p:extLst>
  </p:cSld>
  <p:clrMapOvr>
    <a:masterClrMapping/>
  </p:clrMapOvr>
  <p:transition spd="slow" advTm="200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609600" y="609600"/>
            <a:ext cx="7848600" cy="701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cs-CZ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Definice KPR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81000" y="2133600"/>
            <a:ext cx="85344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KPR je soubor jednoduchých a logicky na sebe navazujících postupů sloužících k neprodlenému obnovení průtoku okysličené krve mozkem u osoby postižené selháním jedné či více základních vitálních funkcí.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132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r>
              <a:rPr lang="cs-CZ" altLang="cs-CZ"/>
              <a:t>Postup KPR v nemocnici 2</a:t>
            </a:r>
          </a:p>
        </p:txBody>
      </p:sp>
      <p:sp>
        <p:nvSpPr>
          <p:cNvPr id="73731" name="Rectangle 3"/>
          <p:cNvSpPr>
            <a:spLocks noGrp="1"/>
          </p:cNvSpPr>
          <p:nvPr>
            <p:ph type="body" idx="1"/>
          </p:nvPr>
        </p:nvSpPr>
        <p:spPr>
          <a:xfrm>
            <a:off x="539750" y="1196975"/>
            <a:ext cx="8280400" cy="5068888"/>
          </a:xfrm>
        </p:spPr>
        <p:txBody>
          <a:bodyPr>
            <a:normAutofit lnSpcReduction="10000"/>
          </a:bodyPr>
          <a:lstStyle/>
          <a:p>
            <a:r>
              <a:rPr lang="cs-CZ" altLang="cs-CZ"/>
              <a:t>Inspirace i expirace má trvat cca 1 s, nepoužívejte velké objemy</a:t>
            </a:r>
          </a:p>
          <a:p>
            <a:r>
              <a:rPr lang="cs-CZ" altLang="cs-CZ"/>
              <a:t>Podejte kyslík co nejdříve, 10 l/min</a:t>
            </a:r>
          </a:p>
          <a:p>
            <a:r>
              <a:rPr lang="cs-CZ" altLang="cs-CZ"/>
              <a:t>Po zajištění DC pomůckami, které to umožňují, dýchejte nezávisle na nepřerušovaných kompresích frekvencí 10/min</a:t>
            </a:r>
          </a:p>
          <a:p>
            <a:r>
              <a:rPr lang="cs-CZ" altLang="cs-CZ"/>
              <a:t>Po přinesení defibrilátoru analyzujte rytmus, v případě potřeby defibrilujte</a:t>
            </a:r>
          </a:p>
          <a:p>
            <a:r>
              <a:rPr lang="cs-CZ" altLang="cs-CZ"/>
              <a:t>Pokračujte v KPR 2 min. před dalším zhodnocením rytmu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81701"/>
      </p:ext>
    </p:extLst>
  </p:cSld>
  <p:clrMapOvr>
    <a:masterClrMapping/>
  </p:clrMapOvr>
  <p:transition spd="slow" advTm="202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r>
              <a:rPr lang="cs-CZ" altLang="cs-CZ"/>
              <a:t>Postup KPR v nemocnici 3</a:t>
            </a:r>
          </a:p>
        </p:txBody>
      </p:sp>
      <p:sp>
        <p:nvSpPr>
          <p:cNvPr id="74755" name="Rectangle 3"/>
          <p:cNvSpPr>
            <a:spLocks noGrp="1"/>
          </p:cNvSpPr>
          <p:nvPr>
            <p:ph type="body" idx="1"/>
          </p:nvPr>
        </p:nvSpPr>
        <p:spPr>
          <a:xfrm>
            <a:off x="612775" y="1196975"/>
            <a:ext cx="8153400" cy="4929188"/>
          </a:xfrm>
        </p:spPr>
        <p:txBody>
          <a:bodyPr>
            <a:normAutofit lnSpcReduction="10000"/>
          </a:bodyPr>
          <a:lstStyle/>
          <a:p>
            <a:r>
              <a:rPr lang="cs-CZ" altLang="cs-CZ"/>
              <a:t>Připravte základní léky: adrenalin 1 amp/10 ml F1/1, amiodaron 300 mg a dalších 20 ml, nebo infuzi na spláchnutí</a:t>
            </a:r>
          </a:p>
          <a:p>
            <a:r>
              <a:rPr lang="cs-CZ" altLang="cs-CZ"/>
              <a:t>Podávejte adrenalin každých 3 - 5 minut do ROSC (ihned při asystolii, po 3. neúspěšném výboji při VF</a:t>
            </a:r>
          </a:p>
          <a:p>
            <a:r>
              <a:rPr lang="cs-CZ" altLang="cs-CZ"/>
              <a:t>Připravte si, kdo podá informace vedoucímu resuscitačního týmu</a:t>
            </a:r>
          </a:p>
          <a:p>
            <a:r>
              <a:rPr lang="cs-CZ" altLang="cs-CZ">
                <a:solidFill>
                  <a:srgbClr val="FF0000"/>
                </a:solidFill>
              </a:rPr>
              <a:t>Základem jsou kvalitní komprese hrudníku s minimem přerušení</a:t>
            </a:r>
          </a:p>
          <a:p>
            <a:endParaRPr lang="cs-CZ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76988"/>
      </p:ext>
    </p:extLst>
  </p:cSld>
  <p:clrMapOvr>
    <a:masterClrMapping/>
  </p:clrMapOvr>
  <p:transition spd="slow" advTm="245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Nadpis 1"/>
          <p:cNvSpPr>
            <a:spLocks noGrp="1"/>
          </p:cNvSpPr>
          <p:nvPr>
            <p:ph type="title"/>
          </p:nvPr>
        </p:nvSpPr>
        <p:spPr>
          <a:xfrm>
            <a:off x="468313" y="-17463"/>
            <a:ext cx="8229600" cy="1143001"/>
          </a:xfrm>
        </p:spPr>
        <p:txBody>
          <a:bodyPr/>
          <a:lstStyle/>
          <a:p>
            <a:r>
              <a:rPr lang="cs-CZ" altLang="cs-CZ"/>
              <a:t>Kontrola vybavení obecně</a:t>
            </a:r>
          </a:p>
        </p:txBody>
      </p:sp>
      <p:sp>
        <p:nvSpPr>
          <p:cNvPr id="75779" name="Zástupný symbol pro obsah 2"/>
          <p:cNvSpPr>
            <a:spLocks noGrp="1"/>
          </p:cNvSpPr>
          <p:nvPr>
            <p:ph idx="1"/>
          </p:nvPr>
        </p:nvSpPr>
        <p:spPr>
          <a:xfrm>
            <a:off x="0" y="981075"/>
            <a:ext cx="9036050" cy="5145088"/>
          </a:xfrm>
        </p:spPr>
        <p:txBody>
          <a:bodyPr>
            <a:normAutofit lnSpcReduction="10000"/>
          </a:bodyPr>
          <a:lstStyle/>
          <a:p>
            <a:r>
              <a:rPr lang="cs-CZ" altLang="cs-CZ" sz="2800"/>
              <a:t>Zdravotnické prostředky, pomůcky, léčivé přípravky ke KPR jsou pravidelně kontrolovány a doplňovány (vyměňovány) minimálně 1x týdně a </a:t>
            </a:r>
            <a:r>
              <a:rPr lang="cs-CZ" altLang="cs-CZ" sz="2800" b="1" u="sng"/>
              <a:t>vždy po použití</a:t>
            </a:r>
            <a:r>
              <a:rPr lang="cs-CZ" altLang="cs-CZ" sz="2800"/>
              <a:t>. </a:t>
            </a:r>
          </a:p>
          <a:p>
            <a:r>
              <a:rPr lang="cs-CZ" altLang="cs-CZ" sz="2800"/>
              <a:t>Součásti kontroly: </a:t>
            </a:r>
          </a:p>
          <a:p>
            <a:pPr lvl="1"/>
            <a:r>
              <a:rPr lang="cs-CZ" altLang="cs-CZ" sz="2400" b="1"/>
              <a:t>úplnost</a:t>
            </a:r>
            <a:r>
              <a:rPr lang="cs-CZ" altLang="cs-CZ" sz="2400"/>
              <a:t> vybavení podle platného seznamu oddělení, včetně dostupnosti </a:t>
            </a:r>
          </a:p>
          <a:p>
            <a:pPr lvl="1"/>
            <a:r>
              <a:rPr lang="cs-CZ" altLang="cs-CZ" sz="2400" b="1"/>
              <a:t>funkčnost</a:t>
            </a:r>
            <a:r>
              <a:rPr lang="cs-CZ" altLang="cs-CZ" sz="2400"/>
              <a:t> vybavení (na pracovišti, kde fyzicky mají), tj. defibrilátor, odsávačka, laryngoskop, tlaková lahev s kyslíkem  )</a:t>
            </a:r>
          </a:p>
          <a:p>
            <a:pPr lvl="1"/>
            <a:r>
              <a:rPr lang="cs-CZ" altLang="cs-CZ" sz="2400" b="1"/>
              <a:t>exspirace</a:t>
            </a:r>
            <a:r>
              <a:rPr lang="cs-CZ" altLang="cs-CZ" sz="2400"/>
              <a:t> léčivých přípravků a sterilních pomůcek</a:t>
            </a:r>
          </a:p>
          <a:p>
            <a:r>
              <a:rPr lang="cs-CZ" altLang="cs-CZ" sz="2800"/>
              <a:t>Kontrolu prokazatelně provádí staniční sestra či jí pověřený jiný  NLZP (např. vedoucí směny) s písemným záznamem. Dokumentace kontroly je archivována po dobu 12 měs.  </a:t>
            </a:r>
            <a:endParaRPr lang="cs-CZ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5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Na anesteziologických pracovištích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950" y="1600200"/>
            <a:ext cx="9036050" cy="4525963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dirty="0"/>
              <a:t>Vybavení léčiv a zdravotnických prostředků je kontrolováno vždy před zahájením operačního programu, </a:t>
            </a:r>
          </a:p>
          <a:p>
            <a:pPr>
              <a:defRPr/>
            </a:pPr>
            <a:r>
              <a:rPr lang="cs-CZ" dirty="0"/>
              <a:t>Na anesteziologických pracovištích s neprav. provozem minimálně 1 x týdně a je součástí harmonogramu práce anesteziologických sester. </a:t>
            </a:r>
          </a:p>
          <a:p>
            <a:pPr>
              <a:defRPr/>
            </a:pPr>
            <a:r>
              <a:rPr lang="cs-CZ" dirty="0"/>
              <a:t>Kontrola na těchto pracovištích je dokumentována v hlášení sester.</a:t>
            </a:r>
          </a:p>
          <a:p>
            <a:pPr>
              <a:defRPr/>
            </a:pPr>
            <a:r>
              <a:rPr lang="cs-CZ" dirty="0"/>
              <a:t>Vybavení ke KPR je kontrolováno útvarem </a:t>
            </a:r>
            <a:r>
              <a:rPr lang="cs-CZ" dirty="0" err="1"/>
              <a:t>NOšP</a:t>
            </a:r>
            <a:r>
              <a:rPr lang="cs-CZ" dirty="0"/>
              <a:t> a interními auditory OŘK FNKV.</a:t>
            </a:r>
          </a:p>
          <a:p>
            <a:pPr marL="0" indent="0">
              <a:buFont typeface="Arial" charset="0"/>
              <a:buNone/>
              <a:defRPr/>
            </a:pPr>
            <a:endParaRPr 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Resuscitace dětí - postup</a:t>
            </a:r>
          </a:p>
        </p:txBody>
      </p:sp>
      <p:sp>
        <p:nvSpPr>
          <p:cNvPr id="73731" name="Zástupný symbol pro obsah 2"/>
          <p:cNvSpPr>
            <a:spLocks noGrp="1"/>
          </p:cNvSpPr>
          <p:nvPr>
            <p:ph idx="1"/>
          </p:nvPr>
        </p:nvSpPr>
        <p:spPr>
          <a:xfrm>
            <a:off x="395288" y="1196975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cs-CZ" altLang="cs-CZ" sz="2400" dirty="0"/>
              <a:t>Ověř bezvědomí a zástavu oběhu jako u dospělých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altLang="cs-CZ" sz="2400" dirty="0"/>
              <a:t>Pokračuj 5 umělými dechy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altLang="cs-CZ" sz="2400" dirty="0"/>
              <a:t>Nejeví-li dítě známky života, </a:t>
            </a:r>
            <a:r>
              <a:rPr lang="cs-CZ" altLang="cs-CZ" sz="2400" b="1" dirty="0">
                <a:solidFill>
                  <a:srgbClr val="FF0000"/>
                </a:solidFill>
              </a:rPr>
              <a:t>resuscituj 15 :2 </a:t>
            </a:r>
            <a:r>
              <a:rPr lang="cs-CZ" altLang="cs-CZ" sz="2400" dirty="0"/>
              <a:t>po 1 minutu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altLang="cs-CZ" sz="2400" dirty="0"/>
              <a:t>Přivolej odbornou pomoc, nech přinést AED a postupuj dle pokynů</a:t>
            </a:r>
          </a:p>
          <a:p>
            <a:pPr marL="0" indent="0">
              <a:buFont typeface="Arial" pitchFamily="34" charset="0"/>
              <a:buChar char="•"/>
              <a:defRPr/>
            </a:pPr>
            <a:r>
              <a:rPr lang="cs-CZ" altLang="cs-CZ" sz="2400" b="1" dirty="0"/>
              <a:t>Srdeční masáž</a:t>
            </a:r>
          </a:p>
          <a:p>
            <a:pPr marL="457200" lvl="1" indent="0">
              <a:buFont typeface="Arial" pitchFamily="34" charset="0"/>
              <a:buChar char="–"/>
              <a:defRPr/>
            </a:pPr>
            <a:r>
              <a:rPr lang="cs-CZ" altLang="cs-CZ" sz="2400" dirty="0"/>
              <a:t>různé techniky (podle počtu zachránců)</a:t>
            </a:r>
          </a:p>
          <a:p>
            <a:pPr marL="457200" lvl="1" indent="0">
              <a:buFont typeface="Arial" pitchFamily="34" charset="0"/>
              <a:buChar char="–"/>
              <a:defRPr/>
            </a:pPr>
            <a:r>
              <a:rPr lang="cs-CZ" altLang="cs-CZ" sz="2400" dirty="0"/>
              <a:t>hloubka 1/3 předozadního průměru hrudníku</a:t>
            </a:r>
            <a:endParaRPr lang="cs-CZ" altLang="cs-CZ" sz="2400" b="1" dirty="0"/>
          </a:p>
          <a:p>
            <a:pPr marL="0" indent="0">
              <a:buFont typeface="Arial" pitchFamily="34" charset="0"/>
              <a:buChar char="•"/>
              <a:defRPr/>
            </a:pPr>
            <a:r>
              <a:rPr lang="cs-CZ" altLang="cs-CZ" sz="2400" b="1" dirty="0"/>
              <a:t>Tracheální rourka s těsnící manžetou</a:t>
            </a:r>
          </a:p>
          <a:p>
            <a:pPr marL="0" indent="0">
              <a:buFont typeface="Arial" pitchFamily="34" charset="0"/>
              <a:buChar char="•"/>
              <a:defRPr/>
            </a:pPr>
            <a:r>
              <a:rPr lang="cs-CZ" altLang="cs-CZ" sz="2400" b="1" dirty="0"/>
              <a:t>Defibrilace 4 J/kg, KV – 1 J/kg</a:t>
            </a:r>
          </a:p>
          <a:p>
            <a:pPr marL="457200" lvl="1" indent="0">
              <a:buFont typeface="Arial" pitchFamily="34" charset="0"/>
              <a:buChar char="–"/>
              <a:defRPr/>
            </a:pPr>
            <a:r>
              <a:rPr lang="cs-CZ" altLang="cs-CZ" sz="2400" dirty="0"/>
              <a:t>AED již od 1 roku (ale lze zvážit i u kojenců)</a:t>
            </a:r>
          </a:p>
          <a:p>
            <a:pPr marL="857250" lvl="2" indent="0">
              <a:buFont typeface="Arial" pitchFamily="34" charset="0"/>
              <a:buChar char="•"/>
              <a:defRPr/>
            </a:pPr>
            <a:r>
              <a:rPr lang="cs-CZ" altLang="cs-CZ" dirty="0"/>
              <a:t>Standardní nad 8 let</a:t>
            </a:r>
          </a:p>
          <a:p>
            <a:pPr marL="857250" lvl="2" indent="0">
              <a:buFont typeface="Arial" pitchFamily="34" charset="0"/>
              <a:buChar char="•"/>
              <a:defRPr/>
            </a:pPr>
            <a:r>
              <a:rPr lang="cs-CZ" altLang="cs-CZ" dirty="0"/>
              <a:t>Dětské 1 – 8 let</a:t>
            </a:r>
          </a:p>
          <a:p>
            <a:pPr>
              <a:buFont typeface="Arial" pitchFamily="34" charset="0"/>
              <a:buChar char="•"/>
              <a:defRPr/>
            </a:pPr>
            <a:endParaRPr lang="cs-CZ" altLang="cs-CZ" sz="24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3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ALS u dětí</a:t>
            </a:r>
          </a:p>
        </p:txBody>
      </p:sp>
      <p:sp>
        <p:nvSpPr>
          <p:cNvPr id="7885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Kyslík jako u dospělých, CAVE hyperventilace</a:t>
            </a:r>
          </a:p>
          <a:p>
            <a:r>
              <a:rPr lang="cs-CZ" altLang="cs-CZ"/>
              <a:t>Adrenalin 0,01 mg/kg (maximum 1 mg pro dosi)</a:t>
            </a:r>
          </a:p>
          <a:p>
            <a:r>
              <a:rPr lang="cs-CZ" altLang="cs-CZ"/>
              <a:t>Amiodaron 5 mg/kg, lze opakovat po 5. výboji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6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"/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8964612" cy="1143000"/>
          </a:xfrm>
        </p:spPr>
        <p:txBody>
          <a:bodyPr lIns="90000" tIns="82080" rIns="90000" bIns="46800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4000"/>
              <a:t>Nezbytné znalosti pro provádění KPR</a:t>
            </a:r>
          </a:p>
        </p:txBody>
      </p:sp>
      <p:sp>
        <p:nvSpPr>
          <p:cNvPr id="79875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 lIns="90000" tIns="75024" rIns="90000" bIns="46800"/>
          <a:lstStyle/>
          <a:p>
            <a:pPr marL="341313" indent="-341313" eaLnBrk="1" hangingPunct="1">
              <a:buClr>
                <a:srgbClr val="FFFF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/>
              <a:t>Znalost postupů KPR</a:t>
            </a:r>
          </a:p>
          <a:p>
            <a:pPr marL="341313" indent="-341313" eaLnBrk="1" hangingPunct="1">
              <a:buClr>
                <a:srgbClr val="FFFF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/>
              <a:t>Zvládání dýchání obličejovou maskou a ručním dýchacím přístrojem</a:t>
            </a:r>
          </a:p>
          <a:p>
            <a:pPr marL="341313" indent="-341313" eaLnBrk="1" hangingPunct="1">
              <a:buClr>
                <a:srgbClr val="FFFF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>
                <a:solidFill>
                  <a:srgbClr val="FF0000"/>
                </a:solidFill>
              </a:rPr>
              <a:t>Ovládání defibrilátoru</a:t>
            </a:r>
          </a:p>
          <a:p>
            <a:pPr marL="341313" indent="-341313" eaLnBrk="1" hangingPunct="1">
              <a:buClr>
                <a:srgbClr val="FFFF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/>
              <a:t>Kanylace periferní žíly</a:t>
            </a:r>
          </a:p>
          <a:p>
            <a:pPr marL="341313" indent="-341313" eaLnBrk="1" hangingPunct="1">
              <a:buClr>
                <a:srgbClr val="FFFF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altLang="cs-CZ"/>
          </a:p>
          <a:p>
            <a:pPr marL="341313" lvl="1" indent="-341313" eaLnBrk="1" hangingPunct="1">
              <a:buClr>
                <a:srgbClr val="FFFF00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b="1">
                <a:solidFill>
                  <a:srgbClr val="FF0000"/>
                </a:solidFill>
                <a:hlinkClick r:id="rId5"/>
              </a:rPr>
              <a:t>http://www.lf3.cuni.cz/cs/pracoviste/anesteziologie/vyuka/studijni-materialy/rozsirena-neodkladna-resuscitace/</a:t>
            </a:r>
            <a:r>
              <a:rPr lang="cs-CZ" altLang="cs-CZ" sz="2400" b="1">
                <a:solidFill>
                  <a:srgbClr val="FF0000"/>
                </a:solidFill>
              </a:rPr>
              <a:t> </a:t>
            </a:r>
            <a:endParaRPr lang="cs-CZ" altLang="cs-CZ" sz="2400"/>
          </a:p>
          <a:p>
            <a:pPr marL="341313" indent="-341313" eaLnBrk="1" hangingPunct="1">
              <a:buClr>
                <a:srgbClr val="FFFF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856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Zajištění dýchacích cest – obličejová maska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Správná velikost masky</a:t>
            </a:r>
          </a:p>
          <a:p>
            <a:r>
              <a:rPr lang="cs-CZ" dirty="0"/>
              <a:t>Zabránit úniku vzduchu</a:t>
            </a:r>
          </a:p>
          <a:p>
            <a:pPr lvl="1"/>
            <a:r>
              <a:rPr lang="cs-CZ" dirty="0"/>
              <a:t>Maska musí na obličeji těsnit</a:t>
            </a:r>
          </a:p>
          <a:p>
            <a:r>
              <a:rPr lang="cs-CZ" dirty="0"/>
              <a:t>Zprůchodnit DC!</a:t>
            </a:r>
          </a:p>
          <a:p>
            <a:endParaRPr lang="cs-CZ" dirty="0"/>
          </a:p>
          <a:p>
            <a:r>
              <a:rPr lang="cs-CZ" dirty="0"/>
              <a:t>Možno použít vzduchovod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779" y="1772816"/>
            <a:ext cx="3641442" cy="3858592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62872" cy="114300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Bimanuální</a:t>
            </a:r>
            <a:r>
              <a:rPr lang="cs-CZ" dirty="0"/>
              <a:t> držení obličejové masky</a:t>
            </a:r>
          </a:p>
        </p:txBody>
      </p:sp>
      <p:pic>
        <p:nvPicPr>
          <p:cNvPr id="668676" name="Picture 4" descr="Výsledek obrázku pro how hold mask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116632"/>
            <a:ext cx="4075030" cy="3679329"/>
          </a:xfrm>
          <a:prstGeom prst="rect">
            <a:avLst/>
          </a:prstGeom>
          <a:noFill/>
        </p:spPr>
      </p:pic>
      <p:pic>
        <p:nvPicPr>
          <p:cNvPr id="6" name="Picture 4" descr="Související obrázek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376" y="2924944"/>
            <a:ext cx="5224520" cy="3672408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4" y="548680"/>
            <a:ext cx="8134672" cy="1470025"/>
          </a:xfrm>
        </p:spPr>
        <p:txBody>
          <a:bodyPr/>
          <a:lstStyle/>
          <a:p>
            <a:pPr eaLnBrk="1" hangingPunct="1"/>
            <a:r>
              <a:rPr lang="cs-CZ" altLang="cs-CZ" dirty="0" err="1"/>
              <a:t>Orotracheální</a:t>
            </a:r>
            <a:r>
              <a:rPr lang="cs-CZ" altLang="cs-CZ" dirty="0"/>
              <a:t> intubace a algoritmy obtížné intubace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cs-CZ" altLang="cs-CZ" sz="2800" dirty="0"/>
          </a:p>
        </p:txBody>
      </p:sp>
      <p:pic>
        <p:nvPicPr>
          <p:cNvPr id="361474" name="Picture 2" descr="Výsledek obrázku pro laryngeal mask placem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25988"/>
            <a:ext cx="3593253" cy="239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995936" y="5454134"/>
            <a:ext cx="5022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5"/>
              </a:rPr>
              <a:t>https://www.youtube.com/watch?v=5xBfQY1vfGM</a:t>
            </a:r>
            <a:r>
              <a:rPr lang="cs-CZ" dirty="0"/>
              <a:t> 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8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/>
              <a:t>První pomoc ABCDE</a:t>
            </a:r>
          </a:p>
        </p:txBody>
      </p:sp>
      <p:sp>
        <p:nvSpPr>
          <p:cNvPr id="2253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Airways – průchodnost DC</a:t>
            </a:r>
          </a:p>
          <a:p>
            <a:r>
              <a:rPr lang="cs-CZ" altLang="cs-CZ"/>
              <a:t>Breathing – účinné dýchání</a:t>
            </a:r>
          </a:p>
          <a:p>
            <a:r>
              <a:rPr lang="cs-CZ" altLang="cs-CZ"/>
              <a:t>Circulation – oběh, zástava krvácení</a:t>
            </a:r>
          </a:p>
          <a:p>
            <a:r>
              <a:rPr lang="cs-CZ" altLang="cs-CZ"/>
              <a:t>Disability - poruchy CNS</a:t>
            </a:r>
          </a:p>
          <a:p>
            <a:r>
              <a:rPr lang="cs-CZ" altLang="cs-CZ"/>
              <a:t>Environment – faktory prostředí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3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Základní pojmy </a:t>
            </a:r>
            <a:r>
              <a:rPr lang="cs-CZ" altLang="cs-CZ" sz="2000"/>
              <a:t>Lavery GG, 2008</a:t>
            </a:r>
            <a:endParaRPr lang="cs-CZ" alt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457325"/>
            <a:ext cx="8785225" cy="54006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 b="1"/>
              <a:t>Obtížné zajištění DC</a:t>
            </a:r>
            <a:r>
              <a:rPr lang="cs-CZ" altLang="cs-CZ" sz="2800"/>
              <a:t> - obtížná ventilace a/nebo obtížná intubace</a:t>
            </a:r>
            <a:endParaRPr lang="cs-CZ" altLang="cs-CZ" sz="2800" b="1"/>
          </a:p>
          <a:p>
            <a:pPr eaLnBrk="1" hangingPunct="1">
              <a:lnSpc>
                <a:spcPct val="90000"/>
              </a:lnSpc>
            </a:pPr>
            <a:r>
              <a:rPr lang="cs-CZ" altLang="cs-CZ" sz="2800" b="1"/>
              <a:t>Obtížná ventilace</a:t>
            </a:r>
            <a:r>
              <a:rPr lang="cs-CZ" altLang="cs-CZ" sz="2800"/>
              <a:t> - problém udržet pomocí masky a FiO</a:t>
            </a:r>
            <a:r>
              <a:rPr lang="cs-CZ" altLang="cs-CZ" sz="2800" baseline="-25000"/>
              <a:t>2</a:t>
            </a:r>
            <a:r>
              <a:rPr lang="cs-CZ" altLang="cs-CZ" sz="2800"/>
              <a:t> oxygenaci (SpO</a:t>
            </a:r>
            <a:r>
              <a:rPr lang="cs-CZ" altLang="cs-CZ" sz="2800" baseline="-25000"/>
              <a:t>2</a:t>
            </a:r>
            <a:r>
              <a:rPr lang="cs-CZ" altLang="cs-CZ" sz="2800"/>
              <a:t> &gt; 90 %) a/nebo nemožnost vyřešit tento problém pomocí IPPV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/>
              <a:t>Výskyt 2 % - 8 % </a:t>
            </a:r>
            <a:r>
              <a:rPr lang="cs-CZ" altLang="cs-CZ" sz="1800"/>
              <a:t>(Yildiz TS et al., 2005, Kheterpal S et al., 2006)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b="1"/>
              <a:t>Obtížná intubace</a:t>
            </a:r>
            <a:r>
              <a:rPr lang="cs-CZ" altLang="cs-CZ" sz="2800"/>
              <a:t> - intubace vyžadující opakované (3) pokusy o intubaci v přímé laryngoskopii, intubace &gt; 10 minut nebo nutnost použití alternativní techniky 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/>
              <a:t>Výskyt 1,5 % - 8,5 %  </a:t>
            </a:r>
            <a:r>
              <a:rPr lang="cs-CZ" altLang="cs-CZ" sz="1400"/>
              <a:t>Crosby ET et al., 1998, Burkle CM et al., 2005</a:t>
            </a:r>
            <a:r>
              <a:rPr lang="cs-CZ" altLang="cs-CZ" sz="2400"/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/>
              <a:t>Nemožná intubace 1 : 2000 (1 : 300 v porodnictví) </a:t>
            </a:r>
            <a:r>
              <a:rPr lang="cs-CZ" altLang="cs-CZ" sz="1600"/>
              <a:t>Samsoon GLT et al., 1987</a:t>
            </a:r>
            <a:endParaRPr lang="cs-CZ" altLang="cs-CZ" sz="24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1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cs-CZ" altLang="cs-CZ" sz="4100"/>
              <a:t>Predikce obtížné ventilace</a:t>
            </a:r>
            <a:r>
              <a:rPr lang="cs-CZ" altLang="cs-CZ"/>
              <a:t> </a:t>
            </a:r>
            <a:br>
              <a:rPr lang="cs-CZ" altLang="cs-CZ" sz="2000"/>
            </a:br>
            <a:r>
              <a:rPr lang="cs-CZ" altLang="cs-CZ" sz="2000"/>
              <a:t>(Langeron O et al., 2000, Magboul MAM, 2007)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marL="609600" indent="-609600" eaLnBrk="1" hangingPunct="1"/>
            <a:r>
              <a:rPr lang="cs-CZ" altLang="cs-CZ"/>
              <a:t>OBESE - přítomnost alespoň 2 faktorů (sensitivita 0,72,  specificita 0,73)</a:t>
            </a:r>
          </a:p>
          <a:p>
            <a:pPr marL="990600" lvl="1" indent="-533400" eaLnBrk="1" hangingPunct="1"/>
            <a:r>
              <a:rPr lang="cs-CZ" altLang="cs-CZ"/>
              <a:t>The </a:t>
            </a:r>
            <a:r>
              <a:rPr lang="cs-CZ" altLang="cs-CZ" b="1"/>
              <a:t>O</a:t>
            </a:r>
            <a:r>
              <a:rPr lang="cs-CZ" altLang="cs-CZ"/>
              <a:t>bese BMI &gt; 26 kg/m</a:t>
            </a:r>
            <a:r>
              <a:rPr lang="cs-CZ" altLang="cs-CZ" baseline="30000"/>
              <a:t>2</a:t>
            </a:r>
            <a:r>
              <a:rPr lang="cs-CZ" altLang="cs-CZ"/>
              <a:t>, </a:t>
            </a:r>
          </a:p>
          <a:p>
            <a:pPr marL="990600" lvl="1" indent="-533400" eaLnBrk="1" hangingPunct="1"/>
            <a:r>
              <a:rPr lang="cs-CZ" altLang="cs-CZ"/>
              <a:t>The </a:t>
            </a:r>
            <a:r>
              <a:rPr lang="cs-CZ" altLang="cs-CZ" b="1"/>
              <a:t>B</a:t>
            </a:r>
            <a:r>
              <a:rPr lang="cs-CZ" altLang="cs-CZ"/>
              <a:t>earded dlouhé vousy</a:t>
            </a:r>
          </a:p>
          <a:p>
            <a:pPr marL="990600" lvl="1" indent="-533400" eaLnBrk="1" hangingPunct="1"/>
            <a:r>
              <a:rPr lang="cs-CZ" altLang="cs-CZ"/>
              <a:t>The </a:t>
            </a:r>
            <a:r>
              <a:rPr lang="cs-CZ" altLang="cs-CZ" b="1"/>
              <a:t>E</a:t>
            </a:r>
            <a:r>
              <a:rPr lang="cs-CZ" altLang="cs-CZ"/>
              <a:t>lderly věk &gt; 55 </a:t>
            </a:r>
          </a:p>
          <a:p>
            <a:pPr marL="990600" lvl="1" indent="-533400" eaLnBrk="1" hangingPunct="1"/>
            <a:r>
              <a:rPr lang="cs-CZ" altLang="cs-CZ"/>
              <a:t>The </a:t>
            </a:r>
            <a:r>
              <a:rPr lang="cs-CZ" altLang="cs-CZ" b="1"/>
              <a:t>S</a:t>
            </a:r>
            <a:r>
              <a:rPr lang="cs-CZ" altLang="cs-CZ"/>
              <a:t>norers anamnéza silného chrápání </a:t>
            </a:r>
          </a:p>
          <a:p>
            <a:pPr marL="990600" lvl="1" indent="-533400" eaLnBrk="1" hangingPunct="1"/>
            <a:r>
              <a:rPr lang="cs-CZ" altLang="cs-CZ"/>
              <a:t>The </a:t>
            </a:r>
            <a:r>
              <a:rPr lang="cs-CZ" altLang="cs-CZ" b="1"/>
              <a:t>E</a:t>
            </a:r>
            <a:r>
              <a:rPr lang="cs-CZ" altLang="cs-CZ"/>
              <a:t>dentulous bezzubost</a:t>
            </a:r>
          </a:p>
          <a:p>
            <a:pPr marL="990600" lvl="1" indent="-533400" eaLnBrk="1" hangingPunct="1"/>
            <a:endParaRPr lang="cs-CZ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1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98426"/>
            <a:ext cx="5544864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dirty="0"/>
              <a:t>Předpokládaná obtížná intubace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84784"/>
            <a:ext cx="9036050" cy="5183782"/>
          </a:xfrm>
        </p:spPr>
        <p:txBody>
          <a:bodyPr/>
          <a:lstStyle/>
          <a:p>
            <a:pPr eaLnBrk="1" hangingPunct="1"/>
            <a:r>
              <a:rPr lang="cs-CZ" altLang="cs-CZ" dirty="0"/>
              <a:t>Intubace při vědomí </a:t>
            </a:r>
          </a:p>
          <a:p>
            <a:pPr eaLnBrk="1" hangingPunct="1">
              <a:buFontTx/>
              <a:buNone/>
            </a:pPr>
            <a:r>
              <a:rPr lang="cs-CZ" altLang="cs-CZ" dirty="0"/>
              <a:t>   </a:t>
            </a:r>
            <a:r>
              <a:rPr lang="cs-CZ" altLang="cs-CZ" dirty="0" err="1"/>
              <a:t>bezpečnější,nepříjemné</a:t>
            </a:r>
            <a:endParaRPr lang="cs-CZ" altLang="cs-CZ" dirty="0"/>
          </a:p>
          <a:p>
            <a:pPr lvl="1" eaLnBrk="1" hangingPunct="1"/>
            <a:r>
              <a:rPr lang="cs-CZ" altLang="cs-CZ" dirty="0"/>
              <a:t>fibroskopická technika</a:t>
            </a:r>
          </a:p>
          <a:p>
            <a:pPr lvl="2"/>
            <a:r>
              <a:rPr lang="cs-CZ" altLang="cs-CZ" dirty="0">
                <a:hlinkClick r:id="rId4"/>
              </a:rPr>
              <a:t>https://youtu.be/pnDKO3ZmxGk?t=46</a:t>
            </a:r>
            <a:r>
              <a:rPr lang="cs-CZ" altLang="cs-CZ" dirty="0"/>
              <a:t> </a:t>
            </a:r>
          </a:p>
          <a:p>
            <a:pPr lvl="1" eaLnBrk="1" hangingPunct="1"/>
            <a:r>
              <a:rPr lang="cs-CZ" altLang="cs-CZ" dirty="0"/>
              <a:t>retrográdní intubace </a:t>
            </a:r>
          </a:p>
          <a:p>
            <a:pPr lvl="2" eaLnBrk="1" hangingPunct="1"/>
            <a:r>
              <a:rPr lang="cs-CZ" altLang="cs-CZ" dirty="0"/>
              <a:t>N: </a:t>
            </a:r>
            <a:r>
              <a:rPr lang="cs-CZ" altLang="cs-CZ" dirty="0">
                <a:hlinkClick r:id="rId5"/>
              </a:rPr>
              <a:t>https://www.youtube.com/watch?v=JYMwy1-MwMU</a:t>
            </a:r>
            <a:r>
              <a:rPr lang="cs-CZ" altLang="cs-CZ" dirty="0"/>
              <a:t> </a:t>
            </a:r>
          </a:p>
          <a:p>
            <a:pPr lvl="2" eaLnBrk="1" hangingPunct="1"/>
            <a:r>
              <a:rPr lang="cs-CZ" altLang="cs-CZ" dirty="0"/>
              <a:t>Ú: </a:t>
            </a:r>
            <a:r>
              <a:rPr lang="cs-CZ" altLang="cs-CZ" dirty="0">
                <a:hlinkClick r:id="rId6"/>
              </a:rPr>
              <a:t>https://www.youtube.com/</a:t>
            </a:r>
            <a:r>
              <a:rPr lang="cs-CZ" altLang="cs-CZ" dirty="0" err="1">
                <a:hlinkClick r:id="rId6"/>
              </a:rPr>
              <a:t>watch?v</a:t>
            </a:r>
            <a:r>
              <a:rPr lang="cs-CZ" altLang="cs-CZ" dirty="0">
                <a:hlinkClick r:id="rId6"/>
              </a:rPr>
              <a:t>=_</a:t>
            </a:r>
            <a:r>
              <a:rPr lang="cs-CZ" altLang="cs-CZ" dirty="0" err="1">
                <a:hlinkClick r:id="rId6"/>
              </a:rPr>
              <a:t>QBsqykLHXYÚ</a:t>
            </a:r>
            <a:endParaRPr lang="cs-CZ" altLang="cs-CZ" dirty="0"/>
          </a:p>
          <a:p>
            <a:pPr eaLnBrk="1" hangingPunct="1"/>
            <a:r>
              <a:rPr lang="cs-CZ" altLang="cs-CZ" dirty="0"/>
              <a:t>Intubaci lze provést v celkové anestezii: použití inhalační anestezie za spontánního dýchání, různé laryngoskopy a pomůcky</a:t>
            </a:r>
          </a:p>
        </p:txBody>
      </p:sp>
      <p:pic>
        <p:nvPicPr>
          <p:cNvPr id="19460" name="Picture 4" descr="ccm578622_fig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5888"/>
            <a:ext cx="3527946" cy="2591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86868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cs-CZ" altLang="cs-CZ" sz="4000"/>
              <a:t>Neočekávaně obtížná intubace </a:t>
            </a:r>
            <a:br>
              <a:rPr lang="cs-CZ" altLang="cs-CZ" sz="4000"/>
            </a:br>
            <a:r>
              <a:rPr lang="cs-CZ" altLang="cs-CZ" sz="4000"/>
              <a:t> - lze ventilovat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2060575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/>
              <a:t>BURP manévr</a:t>
            </a:r>
          </a:p>
          <a:p>
            <a:pPr eaLnBrk="1" hangingPunct="1"/>
            <a:r>
              <a:rPr lang="cs-CZ" altLang="cs-CZ"/>
              <a:t>Zavaděč, elastická bužie</a:t>
            </a:r>
          </a:p>
          <a:p>
            <a:pPr eaLnBrk="1" hangingPunct="1"/>
            <a:r>
              <a:rPr lang="cs-CZ" altLang="cs-CZ"/>
              <a:t>Změna laryngoskopu (&gt; 50 typů)</a:t>
            </a:r>
          </a:p>
          <a:p>
            <a:pPr eaLnBrk="1" hangingPunct="1"/>
            <a:r>
              <a:rPr lang="cs-CZ" altLang="cs-CZ"/>
              <a:t>Světelný zavaděč</a:t>
            </a:r>
          </a:p>
          <a:p>
            <a:pPr eaLnBrk="1" hangingPunct="1"/>
            <a:r>
              <a:rPr lang="cs-CZ" altLang="cs-CZ"/>
              <a:t>Fibroskopická technika</a:t>
            </a:r>
          </a:p>
          <a:p>
            <a:pPr eaLnBrk="1" hangingPunct="1"/>
            <a:r>
              <a:rPr lang="cs-CZ" altLang="cs-CZ"/>
              <a:t>Supraglotické pomůcky</a:t>
            </a:r>
          </a:p>
          <a:p>
            <a:pPr eaLnBrk="1" hangingPunct="1"/>
            <a:r>
              <a:rPr lang="cs-CZ" altLang="cs-CZ"/>
              <a:t>Výměna anesteziologa</a:t>
            </a:r>
          </a:p>
          <a:p>
            <a:pPr eaLnBrk="1" hangingPunct="1">
              <a:buFontTx/>
              <a:buNone/>
            </a:pPr>
            <a:endParaRPr lang="cs-CZ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4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4"/>
          <p:cNvGraphicFramePr>
            <a:graphicFrameLocks noChangeAspect="1"/>
          </p:cNvGraphicFramePr>
          <p:nvPr/>
        </p:nvGraphicFramePr>
        <p:xfrm>
          <a:off x="1116013" y="0"/>
          <a:ext cx="7185025" cy="1012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Acrobat Document" r:id="rId6" imgW="5676190" imgH="8000000" progId="AcroExch.Document.7">
                  <p:embed/>
                </p:oleObj>
              </mc:Choice>
              <mc:Fallback>
                <p:oleObj name="Acrobat Document" r:id="rId6" imgW="5676190" imgH="8000000" progId="AcroExch.Document.7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0"/>
                        <a:ext cx="7185025" cy="10125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6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sz="4000"/>
              <a:t>Neočekávaně obtížná intubace - nelze ventilovat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Využití algoritmů</a:t>
            </a:r>
          </a:p>
          <a:p>
            <a:pPr eaLnBrk="1" hangingPunct="1"/>
            <a:r>
              <a:rPr lang="cs-CZ" altLang="cs-CZ"/>
              <a:t>Obecné schéma</a:t>
            </a:r>
          </a:p>
          <a:p>
            <a:pPr lvl="1" eaLnBrk="1" hangingPunct="1"/>
            <a:r>
              <a:rPr lang="cs-CZ" altLang="cs-CZ"/>
              <a:t>optimalizovat možnost ventilace maskou</a:t>
            </a:r>
          </a:p>
          <a:p>
            <a:pPr lvl="1" eaLnBrk="1" hangingPunct="1"/>
            <a:r>
              <a:rPr lang="cs-CZ" altLang="cs-CZ"/>
              <a:t>neztrácet čas marnými pokusy o intubaci</a:t>
            </a:r>
          </a:p>
          <a:p>
            <a:pPr lvl="1" eaLnBrk="1" hangingPunct="1"/>
            <a:r>
              <a:rPr lang="cs-CZ" altLang="cs-CZ"/>
              <a:t>zavolat včas o pomoc </a:t>
            </a:r>
          </a:p>
          <a:p>
            <a:pPr lvl="1" eaLnBrk="1" hangingPunct="1"/>
            <a:r>
              <a:rPr lang="cs-CZ" altLang="cs-CZ"/>
              <a:t>použít supraglotickou pomůcku</a:t>
            </a:r>
          </a:p>
          <a:p>
            <a:pPr lvl="1" eaLnBrk="1" hangingPunct="1"/>
            <a:r>
              <a:rPr lang="cs-CZ" altLang="cs-CZ"/>
              <a:t>provést koniopunkci</a:t>
            </a:r>
          </a:p>
          <a:p>
            <a:pPr lvl="1" eaLnBrk="1" hangingPunct="1"/>
            <a:r>
              <a:rPr lang="cs-CZ" altLang="cs-CZ"/>
              <a:t>provést koniotomii chirurgicky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2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Koniopunkce</a:t>
            </a:r>
            <a:endParaRPr lang="cs-CZ" altLang="cs-CZ" dirty="0"/>
          </a:p>
        </p:txBody>
      </p:sp>
      <p:sp>
        <p:nvSpPr>
          <p:cNvPr id="2560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hlinkClick r:id="rId4"/>
              </a:rPr>
              <a:t>https://www.youtube.com/watch?v=I6wodB2S0uc</a:t>
            </a:r>
            <a:r>
              <a:rPr lang="cs-CZ" altLang="cs-CZ" dirty="0"/>
              <a:t>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45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Respirační insuficience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4864"/>
            <a:ext cx="8229600" cy="392129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dirty="0"/>
              <a:t>definice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neschopnost dýchacího systému zabezpečit účinnou výměnu plynů mezi atmosférickým vzduchem a krví tak, aby buněčné dýchání mohlo probíhat nerušeně</a:t>
            </a:r>
          </a:p>
          <a:p>
            <a:pPr lvl="2">
              <a:lnSpc>
                <a:spcPct val="90000"/>
              </a:lnSpc>
            </a:pPr>
            <a:r>
              <a:rPr lang="cs-CZ" altLang="cs-CZ" dirty="0"/>
              <a:t>úroveň postižení CNS – plíce – oběhový systém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9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5905500" cy="850900"/>
          </a:xfrm>
        </p:spPr>
        <p:txBody>
          <a:bodyPr/>
          <a:lstStyle/>
          <a:p>
            <a:pPr eaLnBrk="1" hangingPunct="1"/>
            <a:r>
              <a:rPr lang="cs-CZ" altLang="cs-CZ" sz="4000"/>
              <a:t>Respirační insuficience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úloha plic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 dirty="0" err="1"/>
              <a:t>oxygenace</a:t>
            </a:r>
            <a:r>
              <a:rPr lang="cs-CZ" altLang="cs-CZ" sz="2400" dirty="0"/>
              <a:t> krve</a:t>
            </a:r>
          </a:p>
          <a:p>
            <a:pPr lvl="1">
              <a:lnSpc>
                <a:spcPct val="90000"/>
              </a:lnSpc>
            </a:pPr>
            <a:r>
              <a:rPr lang="cs-CZ" altLang="cs-CZ" sz="2400" dirty="0"/>
              <a:t>eliminace CO</a:t>
            </a:r>
            <a:r>
              <a:rPr lang="cs-CZ" sz="2400" baseline="-25000" dirty="0"/>
              <a:t>2</a:t>
            </a:r>
            <a:endParaRPr lang="cs-CZ" altLang="cs-CZ" sz="2400" dirty="0"/>
          </a:p>
          <a:p>
            <a:pPr lvl="2" eaLnBrk="1" hangingPunct="1">
              <a:lnSpc>
                <a:spcPct val="90000"/>
              </a:lnSpc>
            </a:pPr>
            <a:r>
              <a:rPr lang="cs-CZ" altLang="cs-CZ" sz="2000" dirty="0" err="1"/>
              <a:t>alveolokapilární</a:t>
            </a:r>
            <a:r>
              <a:rPr lang="cs-CZ" altLang="cs-CZ" sz="2000" dirty="0"/>
              <a:t> membrána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ABR:</a:t>
            </a:r>
          </a:p>
          <a:p>
            <a:pPr lvl="1">
              <a:lnSpc>
                <a:spcPct val="90000"/>
              </a:lnSpc>
            </a:pPr>
            <a:r>
              <a:rPr lang="cs-CZ" altLang="cs-CZ" sz="2400" dirty="0"/>
              <a:t>PaO</a:t>
            </a:r>
            <a:r>
              <a:rPr lang="cs-CZ" sz="2400" baseline="-25000" dirty="0"/>
              <a:t>2</a:t>
            </a:r>
            <a:r>
              <a:rPr lang="cs-CZ" altLang="cs-CZ" sz="2400" dirty="0"/>
              <a:t> &lt; 9 </a:t>
            </a:r>
            <a:r>
              <a:rPr lang="cs-CZ" altLang="cs-CZ" sz="2400" dirty="0" err="1"/>
              <a:t>kPa</a:t>
            </a:r>
            <a:endParaRPr lang="cs-CZ" altLang="cs-CZ" sz="2400" dirty="0"/>
          </a:p>
          <a:p>
            <a:pPr lvl="2" eaLnBrk="1" hangingPunct="1">
              <a:lnSpc>
                <a:spcPct val="90000"/>
              </a:lnSpc>
            </a:pPr>
            <a:r>
              <a:rPr lang="cs-CZ" altLang="cs-CZ" sz="2000" dirty="0" err="1"/>
              <a:t>Oxygenační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fce</a:t>
            </a:r>
            <a:r>
              <a:rPr lang="cs-CZ" altLang="cs-CZ" sz="2000" dirty="0"/>
              <a:t> plic</a:t>
            </a:r>
          </a:p>
          <a:p>
            <a:pPr lvl="1">
              <a:lnSpc>
                <a:spcPct val="90000"/>
              </a:lnSpc>
            </a:pPr>
            <a:r>
              <a:rPr lang="cs-CZ" altLang="cs-CZ" sz="2400" dirty="0"/>
              <a:t>PaCO</a:t>
            </a:r>
            <a:r>
              <a:rPr lang="cs-CZ" sz="2400" baseline="-25000" dirty="0"/>
              <a:t>2</a:t>
            </a:r>
            <a:r>
              <a:rPr lang="cs-CZ" altLang="cs-CZ" sz="2400" dirty="0"/>
              <a:t> &gt; 6 </a:t>
            </a:r>
            <a:r>
              <a:rPr lang="cs-CZ" altLang="cs-CZ" sz="2400" dirty="0" err="1"/>
              <a:t>kPa</a:t>
            </a:r>
            <a:endParaRPr lang="cs-CZ" altLang="cs-CZ" sz="2400" dirty="0"/>
          </a:p>
          <a:p>
            <a:pPr lvl="2" eaLnBrk="1" hangingPunct="1">
              <a:lnSpc>
                <a:spcPct val="90000"/>
              </a:lnSpc>
            </a:pPr>
            <a:r>
              <a:rPr lang="cs-CZ" altLang="cs-CZ" sz="2000" dirty="0"/>
              <a:t>selhání ventilace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 dirty="0"/>
              <a:t>pH &lt; 7,35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21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cs-CZ" altLang="cs-CZ"/>
              <a:t>KLASIFIKACE RI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857750"/>
          </a:xfrm>
        </p:spPr>
        <p:txBody>
          <a:bodyPr/>
          <a:lstStyle/>
          <a:p>
            <a:r>
              <a:rPr lang="cs-CZ" altLang="cs-CZ" sz="2800"/>
              <a:t>podle ABR (hodnot arteriálních tlaků krevních plynů) </a:t>
            </a:r>
          </a:p>
          <a:p>
            <a:endParaRPr lang="cs-CZ" altLang="cs-CZ" sz="2800"/>
          </a:p>
          <a:p>
            <a:r>
              <a:rPr lang="cs-CZ" altLang="cs-CZ" sz="2800"/>
              <a:t>parciální RI (hypoxemická): </a:t>
            </a:r>
          </a:p>
          <a:p>
            <a:pPr lvl="2"/>
            <a:r>
              <a:rPr lang="cs-CZ" altLang="cs-CZ" sz="1800"/>
              <a:t>Izolovaná hypoxémie </a:t>
            </a:r>
          </a:p>
          <a:p>
            <a:r>
              <a:rPr lang="cs-CZ" altLang="cs-CZ" sz="2800"/>
              <a:t>globální RI (hyperkapnická): </a:t>
            </a:r>
          </a:p>
          <a:p>
            <a:pPr lvl="2"/>
            <a:r>
              <a:rPr lang="cs-CZ" altLang="cs-CZ" sz="1800"/>
              <a:t>hypoxémie + hyperkapnie </a:t>
            </a:r>
          </a:p>
          <a:p>
            <a:pPr lvl="1"/>
            <a:r>
              <a:rPr lang="cs-CZ" altLang="cs-CZ" sz="2400"/>
              <a:t>a) kompenzovaná – normální hodnota pH krve </a:t>
            </a:r>
          </a:p>
          <a:p>
            <a:pPr lvl="2"/>
            <a:r>
              <a:rPr lang="cs-CZ" altLang="cs-CZ" sz="1800"/>
              <a:t>vzestup bikarbonátů</a:t>
            </a:r>
          </a:p>
          <a:p>
            <a:pPr lvl="1"/>
            <a:r>
              <a:rPr lang="cs-CZ" altLang="cs-CZ" sz="2400"/>
              <a:t>b) dekompenzovaná – pokles pH krve pod 7,36 </a:t>
            </a:r>
          </a:p>
          <a:p>
            <a:pPr lvl="2"/>
            <a:r>
              <a:rPr lang="cs-CZ" altLang="cs-CZ" sz="1800"/>
              <a:t>respirační acidóza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888" y="2060575"/>
            <a:ext cx="3384550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Nadpis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cs-CZ" altLang="cs-CZ"/>
              <a:t>KPR zahajujeme</a:t>
            </a:r>
          </a:p>
        </p:txBody>
      </p:sp>
      <p:sp>
        <p:nvSpPr>
          <p:cNvPr id="31748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5068887"/>
          </a:xfrm>
        </p:spPr>
        <p:txBody>
          <a:bodyPr/>
          <a:lstStyle/>
          <a:p>
            <a:r>
              <a:rPr lang="cs-CZ" altLang="cs-CZ"/>
              <a:t>Při poruše vitálních funkcí, pokud nejsou kontraindikace (ERC 2015)</a:t>
            </a:r>
          </a:p>
          <a:p>
            <a:endParaRPr lang="cs-CZ" altLang="cs-CZ"/>
          </a:p>
          <a:p>
            <a:pPr lvl="1"/>
            <a:r>
              <a:rPr lang="cs-CZ" altLang="cs-CZ"/>
              <a:t>DÝCHÁNÍ</a:t>
            </a:r>
          </a:p>
          <a:p>
            <a:pPr lvl="1"/>
            <a:r>
              <a:rPr lang="cs-CZ" altLang="cs-CZ"/>
              <a:t>VĚDOMÍ</a:t>
            </a:r>
          </a:p>
          <a:p>
            <a:pPr lvl="1"/>
            <a:r>
              <a:rPr lang="cs-CZ" altLang="cs-CZ"/>
              <a:t>OBĚH</a:t>
            </a:r>
          </a:p>
          <a:p>
            <a:endParaRPr lang="cs-CZ" altLang="cs-CZ"/>
          </a:p>
          <a:p>
            <a:endParaRPr lang="cs-CZ" altLang="cs-CZ" b="1">
              <a:solidFill>
                <a:srgbClr val="FF0000"/>
              </a:solidFill>
            </a:endParaRPr>
          </a:p>
          <a:p>
            <a:r>
              <a:rPr lang="cs-CZ" altLang="cs-CZ" b="1">
                <a:solidFill>
                  <a:srgbClr val="FF0000"/>
                </a:solidFill>
              </a:rPr>
              <a:t>Ověř vitální funkce při/po křečích</a:t>
            </a:r>
          </a:p>
        </p:txBody>
      </p:sp>
      <p:sp>
        <p:nvSpPr>
          <p:cNvPr id="31749" name="TextovéPole 3"/>
          <p:cNvSpPr txBox="1">
            <a:spLocks noChangeArrowheads="1"/>
          </p:cNvSpPr>
          <p:nvPr/>
        </p:nvSpPr>
        <p:spPr bwMode="auto">
          <a:xfrm>
            <a:off x="7235825" y="5829300"/>
            <a:ext cx="14509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800"/>
              <a:t>Detection </a:t>
            </a:r>
            <a:br>
              <a:rPr lang="en-US" altLang="cs-CZ" sz="800"/>
            </a:br>
            <a:r>
              <a:rPr lang="en-US" altLang="cs-CZ" sz="800"/>
              <a:t>Reporting </a:t>
            </a:r>
            <a:br>
              <a:rPr lang="en-US" altLang="cs-CZ" sz="800"/>
            </a:br>
            <a:r>
              <a:rPr lang="en-US" altLang="cs-CZ" sz="800"/>
              <a:t>Response </a:t>
            </a:r>
            <a:br>
              <a:rPr lang="en-US" altLang="cs-CZ" sz="800"/>
            </a:br>
            <a:r>
              <a:rPr lang="en-US" altLang="cs-CZ" sz="800"/>
              <a:t>On Scene Care </a:t>
            </a:r>
            <a:br>
              <a:rPr lang="en-US" altLang="cs-CZ" sz="800"/>
            </a:br>
            <a:r>
              <a:rPr lang="en-US" altLang="cs-CZ" sz="800"/>
              <a:t>Care in Transit </a:t>
            </a:r>
            <a:br>
              <a:rPr lang="en-US" altLang="cs-CZ" sz="800"/>
            </a:br>
            <a:r>
              <a:rPr lang="en-US" altLang="cs-CZ" sz="800"/>
              <a:t>Transfer to Definitive Care </a:t>
            </a:r>
            <a:endParaRPr lang="cs-CZ" altLang="cs-CZ" sz="8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0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/>
              <a:t>Respirační insuficience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340768"/>
            <a:ext cx="8229600" cy="4525963"/>
          </a:xfrm>
        </p:spPr>
        <p:txBody>
          <a:bodyPr>
            <a:noAutofit/>
          </a:bodyPr>
          <a:lstStyle/>
          <a:p>
            <a:r>
              <a:rPr lang="cs-CZ" altLang="cs-CZ" sz="2800" dirty="0"/>
              <a:t>latentní RI: </a:t>
            </a:r>
          </a:p>
          <a:p>
            <a:pPr lvl="2"/>
            <a:r>
              <a:rPr lang="cs-CZ" altLang="cs-CZ" sz="2000" dirty="0"/>
              <a:t>hodnoty krevních plynů v klidu jsou normální, zhoršují se při zátěži </a:t>
            </a:r>
          </a:p>
          <a:p>
            <a:r>
              <a:rPr lang="cs-CZ" altLang="cs-CZ" sz="2800" dirty="0"/>
              <a:t>manifestní RI: </a:t>
            </a:r>
          </a:p>
          <a:p>
            <a:pPr lvl="2"/>
            <a:r>
              <a:rPr lang="cs-CZ" altLang="cs-CZ" sz="2000" dirty="0"/>
              <a:t>hodnoty krevních plynů jsou patologické již v klidu </a:t>
            </a:r>
          </a:p>
          <a:p>
            <a:r>
              <a:rPr lang="cs-CZ" altLang="cs-CZ" sz="2800" dirty="0"/>
              <a:t>průběh</a:t>
            </a:r>
          </a:p>
          <a:p>
            <a:pPr lvl="1"/>
            <a:r>
              <a:rPr lang="cs-CZ" altLang="cs-CZ" sz="2400" dirty="0"/>
              <a:t>akutní: </a:t>
            </a:r>
          </a:p>
          <a:p>
            <a:pPr lvl="2"/>
            <a:r>
              <a:rPr lang="cs-CZ" altLang="cs-CZ" sz="1800" dirty="0"/>
              <a:t>náhlý vznik </a:t>
            </a:r>
          </a:p>
          <a:p>
            <a:pPr lvl="2"/>
            <a:r>
              <a:rPr lang="cs-CZ" altLang="cs-CZ" sz="1800" dirty="0"/>
              <a:t>aspirace cizího tělesa, pneumotorax, astmatický záchvat, bronchopneumonie, ARDS</a:t>
            </a:r>
          </a:p>
          <a:p>
            <a:pPr lvl="1"/>
            <a:r>
              <a:rPr lang="cs-CZ" altLang="cs-CZ" sz="2400" dirty="0"/>
              <a:t>chronická: </a:t>
            </a:r>
          </a:p>
          <a:p>
            <a:pPr lvl="2"/>
            <a:r>
              <a:rPr lang="cs-CZ" altLang="cs-CZ" sz="1800" dirty="0"/>
              <a:t>pomalu </a:t>
            </a:r>
            <a:r>
              <a:rPr lang="cs-CZ" altLang="cs-CZ" sz="1800" dirty="0" err="1"/>
              <a:t>progredující</a:t>
            </a:r>
            <a:r>
              <a:rPr lang="cs-CZ" altLang="cs-CZ" sz="1800" dirty="0"/>
              <a:t>, projevy kompenzace </a:t>
            </a:r>
          </a:p>
          <a:p>
            <a:pPr lvl="2"/>
            <a:r>
              <a:rPr lang="cs-CZ" altLang="cs-CZ" sz="1800" dirty="0"/>
              <a:t>CHOPN, plicní fibrózy, cystická fibróza </a:t>
            </a:r>
          </a:p>
          <a:p>
            <a:pPr lvl="1"/>
            <a:r>
              <a:rPr lang="cs-CZ" altLang="cs-CZ" sz="2400" dirty="0"/>
              <a:t>chronická s akutním zhoršením: </a:t>
            </a:r>
          </a:p>
          <a:p>
            <a:pPr lvl="2"/>
            <a:r>
              <a:rPr lang="cs-CZ" altLang="cs-CZ" sz="1800" dirty="0"/>
              <a:t>exacerbace CHOPN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9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/>
              <a:t>Patofyziologie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836613"/>
            <a:ext cx="8229600" cy="5805487"/>
          </a:xfrm>
        </p:spPr>
        <p:txBody>
          <a:bodyPr>
            <a:normAutofit lnSpcReduction="10000"/>
          </a:bodyPr>
          <a:lstStyle/>
          <a:p>
            <a:pPr lvl="1"/>
            <a:r>
              <a:rPr lang="cs-CZ" altLang="cs-CZ" sz="1800"/>
              <a:t>RI – důsledkem řady plicních a/nebo mimoplicních patologických stavů </a:t>
            </a:r>
          </a:p>
          <a:p>
            <a:pPr eaLnBrk="1" hangingPunct="1"/>
            <a:r>
              <a:rPr lang="cs-CZ" altLang="cs-CZ" sz="2400"/>
              <a:t>alveolární hypoventilace</a:t>
            </a:r>
          </a:p>
          <a:p>
            <a:pPr lvl="2" eaLnBrk="1" hangingPunct="1"/>
            <a:r>
              <a:rPr lang="cs-CZ" altLang="cs-CZ" sz="2000"/>
              <a:t>+ hyperkapnie</a:t>
            </a:r>
          </a:p>
          <a:p>
            <a:pPr lvl="1" eaLnBrk="1" hangingPunct="1"/>
            <a:r>
              <a:rPr lang="cs-CZ" altLang="cs-CZ" sz="2000"/>
              <a:t>porucha CNS – nervy – svaly – hrudník</a:t>
            </a:r>
          </a:p>
          <a:p>
            <a:pPr lvl="1" eaLnBrk="1" hangingPunct="1"/>
            <a:r>
              <a:rPr lang="cs-CZ" altLang="cs-CZ" sz="2000">
                <a:cs typeface="Arial" panose="020B0604020202020204" pitchFamily="34" charset="0"/>
              </a:rPr>
              <a:t>↑ventilace mrtvého prostoru – mělké  dýchání</a:t>
            </a:r>
          </a:p>
          <a:p>
            <a:pPr lvl="1" eaLnBrk="1" hangingPunct="1"/>
            <a:r>
              <a:rPr lang="cs-CZ" altLang="cs-CZ" sz="2000">
                <a:cs typeface="Arial" panose="020B0604020202020204" pitchFamily="34" charset="0"/>
              </a:rPr>
              <a:t>obstrukce DC - horních nebo dolních</a:t>
            </a:r>
          </a:p>
          <a:p>
            <a:pPr eaLnBrk="1" hangingPunct="1"/>
            <a:r>
              <a:rPr lang="cs-CZ" altLang="cs-CZ" sz="2400"/>
              <a:t>nevzdušná plicní tkáň (P-L zkrat)</a:t>
            </a:r>
          </a:p>
          <a:p>
            <a:pPr lvl="1"/>
            <a:r>
              <a:rPr lang="cs-CZ" altLang="cs-CZ" sz="2000"/>
              <a:t>arteriovenozní pravolevé zkraty </a:t>
            </a:r>
          </a:p>
          <a:p>
            <a:pPr lvl="1"/>
            <a:r>
              <a:rPr lang="cs-CZ" altLang="cs-CZ" sz="2000"/>
              <a:t>funkční zkrat: </a:t>
            </a:r>
          </a:p>
          <a:p>
            <a:pPr lvl="2"/>
            <a:r>
              <a:rPr lang="cs-CZ" altLang="cs-CZ" sz="1800"/>
              <a:t>krev obtéká neventilovaný alveolus </a:t>
            </a:r>
          </a:p>
          <a:p>
            <a:pPr lvl="2"/>
            <a:r>
              <a:rPr lang="cs-CZ" altLang="cs-CZ" sz="1800"/>
              <a:t>atelektáza, pneumonie, edém</a:t>
            </a:r>
          </a:p>
          <a:p>
            <a:pPr eaLnBrk="1" hangingPunct="1"/>
            <a:r>
              <a:rPr lang="cs-CZ" altLang="cs-CZ" sz="2400"/>
              <a:t>nepoměr ventilace/perfuse (V/Q mismatch) </a:t>
            </a:r>
          </a:p>
          <a:p>
            <a:pPr lvl="1" eaLnBrk="1" hangingPunct="1"/>
            <a:r>
              <a:rPr lang="cs-CZ" altLang="cs-CZ" sz="2000"/>
              <a:t>emfyzém, embolizace </a:t>
            </a:r>
          </a:p>
          <a:p>
            <a:r>
              <a:rPr lang="cs-CZ" altLang="cs-CZ" sz="2400"/>
              <a:t>zesílení alveolo–kapilární  membrány </a:t>
            </a:r>
          </a:p>
          <a:p>
            <a:pPr lvl="2"/>
            <a:r>
              <a:rPr lang="cs-CZ" altLang="cs-CZ" sz="1800"/>
              <a:t>porucha difuze </a:t>
            </a:r>
          </a:p>
          <a:p>
            <a:pPr lvl="1"/>
            <a:r>
              <a:rPr lang="cs-CZ" altLang="cs-CZ" sz="2000"/>
              <a:t>intersticiální plicní procesy (fibroza), edém plic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3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>
            <a:normAutofit fontScale="90000"/>
          </a:bodyPr>
          <a:lstStyle/>
          <a:p>
            <a:r>
              <a:rPr lang="cs-CZ" altLang="cs-CZ"/>
              <a:t>PŘÍČINY RI </a:t>
            </a:r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pPr marL="457200" indent="-457200">
              <a:buFontTx/>
              <a:buAutoNum type="arabicPeriod"/>
            </a:pPr>
            <a:r>
              <a:rPr lang="cs-CZ" altLang="cs-CZ" sz="2400"/>
              <a:t>obstrukce dýchacích cest </a:t>
            </a:r>
          </a:p>
          <a:p>
            <a:pPr lvl="1"/>
            <a:r>
              <a:rPr lang="cs-CZ" altLang="cs-CZ" sz="1800"/>
              <a:t>zapadlý jazyk, syndrom spánkové apnoe, aspirace, </a:t>
            </a:r>
            <a:r>
              <a:rPr lang="en-US" altLang="cs-CZ" sz="1800"/>
              <a:t>spasmy laryngobronchiální, záněty, </a:t>
            </a:r>
            <a:r>
              <a:rPr lang="cs-CZ" altLang="cs-CZ" sz="1800"/>
              <a:t>t</a:t>
            </a:r>
            <a:r>
              <a:rPr lang="en-US" altLang="cs-CZ" sz="1800"/>
              <a:t>umory, otoky, </a:t>
            </a:r>
            <a:r>
              <a:rPr lang="cs-CZ" altLang="cs-CZ" sz="1800"/>
              <a:t>stenózy a traumata dýchacích cest </a:t>
            </a:r>
          </a:p>
          <a:p>
            <a:pPr marL="457200" indent="-457200">
              <a:buFontTx/>
              <a:buAutoNum type="arabicPeriod"/>
            </a:pPr>
            <a:r>
              <a:rPr lang="cs-CZ" altLang="cs-CZ" sz="2400"/>
              <a:t>plicní choroby </a:t>
            </a:r>
          </a:p>
          <a:p>
            <a:pPr lvl="1"/>
            <a:r>
              <a:rPr lang="cs-CZ" altLang="cs-CZ" sz="1800"/>
              <a:t>pneumonie, atelektázy, ARDS, intersticiální plicní procesy </a:t>
            </a:r>
          </a:p>
          <a:p>
            <a:pPr lvl="1"/>
            <a:r>
              <a:rPr lang="cs-CZ" altLang="cs-CZ" sz="1800"/>
              <a:t>pneumotorax, fluidotorax, fibrotorax </a:t>
            </a:r>
          </a:p>
          <a:p>
            <a:pPr marL="457200" indent="-457200">
              <a:buFontTx/>
              <a:buAutoNum type="arabicPeriod"/>
            </a:pPr>
            <a:r>
              <a:rPr lang="cs-CZ" altLang="cs-CZ" sz="2400"/>
              <a:t>kardiovaskulární příčiny </a:t>
            </a:r>
          </a:p>
          <a:p>
            <a:pPr lvl="1"/>
            <a:r>
              <a:rPr lang="cs-CZ" altLang="cs-CZ" sz="1800"/>
              <a:t>plicní edém, chlopenní vady, plicní hypertenze, embolizace </a:t>
            </a:r>
          </a:p>
          <a:p>
            <a:pPr marL="457200" indent="-457200">
              <a:buFontTx/>
              <a:buAutoNum type="arabicPeriod"/>
            </a:pPr>
            <a:r>
              <a:rPr lang="cs-CZ" altLang="cs-CZ" sz="2400"/>
              <a:t>mimoplicní postižení </a:t>
            </a:r>
          </a:p>
          <a:p>
            <a:pPr lvl="1"/>
            <a:r>
              <a:rPr lang="cs-CZ" altLang="cs-CZ" sz="1800"/>
              <a:t>CNS – úrazy, krvácení, ikty, záněty, tumory, intoxikace, míšní léze, poliomyelitida </a:t>
            </a:r>
          </a:p>
          <a:p>
            <a:pPr lvl="1"/>
            <a:r>
              <a:rPr lang="cs-CZ" altLang="cs-CZ" sz="1800"/>
              <a:t>nervosvalový přenos – polyneuritidy, myastenie, tetanus, botulismus, svalová relaxancia, organofosfáty </a:t>
            </a:r>
          </a:p>
          <a:p>
            <a:pPr lvl="1"/>
            <a:r>
              <a:rPr lang="cs-CZ" altLang="cs-CZ" sz="1800"/>
              <a:t>hrudník – kyfoskolióza, traumata hrudníku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1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Klinický obraz</a:t>
            </a:r>
          </a:p>
        </p:txBody>
      </p:sp>
      <p:sp>
        <p:nvSpPr>
          <p:cNvPr id="1638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800"/>
              <a:t>dušnost, cyanoza, tachypnoe</a:t>
            </a:r>
          </a:p>
          <a:p>
            <a:r>
              <a:rPr lang="cs-CZ" altLang="cs-CZ" sz="2800"/>
              <a:t>neklid, úzkost, dezorientace, zmatenost, somnolence, sopor, kóma </a:t>
            </a:r>
          </a:p>
          <a:p>
            <a:r>
              <a:rPr lang="cs-CZ" altLang="cs-CZ" sz="2800"/>
              <a:t>tachykardie, arytmie, ischémie myokardu, srdeční selhávání pravostranné (cor pulmonale) i levostranné </a:t>
            </a:r>
          </a:p>
          <a:p>
            <a:r>
              <a:rPr lang="cs-CZ" altLang="cs-CZ" sz="2800"/>
              <a:t>orgánová selhání</a:t>
            </a:r>
          </a:p>
          <a:p>
            <a:pPr lvl="1"/>
            <a:r>
              <a:rPr lang="cs-CZ" altLang="cs-CZ" sz="2400"/>
              <a:t>ledviny, játra </a:t>
            </a:r>
          </a:p>
          <a:p>
            <a:r>
              <a:rPr lang="cs-CZ" altLang="cs-CZ" sz="2800"/>
              <a:t>respirační kachexie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5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>
            <a:normAutofit fontScale="90000"/>
          </a:bodyPr>
          <a:lstStyle/>
          <a:p>
            <a:r>
              <a:rPr lang="cs-CZ" altLang="cs-CZ"/>
              <a:t>Diagnostika RI </a:t>
            </a:r>
          </a:p>
        </p:txBody>
      </p:sp>
      <p:sp>
        <p:nvSpPr>
          <p:cNvPr id="17411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>
            <a:normAutofit lnSpcReduction="10000"/>
          </a:bodyPr>
          <a:lstStyle/>
          <a:p>
            <a:r>
              <a:rPr lang="cs-CZ" altLang="cs-CZ" sz="2400"/>
              <a:t>vyšetření krevních plynů a acidobazické rovnováhy</a:t>
            </a:r>
          </a:p>
          <a:p>
            <a:pPr lvl="2"/>
            <a:r>
              <a:rPr lang="cs-CZ" altLang="cs-CZ" sz="1600"/>
              <a:t>astrup</a:t>
            </a:r>
          </a:p>
          <a:p>
            <a:pPr lvl="1"/>
            <a:r>
              <a:rPr lang="cs-CZ" altLang="cs-CZ" sz="2000"/>
              <a:t>arteriální krev (a.radialis, a. cubitalis, a. femoralis) </a:t>
            </a:r>
          </a:p>
          <a:p>
            <a:pPr lvl="1"/>
            <a:r>
              <a:rPr lang="cs-CZ" altLang="cs-CZ" sz="2000"/>
              <a:t>arterializovaná krev (ušní lalůček) </a:t>
            </a:r>
          </a:p>
          <a:p>
            <a:pPr lvl="1"/>
            <a:r>
              <a:rPr lang="cs-CZ" altLang="cs-CZ" sz="2000"/>
              <a:t>kapilární krev (bříška prstů) – nepřesné </a:t>
            </a:r>
          </a:p>
          <a:p>
            <a:pPr lvl="1"/>
            <a:r>
              <a:rPr lang="cs-CZ" altLang="cs-CZ" sz="2000"/>
              <a:t>venózní krev</a:t>
            </a:r>
          </a:p>
          <a:p>
            <a:r>
              <a:rPr lang="cs-CZ" altLang="cs-CZ" sz="2400"/>
              <a:t>parametry: </a:t>
            </a:r>
          </a:p>
          <a:p>
            <a:r>
              <a:rPr lang="cs-CZ" altLang="cs-CZ" sz="2400"/>
              <a:t>pH krve – norma 7,36-7,44 </a:t>
            </a:r>
          </a:p>
          <a:p>
            <a:r>
              <a:rPr lang="cs-CZ" altLang="cs-CZ" sz="2400"/>
              <a:t>paO2 – parciální arteriální tlak kyslíku </a:t>
            </a:r>
          </a:p>
          <a:p>
            <a:r>
              <a:rPr lang="cs-CZ" altLang="cs-CZ" sz="2400"/>
              <a:t>paCO2 – parciální arteriální tlak oxidu uhličitého </a:t>
            </a:r>
          </a:p>
          <a:p>
            <a:r>
              <a:rPr lang="pl-PL" altLang="cs-CZ" sz="2400"/>
              <a:t>HCO3 – bikarbonáty (norma 22,0-26,0 mmol/l) </a:t>
            </a:r>
          </a:p>
          <a:p>
            <a:r>
              <a:rPr lang="cs-CZ" altLang="cs-CZ" sz="2400"/>
              <a:t>BE – výchylka bazí (přebytek nebo nedostatek) </a:t>
            </a:r>
          </a:p>
          <a:p>
            <a:r>
              <a:rPr lang="cs-CZ" altLang="cs-CZ" sz="2400"/>
              <a:t>SatO2 – nasycení hemoglobinu kyslíkem (norma &gt; 90%)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3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cs-CZ" altLang="cs-CZ"/>
              <a:t>Saturace periferní krve kyslíkem</a:t>
            </a:r>
          </a:p>
        </p:txBody>
      </p:sp>
      <p:sp>
        <p:nvSpPr>
          <p:cNvPr id="18435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513"/>
            <a:ext cx="5915025" cy="5073650"/>
          </a:xfrm>
        </p:spPr>
        <p:txBody>
          <a:bodyPr/>
          <a:lstStyle/>
          <a:p>
            <a:r>
              <a:rPr lang="cs-CZ" altLang="cs-CZ" dirty="0"/>
              <a:t>neinvazivní měření množství kyslíku navázaného na hemoglobin </a:t>
            </a:r>
          </a:p>
          <a:p>
            <a:r>
              <a:rPr lang="cs-CZ" altLang="cs-CZ" dirty="0"/>
              <a:t>princip</a:t>
            </a:r>
          </a:p>
          <a:p>
            <a:pPr lvl="1"/>
            <a:r>
              <a:rPr lang="cs-CZ" altLang="cs-CZ" sz="2400" dirty="0"/>
              <a:t>okysličený a neokysličený hemoglobin – odlišné  absorpční vlastnosti pro světla různých vlnových délek</a:t>
            </a:r>
          </a:p>
          <a:p>
            <a:pPr lvl="1"/>
            <a:r>
              <a:rPr lang="cs-CZ" altLang="cs-CZ" sz="2400" dirty="0"/>
              <a:t>červené a infračervené světlo </a:t>
            </a:r>
          </a:p>
          <a:p>
            <a:endParaRPr lang="cs-CZ" altLang="cs-CZ" sz="2800" dirty="0"/>
          </a:p>
          <a:p>
            <a:r>
              <a:rPr lang="cs-CZ" altLang="cs-CZ" sz="2800" dirty="0"/>
              <a:t>SpO</a:t>
            </a:r>
            <a:r>
              <a:rPr lang="cs-CZ" sz="2800" baseline="-25000" dirty="0"/>
              <a:t>2</a:t>
            </a:r>
            <a:r>
              <a:rPr lang="cs-CZ" altLang="cs-CZ" sz="2800" dirty="0"/>
              <a:t>=</a:t>
            </a:r>
            <a:endParaRPr lang="cs-CZ" altLang="cs-CZ" sz="2400" dirty="0"/>
          </a:p>
        </p:txBody>
      </p:sp>
      <p:pic>
        <p:nvPicPr>
          <p:cNvPr id="1843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981075"/>
            <a:ext cx="2905125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9" name="Line 12"/>
          <p:cNvSpPr>
            <a:spLocks noChangeShapeType="1"/>
          </p:cNvSpPr>
          <p:nvPr/>
        </p:nvSpPr>
        <p:spPr bwMode="auto">
          <a:xfrm>
            <a:off x="2054225" y="5949950"/>
            <a:ext cx="2346325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8440" name="TextovéPole 6"/>
          <p:cNvSpPr txBox="1">
            <a:spLocks noChangeArrowheads="1"/>
          </p:cNvSpPr>
          <p:nvPr/>
        </p:nvSpPr>
        <p:spPr bwMode="auto">
          <a:xfrm>
            <a:off x="2560638" y="5487988"/>
            <a:ext cx="114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/>
              <a:t>oxy Hb</a:t>
            </a:r>
          </a:p>
        </p:txBody>
      </p:sp>
      <p:sp>
        <p:nvSpPr>
          <p:cNvPr id="18441" name="TextovéPole 7"/>
          <p:cNvSpPr txBox="1">
            <a:spLocks noChangeArrowheads="1"/>
          </p:cNvSpPr>
          <p:nvPr/>
        </p:nvSpPr>
        <p:spPr bwMode="auto">
          <a:xfrm>
            <a:off x="1908175" y="6003925"/>
            <a:ext cx="2776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/>
              <a:t>Oxy Hb + deoxyHb</a:t>
            </a:r>
          </a:p>
        </p:txBody>
      </p:sp>
      <p:sp>
        <p:nvSpPr>
          <p:cNvPr id="18442" name="TextovéPole 8"/>
          <p:cNvSpPr txBox="1">
            <a:spLocks noChangeArrowheads="1"/>
          </p:cNvSpPr>
          <p:nvPr/>
        </p:nvSpPr>
        <p:spPr bwMode="auto">
          <a:xfrm>
            <a:off x="4572000" y="5735638"/>
            <a:ext cx="16557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/>
              <a:t>* 100 → %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8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777875"/>
          </a:xfrm>
        </p:spPr>
        <p:txBody>
          <a:bodyPr/>
          <a:lstStyle/>
          <a:p>
            <a:r>
              <a:rPr lang="cs-CZ" altLang="cs-CZ"/>
              <a:t>TERAPIE RI – 1 </a:t>
            </a:r>
          </a:p>
        </p:txBody>
      </p:sp>
      <p:sp>
        <p:nvSpPr>
          <p:cNvPr id="19459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4784725"/>
          </a:xfrm>
        </p:spPr>
        <p:txBody>
          <a:bodyPr/>
          <a:lstStyle/>
          <a:p>
            <a:r>
              <a:rPr lang="cs-CZ" altLang="cs-CZ" dirty="0"/>
              <a:t>kyslík</a:t>
            </a:r>
          </a:p>
          <a:p>
            <a:r>
              <a:rPr lang="cs-CZ" altLang="cs-CZ" dirty="0"/>
              <a:t>cíl: </a:t>
            </a:r>
          </a:p>
          <a:p>
            <a:pPr lvl="1"/>
            <a:r>
              <a:rPr lang="cs-CZ" altLang="cs-CZ" dirty="0"/>
              <a:t>SpO</a:t>
            </a:r>
            <a:r>
              <a:rPr lang="cs-CZ" baseline="-25000" dirty="0"/>
              <a:t>2</a:t>
            </a:r>
            <a:r>
              <a:rPr lang="cs-CZ" altLang="cs-CZ" dirty="0"/>
              <a:t> &gt; 90%</a:t>
            </a:r>
          </a:p>
          <a:p>
            <a:pPr lvl="1"/>
            <a:r>
              <a:rPr lang="cs-CZ" altLang="cs-CZ" dirty="0"/>
              <a:t>paO</a:t>
            </a:r>
            <a:r>
              <a:rPr lang="cs-CZ" baseline="-25000" dirty="0"/>
              <a:t>2</a:t>
            </a:r>
            <a:r>
              <a:rPr lang="cs-CZ" altLang="cs-CZ" dirty="0"/>
              <a:t> &gt; 8,0 </a:t>
            </a:r>
            <a:r>
              <a:rPr lang="cs-CZ" altLang="cs-CZ" dirty="0" err="1"/>
              <a:t>kPa</a:t>
            </a:r>
            <a:r>
              <a:rPr lang="cs-CZ" altLang="cs-CZ" dirty="0"/>
              <a:t> </a:t>
            </a:r>
          </a:p>
          <a:p>
            <a:r>
              <a:rPr lang="cs-CZ" altLang="cs-CZ" dirty="0"/>
              <a:t>množství dodávaného kyslíku: </a:t>
            </a:r>
          </a:p>
          <a:p>
            <a:pPr lvl="1"/>
            <a:r>
              <a:rPr lang="cs-CZ" altLang="cs-CZ" dirty="0"/>
              <a:t>průtok kyslíku (v litrech/min) </a:t>
            </a:r>
          </a:p>
          <a:p>
            <a:pPr lvl="1"/>
            <a:r>
              <a:rPr lang="cs-CZ" altLang="cs-CZ" dirty="0"/>
              <a:t>frakce kyslíku (FiO</a:t>
            </a:r>
            <a:r>
              <a:rPr lang="cs-CZ" baseline="-25000" dirty="0"/>
              <a:t>2</a:t>
            </a:r>
            <a:r>
              <a:rPr lang="cs-CZ" altLang="cs-CZ" dirty="0"/>
              <a:t>) – procentuální zastoupení kyslíku ve vdechované směsi </a:t>
            </a:r>
          </a:p>
          <a:p>
            <a:pPr lvl="2"/>
            <a:r>
              <a:rPr lang="pl-PL" altLang="cs-CZ" dirty="0"/>
              <a:t>O,21 (pokojový vzduch) – 1,0 (100% kyslík)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8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>
          <a:xfrm>
            <a:off x="468313" y="17463"/>
            <a:ext cx="8229600" cy="850900"/>
          </a:xfrm>
        </p:spPr>
        <p:txBody>
          <a:bodyPr/>
          <a:lstStyle/>
          <a:p>
            <a:r>
              <a:rPr lang="cs-CZ" altLang="cs-CZ"/>
              <a:t>Možnosti kyslíkové terapie</a:t>
            </a:r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>
          <a:xfrm>
            <a:off x="468313" y="765175"/>
            <a:ext cx="8229600" cy="5688013"/>
          </a:xfrm>
        </p:spPr>
        <p:txBody>
          <a:bodyPr/>
          <a:lstStyle/>
          <a:p>
            <a:r>
              <a:rPr lang="cs-CZ" altLang="cs-CZ" sz="3000" dirty="0"/>
              <a:t>kyslíkové brýle - FiO</a:t>
            </a:r>
            <a:r>
              <a:rPr lang="cs-CZ" sz="2800" baseline="-25000" dirty="0"/>
              <a:t>2</a:t>
            </a:r>
            <a:r>
              <a:rPr lang="cs-CZ" altLang="cs-CZ" sz="3000" dirty="0"/>
              <a:t> 0,25-0,35 </a:t>
            </a:r>
          </a:p>
          <a:p>
            <a:r>
              <a:rPr lang="cs-CZ" altLang="cs-CZ" sz="3000" dirty="0"/>
              <a:t>obličejová maska - FiO</a:t>
            </a:r>
            <a:r>
              <a:rPr lang="cs-CZ" sz="2800" baseline="-25000" dirty="0"/>
              <a:t>2</a:t>
            </a:r>
            <a:r>
              <a:rPr lang="cs-CZ" altLang="cs-CZ" sz="3000" dirty="0"/>
              <a:t> 0,33 – 0,50 </a:t>
            </a:r>
          </a:p>
          <a:p>
            <a:r>
              <a:rPr lang="cs-CZ" altLang="cs-CZ" sz="3000" dirty="0" err="1"/>
              <a:t>Venturiho</a:t>
            </a:r>
            <a:r>
              <a:rPr lang="cs-CZ" altLang="cs-CZ" sz="3000" dirty="0"/>
              <a:t> maska (</a:t>
            </a:r>
            <a:r>
              <a:rPr lang="cs-CZ" altLang="cs-CZ" sz="3000" dirty="0" err="1"/>
              <a:t>Kendall</a:t>
            </a:r>
            <a:r>
              <a:rPr lang="cs-CZ" altLang="cs-CZ" sz="3000" dirty="0"/>
              <a:t>) – FiO</a:t>
            </a:r>
            <a:r>
              <a:rPr lang="cs-CZ" sz="2800" baseline="-25000" dirty="0"/>
              <a:t>2</a:t>
            </a:r>
            <a:r>
              <a:rPr lang="cs-CZ" altLang="cs-CZ" sz="3000" dirty="0"/>
              <a:t> až 0,98 </a:t>
            </a:r>
          </a:p>
          <a:p>
            <a:r>
              <a:rPr lang="cs-CZ" altLang="cs-CZ" sz="3000" dirty="0"/>
              <a:t>riziko: </a:t>
            </a:r>
          </a:p>
          <a:p>
            <a:pPr lvl="1"/>
            <a:r>
              <a:rPr lang="cs-CZ" altLang="cs-CZ" sz="2400" dirty="0"/>
              <a:t>při dlouhodobější léčbě kyslíkem s průtokem &gt; 2 litry/min – nebezpečí vzestupu hladiny oxidu uhličitého v tepenné krvi a intoxikace s poruchou vědomí (zmatenost, neklid, dezorientace, spavost, bezvědomí, zástava dýchání) </a:t>
            </a:r>
          </a:p>
          <a:p>
            <a:pPr lvl="1"/>
            <a:r>
              <a:rPr lang="cs-CZ" altLang="cs-CZ" sz="2400" dirty="0"/>
              <a:t>prevence: pravidelné kontroly hladiny ABR</a:t>
            </a:r>
          </a:p>
          <a:p>
            <a:r>
              <a:rPr lang="cs-CZ" altLang="cs-CZ" sz="3000" dirty="0"/>
              <a:t>ventilační podpora</a:t>
            </a:r>
          </a:p>
          <a:p>
            <a:pPr lvl="1"/>
            <a:r>
              <a:rPr lang="cs-CZ" altLang="cs-CZ" sz="2600" dirty="0"/>
              <a:t>NIV</a:t>
            </a:r>
          </a:p>
          <a:p>
            <a:pPr lvl="1"/>
            <a:r>
              <a:rPr lang="cs-CZ" altLang="cs-CZ" sz="2600" dirty="0"/>
              <a:t>OTI + UPV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64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Umělá plicní ventilace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492375"/>
            <a:ext cx="3744913" cy="278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 descr="evita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349500"/>
            <a:ext cx="3889375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1331913" y="1557338"/>
            <a:ext cx="2233612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3200" b="1">
                <a:solidFill>
                  <a:schemeClr val="hlink"/>
                </a:solidFill>
              </a:rPr>
              <a:t>podtlakem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5724525" y="1484313"/>
            <a:ext cx="21209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3200" b="1">
                <a:solidFill>
                  <a:schemeClr val="hlink"/>
                </a:solidFill>
              </a:rPr>
              <a:t>přetlakem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8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Umělá plicní ventilace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916113"/>
            <a:ext cx="8686800" cy="4210050"/>
          </a:xfrm>
        </p:spPr>
        <p:txBody>
          <a:bodyPr/>
          <a:lstStyle/>
          <a:p>
            <a:endParaRPr lang="cs-CZ" altLang="cs-CZ"/>
          </a:p>
          <a:p>
            <a:pPr lvl="1"/>
            <a:r>
              <a:rPr lang="cs-CZ" altLang="cs-CZ" sz="3600" b="1">
                <a:solidFill>
                  <a:schemeClr val="hlink"/>
                </a:solidFill>
              </a:rPr>
              <a:t>inspirium</a:t>
            </a:r>
            <a:r>
              <a:rPr lang="cs-CZ" altLang="cs-CZ" sz="3600" b="1"/>
              <a:t> je</a:t>
            </a:r>
            <a:r>
              <a:rPr lang="en-US" altLang="cs-CZ" sz="3600" b="1"/>
              <a:t> </a:t>
            </a:r>
            <a:r>
              <a:rPr lang="cs-CZ" altLang="cs-CZ" sz="3600" b="1"/>
              <a:t>aktivní</a:t>
            </a:r>
            <a:r>
              <a:rPr lang="cs-CZ" altLang="cs-CZ" sz="3600"/>
              <a:t> – práci vykonává</a:t>
            </a:r>
            <a:r>
              <a:rPr lang="en-US" altLang="cs-CZ" sz="3600"/>
              <a:t> ventil</a:t>
            </a:r>
            <a:r>
              <a:rPr lang="cs-CZ" altLang="cs-CZ" sz="3600"/>
              <a:t>á</a:t>
            </a:r>
            <a:r>
              <a:rPr lang="en-US" altLang="cs-CZ" sz="3600"/>
              <a:t>tor</a:t>
            </a:r>
            <a:endParaRPr lang="cs-CZ" altLang="cs-CZ" sz="3600"/>
          </a:p>
          <a:p>
            <a:pPr lvl="1"/>
            <a:endParaRPr lang="cs-CZ" altLang="cs-CZ" sz="3600"/>
          </a:p>
          <a:p>
            <a:pPr lvl="1"/>
            <a:r>
              <a:rPr lang="cs-CZ" altLang="cs-CZ" sz="3600" b="1">
                <a:solidFill>
                  <a:schemeClr val="hlink"/>
                </a:solidFill>
              </a:rPr>
              <a:t>expirium</a:t>
            </a:r>
            <a:r>
              <a:rPr lang="cs-CZ" altLang="cs-CZ" sz="3600" b="1"/>
              <a:t> vždy pasivní !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5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KPR nezahajujeme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268413"/>
            <a:ext cx="8281987" cy="4876800"/>
          </a:xfrm>
        </p:spPr>
        <p:txBody>
          <a:bodyPr/>
          <a:lstStyle/>
          <a:p>
            <a:pPr eaLnBrk="1" hangingPunct="1"/>
            <a:r>
              <a:rPr lang="cs-CZ" altLang="cs-CZ" sz="2800" b="1" u="sng"/>
              <a:t>Pokusy o KPR by byly spojeny s bezprostředním rizikem ohrožení druhé osoby</a:t>
            </a:r>
          </a:p>
          <a:p>
            <a:pPr eaLnBrk="1" hangingPunct="1"/>
            <a:r>
              <a:rPr lang="cs-CZ" altLang="cs-CZ" sz="2800">
                <a:solidFill>
                  <a:srgbClr val="FF0000"/>
                </a:solidFill>
              </a:rPr>
              <a:t>Pacient si prokazatelně resuscitaci nepřál nebo není v jeho nejlepším zájmu nebo je primárně marná</a:t>
            </a:r>
          </a:p>
          <a:p>
            <a:pPr eaLnBrk="1" hangingPunct="1"/>
            <a:r>
              <a:rPr lang="cs-CZ" altLang="cs-CZ" sz="2800" b="1"/>
              <a:t>(Přítomnost jistých známek smrti: posmrtné skvrny, posmrtná ztuhlost, dekapitace a podobně)</a:t>
            </a:r>
          </a:p>
          <a:p>
            <a:pPr eaLnBrk="1" hangingPunct="1"/>
            <a:r>
              <a:rPr lang="cs-CZ" altLang="cs-CZ" sz="2800"/>
              <a:t>(Selhání vitálních funkcí v terminálním stádiu neléčitelného onemocnění)</a:t>
            </a:r>
          </a:p>
          <a:p>
            <a:pPr eaLnBrk="1" hangingPunct="1"/>
            <a:r>
              <a:rPr lang="cs-CZ" altLang="cs-CZ" sz="2800"/>
              <a:t>(Zástava oběhu trvající při normotermii prokazatelně déle než 10 minut)</a:t>
            </a:r>
          </a:p>
          <a:p>
            <a:pPr eaLnBrk="1" hangingPunct="1"/>
            <a:endParaRPr lang="cs-CZ" altLang="cs-CZ" sz="28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317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2420938"/>
            <a:ext cx="7705725" cy="3705225"/>
          </a:xfrm>
        </p:spPr>
        <p:txBody>
          <a:bodyPr/>
          <a:lstStyle/>
          <a:p>
            <a:r>
              <a:rPr lang="cs-CZ" altLang="cs-CZ" b="1">
                <a:solidFill>
                  <a:schemeClr val="hlink"/>
                </a:solidFill>
              </a:rPr>
              <a:t>Objemově kontrolovaná ventilace</a:t>
            </a:r>
          </a:p>
          <a:p>
            <a:endParaRPr lang="cs-CZ" altLang="cs-CZ" b="1">
              <a:solidFill>
                <a:schemeClr val="hlink"/>
              </a:solidFill>
            </a:endParaRPr>
          </a:p>
          <a:p>
            <a:endParaRPr lang="cs-CZ" altLang="cs-CZ" b="1">
              <a:solidFill>
                <a:schemeClr val="hlink"/>
              </a:solidFill>
            </a:endParaRPr>
          </a:p>
          <a:p>
            <a:endParaRPr lang="cs-CZ" altLang="cs-CZ" b="1">
              <a:solidFill>
                <a:schemeClr val="hlink"/>
              </a:solidFill>
            </a:endParaRPr>
          </a:p>
          <a:p>
            <a:r>
              <a:rPr lang="cs-CZ" altLang="cs-CZ" b="1">
                <a:solidFill>
                  <a:schemeClr val="hlink"/>
                </a:solidFill>
              </a:rPr>
              <a:t>Tlakově kontrolovaná ventilace</a:t>
            </a:r>
          </a:p>
          <a:p>
            <a:endParaRPr lang="cs-CZ" altLang="cs-CZ" b="1">
              <a:solidFill>
                <a:schemeClr val="hlink"/>
              </a:solidFill>
            </a:endParaRPr>
          </a:p>
        </p:txBody>
      </p:sp>
      <p:sp>
        <p:nvSpPr>
          <p:cNvPr id="28675" name="Rectangle 4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altLang="cs-CZ"/>
              <a:t>Ventilační režimy</a:t>
            </a:r>
          </a:p>
        </p:txBody>
      </p:sp>
      <p:sp>
        <p:nvSpPr>
          <p:cNvPr id="28676" name="Line 5"/>
          <p:cNvSpPr>
            <a:spLocks noChangeShapeType="1"/>
          </p:cNvSpPr>
          <p:nvPr/>
        </p:nvSpPr>
        <p:spPr bwMode="auto">
          <a:xfrm>
            <a:off x="4003675" y="3860800"/>
            <a:ext cx="504825" cy="503238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77" name="Line 6"/>
          <p:cNvSpPr>
            <a:spLocks noChangeShapeType="1"/>
          </p:cNvSpPr>
          <p:nvPr/>
        </p:nvSpPr>
        <p:spPr bwMode="auto">
          <a:xfrm flipV="1">
            <a:off x="3995738" y="3860800"/>
            <a:ext cx="504825" cy="503238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79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/>
              <a:t>Objemově kontrolovaná ventilace</a:t>
            </a:r>
            <a:endParaRPr lang="cs-CZ" altLang="cs-CZ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b="1">
                <a:solidFill>
                  <a:schemeClr val="hlink"/>
                </a:solidFill>
              </a:rPr>
              <a:t>výhody</a:t>
            </a:r>
            <a:r>
              <a:rPr lang="en-US" altLang="cs-CZ" b="1">
                <a:solidFill>
                  <a:schemeClr val="hlink"/>
                </a:solidFill>
              </a:rPr>
              <a:t>:</a:t>
            </a:r>
          </a:p>
          <a:p>
            <a:pPr lvl="1"/>
            <a:r>
              <a:rPr lang="cs-CZ" altLang="cs-CZ" b="1"/>
              <a:t>konstanní </a:t>
            </a:r>
            <a:r>
              <a:rPr lang="en-US" altLang="cs-CZ" b="1"/>
              <a:t>Vt a</a:t>
            </a:r>
            <a:r>
              <a:rPr lang="cs-CZ" altLang="cs-CZ" b="1"/>
              <a:t> tedy i </a:t>
            </a:r>
            <a:r>
              <a:rPr lang="en-US" altLang="cs-CZ" b="1"/>
              <a:t>minut</a:t>
            </a:r>
            <a:r>
              <a:rPr lang="cs-CZ" altLang="cs-CZ" b="1"/>
              <a:t>ová</a:t>
            </a:r>
            <a:r>
              <a:rPr lang="en-US" altLang="cs-CZ" b="1"/>
              <a:t> ventila</a:t>
            </a:r>
            <a:r>
              <a:rPr lang="cs-CZ" altLang="cs-CZ" b="1"/>
              <a:t>ce</a:t>
            </a:r>
            <a:r>
              <a:rPr lang="en-US" altLang="cs-CZ" b="1"/>
              <a:t> a elimina</a:t>
            </a:r>
            <a:r>
              <a:rPr lang="cs-CZ" altLang="cs-CZ" b="1"/>
              <a:t>ce</a:t>
            </a:r>
            <a:r>
              <a:rPr lang="en-US" altLang="cs-CZ" b="1"/>
              <a:t> CO</a:t>
            </a:r>
            <a:r>
              <a:rPr lang="cs-CZ" altLang="cs-CZ" baseline="-25000"/>
              <a:t>2</a:t>
            </a:r>
            <a:r>
              <a:rPr lang="en-US" altLang="cs-CZ" b="1"/>
              <a:t>  (</a:t>
            </a:r>
            <a:r>
              <a:rPr lang="cs-CZ" altLang="cs-CZ" b="1"/>
              <a:t>pacienti s CHOPN</a:t>
            </a:r>
            <a:r>
              <a:rPr lang="en-US" altLang="cs-CZ" b="1"/>
              <a:t>)</a:t>
            </a:r>
          </a:p>
          <a:p>
            <a:pPr lvl="1"/>
            <a:endParaRPr lang="en-US" altLang="cs-CZ"/>
          </a:p>
          <a:p>
            <a:r>
              <a:rPr lang="cs-CZ" altLang="cs-CZ" b="1">
                <a:solidFill>
                  <a:schemeClr val="hlink"/>
                </a:solidFill>
              </a:rPr>
              <a:t>nevýhody</a:t>
            </a:r>
            <a:r>
              <a:rPr lang="en-US" altLang="cs-CZ" b="1">
                <a:solidFill>
                  <a:schemeClr val="hlink"/>
                </a:solidFill>
              </a:rPr>
              <a:t>:</a:t>
            </a:r>
          </a:p>
          <a:p>
            <a:pPr lvl="1"/>
            <a:r>
              <a:rPr lang="cs-CZ" altLang="cs-CZ" b="1"/>
              <a:t>riziko vysokých inspiračních tlaků</a:t>
            </a:r>
            <a:r>
              <a:rPr lang="en-US" altLang="cs-CZ" b="1"/>
              <a:t> (barotrauma)  </a:t>
            </a:r>
            <a:r>
              <a:rPr lang="cs-CZ" altLang="cs-CZ" b="1"/>
              <a:t>při výrazném vzestupu</a:t>
            </a:r>
            <a:r>
              <a:rPr lang="en-US" altLang="cs-CZ" b="1"/>
              <a:t> R </a:t>
            </a:r>
            <a:r>
              <a:rPr lang="cs-CZ" altLang="cs-CZ" b="1"/>
              <a:t>nebo poklesu</a:t>
            </a:r>
            <a:r>
              <a:rPr lang="en-US" altLang="cs-CZ" b="1"/>
              <a:t> C</a:t>
            </a:r>
          </a:p>
          <a:p>
            <a:pPr lvl="1"/>
            <a:endParaRPr lang="en-US" altLang="cs-CZ" b="1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9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33375"/>
            <a:ext cx="8229600" cy="1084263"/>
          </a:xfrm>
        </p:spPr>
        <p:txBody>
          <a:bodyPr/>
          <a:lstStyle/>
          <a:p>
            <a:r>
              <a:rPr lang="en-US" altLang="cs-CZ"/>
              <a:t>Tlakově kontrolovaná ventilace</a:t>
            </a:r>
            <a:endParaRPr lang="cs-CZ" altLang="cs-CZ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b="1">
                <a:solidFill>
                  <a:schemeClr val="hlink"/>
                </a:solidFill>
              </a:rPr>
              <a:t>výhody</a:t>
            </a:r>
            <a:r>
              <a:rPr lang="en-US" altLang="cs-CZ" b="1">
                <a:solidFill>
                  <a:schemeClr val="hlink"/>
                </a:solidFill>
              </a:rPr>
              <a:t>:</a:t>
            </a:r>
          </a:p>
          <a:p>
            <a:pPr lvl="1"/>
            <a:r>
              <a:rPr lang="cs-CZ" altLang="cs-CZ" b="1"/>
              <a:t>jedná se o bezpečnou ventilaci</a:t>
            </a:r>
            <a:r>
              <a:rPr lang="en-US" altLang="cs-CZ" b="1"/>
              <a:t> </a:t>
            </a:r>
            <a:r>
              <a:rPr lang="cs-CZ" altLang="cs-CZ" b="1"/>
              <a:t>(nehrozí vzestupy inspiračních tlaků)</a:t>
            </a:r>
            <a:endParaRPr lang="en-US" altLang="cs-CZ" b="1"/>
          </a:p>
          <a:p>
            <a:pPr lvl="1">
              <a:buFont typeface="Wingdings" panose="05000000000000000000" pitchFamily="2" charset="2"/>
              <a:buNone/>
            </a:pPr>
            <a:r>
              <a:rPr lang="en-US" altLang="cs-CZ" b="1"/>
              <a:t>       </a:t>
            </a:r>
            <a:r>
              <a:rPr lang="cs-CZ" altLang="cs-CZ" b="1"/>
              <a:t>používá se u dětí</a:t>
            </a:r>
            <a:endParaRPr lang="en-US" altLang="cs-CZ" b="1"/>
          </a:p>
          <a:p>
            <a:pPr lvl="1"/>
            <a:endParaRPr lang="en-US" altLang="cs-CZ"/>
          </a:p>
          <a:p>
            <a:r>
              <a:rPr lang="cs-CZ" altLang="cs-CZ" b="1">
                <a:solidFill>
                  <a:schemeClr val="hlink"/>
                </a:solidFill>
              </a:rPr>
              <a:t>nevýhody</a:t>
            </a:r>
            <a:r>
              <a:rPr lang="en-US" altLang="cs-CZ" b="1">
                <a:solidFill>
                  <a:schemeClr val="hlink"/>
                </a:solidFill>
              </a:rPr>
              <a:t>:</a:t>
            </a:r>
          </a:p>
          <a:p>
            <a:pPr lvl="1"/>
            <a:r>
              <a:rPr lang="cs-CZ" altLang="cs-CZ" b="1"/>
              <a:t>při změnách</a:t>
            </a:r>
            <a:r>
              <a:rPr lang="en-US" altLang="cs-CZ" b="1"/>
              <a:t> R </a:t>
            </a:r>
            <a:r>
              <a:rPr lang="cs-CZ" altLang="cs-CZ" b="1"/>
              <a:t>nebo</a:t>
            </a:r>
            <a:r>
              <a:rPr lang="en-US" altLang="cs-CZ" b="1"/>
              <a:t> C </a:t>
            </a:r>
            <a:r>
              <a:rPr lang="cs-CZ" altLang="cs-CZ" b="1"/>
              <a:t>dochází ke změnám minutové ventilace </a:t>
            </a:r>
            <a:r>
              <a:rPr lang="en-US" altLang="cs-CZ" b="1"/>
              <a:t>=&gt; </a:t>
            </a:r>
            <a:r>
              <a:rPr lang="cs-CZ" altLang="cs-CZ" b="1"/>
              <a:t>eliminace CO2 může kolísat (riziko hyper-/hypokapnie)</a:t>
            </a:r>
            <a:endParaRPr lang="en-US" altLang="cs-CZ" b="1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9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333375"/>
            <a:ext cx="82296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cs-CZ" sz="3600" b="1">
                <a:solidFill>
                  <a:schemeClr val="hlink"/>
                </a:solidFill>
              </a:rPr>
              <a:t>   </a:t>
            </a:r>
            <a:r>
              <a:rPr lang="cs-CZ" altLang="cs-CZ" sz="3600" b="1">
                <a:solidFill>
                  <a:schemeClr val="hlink"/>
                </a:solidFill>
              </a:rPr>
              <a:t>PEEP</a:t>
            </a:r>
            <a:r>
              <a:rPr lang="cs-CZ" altLang="cs-CZ" sz="3600" b="1"/>
              <a:t> </a:t>
            </a:r>
            <a:r>
              <a:rPr lang="en-US" altLang="cs-CZ" sz="3600" b="1"/>
              <a:t>=</a:t>
            </a:r>
            <a:r>
              <a:rPr lang="cs-CZ" altLang="cs-CZ" sz="3600" b="1"/>
              <a:t> positive </a:t>
            </a:r>
            <a:r>
              <a:rPr lang="en-US" altLang="cs-CZ" sz="3600" b="1"/>
              <a:t>endexpiratory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cs-CZ" sz="3600" b="1"/>
              <a:t>                  pressure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b="1"/>
              <a:t>       </a:t>
            </a:r>
            <a:endParaRPr lang="cs-CZ" altLang="cs-CZ"/>
          </a:p>
        </p:txBody>
      </p:sp>
      <p:pic>
        <p:nvPicPr>
          <p:cNvPr id="35843" name="Picture 4" descr="PEEP+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773238"/>
            <a:ext cx="6624637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6"/>
          <p:cNvSpPr txBox="1">
            <a:spLocks noChangeArrowheads="1"/>
          </p:cNvSpPr>
          <p:nvPr/>
        </p:nvSpPr>
        <p:spPr bwMode="auto">
          <a:xfrm>
            <a:off x="1331913" y="5157788"/>
            <a:ext cx="52482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</a:pPr>
            <a:r>
              <a:rPr lang="en-US" altLang="cs-CZ" sz="3200"/>
              <a:t>=&gt; </a:t>
            </a:r>
            <a:r>
              <a:rPr lang="cs-CZ" altLang="cs-CZ" sz="3200"/>
              <a:t>otevření zkolabovaných plic</a:t>
            </a:r>
            <a:endParaRPr lang="en-US" altLang="cs-CZ" sz="3200"/>
          </a:p>
          <a:p>
            <a:pPr eaLnBrk="1" hangingPunct="1">
              <a:buFont typeface="Symbol" panose="05050102010706020507" pitchFamily="18" charset="2"/>
              <a:buNone/>
            </a:pPr>
            <a:r>
              <a:rPr lang="en-US" altLang="cs-CZ" sz="3200"/>
              <a:t> = </a:t>
            </a:r>
            <a:r>
              <a:rPr lang="en-US" altLang="cs-CZ" sz="3200" b="1">
                <a:solidFill>
                  <a:schemeClr val="hlink"/>
                </a:solidFill>
              </a:rPr>
              <a:t>recruitment</a:t>
            </a:r>
            <a:r>
              <a:rPr lang="en-US" altLang="cs-CZ" sz="3200"/>
              <a:t>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9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sz="4000"/>
              <a:t>Dělení </a:t>
            </a:r>
            <a:r>
              <a:rPr lang="en-US" altLang="cs-CZ" sz="4000"/>
              <a:t> </a:t>
            </a:r>
            <a:r>
              <a:rPr lang="cs-CZ" altLang="cs-CZ" sz="4000"/>
              <a:t>umělé plicní ventilace podle</a:t>
            </a:r>
            <a:br>
              <a:rPr lang="cs-CZ" altLang="cs-CZ" sz="4000"/>
            </a:br>
            <a:r>
              <a:rPr lang="cs-CZ" altLang="cs-CZ" sz="4000"/>
              <a:t>dechové práce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7859713" cy="4641850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endParaRPr lang="cs-CZ" altLang="cs-CZ"/>
          </a:p>
          <a:p>
            <a:pPr algn="ctr">
              <a:buFont typeface="Wingdings" panose="05000000000000000000" pitchFamily="2" charset="2"/>
              <a:buNone/>
            </a:pPr>
            <a:endParaRPr lang="cs-CZ" altLang="cs-CZ" sz="3600" b="1">
              <a:solidFill>
                <a:schemeClr val="hlink"/>
              </a:solidFill>
            </a:endParaRPr>
          </a:p>
        </p:txBody>
      </p:sp>
      <p:sp>
        <p:nvSpPr>
          <p:cNvPr id="44036" name="Line 5"/>
          <p:cNvSpPr>
            <a:spLocks noChangeShapeType="1"/>
          </p:cNvSpPr>
          <p:nvPr/>
        </p:nvSpPr>
        <p:spPr bwMode="auto">
          <a:xfrm flipV="1">
            <a:off x="971550" y="3789363"/>
            <a:ext cx="7272338" cy="2087562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37" name="AutoShape 10"/>
          <p:cNvSpPr>
            <a:spLocks noChangeArrowheads="1"/>
          </p:cNvSpPr>
          <p:nvPr/>
        </p:nvSpPr>
        <p:spPr bwMode="auto">
          <a:xfrm flipH="1">
            <a:off x="1403350" y="3933825"/>
            <a:ext cx="6911975" cy="2087563"/>
          </a:xfrm>
          <a:prstGeom prst="rtTriangle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4038" name="AutoShape 11"/>
          <p:cNvSpPr>
            <a:spLocks noChangeArrowheads="1"/>
          </p:cNvSpPr>
          <p:nvPr/>
        </p:nvSpPr>
        <p:spPr bwMode="auto">
          <a:xfrm flipV="1">
            <a:off x="1403350" y="3933825"/>
            <a:ext cx="6911975" cy="2087563"/>
          </a:xfrm>
          <a:prstGeom prst="rtTriangle">
            <a:avLst/>
          </a:prstGeom>
          <a:solidFill>
            <a:schemeClr val="tx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4039" name="Text Box 13"/>
          <p:cNvSpPr txBox="1">
            <a:spLocks noChangeArrowheads="1"/>
          </p:cNvSpPr>
          <p:nvPr/>
        </p:nvSpPr>
        <p:spPr bwMode="auto">
          <a:xfrm>
            <a:off x="1547813" y="4076700"/>
            <a:ext cx="4835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>
                <a:solidFill>
                  <a:schemeClr val="bg2"/>
                </a:solidFill>
              </a:rPr>
              <a:t>Dechová práce vykonaná pacientem</a:t>
            </a:r>
          </a:p>
        </p:txBody>
      </p:sp>
      <p:sp>
        <p:nvSpPr>
          <p:cNvPr id="44040" name="Text Box 14"/>
          <p:cNvSpPr txBox="1">
            <a:spLocks noChangeArrowheads="1"/>
          </p:cNvSpPr>
          <p:nvPr/>
        </p:nvSpPr>
        <p:spPr bwMode="auto">
          <a:xfrm>
            <a:off x="4356100" y="5373688"/>
            <a:ext cx="3171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>
                <a:solidFill>
                  <a:schemeClr val="bg2"/>
                </a:solidFill>
              </a:rPr>
              <a:t>Vykonaná ventilátorem</a:t>
            </a:r>
          </a:p>
        </p:txBody>
      </p:sp>
      <p:sp>
        <p:nvSpPr>
          <p:cNvPr id="44041" name="Text Box 17"/>
          <p:cNvSpPr txBox="1">
            <a:spLocks noChangeArrowheads="1"/>
          </p:cNvSpPr>
          <p:nvPr/>
        </p:nvSpPr>
        <p:spPr bwMode="auto">
          <a:xfrm>
            <a:off x="1384300" y="1663700"/>
            <a:ext cx="3359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>
                <a:solidFill>
                  <a:schemeClr val="hlink"/>
                </a:solidFill>
              </a:rPr>
              <a:t>čistě spontánní ventilace</a:t>
            </a:r>
          </a:p>
        </p:txBody>
      </p:sp>
      <p:sp>
        <p:nvSpPr>
          <p:cNvPr id="44042" name="AutoShape 18"/>
          <p:cNvSpPr>
            <a:spLocks noChangeArrowheads="1"/>
          </p:cNvSpPr>
          <p:nvPr/>
        </p:nvSpPr>
        <p:spPr bwMode="auto">
          <a:xfrm rot="10800000">
            <a:off x="1619250" y="2133600"/>
            <a:ext cx="288925" cy="1655763"/>
          </a:xfrm>
          <a:prstGeom prst="upArrow">
            <a:avLst>
              <a:gd name="adj1" fmla="val 50000"/>
              <a:gd name="adj2" fmla="val 143269"/>
            </a:avLst>
          </a:prstGeom>
          <a:solidFill>
            <a:schemeClr val="hlink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4043" name="Text Box 19"/>
          <p:cNvSpPr txBox="1">
            <a:spLocks noChangeArrowheads="1"/>
          </p:cNvSpPr>
          <p:nvPr/>
        </p:nvSpPr>
        <p:spPr bwMode="auto">
          <a:xfrm>
            <a:off x="1979613" y="2205038"/>
            <a:ext cx="5407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s-CZ" sz="2400" b="1">
                <a:solidFill>
                  <a:srgbClr val="FF3300"/>
                </a:solidFill>
              </a:rPr>
              <a:t>spontánní ventilace </a:t>
            </a:r>
            <a:r>
              <a:rPr lang="cs-CZ" altLang="cs-CZ" sz="2400" b="1">
                <a:solidFill>
                  <a:srgbClr val="FF3300"/>
                </a:solidFill>
              </a:rPr>
              <a:t>s tlakovou podporou</a:t>
            </a:r>
          </a:p>
        </p:txBody>
      </p:sp>
      <p:sp>
        <p:nvSpPr>
          <p:cNvPr id="44044" name="Text Box 20"/>
          <p:cNvSpPr txBox="1">
            <a:spLocks noChangeArrowheads="1"/>
          </p:cNvSpPr>
          <p:nvPr/>
        </p:nvSpPr>
        <p:spPr bwMode="auto">
          <a:xfrm>
            <a:off x="3203575" y="2708275"/>
            <a:ext cx="4438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>
                <a:solidFill>
                  <a:srgbClr val="00FF00"/>
                </a:solidFill>
              </a:rPr>
              <a:t>synchronizovaná řízená ventilace</a:t>
            </a:r>
          </a:p>
        </p:txBody>
      </p:sp>
      <p:sp>
        <p:nvSpPr>
          <p:cNvPr id="44045" name="Text Box 21"/>
          <p:cNvSpPr txBox="1">
            <a:spLocks noChangeArrowheads="1"/>
          </p:cNvSpPr>
          <p:nvPr/>
        </p:nvSpPr>
        <p:spPr bwMode="auto">
          <a:xfrm>
            <a:off x="5651500" y="3213100"/>
            <a:ext cx="219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>
                <a:solidFill>
                  <a:srgbClr val="66FFCC"/>
                </a:solidFill>
              </a:rPr>
              <a:t>řízená ventilace</a:t>
            </a:r>
          </a:p>
        </p:txBody>
      </p:sp>
      <p:sp>
        <p:nvSpPr>
          <p:cNvPr id="44046" name="AutoShape 22"/>
          <p:cNvSpPr>
            <a:spLocks noChangeArrowheads="1"/>
          </p:cNvSpPr>
          <p:nvPr/>
        </p:nvSpPr>
        <p:spPr bwMode="auto">
          <a:xfrm rot="10800000">
            <a:off x="2555875" y="2708275"/>
            <a:ext cx="288925" cy="1079500"/>
          </a:xfrm>
          <a:prstGeom prst="upArrow">
            <a:avLst>
              <a:gd name="adj1" fmla="val 50000"/>
              <a:gd name="adj2" fmla="val 93407"/>
            </a:avLst>
          </a:prstGeom>
          <a:solidFill>
            <a:srgbClr val="FF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4047" name="AutoShape 23"/>
          <p:cNvSpPr>
            <a:spLocks noChangeArrowheads="1"/>
          </p:cNvSpPr>
          <p:nvPr/>
        </p:nvSpPr>
        <p:spPr bwMode="auto">
          <a:xfrm rot="10800000">
            <a:off x="4427538" y="3213100"/>
            <a:ext cx="288925" cy="647700"/>
          </a:xfrm>
          <a:prstGeom prst="upArrow">
            <a:avLst>
              <a:gd name="adj1" fmla="val 50000"/>
              <a:gd name="adj2" fmla="val 56044"/>
            </a:avLst>
          </a:prstGeom>
          <a:solidFill>
            <a:srgbClr val="00FF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4048" name="AutoShape 24"/>
          <p:cNvSpPr>
            <a:spLocks noChangeArrowheads="1"/>
          </p:cNvSpPr>
          <p:nvPr/>
        </p:nvSpPr>
        <p:spPr bwMode="auto">
          <a:xfrm rot="10800000">
            <a:off x="7812088" y="3500438"/>
            <a:ext cx="288925" cy="360362"/>
          </a:xfrm>
          <a:prstGeom prst="upArrow">
            <a:avLst>
              <a:gd name="adj1" fmla="val 50000"/>
              <a:gd name="adj2" fmla="val 31181"/>
            </a:avLst>
          </a:prstGeom>
          <a:solidFill>
            <a:srgbClr val="66FFCC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3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7859713" cy="4641850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endParaRPr lang="cs-CZ" altLang="cs-CZ"/>
          </a:p>
          <a:p>
            <a:pPr algn="ctr">
              <a:buFont typeface="Wingdings" panose="05000000000000000000" pitchFamily="2" charset="2"/>
              <a:buNone/>
            </a:pPr>
            <a:endParaRPr lang="cs-CZ" altLang="cs-CZ" sz="3600" b="1">
              <a:solidFill>
                <a:schemeClr val="hlink"/>
              </a:solidFill>
            </a:endParaRPr>
          </a:p>
        </p:txBody>
      </p:sp>
      <p:sp>
        <p:nvSpPr>
          <p:cNvPr id="45059" name="Line 4"/>
          <p:cNvSpPr>
            <a:spLocks noChangeShapeType="1"/>
          </p:cNvSpPr>
          <p:nvPr/>
        </p:nvSpPr>
        <p:spPr bwMode="auto">
          <a:xfrm flipV="1">
            <a:off x="971550" y="3789363"/>
            <a:ext cx="7272338" cy="2087562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45060" name="Group 22"/>
          <p:cNvGrpSpPr>
            <a:grpSpLocks/>
          </p:cNvGrpSpPr>
          <p:nvPr/>
        </p:nvGrpSpPr>
        <p:grpSpPr bwMode="auto">
          <a:xfrm>
            <a:off x="1403350" y="4365625"/>
            <a:ext cx="6911975" cy="2087563"/>
            <a:chOff x="884" y="2478"/>
            <a:chExt cx="4354" cy="1315"/>
          </a:xfrm>
        </p:grpSpPr>
        <p:sp>
          <p:nvSpPr>
            <p:cNvPr id="45069" name="AutoShape 5"/>
            <p:cNvSpPr>
              <a:spLocks noChangeArrowheads="1"/>
            </p:cNvSpPr>
            <p:nvPr/>
          </p:nvSpPr>
          <p:spPr bwMode="auto">
            <a:xfrm flipH="1">
              <a:off x="884" y="2478"/>
              <a:ext cx="4354" cy="1315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45070" name="AutoShape 6"/>
            <p:cNvSpPr>
              <a:spLocks noChangeArrowheads="1"/>
            </p:cNvSpPr>
            <p:nvPr/>
          </p:nvSpPr>
          <p:spPr bwMode="auto">
            <a:xfrm flipV="1">
              <a:off x="884" y="2478"/>
              <a:ext cx="4354" cy="1315"/>
            </a:xfrm>
            <a:prstGeom prst="rtTriangle">
              <a:avLst/>
            </a:prstGeom>
            <a:solidFill>
              <a:schemeClr val="tx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45071" name="Text Box 7"/>
            <p:cNvSpPr txBox="1">
              <a:spLocks noChangeArrowheads="1"/>
            </p:cNvSpPr>
            <p:nvPr/>
          </p:nvSpPr>
          <p:spPr bwMode="auto">
            <a:xfrm>
              <a:off x="1189" y="2542"/>
              <a:ext cx="304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400" b="1">
                  <a:solidFill>
                    <a:schemeClr val="bg2"/>
                  </a:solidFill>
                </a:rPr>
                <a:t>Dechová práce vykonaná pacientem</a:t>
              </a:r>
            </a:p>
          </p:txBody>
        </p:sp>
        <p:sp>
          <p:nvSpPr>
            <p:cNvPr id="45072" name="Text Box 8"/>
            <p:cNvSpPr txBox="1">
              <a:spLocks noChangeArrowheads="1"/>
            </p:cNvSpPr>
            <p:nvPr/>
          </p:nvSpPr>
          <p:spPr bwMode="auto">
            <a:xfrm>
              <a:off x="2562" y="3385"/>
              <a:ext cx="199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400" b="1">
                  <a:solidFill>
                    <a:schemeClr val="bg2"/>
                  </a:solidFill>
                </a:rPr>
                <a:t>Vykonaná ventilátorem</a:t>
              </a:r>
            </a:p>
          </p:txBody>
        </p:sp>
      </p:grpSp>
      <p:sp>
        <p:nvSpPr>
          <p:cNvPr id="45061" name="Text Box 9"/>
          <p:cNvSpPr txBox="1">
            <a:spLocks noChangeArrowheads="1"/>
          </p:cNvSpPr>
          <p:nvPr/>
        </p:nvSpPr>
        <p:spPr bwMode="auto">
          <a:xfrm>
            <a:off x="1908175" y="3573463"/>
            <a:ext cx="2689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>
                <a:solidFill>
                  <a:schemeClr val="hlink"/>
                </a:solidFill>
              </a:rPr>
              <a:t>spontánní ventilace</a:t>
            </a:r>
          </a:p>
        </p:txBody>
      </p:sp>
      <p:sp>
        <p:nvSpPr>
          <p:cNvPr id="45062" name="AutoShape 10"/>
          <p:cNvSpPr>
            <a:spLocks noChangeArrowheads="1"/>
          </p:cNvSpPr>
          <p:nvPr/>
        </p:nvSpPr>
        <p:spPr bwMode="auto">
          <a:xfrm rot="10800000">
            <a:off x="1547813" y="3573463"/>
            <a:ext cx="288925" cy="720725"/>
          </a:xfrm>
          <a:prstGeom prst="upArrow">
            <a:avLst>
              <a:gd name="adj1" fmla="val 50000"/>
              <a:gd name="adj2" fmla="val 62363"/>
            </a:avLst>
          </a:prstGeom>
          <a:solidFill>
            <a:schemeClr val="hlink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5063" name="Text Box 13"/>
          <p:cNvSpPr txBox="1">
            <a:spLocks noChangeArrowheads="1"/>
          </p:cNvSpPr>
          <p:nvPr/>
        </p:nvSpPr>
        <p:spPr bwMode="auto">
          <a:xfrm>
            <a:off x="4932363" y="1125538"/>
            <a:ext cx="25288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>
                <a:solidFill>
                  <a:srgbClr val="66FFCC"/>
                </a:solidFill>
              </a:rPr>
              <a:t>řízená ventilace</a:t>
            </a:r>
          </a:p>
        </p:txBody>
      </p:sp>
      <p:sp>
        <p:nvSpPr>
          <p:cNvPr id="45064" name="AutoShape 16"/>
          <p:cNvSpPr>
            <a:spLocks noChangeArrowheads="1"/>
          </p:cNvSpPr>
          <p:nvPr/>
        </p:nvSpPr>
        <p:spPr bwMode="auto">
          <a:xfrm rot="10800000">
            <a:off x="7812088" y="1052513"/>
            <a:ext cx="288925" cy="3168650"/>
          </a:xfrm>
          <a:prstGeom prst="upArrow">
            <a:avLst>
              <a:gd name="adj1" fmla="val 50000"/>
              <a:gd name="adj2" fmla="val 274176"/>
            </a:avLst>
          </a:prstGeom>
          <a:solidFill>
            <a:srgbClr val="66FFCC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5065" name="Text Box 19"/>
          <p:cNvSpPr txBox="1">
            <a:spLocks noChangeArrowheads="1"/>
          </p:cNvSpPr>
          <p:nvPr/>
        </p:nvSpPr>
        <p:spPr bwMode="auto">
          <a:xfrm>
            <a:off x="4932363" y="188913"/>
            <a:ext cx="3390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>
                <a:solidFill>
                  <a:schemeClr val="hlink"/>
                </a:solidFill>
              </a:rPr>
              <a:t>příjem pacienta  na ARO</a:t>
            </a:r>
          </a:p>
        </p:txBody>
      </p:sp>
      <p:sp>
        <p:nvSpPr>
          <p:cNvPr id="45066" name="Text Box 20"/>
          <p:cNvSpPr txBox="1">
            <a:spLocks noChangeArrowheads="1"/>
          </p:cNvSpPr>
          <p:nvPr/>
        </p:nvSpPr>
        <p:spPr bwMode="auto">
          <a:xfrm>
            <a:off x="900113" y="2997200"/>
            <a:ext cx="3841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>
                <a:solidFill>
                  <a:schemeClr val="hlink"/>
                </a:solidFill>
              </a:rPr>
              <a:t>Propuštění z intenzivní péče</a:t>
            </a:r>
          </a:p>
        </p:txBody>
      </p:sp>
      <p:sp>
        <p:nvSpPr>
          <p:cNvPr id="45067" name="AutoShape 21"/>
          <p:cNvSpPr>
            <a:spLocks noChangeArrowheads="1"/>
          </p:cNvSpPr>
          <p:nvPr/>
        </p:nvSpPr>
        <p:spPr bwMode="auto">
          <a:xfrm rot="-7424525">
            <a:off x="3132137" y="188913"/>
            <a:ext cx="288925" cy="3600450"/>
          </a:xfrm>
          <a:prstGeom prst="upArrow">
            <a:avLst>
              <a:gd name="adj1" fmla="val 50000"/>
              <a:gd name="adj2" fmla="val 311538"/>
            </a:avLst>
          </a:prstGeom>
          <a:solidFill>
            <a:srgbClr val="FF33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5068" name="Text Box 23"/>
          <p:cNvSpPr txBox="1">
            <a:spLocks noChangeArrowheads="1"/>
          </p:cNvSpPr>
          <p:nvPr/>
        </p:nvSpPr>
        <p:spPr bwMode="auto">
          <a:xfrm>
            <a:off x="3276600" y="1892300"/>
            <a:ext cx="386238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>
                <a:solidFill>
                  <a:srgbClr val="FF3300"/>
                </a:solidFill>
              </a:rPr>
              <a:t>„odvykání“ z ventilátoru</a:t>
            </a:r>
          </a:p>
          <a:p>
            <a:pPr eaLnBrk="1" hangingPunct="1"/>
            <a:r>
              <a:rPr lang="cs-CZ" altLang="cs-CZ" sz="2800" b="1">
                <a:solidFill>
                  <a:srgbClr val="FF3300"/>
                </a:solidFill>
              </a:rPr>
              <a:t>= ventilační </a:t>
            </a:r>
            <a:r>
              <a:rPr lang="en-US" altLang="cs-CZ" sz="2800" b="1">
                <a:solidFill>
                  <a:srgbClr val="FF3300"/>
                </a:solidFill>
              </a:rPr>
              <a:t>weaning</a:t>
            </a:r>
            <a:r>
              <a:rPr lang="en-US" altLang="cs-CZ" sz="3200" b="1">
                <a:solidFill>
                  <a:srgbClr val="FF3300"/>
                </a:solidFill>
              </a:rPr>
              <a:t> </a:t>
            </a:r>
            <a:endParaRPr lang="cs-CZ" altLang="cs-CZ" sz="3200" b="1">
              <a:solidFill>
                <a:srgbClr val="FF3300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83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>
            <a:normAutofit fontScale="90000"/>
          </a:bodyPr>
          <a:lstStyle/>
          <a:p>
            <a:r>
              <a:rPr lang="cs-CZ" altLang="cs-CZ"/>
              <a:t>Neinvazivní ventilace (NIV) </a:t>
            </a:r>
          </a:p>
        </p:txBody>
      </p:sp>
      <p:sp>
        <p:nvSpPr>
          <p:cNvPr id="56323" name="Zástupný symbol pro obsah 2"/>
          <p:cNvSpPr>
            <a:spLocks noGrp="1"/>
          </p:cNvSpPr>
          <p:nvPr>
            <p:ph idx="1"/>
          </p:nvPr>
        </p:nvSpPr>
        <p:spPr>
          <a:xfrm>
            <a:off x="0" y="1728788"/>
            <a:ext cx="5789613" cy="4525962"/>
          </a:xfrm>
        </p:spPr>
        <p:txBody>
          <a:bodyPr>
            <a:normAutofit fontScale="92500" lnSpcReduction="10000"/>
          </a:bodyPr>
          <a:lstStyle/>
          <a:p>
            <a:endParaRPr lang="cs-CZ" altLang="cs-CZ" dirty="0"/>
          </a:p>
          <a:p>
            <a:r>
              <a:rPr lang="cs-CZ" altLang="cs-CZ" dirty="0"/>
              <a:t>pozitivní přetlak obličejovou nebo nosní maskou </a:t>
            </a:r>
          </a:p>
          <a:p>
            <a:pPr lvl="1"/>
            <a:r>
              <a:rPr lang="cs-CZ" altLang="cs-CZ" dirty="0"/>
              <a:t>snižuje dechovou práci</a:t>
            </a:r>
          </a:p>
          <a:p>
            <a:pPr lvl="1"/>
            <a:r>
              <a:rPr lang="cs-CZ" altLang="cs-CZ" dirty="0"/>
              <a:t>zvyšuje FRC – provzdušnění </a:t>
            </a:r>
            <a:r>
              <a:rPr lang="cs-CZ" altLang="cs-CZ" dirty="0" err="1"/>
              <a:t>atelektatických</a:t>
            </a:r>
            <a:r>
              <a:rPr lang="cs-CZ" altLang="cs-CZ" dirty="0"/>
              <a:t> alveolů</a:t>
            </a:r>
          </a:p>
          <a:p>
            <a:pPr lvl="1"/>
            <a:r>
              <a:rPr lang="cs-CZ" altLang="cs-CZ" dirty="0"/>
              <a:t>zlepšuje výměnu krevních plynů </a:t>
            </a:r>
          </a:p>
          <a:p>
            <a:pPr lvl="1"/>
            <a:r>
              <a:rPr lang="cs-CZ" altLang="cs-CZ" dirty="0"/>
              <a:t>vytváří přetlak na konci výdechu (tzv. PEEP) </a:t>
            </a:r>
          </a:p>
          <a:p>
            <a:pPr lvl="1"/>
            <a:r>
              <a:rPr lang="cs-CZ" altLang="cs-CZ" dirty="0"/>
              <a:t>udržuje dechový objem a frekvenci</a:t>
            </a:r>
          </a:p>
          <a:p>
            <a:endParaRPr lang="cs-CZ" alt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6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Indikace NIV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akutní exacerbace CHOPN</a:t>
            </a:r>
          </a:p>
          <a:p>
            <a:r>
              <a:rPr lang="cs-CZ" dirty="0"/>
              <a:t>městnavé srdeční selhání</a:t>
            </a:r>
          </a:p>
          <a:p>
            <a:r>
              <a:rPr lang="cs-CZ" dirty="0"/>
              <a:t>akutní pneumonie</a:t>
            </a:r>
          </a:p>
          <a:p>
            <a:r>
              <a:rPr lang="cs-CZ" dirty="0"/>
              <a:t>tupé trauma hrudníku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3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cs-CZ" altLang="cs-CZ"/>
              <a:t>KI NIV</a:t>
            </a:r>
          </a:p>
        </p:txBody>
      </p:sp>
      <p:sp>
        <p:nvSpPr>
          <p:cNvPr id="57347" name="Zástupný symbol pro obsah 4"/>
          <p:cNvSpPr>
            <a:spLocks noGrp="1"/>
          </p:cNvSpPr>
          <p:nvPr>
            <p:ph idx="1"/>
          </p:nvPr>
        </p:nvSpPr>
        <p:spPr>
          <a:xfrm>
            <a:off x="468313" y="1268413"/>
            <a:ext cx="8229600" cy="5073650"/>
          </a:xfrm>
        </p:spPr>
        <p:txBody>
          <a:bodyPr>
            <a:normAutofit lnSpcReduction="10000"/>
          </a:bodyPr>
          <a:lstStyle/>
          <a:p>
            <a:r>
              <a:rPr lang="cs-CZ" altLang="cs-CZ" sz="2800" dirty="0" err="1"/>
              <a:t>hemodynamická</a:t>
            </a:r>
            <a:r>
              <a:rPr lang="cs-CZ" altLang="cs-CZ" sz="2800" dirty="0"/>
              <a:t> nestabilita</a:t>
            </a:r>
          </a:p>
          <a:p>
            <a:r>
              <a:rPr lang="cs-CZ" altLang="cs-CZ" sz="2800" dirty="0"/>
              <a:t>nespolupracující pacient </a:t>
            </a:r>
          </a:p>
          <a:p>
            <a:pPr lvl="1"/>
            <a:r>
              <a:rPr lang="cs-CZ" altLang="cs-CZ" sz="2000" dirty="0"/>
              <a:t>amentní stav, klaustrofobie</a:t>
            </a:r>
          </a:p>
          <a:p>
            <a:r>
              <a:rPr lang="cs-CZ" altLang="cs-CZ" sz="2800" dirty="0"/>
              <a:t>pacient s vysokým rizikem aspirace, nemožností aktivní expektorace</a:t>
            </a:r>
          </a:p>
          <a:p>
            <a:r>
              <a:rPr lang="cs-CZ" altLang="cs-CZ" sz="2800" dirty="0"/>
              <a:t>nemožnost užití obličejové masky</a:t>
            </a:r>
          </a:p>
          <a:p>
            <a:pPr lvl="1"/>
            <a:r>
              <a:rPr lang="cs-CZ" altLang="cs-CZ" sz="2000" dirty="0"/>
              <a:t>popáleniny, traumata obličeje, anatomická deformita obličeje</a:t>
            </a:r>
          </a:p>
          <a:p>
            <a:r>
              <a:rPr lang="cs-CZ" altLang="cs-CZ" sz="2800" dirty="0"/>
              <a:t>obézní pacient </a:t>
            </a:r>
          </a:p>
          <a:p>
            <a:pPr lvl="1"/>
            <a:r>
              <a:rPr lang="cs-CZ" altLang="cs-CZ" sz="2000" dirty="0"/>
              <a:t>nad 200% ideální tělesné hmotnosti</a:t>
            </a:r>
            <a:r>
              <a:rPr lang="cs-CZ" altLang="cs-CZ" sz="2800" dirty="0"/>
              <a:t> </a:t>
            </a:r>
          </a:p>
          <a:p>
            <a:r>
              <a:rPr lang="cs-CZ" altLang="cs-CZ" sz="2800" dirty="0"/>
              <a:t>zástava dechu, neschopnost nemocným udržet volné DC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4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High-flow</a:t>
            </a:r>
            <a:r>
              <a:rPr lang="cs-CZ" dirty="0"/>
              <a:t> </a:t>
            </a:r>
            <a:r>
              <a:rPr lang="cs-CZ" dirty="0" err="1"/>
              <a:t>nasal</a:t>
            </a:r>
            <a:r>
              <a:rPr lang="cs-CZ" dirty="0"/>
              <a:t> </a:t>
            </a:r>
            <a:r>
              <a:rPr lang="cs-CZ" dirty="0" err="1"/>
              <a:t>cannula</a:t>
            </a:r>
            <a:r>
              <a:rPr lang="cs-CZ" dirty="0"/>
              <a:t> (HFNC)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1600200"/>
            <a:ext cx="4546848" cy="4525963"/>
          </a:xfrm>
        </p:spPr>
        <p:txBody>
          <a:bodyPr/>
          <a:lstStyle/>
          <a:p>
            <a:r>
              <a:rPr lang="cs-CZ" dirty="0"/>
              <a:t>Příkon 60 l/min</a:t>
            </a:r>
          </a:p>
          <a:p>
            <a:pPr lvl="1"/>
            <a:r>
              <a:rPr lang="cs-CZ" dirty="0"/>
              <a:t>Ohřátý, zvlhčený vzduch</a:t>
            </a:r>
          </a:p>
          <a:p>
            <a:r>
              <a:rPr lang="cs-CZ" dirty="0"/>
              <a:t>Nastavitelné FiO</a:t>
            </a:r>
            <a:r>
              <a:rPr lang="cs-CZ" baseline="-25000" dirty="0"/>
              <a:t>2</a:t>
            </a:r>
          </a:p>
          <a:p>
            <a:r>
              <a:rPr lang="cs-CZ" dirty="0"/>
              <a:t>Zmenšení anatomického mrtvého prostoru</a:t>
            </a:r>
          </a:p>
          <a:p>
            <a:r>
              <a:rPr lang="cs-CZ" dirty="0"/>
              <a:t>PEEP efekt</a:t>
            </a:r>
          </a:p>
          <a:p>
            <a:endParaRPr 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9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/>
              <a:t>Ukončení KPR 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2250" y="1125538"/>
            <a:ext cx="8893175" cy="5400675"/>
          </a:xfrm>
        </p:spPr>
        <p:txBody>
          <a:bodyPr/>
          <a:lstStyle/>
          <a:p>
            <a:pPr eaLnBrk="1" hangingPunct="1"/>
            <a:r>
              <a:rPr lang="cs-CZ" altLang="cs-CZ" b="1" u="sng"/>
              <a:t>Obnova spontánního oběhu a ventilace</a:t>
            </a:r>
          </a:p>
          <a:p>
            <a:pPr eaLnBrk="1" hangingPunct="1"/>
            <a:r>
              <a:rPr lang="cs-CZ" altLang="cs-CZ" b="1" u="sng"/>
              <a:t>Při vyčerpání zachránce do té míry, že nemůže v resuscitačním úsilí pokračovat</a:t>
            </a:r>
          </a:p>
          <a:p>
            <a:pPr eaLnBrk="1" hangingPunct="1"/>
            <a:r>
              <a:rPr lang="cs-CZ" altLang="cs-CZ" b="1" u="sng"/>
              <a:t>Pokud pokračování KPR může ohrozit život zachránce nebo ostatních občanů (toxické prostředí a podobně)</a:t>
            </a:r>
          </a:p>
          <a:p>
            <a:pPr eaLnBrk="1" hangingPunct="1"/>
            <a:r>
              <a:rPr lang="cs-CZ" altLang="cs-CZ"/>
              <a:t>Nevede-li resuscitační úsilí k obnově vitálních funkcí při vyčerpání všech dostupných možností </a:t>
            </a:r>
            <a:r>
              <a:rPr lang="cs-CZ" altLang="cs-CZ">
                <a:solidFill>
                  <a:srgbClr val="FF0000"/>
                </a:solidFill>
              </a:rPr>
              <a:t>a nedefibrilovatelném rytmu po 20 minutách KPR</a:t>
            </a:r>
          </a:p>
          <a:p>
            <a:pPr eaLnBrk="1" hangingPunct="1"/>
            <a:r>
              <a:rPr lang="cs-CZ" altLang="cs-CZ"/>
              <a:t>Ukončení KPR při neúspěchu je kompetencí lékaře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8956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Užití HFNC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Hypoxemická</a:t>
            </a:r>
            <a:r>
              <a:rPr lang="cs-CZ" dirty="0"/>
              <a:t> RI</a:t>
            </a:r>
          </a:p>
          <a:p>
            <a:r>
              <a:rPr lang="cs-CZ" dirty="0"/>
              <a:t>Akutní exacerbace CHOPN</a:t>
            </a:r>
          </a:p>
          <a:p>
            <a:r>
              <a:rPr lang="cs-CZ" dirty="0"/>
              <a:t>Post </a:t>
            </a:r>
            <a:r>
              <a:rPr lang="cs-CZ" dirty="0" err="1"/>
              <a:t>extubační</a:t>
            </a:r>
            <a:r>
              <a:rPr lang="cs-CZ" dirty="0"/>
              <a:t> fáze</a:t>
            </a:r>
          </a:p>
          <a:p>
            <a:r>
              <a:rPr lang="cs-CZ" dirty="0" err="1"/>
              <a:t>Preintubační</a:t>
            </a:r>
            <a:r>
              <a:rPr lang="cs-CZ" dirty="0"/>
              <a:t> období – ev. při obtížné intubaci</a:t>
            </a:r>
          </a:p>
          <a:p>
            <a:pPr lvl="1"/>
            <a:r>
              <a:rPr lang="cs-CZ" dirty="0"/>
              <a:t>Některé výkony ORL – </a:t>
            </a:r>
            <a:r>
              <a:rPr lang="cs-CZ" dirty="0" err="1"/>
              <a:t>mikrolaryngoskopie</a:t>
            </a:r>
            <a:endParaRPr lang="cs-CZ" dirty="0"/>
          </a:p>
          <a:p>
            <a:r>
              <a:rPr lang="cs-CZ" dirty="0"/>
              <a:t>Spánková apnoe</a:t>
            </a:r>
          </a:p>
          <a:p>
            <a:r>
              <a:rPr lang="cs-CZ" dirty="0"/>
              <a:t>Akutní srdeční selhání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8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 této prezentaci byste měli znát: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Co je ABCDE přístup </a:t>
            </a:r>
          </a:p>
          <a:p>
            <a:r>
              <a:rPr lang="cs-CZ" dirty="0"/>
              <a:t>Vše o KPR</a:t>
            </a:r>
          </a:p>
          <a:p>
            <a:r>
              <a:rPr lang="cs-CZ" dirty="0"/>
              <a:t>Možné způsoby zajištění dýchacích cest</a:t>
            </a:r>
          </a:p>
          <a:p>
            <a:r>
              <a:rPr lang="cs-CZ" dirty="0"/>
              <a:t>Základní ventilační režimy</a:t>
            </a:r>
          </a:p>
          <a:p>
            <a:r>
              <a:rPr lang="cs-CZ" dirty="0"/>
              <a:t>Základní příčiny respiračního selhání </a:t>
            </a:r>
          </a:p>
          <a:p>
            <a:pPr lvl="1"/>
            <a:r>
              <a:rPr lang="cs-CZ" dirty="0"/>
              <a:t>Diagnostika a projevy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3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3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/>
              <a:t>Postupy základní neodkladné resuscitace</a:t>
            </a:r>
            <a:br>
              <a:rPr lang="cs-CZ" altLang="cs-CZ"/>
            </a:br>
            <a:endParaRPr lang="cs-CZ" altLang="cs-CZ"/>
          </a:p>
        </p:txBody>
      </p:sp>
      <p:sp>
        <p:nvSpPr>
          <p:cNvPr id="13315" name="Podnadpis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cs-CZ" dirty="0">
                <a:hlinkClick r:id="rId4"/>
              </a:rPr>
              <a:t>https://youtu.be/QTQG8unrCOI</a:t>
            </a:r>
            <a:r>
              <a:rPr lang="cs-CZ" dirty="0"/>
              <a:t> </a:t>
            </a:r>
          </a:p>
        </p:txBody>
      </p:sp>
      <p:sp>
        <p:nvSpPr>
          <p:cNvPr id="40964" name="Obdélník 7"/>
          <p:cNvSpPr>
            <a:spLocks noChangeArrowheads="1"/>
          </p:cNvSpPr>
          <p:nvPr/>
        </p:nvSpPr>
        <p:spPr bwMode="auto">
          <a:xfrm>
            <a:off x="2357438" y="3244850"/>
            <a:ext cx="4429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Postupy základní neodkladné resuscitace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95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5"/>
</p:tagLst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3908</Words>
  <Application>Microsoft Office PowerPoint</Application>
  <PresentationFormat>Předvádění na obrazovce (4:3)</PresentationFormat>
  <Paragraphs>594</Paragraphs>
  <Slides>82</Slides>
  <Notes>15</Notes>
  <HiddenSlides>0</HiddenSlides>
  <MMClips>82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82</vt:i4>
      </vt:variant>
    </vt:vector>
  </HeadingPairs>
  <TitlesOfParts>
    <vt:vector size="90" baseType="lpstr">
      <vt:lpstr>Arial</vt:lpstr>
      <vt:lpstr>Calibri</vt:lpstr>
      <vt:lpstr>Symbol</vt:lpstr>
      <vt:lpstr>Times New Roman</vt:lpstr>
      <vt:lpstr>Webdings</vt:lpstr>
      <vt:lpstr>Wingdings</vt:lpstr>
      <vt:lpstr>Motiv systému Office</vt:lpstr>
      <vt:lpstr>Acrobat Document</vt:lpstr>
      <vt:lpstr>ABCDE postup u náhlého zhoršení zdravotního stavu, zajištění DC, kyslíková léčba, neinvazivní a invazivní ventilace, princip a indikace, ventilační režimy v IP </vt:lpstr>
      <vt:lpstr>Směrnice FNKV</vt:lpstr>
      <vt:lpstr>První pomoc v nemocnici</vt:lpstr>
      <vt:lpstr>Prezentace aplikace PowerPoint</vt:lpstr>
      <vt:lpstr>První pomoc ABCDE</vt:lpstr>
      <vt:lpstr>KPR zahajujeme</vt:lpstr>
      <vt:lpstr>KPR nezahajujeme</vt:lpstr>
      <vt:lpstr>Ukončení KPR </vt:lpstr>
      <vt:lpstr>Postupy základní neodkladné resuscitace </vt:lpstr>
      <vt:lpstr>1. Zhodnoť situaci</vt:lpstr>
      <vt:lpstr>Prezentace aplikace PowerPoint</vt:lpstr>
      <vt:lpstr>2. Kontrola vědomí</vt:lpstr>
      <vt:lpstr>Prezentace aplikace PowerPoint</vt:lpstr>
      <vt:lpstr>Kriteria zástavy oběhu</vt:lpstr>
      <vt:lpstr>Nejhorší chyby při NZO</vt:lpstr>
      <vt:lpstr>Aktivace záchranného řetězce</vt:lpstr>
      <vt:lpstr>Nepřímá srdeční masáž !!!</vt:lpstr>
      <vt:lpstr>Umělé dýchání během KPR</vt:lpstr>
      <vt:lpstr>Stanovisko ERC 2015</vt:lpstr>
      <vt:lpstr>Umělá plicní ventilace během KPR</vt:lpstr>
      <vt:lpstr>Postup při COVID</vt:lpstr>
      <vt:lpstr>Rizika KPR</vt:lpstr>
      <vt:lpstr>Rizika při COVID - 19</vt:lpstr>
      <vt:lpstr>Defibrilace</vt:lpstr>
      <vt:lpstr>Defibrilace</vt:lpstr>
      <vt:lpstr>Defibrilace</vt:lpstr>
      <vt:lpstr>AED v nemocnici </vt:lpstr>
      <vt:lpstr>AED – očekávaná 1 zástava/5 let</vt:lpstr>
      <vt:lpstr>AED - typy</vt:lpstr>
      <vt:lpstr>Použití AED</vt:lpstr>
      <vt:lpstr>Použití AED</vt:lpstr>
      <vt:lpstr>Rozšířená KPR</vt:lpstr>
      <vt:lpstr>Zajištění DC a ventilace</vt:lpstr>
      <vt:lpstr>Mechanické přístroje na KPR</vt:lpstr>
      <vt:lpstr>Farmakoterapie</vt:lpstr>
      <vt:lpstr>Zástava oběhu v nemocnici</vt:lpstr>
      <vt:lpstr>Identifikace rizika = překlad na JIP, aktivace ZZS či resuscitačního týmu</vt:lpstr>
      <vt:lpstr>Směrnice FNKV</vt:lpstr>
      <vt:lpstr>Postup KPR v nemocnici 1</vt:lpstr>
      <vt:lpstr>Postup KPR v nemocnici 2</vt:lpstr>
      <vt:lpstr>Postup KPR v nemocnici 3</vt:lpstr>
      <vt:lpstr>Kontrola vybavení obecně</vt:lpstr>
      <vt:lpstr>Na anesteziologických pracovištích</vt:lpstr>
      <vt:lpstr>Resuscitace dětí - postup</vt:lpstr>
      <vt:lpstr>ALS u dětí</vt:lpstr>
      <vt:lpstr>Nezbytné znalosti pro provádění KPR</vt:lpstr>
      <vt:lpstr>Zajištění dýchacích cest – obličejová maska</vt:lpstr>
      <vt:lpstr>Bimanuální držení obličejové masky</vt:lpstr>
      <vt:lpstr>Orotracheální intubace a algoritmy obtížné intubace</vt:lpstr>
      <vt:lpstr>Základní pojmy Lavery GG, 2008</vt:lpstr>
      <vt:lpstr>Predikce obtížné ventilace  (Langeron O et al., 2000, Magboul MAM, 2007)</vt:lpstr>
      <vt:lpstr>Předpokládaná obtížná intubace</vt:lpstr>
      <vt:lpstr>Neočekávaně obtížná intubace   - lze ventilovat</vt:lpstr>
      <vt:lpstr>Prezentace aplikace PowerPoint</vt:lpstr>
      <vt:lpstr>Neočekávaně obtížná intubace - nelze ventilovat</vt:lpstr>
      <vt:lpstr>Koniopunkce</vt:lpstr>
      <vt:lpstr>Respirační insuficience</vt:lpstr>
      <vt:lpstr>Respirační insuficience</vt:lpstr>
      <vt:lpstr>KLASIFIKACE RI </vt:lpstr>
      <vt:lpstr>Respirační insuficience</vt:lpstr>
      <vt:lpstr>Patofyziologie</vt:lpstr>
      <vt:lpstr>PŘÍČINY RI </vt:lpstr>
      <vt:lpstr>Klinický obraz</vt:lpstr>
      <vt:lpstr>Diagnostika RI </vt:lpstr>
      <vt:lpstr>Saturace periferní krve kyslíkem</vt:lpstr>
      <vt:lpstr>TERAPIE RI – 1 </vt:lpstr>
      <vt:lpstr>Možnosti kyslíkové terapie</vt:lpstr>
      <vt:lpstr>Umělá plicní ventilace</vt:lpstr>
      <vt:lpstr>Umělá plicní ventilace</vt:lpstr>
      <vt:lpstr>Ventilační režimy</vt:lpstr>
      <vt:lpstr>Objemově kontrolovaná ventilace</vt:lpstr>
      <vt:lpstr>Tlakově kontrolovaná ventilace</vt:lpstr>
      <vt:lpstr>Prezentace aplikace PowerPoint</vt:lpstr>
      <vt:lpstr>Dělení  umělé plicní ventilace podle dechové práce</vt:lpstr>
      <vt:lpstr>Prezentace aplikace PowerPoint</vt:lpstr>
      <vt:lpstr>Neinvazivní ventilace (NIV) </vt:lpstr>
      <vt:lpstr>Indikace NIV</vt:lpstr>
      <vt:lpstr>KI NIV</vt:lpstr>
      <vt:lpstr>High-flow nasal cannula (HFNC)</vt:lpstr>
      <vt:lpstr>Užití HFNC</vt:lpstr>
      <vt:lpstr>Po této prezentaci byste měli znát:</vt:lpstr>
      <vt:lpstr>Děkuji za pozornost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ABCDE postup u náhlého zhoršení zdravotního stavu, zajištění DC, kyslíková léčba, neinvazivní a invazivní ventilace, princip a indikace, ventilační režimy v IP</dc:title>
  <dc:creator>malek</dc:creator>
  <cp:lastModifiedBy>Jexová, Soňa</cp:lastModifiedBy>
  <cp:revision>58</cp:revision>
  <dcterms:created xsi:type="dcterms:W3CDTF">2017-09-19T19:05:41Z</dcterms:created>
  <dcterms:modified xsi:type="dcterms:W3CDTF">2020-10-05T13:46:39Z</dcterms:modified>
</cp:coreProperties>
</file>