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1" r:id="rId2"/>
    <p:sldId id="256" r:id="rId3"/>
    <p:sldId id="304" r:id="rId4"/>
    <p:sldId id="305" r:id="rId5"/>
    <p:sldId id="306" r:id="rId6"/>
    <p:sldId id="261" r:id="rId7"/>
    <p:sldId id="308" r:id="rId8"/>
    <p:sldId id="309" r:id="rId9"/>
    <p:sldId id="258" r:id="rId10"/>
    <p:sldId id="307" r:id="rId11"/>
    <p:sldId id="291" r:id="rId12"/>
    <p:sldId id="263" r:id="rId13"/>
    <p:sldId id="29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95" r:id="rId23"/>
    <p:sldId id="302" r:id="rId24"/>
    <p:sldId id="300" r:id="rId25"/>
    <p:sldId id="301" r:id="rId26"/>
    <p:sldId id="294" r:id="rId27"/>
    <p:sldId id="276" r:id="rId28"/>
    <p:sldId id="299" r:id="rId29"/>
    <p:sldId id="277" r:id="rId30"/>
    <p:sldId id="278" r:id="rId31"/>
    <p:sldId id="280" r:id="rId32"/>
    <p:sldId id="303" r:id="rId33"/>
    <p:sldId id="289" r:id="rId34"/>
    <p:sldId id="310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80C5B8-399D-444F-AB1C-EDCDDC9A87A4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54D4AD-A90D-45A8-A69F-61A8D645C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5B8-399D-444F-AB1C-EDCDDC9A87A4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D4AD-A90D-45A8-A69F-61A8D645C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5B8-399D-444F-AB1C-EDCDDC9A87A4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D4AD-A90D-45A8-A69F-61A8D645C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5B8-399D-444F-AB1C-EDCDDC9A87A4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D4AD-A90D-45A8-A69F-61A8D645C9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5B8-399D-444F-AB1C-EDCDDC9A87A4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D4AD-A90D-45A8-A69F-61A8D645C9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5B8-399D-444F-AB1C-EDCDDC9A87A4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D4AD-A90D-45A8-A69F-61A8D645C9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5B8-399D-444F-AB1C-EDCDDC9A87A4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D4AD-A90D-45A8-A69F-61A8D645C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5B8-399D-444F-AB1C-EDCDDC9A87A4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D4AD-A90D-45A8-A69F-61A8D645C9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5B8-399D-444F-AB1C-EDCDDC9A87A4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D4AD-A90D-45A8-A69F-61A8D645C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180C5B8-399D-444F-AB1C-EDCDDC9A87A4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D4AD-A90D-45A8-A69F-61A8D645C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80C5B8-399D-444F-AB1C-EDCDDC9A87A4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54D4AD-A90D-45A8-A69F-61A8D645C9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80C5B8-399D-444F-AB1C-EDCDDC9A87A4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54D4AD-A90D-45A8-A69F-61A8D645C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EA7B7-2C78-4133-AF87-09B91A81F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84584" y="980728"/>
            <a:ext cx="9396536" cy="1829761"/>
          </a:xfrm>
        </p:spPr>
        <p:txBody>
          <a:bodyPr/>
          <a:lstStyle/>
          <a:p>
            <a:r>
              <a:rPr lang="cs-CZ" u="sng" dirty="0">
                <a:solidFill>
                  <a:srgbClr val="FF0000"/>
                </a:solidFill>
              </a:rPr>
              <a:t>Příjem kriticky nemocného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CA5308-2A8D-4E5F-8227-4675D52FDE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Bc. Miroslav Voráček</a:t>
            </a:r>
          </a:p>
        </p:txBody>
      </p:sp>
    </p:spTree>
    <p:extLst>
      <p:ext uri="{BB962C8B-B14F-4D97-AF65-F5344CB8AC3E}">
        <p14:creationId xmlns:p14="http://schemas.microsoft.com/office/powerpoint/2010/main" val="2485072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400" dirty="0"/>
              <a:t>Cílová skupina: pacienti s ohrožením selhávání či se selháváním 1 či více životních funkcí </a:t>
            </a:r>
          </a:p>
          <a:p>
            <a:pPr>
              <a:buNone/>
            </a:pPr>
            <a:endParaRPr lang="cs-CZ" sz="2400" dirty="0"/>
          </a:p>
          <a:p>
            <a:r>
              <a:rPr lang="cs-CZ" sz="2400" dirty="0"/>
              <a:t>Organizace příjmů ve ZZ odlišná – dána provozními a prostorovými podmínkami - urgentní příjmy, centrální příjmy → oddělení, kterým procházejí všichni nemocní či zranění, kteří vyžadují léčebnou péči, příjmové ambulance …</a:t>
            </a:r>
          </a:p>
          <a:p>
            <a:pPr>
              <a:buNone/>
            </a:pPr>
            <a:r>
              <a:rPr lang="cs-CZ" sz="2400" dirty="0"/>
              <a:t> </a:t>
            </a:r>
          </a:p>
          <a:p>
            <a:r>
              <a:rPr lang="cs-CZ" sz="2400" dirty="0"/>
              <a:t>Klasifikace závažnosti (</a:t>
            </a:r>
            <a:r>
              <a:rPr lang="cs-CZ" sz="2400" dirty="0" err="1"/>
              <a:t>triáž</a:t>
            </a:r>
            <a:r>
              <a:rPr lang="cs-CZ" sz="2400" dirty="0"/>
              <a:t>) – </a:t>
            </a:r>
            <a:r>
              <a:rPr lang="cs-CZ" sz="2400" dirty="0" err="1"/>
              <a:t>skórovací</a:t>
            </a:r>
            <a:r>
              <a:rPr lang="cs-CZ" sz="2400" dirty="0"/>
              <a:t> schémata, 1 pozitivita – identifikace nemocných k transportu do </a:t>
            </a:r>
            <a:r>
              <a:rPr lang="cs-CZ" sz="2400" dirty="0" err="1"/>
              <a:t>Traumacentra</a:t>
            </a:r>
            <a:r>
              <a:rPr lang="cs-CZ" sz="2400" dirty="0"/>
              <a:t> ( FF- GCS,TK,DF, anatomické poranění,mechanizmus,věk)</a:t>
            </a:r>
          </a:p>
          <a:p>
            <a:endParaRPr lang="cs-CZ" sz="2400" dirty="0"/>
          </a:p>
          <a:p>
            <a:r>
              <a:rPr lang="cs-CZ" sz="2400" dirty="0" err="1"/>
              <a:t>Polytrauma</a:t>
            </a:r>
            <a:r>
              <a:rPr lang="cs-CZ" sz="2400" dirty="0"/>
              <a:t> - poškození dvou nebo více orgánových systémů, z nichž alespoň jedno bezprostředně ohrožuje nemocného na životě ( např. kombinace </a:t>
            </a:r>
            <a:r>
              <a:rPr lang="cs-CZ" sz="2400" dirty="0" err="1"/>
              <a:t>kraniotraumatu</a:t>
            </a:r>
            <a:r>
              <a:rPr lang="cs-CZ" sz="2400" dirty="0"/>
              <a:t> x poraněním hrudníku </a:t>
            </a:r>
            <a:r>
              <a:rPr lang="cs-CZ" sz="2400" b="1" dirty="0"/>
              <a:t>)</a:t>
            </a:r>
          </a:p>
          <a:p>
            <a:endParaRPr lang="cs-CZ" sz="2400" b="1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>
                <a:solidFill>
                  <a:srgbClr val="FF0000"/>
                </a:solidFill>
              </a:rPr>
              <a:t>Příjem pacienta na resuscitační oddělení (IP)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slavskak\Desktop\zaval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4664"/>
            <a:ext cx="7931224" cy="5760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r>
              <a:rPr lang="cs-CZ" dirty="0"/>
              <a:t>Cílem je základní zajištění životních funkcí 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Základní diagnostika →rozšířená diagnostika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Urgentní operativa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Resuscitační, intenzivní péče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u="sng" dirty="0">
                <a:solidFill>
                  <a:srgbClr val="FF0000"/>
                </a:solidFill>
              </a:rPr>
            </a:br>
            <a:r>
              <a:rPr lang="cs-CZ" u="sng" dirty="0">
                <a:solidFill>
                  <a:srgbClr val="FF0000"/>
                </a:solidFill>
              </a:rPr>
              <a:t>Příjem pacienta na resuscitační oddělení (IP)</a:t>
            </a:r>
            <a:br>
              <a:rPr lang="cs-CZ" u="sng" dirty="0">
                <a:solidFill>
                  <a:srgbClr val="FF0000"/>
                </a:solidFill>
              </a:rPr>
            </a:b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Organizace trauma týmu 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Funkční přístroje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Odběry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Invaze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Administrativa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Zajištění CT, konziliářů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Zajištění sálu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Kontrola krevních konzerv, plazem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Další speciální přípravy dle aktuálního stavu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Příprava příjmu pacienta </a:t>
            </a:r>
          </a:p>
        </p:txBody>
      </p:sp>
    </p:spTree>
    <p:extLst>
      <p:ext uri="{BB962C8B-B14F-4D97-AF65-F5344CB8AC3E}">
        <p14:creationId xmlns:p14="http://schemas.microsoft.com/office/powerpoint/2010/main" val="393543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7171" name="Picture 2" descr="C:\Users\TrnkovaI\Desktop\DSC0385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33375"/>
            <a:ext cx="8208963" cy="6048375"/>
          </a:xfr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 lnSpcReduction="10000"/>
          </a:bodyPr>
          <a:lstStyle/>
          <a:p>
            <a:pPr marL="624078" indent="-514350">
              <a:lnSpc>
                <a:spcPct val="90000"/>
              </a:lnSpc>
              <a:buAutoNum type="arabicParenR"/>
            </a:pPr>
            <a:endParaRPr lang="cs-CZ" dirty="0"/>
          </a:p>
          <a:p>
            <a:pPr marL="624078" indent="-514350">
              <a:lnSpc>
                <a:spcPct val="90000"/>
              </a:lnSpc>
              <a:buAutoNum type="arabicParenR"/>
            </a:pPr>
            <a:r>
              <a:rPr lang="cs-CZ" dirty="0"/>
              <a:t>Určení </a:t>
            </a:r>
            <a:r>
              <a:rPr lang="cs-CZ" dirty="0" err="1"/>
              <a:t>traumatýmu</a:t>
            </a:r>
            <a:r>
              <a:rPr lang="cs-CZ" dirty="0"/>
              <a:t> (vedoucí, NLZP, lékaři, konziliáři, sanitáři..)</a:t>
            </a:r>
          </a:p>
          <a:p>
            <a:pPr marL="624078" indent="-514350">
              <a:lnSpc>
                <a:spcPct val="90000"/>
              </a:lnSpc>
              <a:buAutoNum type="arabicParenR"/>
            </a:pPr>
            <a:r>
              <a:rPr lang="cs-CZ" dirty="0"/>
              <a:t>Každý člen týmu má svoji úlohu – zamezení ,,zmatku´´</a:t>
            </a:r>
          </a:p>
          <a:p>
            <a:pPr marL="624078" indent="-514350">
              <a:lnSpc>
                <a:spcPct val="90000"/>
              </a:lnSpc>
              <a:buAutoNum type="arabicParenR"/>
            </a:pPr>
            <a:r>
              <a:rPr lang="cs-CZ" dirty="0"/>
              <a:t>Připravenost příjmového místa , okamžitá provozuschopnost </a:t>
            </a:r>
          </a:p>
          <a:p>
            <a:pPr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  <a:buNone/>
            </a:pPr>
            <a:endParaRPr lang="cs-CZ" dirty="0"/>
          </a:p>
          <a:p>
            <a:pPr algn="ctr">
              <a:lnSpc>
                <a:spcPct val="90000"/>
              </a:lnSpc>
              <a:buNone/>
            </a:pPr>
            <a:r>
              <a:rPr lang="cs-CZ" dirty="0"/>
              <a:t>  Týmový přístup, mezioborová spolupráce, kvalita a kontinuita péče, zkušenosti, komunikace, souhra týmu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>
                <a:solidFill>
                  <a:srgbClr val="FF0000"/>
                </a:solidFill>
              </a:rPr>
              <a:t>Příjem pacienta na resuscitační oddělení (IP) - </a:t>
            </a:r>
            <a:r>
              <a:rPr lang="cs-CZ" u="sng" dirty="0" err="1">
                <a:solidFill>
                  <a:srgbClr val="FF0000"/>
                </a:solidFill>
              </a:rPr>
              <a:t>traumaprotokol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 rot="5400000">
            <a:off x="4628485" y="3948579"/>
            <a:ext cx="690375" cy="515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nkovaI\Desktop\fotky\traumaplán\P1010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6213" y="-1085850"/>
            <a:ext cx="12038013" cy="902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u="sng" dirty="0">
                <a:solidFill>
                  <a:srgbClr val="FF0000"/>
                </a:solidFill>
              </a:rPr>
              <a:t>Fáze příjmu akutního pacienta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chemeClr val="accent1"/>
              </a:solidFill>
            </a:endParaRPr>
          </a:p>
          <a:p>
            <a:r>
              <a:rPr lang="cs-CZ" dirty="0">
                <a:solidFill>
                  <a:schemeClr val="accent1"/>
                </a:solidFill>
              </a:rPr>
              <a:t>A</a:t>
            </a:r>
            <a:r>
              <a:rPr lang="cs-CZ" dirty="0"/>
              <a:t> – bleskové vyšetření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B</a:t>
            </a:r>
            <a:r>
              <a:rPr lang="cs-CZ" dirty="0"/>
              <a:t> – zajištění vitálních funkcí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C</a:t>
            </a:r>
            <a:r>
              <a:rPr lang="cs-CZ" dirty="0"/>
              <a:t> – diagnostický proces</a:t>
            </a:r>
          </a:p>
          <a:p>
            <a:pPr>
              <a:buNone/>
            </a:pPr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D </a:t>
            </a:r>
            <a:r>
              <a:rPr lang="cs-CZ" dirty="0"/>
              <a:t>– urgentní </a:t>
            </a:r>
            <a:r>
              <a:rPr lang="cs-CZ" dirty="0" err="1"/>
              <a:t>operativa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Slouží k orientaci a povaze poranění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Vstupní údaje od RZP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Trvá sekundy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Cíl je získat představu o nejvhodnějším dalším postupu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u="sng" dirty="0">
                <a:solidFill>
                  <a:srgbClr val="FF0000"/>
                </a:solidFill>
              </a:rPr>
              <a:t>A - Bleskové vyšetření</a:t>
            </a:r>
            <a:endParaRPr lang="cs-CZ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aslavskak\Desktop\P1020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7499177" cy="568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/>
          <a:lstStyle/>
          <a:p>
            <a:r>
              <a:rPr lang="cs-CZ" u="sng" dirty="0">
                <a:solidFill>
                  <a:srgbClr val="FF0000"/>
                </a:solidFill>
              </a:rPr>
              <a:t>Příjem akutního pacienta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2276872"/>
            <a:ext cx="7918648" cy="2664296"/>
          </a:xfrm>
        </p:spPr>
        <p:txBody>
          <a:bodyPr>
            <a:normAutofit/>
          </a:bodyPr>
          <a:lstStyle/>
          <a:p>
            <a:pPr algn="l">
              <a:buFont typeface="Wingdings 3" pitchFamily="18" charset="2"/>
              <a:buChar char=""/>
            </a:pPr>
            <a:r>
              <a:rPr lang="cs-CZ" dirty="0"/>
              <a:t> Kontaktní místo </a:t>
            </a:r>
          </a:p>
          <a:p>
            <a:pPr algn="l">
              <a:buFont typeface="Wingdings 3" pitchFamily="18" charset="2"/>
              <a:buChar char=""/>
            </a:pPr>
            <a:r>
              <a:rPr lang="cs-CZ" dirty="0"/>
              <a:t> Příjem pacienta na resuscitační oddělení (IP)</a:t>
            </a:r>
          </a:p>
          <a:p>
            <a:pPr algn="l">
              <a:buFont typeface="Wingdings 3" pitchFamily="18" charset="2"/>
              <a:buChar char=""/>
            </a:pPr>
            <a:r>
              <a:rPr lang="cs-CZ" dirty="0"/>
              <a:t> Příjem traumatizovaného pacienta</a:t>
            </a:r>
          </a:p>
          <a:p>
            <a:pPr algn="l">
              <a:buFont typeface="Wingdings 3" pitchFamily="18" charset="2"/>
              <a:buChar char=""/>
            </a:pPr>
            <a:r>
              <a:rPr lang="cs-CZ" dirty="0"/>
              <a:t> Předoperační a pooperační péče    </a:t>
            </a:r>
            <a:br>
              <a:rPr lang="cs-CZ" dirty="0"/>
            </a:br>
            <a:r>
              <a:rPr lang="cs-CZ" dirty="0"/>
              <a:t>  traumatizovaného pacienta</a:t>
            </a:r>
          </a:p>
          <a:p>
            <a:pPr algn="l"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dirty="0">
                <a:solidFill>
                  <a:srgbClr val="FF0000"/>
                </a:solidFill>
              </a:rPr>
            </a:br>
            <a:r>
              <a:rPr lang="cs-CZ" u="sng" dirty="0">
                <a:solidFill>
                  <a:srgbClr val="FF0000"/>
                </a:solidFill>
              </a:rPr>
              <a:t>B – zajištění vitálních funkcí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cs-CZ" sz="2600" dirty="0"/>
          </a:p>
          <a:p>
            <a:pPr>
              <a:lnSpc>
                <a:spcPct val="80000"/>
              </a:lnSpc>
            </a:pPr>
            <a:r>
              <a:rPr lang="cs-CZ" sz="2600" dirty="0"/>
              <a:t>Léčebný postup – do 5 min.</a:t>
            </a:r>
          </a:p>
          <a:p>
            <a:pPr>
              <a:lnSpc>
                <a:spcPct val="80000"/>
              </a:lnSpc>
              <a:buNone/>
            </a:pPr>
            <a:endParaRPr lang="cs-CZ" sz="2600" dirty="0"/>
          </a:p>
          <a:p>
            <a:pPr>
              <a:lnSpc>
                <a:spcPct val="80000"/>
              </a:lnSpc>
            </a:pPr>
            <a:r>
              <a:rPr lang="cs-CZ" sz="2600" dirty="0"/>
              <a:t>Dostatečná dávka kyslíku do tkání </a:t>
            </a:r>
          </a:p>
          <a:p>
            <a:pPr>
              <a:lnSpc>
                <a:spcPct val="80000"/>
              </a:lnSpc>
              <a:buNone/>
            </a:pPr>
            <a:r>
              <a:rPr lang="cs-CZ" sz="2600" dirty="0"/>
              <a:t>   → dostatečná ventilace, úprava oběhové </a:t>
            </a:r>
          </a:p>
          <a:p>
            <a:pPr>
              <a:lnSpc>
                <a:spcPct val="80000"/>
              </a:lnSpc>
              <a:buNone/>
            </a:pPr>
            <a:r>
              <a:rPr lang="cs-CZ" sz="2600" dirty="0"/>
              <a:t>       poruchy</a:t>
            </a:r>
          </a:p>
          <a:p>
            <a:pPr>
              <a:lnSpc>
                <a:spcPct val="80000"/>
              </a:lnSpc>
              <a:buNone/>
            </a:pPr>
            <a:endParaRPr lang="cs-CZ" sz="2600" dirty="0"/>
          </a:p>
          <a:p>
            <a:pPr>
              <a:lnSpc>
                <a:spcPct val="80000"/>
              </a:lnSpc>
            </a:pPr>
            <a:r>
              <a:rPr lang="cs-CZ" sz="2600" dirty="0"/>
              <a:t>Vhodná </a:t>
            </a:r>
            <a:r>
              <a:rPr lang="cs-CZ" sz="2600" dirty="0" err="1"/>
              <a:t>analgosedace</a:t>
            </a:r>
            <a:endParaRPr lang="cs-CZ" sz="2600" dirty="0"/>
          </a:p>
          <a:p>
            <a:pPr>
              <a:lnSpc>
                <a:spcPct val="80000"/>
              </a:lnSpc>
            </a:pPr>
            <a:endParaRPr lang="cs-CZ" sz="2600" dirty="0"/>
          </a:p>
          <a:p>
            <a:pPr>
              <a:lnSpc>
                <a:spcPct val="80000"/>
              </a:lnSpc>
            </a:pPr>
            <a:r>
              <a:rPr lang="cs-CZ" sz="2600" dirty="0"/>
              <a:t>Monitorování - </a:t>
            </a:r>
            <a:r>
              <a:rPr lang="cs-CZ" sz="2400" i="1" dirty="0"/>
              <a:t>průběžné zobrazení měřených a odvozených veličin vitálních funkcí</a:t>
            </a:r>
            <a:endParaRPr lang="cs-CZ" sz="2600" i="1" dirty="0"/>
          </a:p>
          <a:p>
            <a:pPr>
              <a:lnSpc>
                <a:spcPct val="80000"/>
              </a:lnSpc>
              <a:buNone/>
            </a:pPr>
            <a:endParaRPr lang="cs-CZ" sz="2600" dirty="0"/>
          </a:p>
          <a:p>
            <a:pPr>
              <a:lnSpc>
                <a:spcPct val="80000"/>
              </a:lnSpc>
            </a:pPr>
            <a:r>
              <a:rPr lang="cs-CZ" sz="2600" dirty="0"/>
              <a:t>Tepelný komfort</a:t>
            </a:r>
          </a:p>
          <a:p>
            <a:pPr>
              <a:lnSpc>
                <a:spcPct val="80000"/>
              </a:lnSpc>
            </a:pPr>
            <a:endParaRPr lang="cs-CZ" sz="2600" dirty="0"/>
          </a:p>
          <a:p>
            <a:pPr>
              <a:lnSpc>
                <a:spcPct val="80000"/>
              </a:lnSpc>
            </a:pPr>
            <a:r>
              <a:rPr lang="cs-CZ" sz="2600" dirty="0"/>
              <a:t>Léčba šokového stavu → zajištění přístupu do cirkulace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>
                <a:solidFill>
                  <a:srgbClr val="FF0000"/>
                </a:solidFill>
              </a:rPr>
              <a:t>C - diagnostika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Probíhá kontinuálně → 5 – 40 min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Důkladné fyzikální vyšetření, FAST</a:t>
            </a:r>
          </a:p>
          <a:p>
            <a:endParaRPr lang="cs-CZ" dirty="0"/>
          </a:p>
          <a:p>
            <a:r>
              <a:rPr lang="cs-CZ" dirty="0"/>
              <a:t>Rozšířená dg – laboratoře, </a:t>
            </a:r>
            <a:r>
              <a:rPr lang="cs-CZ" dirty="0" err="1"/>
              <a:t>Bedside</a:t>
            </a:r>
            <a:r>
              <a:rPr lang="cs-CZ" dirty="0"/>
              <a:t> vyšetření, Rotem</a:t>
            </a:r>
          </a:p>
          <a:p>
            <a:endParaRPr lang="cs-CZ" dirty="0"/>
          </a:p>
          <a:p>
            <a:r>
              <a:rPr lang="cs-CZ" dirty="0"/>
              <a:t>CT vyšetření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Ostatní dle konziliářů, dle charakteru poranění ( RTG, </a:t>
            </a:r>
            <a:r>
              <a:rPr lang="cs-CZ" dirty="0" err="1"/>
              <a:t>sono</a:t>
            </a:r>
            <a:r>
              <a:rPr lang="cs-CZ" dirty="0"/>
              <a:t>, MR …….)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Focused </a:t>
            </a:r>
            <a:r>
              <a:rPr lang="cs-CZ" b="1" dirty="0" err="1"/>
              <a:t>abdominal</a:t>
            </a:r>
            <a:r>
              <a:rPr lang="cs-CZ" b="1" dirty="0"/>
              <a:t> </a:t>
            </a:r>
            <a:r>
              <a:rPr lang="cs-CZ" b="1" dirty="0" err="1"/>
              <a:t>sonography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trauma</a:t>
            </a:r>
          </a:p>
          <a:p>
            <a:pPr>
              <a:buNone/>
            </a:pPr>
            <a:r>
              <a:rPr lang="cs-CZ" dirty="0"/>
              <a:t>Rychlé vyšetření k lokalizaci volné tekutiny v dutině hrudní, břišní a perikardu</a:t>
            </a:r>
          </a:p>
          <a:p>
            <a:pPr>
              <a:buNone/>
            </a:pPr>
            <a:r>
              <a:rPr lang="cs-CZ" dirty="0">
                <a:cs typeface="Arial" charset="0"/>
              </a:rPr>
              <a:t> 4 samostatné pohledy na 4 anatomické oblasti</a:t>
            </a:r>
          </a:p>
          <a:p>
            <a:r>
              <a:rPr lang="cs-CZ" dirty="0">
                <a:cs typeface="Arial" charset="0"/>
              </a:rPr>
              <a:t>jater (pravý horní kvadrant) - </a:t>
            </a:r>
            <a:r>
              <a:rPr lang="cs-CZ" dirty="0" err="1">
                <a:cs typeface="Arial" charset="0"/>
              </a:rPr>
              <a:t>Morisonův</a:t>
            </a:r>
            <a:r>
              <a:rPr lang="cs-CZ" dirty="0">
                <a:cs typeface="Arial" charset="0"/>
              </a:rPr>
              <a:t> prostor</a:t>
            </a:r>
          </a:p>
          <a:p>
            <a:r>
              <a:rPr lang="cs-CZ" dirty="0">
                <a:cs typeface="Arial" charset="0"/>
              </a:rPr>
              <a:t>sleziny (levý horní kvadrant)</a:t>
            </a:r>
          </a:p>
          <a:p>
            <a:r>
              <a:rPr lang="cs-CZ" dirty="0">
                <a:cs typeface="Arial" charset="0"/>
              </a:rPr>
              <a:t>pánev (</a:t>
            </a:r>
            <a:r>
              <a:rPr lang="cs-CZ" dirty="0" err="1">
                <a:cs typeface="Arial" charset="0"/>
              </a:rPr>
              <a:t>suprapubická</a:t>
            </a:r>
            <a:r>
              <a:rPr lang="cs-CZ" dirty="0">
                <a:cs typeface="Arial" charset="0"/>
              </a:rPr>
              <a:t>, </a:t>
            </a:r>
            <a:r>
              <a:rPr lang="cs-CZ" dirty="0" err="1">
                <a:cs typeface="Arial" charset="0"/>
              </a:rPr>
              <a:t>perivesikální</a:t>
            </a:r>
            <a:r>
              <a:rPr lang="cs-CZ" dirty="0">
                <a:cs typeface="Arial" charset="0"/>
              </a:rPr>
              <a:t>) - </a:t>
            </a:r>
            <a:r>
              <a:rPr lang="cs-CZ" dirty="0" err="1">
                <a:cs typeface="Arial" charset="0"/>
              </a:rPr>
              <a:t>Douglasův</a:t>
            </a:r>
            <a:r>
              <a:rPr lang="cs-CZ" dirty="0">
                <a:cs typeface="Arial" charset="0"/>
              </a:rPr>
              <a:t> prostor</a:t>
            </a:r>
          </a:p>
          <a:p>
            <a:r>
              <a:rPr lang="cs-CZ" dirty="0">
                <a:cs typeface="Arial" charset="0"/>
              </a:rPr>
              <a:t>perikardu (</a:t>
            </a:r>
            <a:r>
              <a:rPr lang="cs-CZ" dirty="0" err="1">
                <a:cs typeface="Arial" charset="0"/>
              </a:rPr>
              <a:t>subxiphoideální</a:t>
            </a:r>
            <a:r>
              <a:rPr lang="cs-CZ" dirty="0">
                <a:cs typeface="Arial" charset="0"/>
              </a:rPr>
              <a:t>)</a:t>
            </a: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1662227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upload.wikimedia.org/wikipedia/en/9/91/Morrisons-with-flu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708920"/>
            <a:ext cx="4737482" cy="38610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4" name="Picture 2" descr="http://www.stefajir.cz/files/UZMorrisonTekut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762500" cy="3571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505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err="1"/>
              <a:t>Rotation</a:t>
            </a:r>
            <a:r>
              <a:rPr lang="cs-CZ" sz="2800" dirty="0"/>
              <a:t> </a:t>
            </a:r>
            <a:r>
              <a:rPr lang="cs-CZ" sz="2800" dirty="0" err="1"/>
              <a:t>ThromboElastoMetry</a:t>
            </a:r>
            <a:endParaRPr lang="cs-CZ" sz="2800" dirty="0"/>
          </a:p>
          <a:p>
            <a:r>
              <a:rPr lang="cs-CZ" sz="2800" dirty="0"/>
              <a:t>Zobrazuje průběh koagulace</a:t>
            </a:r>
          </a:p>
          <a:p>
            <a:r>
              <a:rPr lang="cs-CZ" sz="2800" dirty="0"/>
              <a:t>Určí, čím substituovat krevní oběh pro správný průběh koagulace</a:t>
            </a:r>
          </a:p>
          <a:p>
            <a:r>
              <a:rPr lang="cs-CZ" sz="2800" dirty="0"/>
              <a:t>Využití hlavně u </a:t>
            </a:r>
            <a:r>
              <a:rPr lang="cs-CZ" sz="2800" dirty="0" err="1"/>
              <a:t>polytraumatizovaných</a:t>
            </a:r>
            <a:r>
              <a:rPr lang="cs-CZ" sz="2800" dirty="0"/>
              <a:t> pacientů s rizikem traumatické </a:t>
            </a:r>
            <a:r>
              <a:rPr lang="cs-CZ" sz="2800" dirty="0" err="1"/>
              <a:t>koagulopatie</a:t>
            </a:r>
            <a:endParaRPr lang="cs-CZ" sz="2800" dirty="0"/>
          </a:p>
          <a:p>
            <a:r>
              <a:rPr lang="cs-CZ" sz="2800" dirty="0"/>
              <a:t>Okamžité poskytnutí informací o výsledku vyšetření</a:t>
            </a:r>
          </a:p>
        </p:txBody>
      </p:sp>
    </p:spTree>
    <p:extLst>
      <p:ext uri="{BB962C8B-B14F-4D97-AF65-F5344CB8AC3E}">
        <p14:creationId xmlns:p14="http://schemas.microsoft.com/office/powerpoint/2010/main" val="1929063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mail.centrum.cz/download.php?msg_id=0000000026c5000264c00351c33b&amp;idx=3&amp;filename=IMG_1999.JPG&amp;r=69.282329765754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2" name="AutoShape 4" descr="https://mail.centrum.cz/download.php?msg_id=0000000026c5000264c00351c33b&amp;idx=3&amp;filename=IMG_1999.JPG&amp;r=69.282329765754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4" name="AutoShape 6" descr="https://mail.centrum.cz/download.php?msg_id=0000000026c5000264c00351c33b&amp;idx=3&amp;filename=IMG_1999.JPG&amp;r=69.282329765754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5" name="Picture 7" descr="C:\Users\fdu-anest\Downloads\IMG_1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20555" y="1148747"/>
            <a:ext cx="5952661" cy="446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8" name="Picture 2" descr="http://www.iltseducation.com/documents/Saner-TEG-ROTEM-008.jpg"/>
          <p:cNvPicPr>
            <a:picLocks noChangeAspect="1" noChangeArrowheads="1"/>
          </p:cNvPicPr>
          <p:nvPr/>
        </p:nvPicPr>
        <p:blipFill>
          <a:blip r:embed="rId3" cstate="print"/>
          <a:srcRect l="35415"/>
          <a:stretch>
            <a:fillRect/>
          </a:stretch>
        </p:blipFill>
        <p:spPr bwMode="auto">
          <a:xfrm>
            <a:off x="5292080" y="476672"/>
            <a:ext cx="2757730" cy="5860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8894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slavskak\Desktop\PŘÍJEM POLYTRAUMATU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920880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8053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lavskak\Desktop\PŘÍJEM POLYTRAUMATU 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rada-severovychod.cz/uploads/gallery/full/2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680520" cy="4680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4" name="Picture 10" descr="http://www.hip-knee.com/images/leg-fractures-3d-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348880"/>
            <a:ext cx="3076575" cy="428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3184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>
                <a:solidFill>
                  <a:srgbClr val="FF0000"/>
                </a:solidFill>
              </a:rPr>
              <a:t>D- urgentní </a:t>
            </a:r>
            <a:r>
              <a:rPr lang="cs-CZ" u="sng" dirty="0" err="1">
                <a:solidFill>
                  <a:srgbClr val="FF0000"/>
                </a:solidFill>
              </a:rPr>
              <a:t>operativa</a:t>
            </a:r>
            <a:endParaRPr lang="cs-CZ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Operativa během prvních 24 h</a:t>
            </a:r>
          </a:p>
          <a:p>
            <a:pPr>
              <a:lnSpc>
                <a:spcPct val="90000"/>
              </a:lnSpc>
            </a:pPr>
            <a:r>
              <a:rPr lang="cs-CZ" dirty="0"/>
              <a:t>Zjevné rozsáhlé nitrobřišní nebo nitrohrudní krvácení ……. </a:t>
            </a:r>
            <a:r>
              <a:rPr lang="cs-CZ" dirty="0" err="1"/>
              <a:t>fasciotomie</a:t>
            </a:r>
            <a:r>
              <a:rPr lang="cs-CZ" dirty="0"/>
              <a:t> </a:t>
            </a:r>
          </a:p>
          <a:p>
            <a:pPr>
              <a:lnSpc>
                <a:spcPct val="90000"/>
              </a:lnSpc>
            </a:pPr>
            <a:r>
              <a:rPr lang="cs-CZ" dirty="0"/>
              <a:t>Zavedení invazivních vstupů</a:t>
            </a:r>
          </a:p>
          <a:p>
            <a:pPr>
              <a:lnSpc>
                <a:spcPct val="90000"/>
              </a:lnSpc>
            </a:pPr>
            <a:r>
              <a:rPr lang="cs-CZ" dirty="0"/>
              <a:t>Omezena celkovým zdravotním stavem</a:t>
            </a:r>
          </a:p>
          <a:p>
            <a:pPr>
              <a:lnSpc>
                <a:spcPct val="90000"/>
              </a:lnSpc>
            </a:pPr>
            <a:r>
              <a:rPr lang="cs-CZ" dirty="0"/>
              <a:t>Náhrada krevních derivátů z vitální indikace   (</a:t>
            </a:r>
            <a:r>
              <a:rPr lang="cs-CZ" b="1" i="1" dirty="0"/>
              <a:t>EBR O </a:t>
            </a:r>
            <a:r>
              <a:rPr lang="cs-CZ" b="1" i="1" dirty="0" err="1"/>
              <a:t>neg</a:t>
            </a:r>
            <a:r>
              <a:rPr lang="cs-CZ" b="1" i="1" dirty="0"/>
              <a:t>, MP AB </a:t>
            </a:r>
            <a:r>
              <a:rPr lang="cs-CZ" dirty="0"/>
              <a:t>- ,,sálové depo´´</a:t>
            </a:r>
          </a:p>
          <a:p>
            <a:pPr>
              <a:lnSpc>
                <a:spcPct val="90000"/>
              </a:lnSpc>
            </a:pPr>
            <a:r>
              <a:rPr lang="cs-CZ" dirty="0"/>
              <a:t>Operační sál, týmy TC, spolupráce </a:t>
            </a:r>
          </a:p>
          <a:p>
            <a:pPr>
              <a:lnSpc>
                <a:spcPct val="90000"/>
              </a:lnSpc>
            </a:pPr>
            <a:r>
              <a:rPr lang="cs-CZ" dirty="0"/>
              <a:t>Pooperační péče – monitoring, stabilita VF, </a:t>
            </a:r>
            <a:r>
              <a:rPr lang="cs-CZ" dirty="0" err="1"/>
              <a:t>analgosedace</a:t>
            </a:r>
            <a:r>
              <a:rPr lang="cs-CZ" dirty="0"/>
              <a:t>, teplo, kontrola rány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cs-CZ" u="sng" dirty="0">
                <a:solidFill>
                  <a:srgbClr val="FF0000"/>
                </a:solidFill>
              </a:rPr>
              <a:t>Úraz, trauma, </a:t>
            </a:r>
            <a:r>
              <a:rPr lang="cs-CZ" u="sng" dirty="0" err="1">
                <a:solidFill>
                  <a:srgbClr val="FF0000"/>
                </a:solidFill>
              </a:rPr>
              <a:t>polytrauma</a:t>
            </a:r>
            <a:r>
              <a:rPr lang="cs-CZ" u="sng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2276872"/>
            <a:ext cx="7772400" cy="2664296"/>
          </a:xfrm>
        </p:spPr>
        <p:txBody>
          <a:bodyPr/>
          <a:lstStyle/>
          <a:p>
            <a:pPr algn="l">
              <a:buFont typeface="Wingdings 3" pitchFamily="18" charset="2"/>
              <a:buChar char=""/>
            </a:pPr>
            <a:r>
              <a:rPr lang="cs-CZ" dirty="0"/>
              <a:t>celospolečenský problém</a:t>
            </a:r>
          </a:p>
          <a:p>
            <a:pPr algn="l">
              <a:buFont typeface="Wingdings 3" pitchFamily="18" charset="2"/>
              <a:buChar char=""/>
            </a:pPr>
            <a:endParaRPr lang="cs-CZ" dirty="0"/>
          </a:p>
          <a:p>
            <a:pPr algn="l">
              <a:buFont typeface="Wingdings 3" pitchFamily="18" charset="2"/>
              <a:buChar char=""/>
            </a:pPr>
            <a:r>
              <a:rPr lang="cs-CZ" dirty="0"/>
              <a:t>na prvním místě mortality do 45 let</a:t>
            </a:r>
          </a:p>
          <a:p>
            <a:pPr algn="l">
              <a:buFont typeface="Wingdings 3" pitchFamily="18" charset="2"/>
              <a:buChar char=""/>
            </a:pPr>
            <a:endParaRPr lang="cs-CZ" dirty="0"/>
          </a:p>
          <a:p>
            <a:pPr algn="l">
              <a:buFont typeface="Wingdings 3" pitchFamily="18" charset="2"/>
              <a:buChar char=""/>
            </a:pPr>
            <a:r>
              <a:rPr lang="cs-CZ" dirty="0"/>
              <a:t>podíl dopravních úrazů až 40%</a:t>
            </a:r>
          </a:p>
          <a:p>
            <a:pPr algn="l"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6093296"/>
            <a:ext cx="4040188" cy="78904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6093296"/>
            <a:ext cx="4041775" cy="78904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7" name="Picture 2" descr="C:\Users\caslavskak\Desktop\P10107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176464" cy="5400599"/>
          </a:xfrm>
          <a:prstGeom prst="rect">
            <a:avLst/>
          </a:prstGeom>
          <a:noFill/>
        </p:spPr>
      </p:pic>
      <p:pic>
        <p:nvPicPr>
          <p:cNvPr id="8" name="Picture 3" descr="C:\Users\caslavskak\Desktop\210920070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4248472" cy="54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IMG_18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2638" y="-2692400"/>
            <a:ext cx="13163551" cy="9872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resuscitační péče či péče oborové JIP</a:t>
            </a:r>
          </a:p>
          <a:p>
            <a:pPr marL="109728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kontinuální monitoring VF</a:t>
            </a:r>
          </a:p>
          <a:p>
            <a:pPr marL="109728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ventilační a oběhová stabilita</a:t>
            </a:r>
          </a:p>
          <a:p>
            <a:pPr marL="109728" indent="0">
              <a:buNone/>
            </a:pPr>
            <a:endParaRPr lang="cs-CZ" dirty="0"/>
          </a:p>
          <a:p>
            <a:r>
              <a:rPr lang="cs-CZ" dirty="0"/>
              <a:t>analgosedace – klid, tepelný komfort</a:t>
            </a:r>
          </a:p>
          <a:p>
            <a:endParaRPr lang="cs-CZ" dirty="0"/>
          </a:p>
          <a:p>
            <a:r>
              <a:rPr lang="cs-CZ" dirty="0"/>
              <a:t>péče o operační ránu – kontrola krvácení</a:t>
            </a:r>
          </a:p>
          <a:p>
            <a:pPr marL="109728" indent="0">
              <a:buNone/>
            </a:pPr>
            <a:endParaRPr lang="cs-CZ" dirty="0"/>
          </a:p>
          <a:p>
            <a:r>
              <a:rPr lang="cs-CZ" dirty="0"/>
              <a:t>komplexní léčebná a ošetřovatelská péče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Pooperační péče</a:t>
            </a:r>
          </a:p>
        </p:txBody>
      </p:sp>
    </p:spTree>
    <p:extLst>
      <p:ext uri="{BB962C8B-B14F-4D97-AF65-F5344CB8AC3E}">
        <p14:creationId xmlns:p14="http://schemas.microsoft.com/office/powerpoint/2010/main" val="2637767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476672"/>
            <a:ext cx="8229600" cy="5530428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  </a:t>
            </a:r>
            <a:r>
              <a:rPr lang="cs-CZ" b="1" u="sng" dirty="0">
                <a:solidFill>
                  <a:srgbClr val="FF0000"/>
                </a:solidFill>
              </a:rPr>
              <a:t>Cílem našeho snažení je návrat pacienta </a:t>
            </a:r>
          </a:p>
          <a:p>
            <a:pPr algn="ctr">
              <a:buNone/>
            </a:pPr>
            <a:r>
              <a:rPr lang="cs-CZ" b="1" dirty="0">
                <a:solidFill>
                  <a:srgbClr val="FF0000"/>
                </a:solidFill>
              </a:rPr>
              <a:t>  </a:t>
            </a:r>
            <a:r>
              <a:rPr lang="cs-CZ" b="1" u="sng" dirty="0">
                <a:solidFill>
                  <a:srgbClr val="FF0000"/>
                </a:solidFill>
              </a:rPr>
              <a:t>k plnohodnotnému životu s ohledem na jeho postižení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/>
            <a:r>
              <a:rPr lang="cs-CZ" dirty="0"/>
              <a:t>Následná péče</a:t>
            </a:r>
          </a:p>
          <a:p>
            <a:pPr algn="ctr"/>
            <a:r>
              <a:rPr lang="cs-CZ" dirty="0"/>
              <a:t>Rehabilitační péče</a:t>
            </a:r>
          </a:p>
          <a:p>
            <a:pPr algn="ctr"/>
            <a:r>
              <a:rPr lang="cs-CZ" dirty="0"/>
              <a:t>Péče psychologická</a:t>
            </a:r>
          </a:p>
          <a:p>
            <a:pPr algn="ctr"/>
            <a:r>
              <a:rPr lang="cs-CZ" dirty="0"/>
              <a:t>Péče v sociální problematice</a:t>
            </a:r>
          </a:p>
          <a:p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3872484" y="2276872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22B77-238A-4E8C-83B6-E0B1B1E16B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u="sng" dirty="0">
                <a:solidFill>
                  <a:srgbClr val="FF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51820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pPr algn="ctr"/>
            <a:r>
              <a:rPr lang="cs-CZ" u="sng" dirty="0">
                <a:solidFill>
                  <a:srgbClr val="FF0000"/>
                </a:solidFill>
              </a:rPr>
              <a:t>Příčiny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628800"/>
            <a:ext cx="7772400" cy="3528392"/>
          </a:xfrm>
        </p:spPr>
        <p:txBody>
          <a:bodyPr>
            <a:normAutofit/>
          </a:bodyPr>
          <a:lstStyle/>
          <a:p>
            <a:pPr algn="l">
              <a:buFont typeface="Wingdings 3" pitchFamily="18" charset="2"/>
              <a:buChar char=""/>
            </a:pPr>
            <a:r>
              <a:rPr lang="cs-CZ" dirty="0"/>
              <a:t>změna a zrychlení životního rytmu a stylu</a:t>
            </a:r>
          </a:p>
          <a:p>
            <a:pPr algn="l">
              <a:buFont typeface="Wingdings 3" pitchFamily="18" charset="2"/>
              <a:buChar char=""/>
            </a:pPr>
            <a:endParaRPr lang="cs-CZ" dirty="0"/>
          </a:p>
          <a:p>
            <a:pPr algn="l">
              <a:buFont typeface="Wingdings 3" pitchFamily="18" charset="2"/>
              <a:buChar char=""/>
            </a:pPr>
            <a:r>
              <a:rPr lang="cs-CZ" dirty="0"/>
              <a:t>nárůst agresivity ve společnosti</a:t>
            </a:r>
          </a:p>
          <a:p>
            <a:pPr algn="l">
              <a:buFont typeface="Wingdings 3" pitchFamily="18" charset="2"/>
              <a:buChar char=""/>
            </a:pPr>
            <a:endParaRPr lang="cs-CZ" dirty="0"/>
          </a:p>
          <a:p>
            <a:pPr algn="l">
              <a:buFont typeface="Wingdings 3" pitchFamily="18" charset="2"/>
              <a:buChar char=""/>
            </a:pPr>
            <a:r>
              <a:rPr lang="cs-CZ" dirty="0"/>
              <a:t>absence silné policie a justice </a:t>
            </a:r>
          </a:p>
          <a:p>
            <a:pPr algn="l">
              <a:buFont typeface="Wingdings 3" pitchFamily="18" charset="2"/>
              <a:buChar char=""/>
            </a:pPr>
            <a:endParaRPr lang="cs-CZ" dirty="0"/>
          </a:p>
          <a:p>
            <a:pPr algn="l">
              <a:buFont typeface="Wingdings 3" pitchFamily="18" charset="2"/>
              <a:buChar char=""/>
            </a:pPr>
            <a:r>
              <a:rPr lang="cs-CZ" dirty="0"/>
              <a:t>dopravní situace, rizikové sporty</a:t>
            </a:r>
          </a:p>
          <a:p>
            <a:pPr algn="l"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pPr algn="ctr"/>
            <a:r>
              <a:rPr lang="cs-CZ" u="sng" dirty="0">
                <a:solidFill>
                  <a:srgbClr val="FF0000"/>
                </a:solidFill>
              </a:rPr>
              <a:t>Dopravní situace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628800"/>
            <a:ext cx="7772400" cy="3456384"/>
          </a:xfrm>
        </p:spPr>
        <p:txBody>
          <a:bodyPr>
            <a:normAutofit fontScale="92500" lnSpcReduction="20000"/>
          </a:bodyPr>
          <a:lstStyle/>
          <a:p>
            <a:pPr algn="l">
              <a:buSzPct val="83000"/>
              <a:buFont typeface="Wingdings 3" pitchFamily="18" charset="2"/>
              <a:buChar char=""/>
            </a:pPr>
            <a:r>
              <a:rPr lang="cs-CZ" dirty="0"/>
              <a:t>nárůst počtu motorových vozidel</a:t>
            </a:r>
          </a:p>
          <a:p>
            <a:pPr algn="l">
              <a:buSzPct val="83000"/>
              <a:buFont typeface="Wingdings 3" pitchFamily="18" charset="2"/>
              <a:buChar char=""/>
            </a:pPr>
            <a:endParaRPr lang="cs-CZ" dirty="0"/>
          </a:p>
          <a:p>
            <a:pPr algn="l">
              <a:buSzPct val="83000"/>
              <a:buFont typeface="Wingdings 3" pitchFamily="18" charset="2"/>
              <a:buChar char=""/>
            </a:pPr>
            <a:r>
              <a:rPr lang="cs-CZ" dirty="0"/>
              <a:t>výkonnější automobily</a:t>
            </a:r>
          </a:p>
          <a:p>
            <a:pPr algn="l">
              <a:buSzPct val="83000"/>
              <a:buFont typeface="Wingdings 3" pitchFamily="18" charset="2"/>
              <a:buChar char=""/>
            </a:pPr>
            <a:endParaRPr lang="cs-CZ" dirty="0"/>
          </a:p>
          <a:p>
            <a:pPr algn="l">
              <a:buSzPct val="83000"/>
              <a:buFont typeface="Wingdings 3" pitchFamily="18" charset="2"/>
              <a:buChar char=""/>
            </a:pPr>
            <a:r>
              <a:rPr lang="cs-CZ" dirty="0"/>
              <a:t>lidský faktor (bezohledná jízda, nepřiměřená rychlost, riskantní předjíždění, zanedbání přednosti v jízdě)</a:t>
            </a:r>
          </a:p>
          <a:p>
            <a:pPr algn="l">
              <a:buSzPct val="83000"/>
              <a:buFont typeface="Wingdings 3" pitchFamily="18" charset="2"/>
              <a:buChar char=""/>
            </a:pPr>
            <a:endParaRPr lang="cs-CZ" dirty="0"/>
          </a:p>
          <a:p>
            <a:pPr algn="l">
              <a:buSzPct val="83000"/>
              <a:buFont typeface="Wingdings 3" pitchFamily="18" charset="2"/>
              <a:buChar char=""/>
            </a:pPr>
            <a:r>
              <a:rPr lang="cs-CZ" dirty="0"/>
              <a:t>Alkohol, drogy</a:t>
            </a:r>
          </a:p>
          <a:p>
            <a:pPr algn="l"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pád ze 6 m a více</a:t>
            </a:r>
          </a:p>
          <a:p>
            <a:pPr>
              <a:lnSpc>
                <a:spcPct val="90000"/>
              </a:lnSpc>
            </a:pP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rychlost nárazu 33 km/h a větší</a:t>
            </a:r>
          </a:p>
          <a:p>
            <a:pPr>
              <a:lnSpc>
                <a:spcPct val="90000"/>
              </a:lnSpc>
            </a:pP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deformace 2/3 čela vozidla, kabiny u pacienta, vymrštění z vozu, převrácení</a:t>
            </a:r>
          </a:p>
          <a:p>
            <a:pPr>
              <a:lnSpc>
                <a:spcPct val="90000"/>
              </a:lnSpc>
            </a:pP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 err="1"/>
              <a:t>katapultáž</a:t>
            </a:r>
            <a:r>
              <a:rPr lang="cs-CZ" sz="2800" dirty="0"/>
              <a:t> z vozidla, zaklínění ve vozidle</a:t>
            </a:r>
          </a:p>
          <a:p>
            <a:pPr>
              <a:lnSpc>
                <a:spcPct val="90000"/>
              </a:lnSpc>
            </a:pP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smrt spolujezdce</a:t>
            </a:r>
          </a:p>
          <a:p>
            <a:pPr>
              <a:lnSpc>
                <a:spcPct val="90000"/>
              </a:lnSpc>
            </a:pP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chodec sražený rychlostí 25km/h OA nebo 10 km/h NA</a:t>
            </a:r>
          </a:p>
          <a:p>
            <a:pPr>
              <a:buNone/>
            </a:pPr>
            <a:endParaRPr lang="cs-CZ" sz="2400" b="1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err="1">
                <a:solidFill>
                  <a:srgbClr val="FF0000"/>
                </a:solidFill>
              </a:rPr>
              <a:t>Triage</a:t>
            </a:r>
            <a:r>
              <a:rPr lang="cs-CZ" u="sng" dirty="0">
                <a:solidFill>
                  <a:srgbClr val="FF0000"/>
                </a:solidFill>
              </a:rPr>
              <a:t> pozitivita pro příjem do TC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GCS 13 a méně, STK 90 a méně, DF méně než 10, více než 29</a:t>
            </a:r>
          </a:p>
          <a:p>
            <a:endParaRPr lang="cs-CZ" sz="2800" dirty="0"/>
          </a:p>
          <a:p>
            <a:r>
              <a:rPr lang="cs-CZ" sz="2800" dirty="0"/>
              <a:t>pronikající poranění krku, šíje, hrudníku, břicha, pánve, třísel s genitáliemi</a:t>
            </a:r>
          </a:p>
          <a:p>
            <a:endParaRPr lang="cs-CZ" sz="2800" dirty="0"/>
          </a:p>
          <a:p>
            <a:r>
              <a:rPr lang="cs-CZ" sz="2800" dirty="0"/>
              <a:t>zlomeniny více než 2 dlouhých kostí</a:t>
            </a:r>
          </a:p>
          <a:p>
            <a:endParaRPr lang="cs-CZ" sz="2800" dirty="0"/>
          </a:p>
          <a:p>
            <a:r>
              <a:rPr lang="cs-CZ" sz="2800" dirty="0"/>
              <a:t>popálení více než 15%, obličeje, DC</a:t>
            </a:r>
          </a:p>
          <a:p>
            <a:endParaRPr lang="cs-CZ" sz="2800" dirty="0"/>
          </a:p>
          <a:p>
            <a:r>
              <a:rPr lang="cs-CZ" sz="2800" dirty="0"/>
              <a:t>vlající hrudník</a:t>
            </a:r>
          </a:p>
          <a:p>
            <a:endParaRPr lang="cs-CZ" sz="2800" dirty="0"/>
          </a:p>
          <a:p>
            <a:endParaRPr lang="cs-CZ" sz="2800" dirty="0"/>
          </a:p>
          <a:p>
            <a:pPr>
              <a:buNone/>
            </a:pPr>
            <a:endParaRPr lang="cs-CZ" sz="2400" b="1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err="1">
                <a:solidFill>
                  <a:srgbClr val="FF0000"/>
                </a:solidFill>
              </a:rPr>
              <a:t>Triage</a:t>
            </a:r>
            <a:r>
              <a:rPr lang="cs-CZ" u="sng" dirty="0">
                <a:solidFill>
                  <a:srgbClr val="FF0000"/>
                </a:solidFill>
              </a:rPr>
              <a:t> pozitivita pro příjem do TC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průkazný vysokoenergetický mechanismus </a:t>
            </a:r>
          </a:p>
          <a:p>
            <a:endParaRPr lang="cs-CZ" sz="2800" dirty="0"/>
          </a:p>
          <a:p>
            <a:r>
              <a:rPr lang="cs-CZ" sz="2800" dirty="0"/>
              <a:t>věk více než 60 nebo méně než 6 let</a:t>
            </a:r>
          </a:p>
          <a:p>
            <a:endParaRPr lang="cs-CZ" sz="2800" dirty="0"/>
          </a:p>
          <a:p>
            <a:r>
              <a:rPr lang="cs-CZ" sz="2800" dirty="0" err="1"/>
              <a:t>komorbidita</a:t>
            </a:r>
            <a:r>
              <a:rPr lang="cs-CZ" sz="2800" dirty="0"/>
              <a:t> respiračního nebo KVS</a:t>
            </a:r>
          </a:p>
          <a:p>
            <a:endParaRPr lang="cs-CZ" sz="2800" dirty="0"/>
          </a:p>
          <a:p>
            <a:r>
              <a:rPr lang="cs-CZ" sz="2800" dirty="0"/>
              <a:t>jiný předpoklad specifického poranění</a:t>
            </a:r>
          </a:p>
          <a:p>
            <a:pPr>
              <a:buNone/>
            </a:pPr>
            <a:endParaRPr lang="cs-CZ" sz="2400" b="1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err="1">
                <a:solidFill>
                  <a:srgbClr val="FF0000"/>
                </a:solidFill>
              </a:rPr>
              <a:t>Triage</a:t>
            </a:r>
            <a:r>
              <a:rPr lang="cs-CZ" u="sng" dirty="0">
                <a:solidFill>
                  <a:srgbClr val="FF0000"/>
                </a:solidFill>
              </a:rPr>
              <a:t> pozitivita pro příjem do TC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iagram 1"/>
          <p:cNvPicPr>
            <a:picLocks noChangeArrowheads="1"/>
          </p:cNvPicPr>
          <p:nvPr/>
        </p:nvPicPr>
        <p:blipFill>
          <a:blip r:embed="rId2" cstate="print"/>
          <a:srcRect l="-31355"/>
          <a:stretch>
            <a:fillRect/>
          </a:stretch>
        </p:blipFill>
        <p:spPr bwMode="auto">
          <a:xfrm>
            <a:off x="1115616" y="764704"/>
            <a:ext cx="698477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93158"/>
            <a:ext cx="8388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85800" algn="l"/>
                <a:tab pos="2286000" algn="l"/>
                <a:tab pos="4114800" algn="l"/>
              </a:tabLst>
            </a:pPr>
            <a:r>
              <a:rPr kumimoji="0" lang="cs-CZ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Pacienta v přímém ohrožení života od Zdravotnické záchranné služby  </a:t>
            </a:r>
            <a:endParaRPr kumimoji="0" lang="cs-CZ" sz="16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85800" algn="l"/>
                <a:tab pos="2286000" algn="l"/>
                <a:tab pos="4114800" algn="l"/>
              </a:tabLst>
            </a:pPr>
            <a:r>
              <a:rPr kumimoji="0" lang="cs-CZ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 zdravotnické zařízení povinno převzít</a:t>
            </a:r>
            <a:endParaRPr kumimoji="0" lang="cs-CZ" sz="16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460</TotalTime>
  <Words>836</Words>
  <Application>Microsoft Office PowerPoint</Application>
  <PresentationFormat>Předvádění na obrazovce (4:3)</PresentationFormat>
  <Paragraphs>183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Lucida Sans Unicode</vt:lpstr>
      <vt:lpstr>Verdana</vt:lpstr>
      <vt:lpstr>Wingdings 2</vt:lpstr>
      <vt:lpstr>Wingdings 3</vt:lpstr>
      <vt:lpstr>Shluk</vt:lpstr>
      <vt:lpstr>Příjem kriticky nemocného</vt:lpstr>
      <vt:lpstr>Příjem akutního pacienta </vt:lpstr>
      <vt:lpstr>Úraz, trauma, polytrauma…</vt:lpstr>
      <vt:lpstr>Příčiny</vt:lpstr>
      <vt:lpstr>Dopravní situace</vt:lpstr>
      <vt:lpstr>Triage pozitivita pro příjem do TC</vt:lpstr>
      <vt:lpstr>Triage pozitivita pro příjem do TC</vt:lpstr>
      <vt:lpstr>Triage pozitivita pro příjem do TC</vt:lpstr>
      <vt:lpstr>Prezentace aplikace PowerPoint</vt:lpstr>
      <vt:lpstr>Příjem pacienta na resuscitační oddělení (IP)</vt:lpstr>
      <vt:lpstr>Prezentace aplikace PowerPoint</vt:lpstr>
      <vt:lpstr> Příjem pacienta na resuscitační oddělení (IP) </vt:lpstr>
      <vt:lpstr>Příprava příjmu pacienta </vt:lpstr>
      <vt:lpstr>Prezentace aplikace PowerPoint</vt:lpstr>
      <vt:lpstr>Příjem pacienta na resuscitační oddělení (IP) - traumaprotokol</vt:lpstr>
      <vt:lpstr>Prezentace aplikace PowerPoint</vt:lpstr>
      <vt:lpstr>Fáze příjmu akutního pacienta</vt:lpstr>
      <vt:lpstr>A - Bleskové vyšetření</vt:lpstr>
      <vt:lpstr>Prezentace aplikace PowerPoint</vt:lpstr>
      <vt:lpstr> B – zajištění vitálních funkcí </vt:lpstr>
      <vt:lpstr>C - diagnostika </vt:lpstr>
      <vt:lpstr>FAST</vt:lpstr>
      <vt:lpstr>Prezentace aplikace PowerPoint</vt:lpstr>
      <vt:lpstr>Rotem</vt:lpstr>
      <vt:lpstr>Prezentace aplikace PowerPoint</vt:lpstr>
      <vt:lpstr>Prezentace aplikace PowerPoint</vt:lpstr>
      <vt:lpstr>Prezentace aplikace PowerPoint</vt:lpstr>
      <vt:lpstr>Prezentace aplikace PowerPoint</vt:lpstr>
      <vt:lpstr>D- urgentní operativa</vt:lpstr>
      <vt:lpstr>Prezentace aplikace PowerPoint</vt:lpstr>
      <vt:lpstr>Prezentace aplikace PowerPoint</vt:lpstr>
      <vt:lpstr>Pooperační péče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trnkovai</dc:creator>
  <cp:lastModifiedBy>Miroslav Voráček</cp:lastModifiedBy>
  <cp:revision>48</cp:revision>
  <dcterms:created xsi:type="dcterms:W3CDTF">2015-05-04T06:58:01Z</dcterms:created>
  <dcterms:modified xsi:type="dcterms:W3CDTF">2020-10-07T14:45:10Z</dcterms:modified>
</cp:coreProperties>
</file>