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41"/>
  </p:notesMasterIdLst>
  <p:sldIdLst>
    <p:sldId id="338" r:id="rId3"/>
    <p:sldId id="443" r:id="rId4"/>
    <p:sldId id="444" r:id="rId5"/>
    <p:sldId id="435" r:id="rId6"/>
    <p:sldId id="436" r:id="rId7"/>
    <p:sldId id="442" r:id="rId8"/>
    <p:sldId id="429" r:id="rId9"/>
    <p:sldId id="430" r:id="rId10"/>
    <p:sldId id="432" r:id="rId11"/>
    <p:sldId id="433" r:id="rId12"/>
    <p:sldId id="437" r:id="rId13"/>
    <p:sldId id="438" r:id="rId14"/>
    <p:sldId id="361" r:id="rId15"/>
    <p:sldId id="309" r:id="rId16"/>
    <p:sldId id="406" r:id="rId17"/>
    <p:sldId id="329" r:id="rId18"/>
    <p:sldId id="403" r:id="rId19"/>
    <p:sldId id="447" r:id="rId20"/>
    <p:sldId id="448" r:id="rId21"/>
    <p:sldId id="449" r:id="rId22"/>
    <p:sldId id="450" r:id="rId23"/>
    <p:sldId id="451" r:id="rId24"/>
    <p:sldId id="452" r:id="rId25"/>
    <p:sldId id="453" r:id="rId26"/>
    <p:sldId id="454" r:id="rId27"/>
    <p:sldId id="455" r:id="rId28"/>
    <p:sldId id="365" r:id="rId29"/>
    <p:sldId id="366" r:id="rId30"/>
    <p:sldId id="367" r:id="rId31"/>
    <p:sldId id="368" r:id="rId32"/>
    <p:sldId id="369" r:id="rId33"/>
    <p:sldId id="370" r:id="rId34"/>
    <p:sldId id="439" r:id="rId35"/>
    <p:sldId id="377" r:id="rId36"/>
    <p:sldId id="378" r:id="rId37"/>
    <p:sldId id="379" r:id="rId38"/>
    <p:sldId id="441" r:id="rId39"/>
    <p:sldId id="445" r:id="rId40"/>
  </p:sldIdLst>
  <p:sldSz cx="9144000" cy="6858000" type="screen4x3"/>
  <p:notesSz cx="7010400" cy="92964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50"/>
    <a:srgbClr val="EEF7EF"/>
    <a:srgbClr val="E9E7F4"/>
    <a:srgbClr val="FADEF7"/>
    <a:srgbClr val="FADAF6"/>
    <a:srgbClr val="FFF0E1"/>
    <a:srgbClr val="FFE2C5"/>
    <a:srgbClr val="402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239" autoAdjust="0"/>
    <p:restoredTop sz="86410" autoAdjust="0"/>
  </p:normalViewPr>
  <p:slideViewPr>
    <p:cSldViewPr>
      <p:cViewPr varScale="1">
        <p:scale>
          <a:sx n="44" d="100"/>
          <a:sy n="44" d="100"/>
        </p:scale>
        <p:origin x="48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text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smtClean="0"/>
            </a:lvl1pPr>
          </a:lstStyle>
          <a:p>
            <a:pPr>
              <a:defRPr/>
            </a:pPr>
            <a:fld id="{13867974-6141-4426-9491-17559E8A23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52316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31863">
              <a:spcBef>
                <a:spcPct val="30000"/>
              </a:spcBef>
              <a:tabLst>
                <a:tab pos="722313" algn="l"/>
                <a:tab pos="1444625" algn="l"/>
                <a:tab pos="2170113" algn="l"/>
                <a:tab pos="289242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tabLst>
                <a:tab pos="722313" algn="l"/>
                <a:tab pos="1444625" algn="l"/>
                <a:tab pos="2170113" algn="l"/>
                <a:tab pos="289242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tabLst>
                <a:tab pos="722313" algn="l"/>
                <a:tab pos="1444625" algn="l"/>
                <a:tab pos="2170113" algn="l"/>
                <a:tab pos="289242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tabLst>
                <a:tab pos="722313" algn="l"/>
                <a:tab pos="1444625" algn="l"/>
                <a:tab pos="2170113" algn="l"/>
                <a:tab pos="289242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tabLst>
                <a:tab pos="722313" algn="l"/>
                <a:tab pos="1444625" algn="l"/>
                <a:tab pos="2170113" algn="l"/>
                <a:tab pos="289242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2313" algn="l"/>
                <a:tab pos="1444625" algn="l"/>
                <a:tab pos="2170113" algn="l"/>
                <a:tab pos="289242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2313" algn="l"/>
                <a:tab pos="1444625" algn="l"/>
                <a:tab pos="2170113" algn="l"/>
                <a:tab pos="289242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2313" algn="l"/>
                <a:tab pos="1444625" algn="l"/>
                <a:tab pos="2170113" algn="l"/>
                <a:tab pos="289242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2313" algn="l"/>
                <a:tab pos="1444625" algn="l"/>
                <a:tab pos="2170113" algn="l"/>
                <a:tab pos="289242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mtClean="0">
                <a:ea typeface="SimSun" panose="02010600030101010101" pitchFamily="2" charset="-122"/>
              </a:rPr>
              <a:t>03/04/10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B83F89-514A-4D60-A7DB-234D6922F3E8}" type="slidenum">
              <a:rPr lang="en-US" altLang="cs-CZ"/>
              <a:pPr>
                <a:spcBef>
                  <a:spcPct val="0"/>
                </a:spcBef>
              </a:pPr>
              <a:t>8</a:t>
            </a:fld>
            <a:endParaRPr lang="en-US" altLang="cs-CZ"/>
          </a:p>
        </p:txBody>
      </p:sp>
      <p:sp>
        <p:nvSpPr>
          <p:cNvPr id="1024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51375" cy="3487738"/>
          </a:xfrm>
          <a:solidFill>
            <a:srgbClr val="FFFFFF"/>
          </a:solidFill>
          <a:ln/>
        </p:spPr>
      </p:sp>
      <p:sp>
        <p:nvSpPr>
          <p:cNvPr id="10245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0088" y="4416425"/>
            <a:ext cx="5611812" cy="4186238"/>
          </a:xfrm>
          <a:noFill/>
        </p:spPr>
        <p:txBody>
          <a:bodyPr lIns="91442" tIns="45722" rIns="91442" bIns="45722"/>
          <a:lstStyle/>
          <a:p>
            <a:pPr eaLnBrk="1" hangingPunct="1">
              <a:spcBef>
                <a:spcPts val="450"/>
              </a:spcBef>
              <a:tabLst>
                <a:tab pos="0" algn="l"/>
                <a:tab pos="454025" algn="l"/>
                <a:tab pos="911225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3213" algn="l"/>
                <a:tab pos="4570413" algn="l"/>
                <a:tab pos="5027613" algn="l"/>
                <a:tab pos="5484813" algn="l"/>
                <a:tab pos="5940425" algn="l"/>
                <a:tab pos="6399213" algn="l"/>
                <a:tab pos="6856413" algn="l"/>
                <a:tab pos="7312025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AU" altLang="cs-CZ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8D53F0-F12C-4899-B5BE-DC7E8C243872}" type="slidenum">
              <a:rPr lang="en-AU" altLang="cs-CZ"/>
              <a:pPr>
                <a:spcBef>
                  <a:spcPct val="0"/>
                </a:spcBef>
              </a:pPr>
              <a:t>9</a:t>
            </a:fld>
            <a:endParaRPr lang="en-AU" altLang="cs-CZ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3437" cy="3482975"/>
          </a:xfrm>
          <a:ln cap="flat"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4416425"/>
            <a:ext cx="4713287" cy="4183063"/>
          </a:xfrm>
          <a:noFill/>
        </p:spPr>
        <p:txBody>
          <a:bodyPr wrap="none" lIns="93824" tIns="46913" rIns="93824" bIns="46913" anchor="ctr"/>
          <a:lstStyle/>
          <a:p>
            <a:endParaRPr lang="en-GB" altLang="cs-CZ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8380E-2BF0-4975-BCBB-11A786F1D4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8257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8CC70-E1DF-426B-B5D2-207AAECBA9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933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419100"/>
            <a:ext cx="2057400" cy="570706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419100"/>
            <a:ext cx="6019800" cy="57070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84123-5F76-4DD5-AD9D-EBAE81723C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743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63341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57A2E-3FFA-4507-9B75-161C2F9A24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8386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E7B05-D3FF-4CB0-827B-A558A0808C6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091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93808-7FF7-4B5E-A308-BE6AB3B035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4363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8FB9C-931E-4EFC-993F-61FE332EEE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2669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A40F2-F94D-4A76-B1F4-40567F375E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2860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0BA8-2066-448B-9F50-11C879217C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3163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801ED-6CCA-4FC3-A1AA-9895EFE1BC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7704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A64A2-B4F2-4CF0-87F2-847357CB7C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376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126B3-B9F9-4AB5-8FB1-93A72F1E6E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9113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DD414-26D1-4262-9E2A-D2B3E3DF82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0414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077E7-CB55-46CB-AD9E-16AC824C65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9176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5A108-5F34-4810-8523-8DC96AC671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3816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214F7-9442-4BA4-A0B2-54811F50B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7454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84262-15F4-426B-ADFC-49ABF74EE7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149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2507D-F65D-41B0-87B3-3270C9C196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837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59291-45EB-4733-91F8-43CB4FBDD3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551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8050A-4D86-4835-81F4-ED59C5920B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485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5FCA9-95C1-459B-B37B-291988B361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433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56D3-D419-4874-8E47-90EADFC284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243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EEEE1-D21D-4999-B1B8-0205DD3087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036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48A38-7520-4226-A8F8-7EF9C8A2CB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468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9100"/>
            <a:ext cx="8229600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Předcházejme bolesti dříve neže 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71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83E0594-03C3-4F31-A96D-CC7E096FAF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31" name="Freeform 8"/>
          <p:cNvSpPr>
            <a:spLocks/>
          </p:cNvSpPr>
          <p:nvPr userDrawn="1"/>
        </p:nvSpPr>
        <p:spPr bwMode="auto">
          <a:xfrm rot="10800000">
            <a:off x="-7938" y="3519488"/>
            <a:ext cx="2203451" cy="3351212"/>
          </a:xfrm>
          <a:custGeom>
            <a:avLst/>
            <a:gdLst>
              <a:gd name="T0" fmla="*/ 2147483646 w 947"/>
              <a:gd name="T1" fmla="*/ 2147483646 h 1197"/>
              <a:gd name="T2" fmla="*/ 2147483646 w 947"/>
              <a:gd name="T3" fmla="*/ 2147483646 h 1197"/>
              <a:gd name="T4" fmla="*/ 2147483646 w 947"/>
              <a:gd name="T5" fmla="*/ 2147483646 h 1197"/>
              <a:gd name="T6" fmla="*/ 2147483646 w 947"/>
              <a:gd name="T7" fmla="*/ 2147483646 h 1197"/>
              <a:gd name="T8" fmla="*/ 2147483646 w 947"/>
              <a:gd name="T9" fmla="*/ 2147483646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47" h="1197">
                <a:moveTo>
                  <a:pt x="227" y="6"/>
                </a:moveTo>
                <a:cubicBezTo>
                  <a:pt x="164" y="15"/>
                  <a:pt x="595" y="108"/>
                  <a:pt x="709" y="286"/>
                </a:cubicBezTo>
                <a:cubicBezTo>
                  <a:pt x="823" y="464"/>
                  <a:pt x="849" y="655"/>
                  <a:pt x="941" y="943"/>
                </a:cubicBezTo>
                <a:cubicBezTo>
                  <a:pt x="924" y="166"/>
                  <a:pt x="947" y="1197"/>
                  <a:pt x="942" y="6"/>
                </a:cubicBezTo>
                <a:cubicBezTo>
                  <a:pt x="0" y="0"/>
                  <a:pt x="371" y="11"/>
                  <a:pt x="227" y="6"/>
                </a:cubicBezTo>
                <a:close/>
              </a:path>
            </a:pathLst>
          </a:custGeom>
          <a:solidFill>
            <a:srgbClr val="EEF7EF"/>
          </a:solidFill>
          <a:ln w="9525">
            <a:solidFill>
              <a:srgbClr val="E9E7F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2" name="Freeform 9"/>
          <p:cNvSpPr>
            <a:spLocks/>
          </p:cNvSpPr>
          <p:nvPr userDrawn="1"/>
        </p:nvSpPr>
        <p:spPr bwMode="auto">
          <a:xfrm>
            <a:off x="7648575" y="-3175"/>
            <a:ext cx="1503363" cy="1900238"/>
          </a:xfrm>
          <a:custGeom>
            <a:avLst/>
            <a:gdLst>
              <a:gd name="T0" fmla="*/ 2147483646 w 947"/>
              <a:gd name="T1" fmla="*/ 2147483646 h 1197"/>
              <a:gd name="T2" fmla="*/ 2147483646 w 947"/>
              <a:gd name="T3" fmla="*/ 2147483646 h 1197"/>
              <a:gd name="T4" fmla="*/ 2147483646 w 947"/>
              <a:gd name="T5" fmla="*/ 2147483646 h 1197"/>
              <a:gd name="T6" fmla="*/ 2147483646 w 947"/>
              <a:gd name="T7" fmla="*/ 2147483646 h 1197"/>
              <a:gd name="T8" fmla="*/ 2147483646 w 947"/>
              <a:gd name="T9" fmla="*/ 2147483646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47" h="1197">
                <a:moveTo>
                  <a:pt x="227" y="6"/>
                </a:moveTo>
                <a:cubicBezTo>
                  <a:pt x="164" y="15"/>
                  <a:pt x="595" y="108"/>
                  <a:pt x="709" y="286"/>
                </a:cubicBezTo>
                <a:cubicBezTo>
                  <a:pt x="823" y="464"/>
                  <a:pt x="849" y="655"/>
                  <a:pt x="941" y="943"/>
                </a:cubicBezTo>
                <a:cubicBezTo>
                  <a:pt x="924" y="166"/>
                  <a:pt x="947" y="1197"/>
                  <a:pt x="942" y="6"/>
                </a:cubicBezTo>
                <a:cubicBezTo>
                  <a:pt x="0" y="0"/>
                  <a:pt x="371" y="11"/>
                  <a:pt x="227" y="6"/>
                </a:cubicBezTo>
                <a:close/>
              </a:path>
            </a:pathLst>
          </a:custGeom>
          <a:solidFill>
            <a:srgbClr val="E9E7F4"/>
          </a:solidFill>
          <a:ln w="9525">
            <a:solidFill>
              <a:srgbClr val="E9E7F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C5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C5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C5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C5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C5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 b="1">
          <a:solidFill>
            <a:srgbClr val="00AC5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 b="1">
          <a:solidFill>
            <a:srgbClr val="00AC5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 b="1">
          <a:solidFill>
            <a:srgbClr val="00AC5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 b="1">
          <a:solidFill>
            <a:srgbClr val="00AC5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rgbClr val="00AC50"/>
        </a:buClr>
        <a:buSzPct val="75000"/>
        <a:buFont typeface="Arial" panose="020B0604020202020204" pitchFamily="34" charset="0"/>
        <a:buChar char="►"/>
        <a:defRPr sz="2400">
          <a:solidFill>
            <a:srgbClr val="313C8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AC50"/>
        </a:buClr>
        <a:buSzPct val="75000"/>
        <a:buFont typeface="Arial" panose="020B0604020202020204" pitchFamily="34" charset="0"/>
        <a:buChar char="►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AC50"/>
        </a:buClr>
        <a:buSzPct val="75000"/>
        <a:buFont typeface="Arial" panose="020B0604020202020204" pitchFamily="34" charset="0"/>
        <a:buChar char="►"/>
        <a:defRPr sz="2000">
          <a:solidFill>
            <a:srgbClr val="313C8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AC50"/>
        </a:buClr>
        <a:buSzPct val="75000"/>
        <a:buFont typeface="Arial" panose="020B0604020202020204" pitchFamily="34" charset="0"/>
        <a:buChar char="►"/>
        <a:defRPr>
          <a:solidFill>
            <a:srgbClr val="313C8E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AC50"/>
        </a:buClr>
        <a:buSzPct val="75000"/>
        <a:buFont typeface="Arial" panose="020B0604020202020204" pitchFamily="34" charset="0"/>
        <a:buChar char="►"/>
        <a:defRPr sz="1600">
          <a:solidFill>
            <a:srgbClr val="313C8E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AC50"/>
        </a:buClr>
        <a:buSzPct val="75000"/>
        <a:buFont typeface="Arial" charset="0"/>
        <a:buChar char="►"/>
        <a:defRPr sz="1600">
          <a:solidFill>
            <a:srgbClr val="313C8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AC50"/>
        </a:buClr>
        <a:buSzPct val="75000"/>
        <a:buFont typeface="Arial" charset="0"/>
        <a:buChar char="►"/>
        <a:defRPr sz="1600">
          <a:solidFill>
            <a:srgbClr val="313C8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AC50"/>
        </a:buClr>
        <a:buSzPct val="75000"/>
        <a:buFont typeface="Arial" charset="0"/>
        <a:buChar char="►"/>
        <a:defRPr sz="1600">
          <a:solidFill>
            <a:srgbClr val="313C8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AC50"/>
        </a:buClr>
        <a:buSzPct val="75000"/>
        <a:buFont typeface="Arial" charset="0"/>
        <a:buChar char="►"/>
        <a:defRPr sz="1600">
          <a:solidFill>
            <a:srgbClr val="313C8E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82DD564-2241-4B57-ADBA-5E7E48CCFF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audio" Target="../media/media20.m4a"/><Relationship Id="rId7" Type="http://schemas.openxmlformats.org/officeDocument/2006/relationships/oleObject" Target="../embeddings/oleObject2.bin"/><Relationship Id="rId2" Type="http://schemas.microsoft.com/office/2007/relationships/media" Target="../media/media20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hyperlink" Target="https://www.lf3.cuni.cz/3LF-781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420938"/>
            <a:ext cx="8713787" cy="1757362"/>
          </a:xfrm>
        </p:spPr>
        <p:txBody>
          <a:bodyPr/>
          <a:lstStyle/>
          <a:p>
            <a:pPr eaLnBrk="1" hangingPunct="1">
              <a:spcBef>
                <a:spcPct val="65000"/>
              </a:spcBef>
            </a:pPr>
            <a:r>
              <a:rPr lang="cs-CZ" altLang="cs-CZ" sz="3200" smtClean="0"/>
              <a:t>Základy léčby bolesti </a:t>
            </a:r>
            <a:br>
              <a:rPr lang="cs-CZ" altLang="cs-CZ" sz="3200" smtClean="0"/>
            </a:br>
            <a:r>
              <a:rPr lang="en-US" altLang="cs-CZ" sz="1200" smtClean="0"/>
              <a:t/>
            </a:r>
            <a:br>
              <a:rPr lang="en-US" altLang="cs-CZ" sz="1200" smtClean="0"/>
            </a:br>
            <a:endParaRPr lang="cs-CZ" altLang="cs-CZ" sz="120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5013325"/>
            <a:ext cx="6400800" cy="1320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J. Málek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Dri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"/>
          <p:cNvSpPr>
            <a:spLocks noGrp="1"/>
          </p:cNvSpPr>
          <p:nvPr>
            <p:ph type="title"/>
          </p:nvPr>
        </p:nvSpPr>
        <p:spPr>
          <a:xfrm>
            <a:off x="647700" y="5715000"/>
            <a:ext cx="8229600" cy="1143000"/>
          </a:xfrm>
        </p:spPr>
        <p:txBody>
          <a:bodyPr/>
          <a:lstStyle/>
          <a:p>
            <a:r>
              <a:rPr lang="en-US" altLang="cs-CZ" sz="4000" i="1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Is this man feeling pain?</a:t>
            </a: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0" y="6356350"/>
            <a:ext cx="157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>
                <a:solidFill>
                  <a:srgbClr val="FFFFFF"/>
                </a:solidFill>
              </a:rPr>
              <a:t>2.6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ea typeface="ＭＳ Ｐゴシック" panose="020B0600070205080204" pitchFamily="34" charset="-128"/>
              </a:rPr>
              <a:t>Klasifikace bolesti</a:t>
            </a:r>
            <a:endParaRPr lang="en-US" altLang="cs-CZ" smtClean="0">
              <a:ea typeface="ＭＳ Ｐゴシック" panose="020B0600070205080204" pitchFamily="34" charset="-12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87500"/>
          <a:ext cx="8229600" cy="3688032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434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Trvání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Akutní 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Chronic</a:t>
                      </a:r>
                      <a:r>
                        <a:rPr kumimoji="0" lang="cs-CZ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ká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</a:t>
                      </a: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ut</a:t>
                      </a: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ní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na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chronic</a:t>
                      </a:r>
                      <a:r>
                        <a:rPr kumimoji="0" lang="cs-CZ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ké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7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Příčina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Nádorová 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</a:t>
                      </a:r>
                      <a:r>
                        <a:rPr kumimoji="0" lang="cs-CZ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enádorová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7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Mechanism</a:t>
                      </a:r>
                      <a:r>
                        <a:rPr kumimoji="0" lang="cs-CZ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us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Nociceptiv</a:t>
                      </a: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ní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(</a:t>
                      </a: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„</a:t>
                      </a:r>
                      <a:r>
                        <a:rPr kumimoji="0" lang="cs-CZ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fyz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iologic</a:t>
                      </a:r>
                      <a:r>
                        <a:rPr kumimoji="0" lang="cs-CZ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ká</a:t>
                      </a: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“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Neuropatic</a:t>
                      </a:r>
                      <a:r>
                        <a:rPr kumimoji="0" lang="cs-CZ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ká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(</a:t>
                      </a: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„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patologic</a:t>
                      </a:r>
                      <a:r>
                        <a:rPr kumimoji="0" lang="cs-CZ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ká</a:t>
                      </a:r>
                      <a:r>
                        <a:rPr kumimoji="0" lang="cs-CZ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“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401" name="TextBox 4"/>
          <p:cNvSpPr txBox="1">
            <a:spLocks noChangeArrowheads="1"/>
          </p:cNvSpPr>
          <p:nvPr/>
        </p:nvSpPr>
        <p:spPr bwMode="auto">
          <a:xfrm>
            <a:off x="0" y="6356350"/>
            <a:ext cx="157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>
                <a:solidFill>
                  <a:schemeClr val="tx1"/>
                </a:solidFill>
              </a:rPr>
              <a:t>4.4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04800"/>
            <a:ext cx="903605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Příznaky akutní a chronické bolesti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3810000" cy="4114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u="sng" smtClean="0"/>
              <a:t>Akutní bolest - příznak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pocení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tachykardie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tachypnoe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vazokonstrikce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mydriáza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střevní paralýza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retence moči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katabolismus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hyperglykemie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11638" y="1524000"/>
            <a:ext cx="4932362" cy="4114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u="sng" smtClean="0"/>
              <a:t>Chronická bolest - onemocnění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poruchy spánku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deprese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poruchy libida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nechutenství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zácpa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zhoršená kvalita života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sociální izolace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změny osobnosti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ztráta zaměstnání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mtClean="0"/>
              <a:t>nebezpečí suicidia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Akutní bolest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50825" y="1312863"/>
            <a:ext cx="8388350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DEF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1938" indent="-261938"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70000"/>
              </a:spcBef>
            </a:pPr>
            <a:r>
              <a:rPr lang="cs-CZ" altLang="cs-CZ" b="1">
                <a:solidFill>
                  <a:schemeClr val="accent2"/>
                </a:solidFill>
              </a:rPr>
              <a:t>„</a:t>
            </a:r>
            <a:r>
              <a:rPr lang="cs-CZ" altLang="cs-CZ" i="1">
                <a:solidFill>
                  <a:schemeClr val="accent2"/>
                </a:solidFill>
              </a:rPr>
              <a:t>Bolest je pátá vitální funkce (vědomí, dýchání, oběh, metabolismus, bolest)</a:t>
            </a:r>
            <a:r>
              <a:rPr lang="en-US" altLang="cs-CZ" b="1">
                <a:solidFill>
                  <a:schemeClr val="accent2"/>
                </a:solidFill>
              </a:rPr>
              <a:t>’</a:t>
            </a:r>
            <a:r>
              <a:rPr lang="en-US" altLang="cs-CZ">
                <a:solidFill>
                  <a:schemeClr val="accent2"/>
                </a:solidFill>
              </a:rPr>
              <a:t>’</a:t>
            </a:r>
            <a:r>
              <a:rPr lang="cs-CZ" altLang="cs-CZ">
                <a:solidFill>
                  <a:schemeClr val="accent2"/>
                </a:solidFill>
              </a:rPr>
              <a:t> – </a:t>
            </a:r>
            <a:r>
              <a:rPr lang="en-US" altLang="en-US" sz="2000">
                <a:solidFill>
                  <a:schemeClr val="accent2"/>
                </a:solidFill>
              </a:rPr>
              <a:t>American Pain Society Quality Improvement Committee. </a:t>
            </a:r>
            <a:r>
              <a:rPr lang="en-US" altLang="en-US" sz="2000" i="1">
                <a:solidFill>
                  <a:schemeClr val="accent2"/>
                </a:solidFill>
              </a:rPr>
              <a:t>JAMA</a:t>
            </a:r>
            <a:r>
              <a:rPr lang="en-US" altLang="en-US" sz="2000">
                <a:solidFill>
                  <a:schemeClr val="accent2"/>
                </a:solidFill>
              </a:rPr>
              <a:t>. 1995;1847–1880</a:t>
            </a:r>
            <a:r>
              <a:rPr lang="en-US" altLang="en-US" sz="2000" b="1">
                <a:solidFill>
                  <a:schemeClr val="bg1"/>
                </a:solidFill>
              </a:rPr>
              <a:t>.</a:t>
            </a:r>
          </a:p>
          <a:p>
            <a:pPr eaLnBrk="1" hangingPunct="1">
              <a:spcBef>
                <a:spcPct val="70000"/>
              </a:spcBef>
            </a:pPr>
            <a:r>
              <a:rPr lang="cs-CZ" altLang="cs-CZ" i="1"/>
              <a:t>Pacienti mají právo na adekvátní vyhodnocení a léčbu bolesti</a:t>
            </a:r>
            <a:r>
              <a:rPr lang="en-US" altLang="cs-CZ"/>
              <a:t> (</a:t>
            </a:r>
            <a:r>
              <a:rPr lang="en-US" altLang="cs-CZ" sz="2000"/>
              <a:t>JCAHO Standard RI 1.2.8, 2000</a:t>
            </a:r>
            <a:r>
              <a:rPr lang="en-US" altLang="cs-CZ"/>
              <a:t>).</a:t>
            </a:r>
            <a:r>
              <a:rPr lang="cs-CZ" altLang="cs-CZ"/>
              <a:t> </a:t>
            </a:r>
            <a:r>
              <a:rPr lang="cs-CZ" altLang="cs-CZ" i="1"/>
              <a:t>Bolest by měla být</a:t>
            </a:r>
            <a:r>
              <a:rPr lang="en-US" altLang="cs-CZ" i="1"/>
              <a:t> </a:t>
            </a:r>
            <a:r>
              <a:rPr lang="cs-CZ" altLang="cs-CZ" i="1"/>
              <a:t>vyhodnocována u všech pacientů</a:t>
            </a:r>
            <a:r>
              <a:rPr lang="cs-CZ" altLang="cs-CZ"/>
              <a:t> </a:t>
            </a:r>
            <a:r>
              <a:rPr lang="en-US" altLang="cs-CZ"/>
              <a:t>(</a:t>
            </a:r>
            <a:r>
              <a:rPr lang="en-US" altLang="cs-CZ" sz="2000"/>
              <a:t>JCAHO</a:t>
            </a:r>
            <a:r>
              <a:rPr lang="cs-CZ" altLang="cs-CZ" sz="2000"/>
              <a:t> </a:t>
            </a:r>
            <a:r>
              <a:rPr lang="en-US" altLang="cs-CZ" sz="2000"/>
              <a:t>Standard PE1.4, 2000</a:t>
            </a:r>
            <a:r>
              <a:rPr lang="en-US" altLang="cs-CZ"/>
              <a:t>)</a:t>
            </a:r>
            <a:endParaRPr lang="cs-CZ" altLang="cs-CZ" baseline="30000"/>
          </a:p>
          <a:p>
            <a:pPr eaLnBrk="1" hangingPunct="1">
              <a:spcBef>
                <a:spcPct val="70000"/>
              </a:spcBef>
            </a:pPr>
            <a:r>
              <a:rPr lang="cs-CZ" altLang="cs-CZ" i="1"/>
              <a:t>Nedostatečně kontrolovaná pooperační bolest může vyvolat nežádoucí projevy</a:t>
            </a:r>
            <a:r>
              <a:rPr lang="cs-CZ" altLang="cs-CZ"/>
              <a:t> -</a:t>
            </a:r>
            <a:r>
              <a:rPr lang="en-US" altLang="cs-CZ" sz="2000"/>
              <a:t>Berry PH et al. Pain: Current Understanding of Assessment, Management and Treatments. National Pharmaceutical Council, Inc 2001: 14, 21</a:t>
            </a:r>
          </a:p>
          <a:p>
            <a:pPr eaLnBrk="1" hangingPunct="1">
              <a:spcBef>
                <a:spcPct val="70000"/>
              </a:spcBef>
            </a:pPr>
            <a:endParaRPr lang="cs-CZ" altLang="cs-CZ" sz="200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619250" y="6645275"/>
            <a:ext cx="684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>
            <a:spAutoFit/>
          </a:bodyPr>
          <a:lstStyle>
            <a:lvl1pPr defTabSz="449263"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</a:tabLst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</a:tabLst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</a:tabLst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80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1619250" y="3573463"/>
            <a:ext cx="5545138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DEF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Význam léčby akutní bolesti (LAB)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6675"/>
            <a:ext cx="8229600" cy="5045075"/>
          </a:xfrm>
          <a:extLst>
            <a:ext uri="{909E8E84-426E-40DD-AFC4-6F175D3DCCD1}">
              <a14:hiddenFill xmlns:a14="http://schemas.microsoft.com/office/drawing/2010/main">
                <a:solidFill>
                  <a:srgbClr val="FFF0E1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smtClean="0"/>
              <a:t>Následky nedostatečné analgezie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NÚ na různé systémy (oběhový, dýchací, trávicí, imunitní)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Zvýšená morbidita a mortalita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Zvýšené riziko deliria, deprese, poruch spánku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Zvýšená incidence chronické pooperační bolesti, zhoršená kvalita života po operaci 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mtClean="0"/>
              <a:t>postmastektomická bolest 28-50%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mtClean="0"/>
              <a:t>poststernotomická bolest 24-36%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mtClean="0"/>
              <a:t>po operaci kýly 10-15%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cs-CZ" altLang="cs-CZ" sz="2600" smtClean="0"/>
              <a:t>Základní východiska pro výběr metod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60575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Bezpečnostní profil používaných analgetik a metod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Kontraindikace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Nežádoucí účinky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Dostupnost (ekonomika, skladování)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Snadnost aplikace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Přijatelnost pro sestry a lékaře operačních oborů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 </a:t>
            </a:r>
            <a:r>
              <a:rPr lang="en-US" altLang="cs-CZ" smtClean="0"/>
              <a:t>C</a:t>
            </a:r>
            <a:r>
              <a:rPr lang="cs-CZ" altLang="cs-CZ" smtClean="0"/>
              <a:t>íle a metodika měření účinnosti LAB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smtClean="0"/>
              <a:t>Cíle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cs-CZ" smtClean="0"/>
              <a:t>Nep</a:t>
            </a:r>
            <a:r>
              <a:rPr lang="cs-CZ" altLang="cs-CZ" smtClean="0"/>
              <a:t>řekročit stanovenou úroveň bolesti (VAS </a:t>
            </a:r>
            <a:r>
              <a:rPr lang="en-US" altLang="cs-CZ" smtClean="0"/>
              <a:t>≤</a:t>
            </a:r>
            <a:r>
              <a:rPr lang="cs-CZ" altLang="cs-CZ" smtClean="0"/>
              <a:t> 4 = střední)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Minimalizace nežádoucích účinků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/>
              <a:t>Měření </a:t>
            </a:r>
            <a:r>
              <a:rPr lang="cs-CZ" altLang="cs-CZ" smtClean="0"/>
              <a:t>(zápis do standardní dokumentace nebo speciálního protokolu)</a:t>
            </a:r>
            <a:endParaRPr lang="cs-CZ" altLang="cs-CZ" b="1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Pravidelné měření nejméně 2x denně</a:t>
            </a:r>
            <a:endParaRPr lang="en-US" altLang="cs-CZ" smtClean="0"/>
          </a:p>
          <a:p>
            <a:pPr lvl="2" eaLnBrk="1" hangingPunct="1">
              <a:lnSpc>
                <a:spcPct val="90000"/>
              </a:lnSpc>
            </a:pPr>
            <a:r>
              <a:rPr lang="en-US" altLang="cs-CZ" sz="1800" smtClean="0"/>
              <a:t>I</a:t>
            </a:r>
            <a:r>
              <a:rPr lang="cs-CZ" altLang="cs-CZ" sz="1800" smtClean="0"/>
              <a:t>ntenzit</a:t>
            </a:r>
            <a:r>
              <a:rPr lang="en-US" altLang="cs-CZ" sz="1800" smtClean="0"/>
              <a:t>a</a:t>
            </a:r>
            <a:r>
              <a:rPr lang="cs-CZ" altLang="cs-CZ" sz="1800" smtClean="0"/>
              <a:t> bolesti</a:t>
            </a:r>
            <a:r>
              <a:rPr lang="en-US" altLang="cs-CZ" sz="1800" smtClean="0"/>
              <a:t> – </a:t>
            </a:r>
            <a:r>
              <a:rPr lang="cs-CZ" altLang="cs-CZ" sz="1800" smtClean="0"/>
              <a:t>(</a:t>
            </a:r>
            <a:r>
              <a:rPr lang="en-US" altLang="cs-CZ" sz="1800" smtClean="0"/>
              <a:t>VAS/</a:t>
            </a:r>
            <a:r>
              <a:rPr lang="cs-CZ" altLang="cs-CZ" sz="1800" smtClean="0"/>
              <a:t>NRS/Lickertova škála</a:t>
            </a:r>
            <a:r>
              <a:rPr lang="en-US" altLang="cs-CZ" sz="1800" smtClean="0"/>
              <a:t>/</a:t>
            </a:r>
            <a:r>
              <a:rPr lang="cs-CZ" altLang="cs-CZ" sz="1800" smtClean="0"/>
              <a:t>FLACC)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1800" smtClean="0">
                <a:solidFill>
                  <a:schemeClr val="accent2"/>
                </a:solidFill>
              </a:rPr>
              <a:t>Účinnost léčby – nástup účinku, změna intenzity bolesti</a:t>
            </a:r>
            <a:r>
              <a:rPr lang="cs-CZ" altLang="cs-CZ" sz="1800" smtClean="0"/>
              <a:t> </a:t>
            </a:r>
            <a:endParaRPr lang="en-US" altLang="cs-CZ" sz="1800" smtClean="0"/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Zaznamenávání nežádoucích účinků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1800" smtClean="0"/>
              <a:t>Ramsay</a:t>
            </a:r>
            <a:r>
              <a:rPr lang="cs-CZ" altLang="cs-CZ" sz="1800" smtClean="0">
                <a:solidFill>
                  <a:schemeClr val="accent2"/>
                </a:solidFill>
              </a:rPr>
              <a:t>ovo</a:t>
            </a:r>
            <a:r>
              <a:rPr lang="cs-CZ" altLang="cs-CZ" sz="1800" smtClean="0"/>
              <a:t> skóre</a:t>
            </a:r>
            <a:endParaRPr lang="en-US" altLang="cs-CZ" sz="1800" smtClean="0"/>
          </a:p>
          <a:p>
            <a:pPr lvl="2" eaLnBrk="1" hangingPunct="1">
              <a:lnSpc>
                <a:spcPct val="90000"/>
              </a:lnSpc>
            </a:pPr>
            <a:r>
              <a:rPr lang="en-US" altLang="cs-CZ" sz="1800" smtClean="0"/>
              <a:t>D</a:t>
            </a:r>
            <a:r>
              <a:rPr lang="cs-CZ" altLang="cs-CZ" sz="1800" smtClean="0"/>
              <a:t>echová frekvence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1800" smtClean="0"/>
              <a:t>Spokojenost pacienta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1800" smtClean="0"/>
              <a:t>Stav místa </a:t>
            </a:r>
            <a:r>
              <a:rPr lang="cs-CZ" altLang="cs-CZ" sz="1800" smtClean="0">
                <a:solidFill>
                  <a:schemeClr val="accent2"/>
                </a:solidFill>
              </a:rPr>
              <a:t>vpichu při použití kontinuálních metod</a:t>
            </a:r>
            <a:endParaRPr lang="cs-CZ" altLang="cs-CZ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Základní kriteria úspěchu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Výběr správného postupu</a:t>
            </a:r>
          </a:p>
          <a:p>
            <a:pPr eaLnBrk="1" hangingPunct="1"/>
            <a:r>
              <a:rPr lang="cs-CZ" altLang="cs-CZ" smtClean="0"/>
              <a:t>Pravidelná kontrola účinnosti</a:t>
            </a:r>
          </a:p>
          <a:p>
            <a:pPr eaLnBrk="1" hangingPunct="1"/>
            <a:r>
              <a:rPr lang="cs-CZ" altLang="cs-CZ" smtClean="0"/>
              <a:t>Kontrola vedlejších účinků</a:t>
            </a:r>
          </a:p>
          <a:p>
            <a:pPr eaLnBrk="1" hangingPunct="1"/>
            <a:r>
              <a:rPr lang="cs-CZ" altLang="cs-CZ" smtClean="0"/>
              <a:t>Prospěch versus riziko</a:t>
            </a:r>
          </a:p>
          <a:p>
            <a:pPr lvl="1" eaLnBrk="1" hangingPunct="1"/>
            <a:r>
              <a:rPr lang="cs-CZ" altLang="cs-CZ" smtClean="0"/>
              <a:t>Většina pacientů je schopna tolerovat mírnou bolest</a:t>
            </a:r>
          </a:p>
          <a:p>
            <a:pPr lvl="1" eaLnBrk="1" hangingPunct="1"/>
            <a:r>
              <a:rPr lang="cs-CZ" altLang="cs-CZ" smtClean="0"/>
              <a:t>Vedlejší účinky mohou obtěžovat (znecitlivění, porucha motoriky, nausea)</a:t>
            </a:r>
          </a:p>
          <a:p>
            <a:pPr lvl="1" eaLnBrk="1" hangingPunct="1"/>
            <a:r>
              <a:rPr lang="cs-CZ" altLang="cs-CZ" smtClean="0"/>
              <a:t>Vedlejší účinky mohou přinášet riziko (cévka, rozpojení systému, omyl sestry)</a:t>
            </a:r>
          </a:p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cs-CZ" dirty="0" smtClean="0"/>
              <a:t>Základní principy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76045" y="1362974"/>
            <a:ext cx="8712679" cy="5495026"/>
          </a:xfrm>
        </p:spPr>
        <p:txBody>
          <a:bodyPr>
            <a:normAutofit/>
          </a:bodyPr>
          <a:lstStyle/>
          <a:p>
            <a:r>
              <a:rPr lang="cs-CZ" dirty="0" smtClean="0"/>
              <a:t>Pravidelné měření intenzity bolesti včetně neuropatické složky</a:t>
            </a:r>
          </a:p>
          <a:p>
            <a:r>
              <a:rPr lang="cs-CZ" dirty="0" smtClean="0"/>
              <a:t>Využívat metody RA </a:t>
            </a:r>
          </a:p>
          <a:p>
            <a:r>
              <a:rPr lang="cs-CZ" dirty="0" smtClean="0"/>
              <a:t>Využívat multimodální systémovou analgezii při dodržení KI nesteroidních antiflogistik</a:t>
            </a:r>
          </a:p>
          <a:p>
            <a:r>
              <a:rPr lang="cs-CZ" dirty="0" smtClean="0"/>
              <a:t>Při silné bolesti začít silnými opioidy</a:t>
            </a:r>
          </a:p>
          <a:p>
            <a:r>
              <a:rPr lang="cs-CZ" dirty="0" smtClean="0"/>
              <a:t>Využívat ketamin v </a:t>
            </a:r>
            <a:r>
              <a:rPr lang="cs-CZ" dirty="0" err="1" smtClean="0"/>
              <a:t>subanalgetických</a:t>
            </a:r>
            <a:r>
              <a:rPr lang="cs-CZ" dirty="0" smtClean="0"/>
              <a:t> dávkách</a:t>
            </a:r>
          </a:p>
          <a:p>
            <a:r>
              <a:rPr lang="cs-CZ" dirty="0" smtClean="0"/>
              <a:t>Nejednoznačné </a:t>
            </a:r>
          </a:p>
          <a:p>
            <a:pPr lvl="1"/>
            <a:r>
              <a:rPr lang="cs-CZ" dirty="0" smtClean="0"/>
              <a:t>Systémový lidokain u abdominálních výkonů a KI EPI</a:t>
            </a:r>
          </a:p>
          <a:p>
            <a:pPr lvl="1"/>
            <a:r>
              <a:rPr lang="cs-CZ" dirty="0" smtClean="0"/>
              <a:t>Katetry do ran při KI EPI</a:t>
            </a:r>
          </a:p>
          <a:p>
            <a:pPr lvl="1"/>
            <a:r>
              <a:rPr lang="cs-CZ" dirty="0" smtClean="0"/>
              <a:t>Nepoužívat </a:t>
            </a:r>
            <a:r>
              <a:rPr lang="cs-CZ" dirty="0" err="1" smtClean="0"/>
              <a:t>gapentinoidy</a:t>
            </a:r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1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Možnosti hodnocení akutní bolesti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12875"/>
            <a:ext cx="8458200" cy="3887788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Verbální deskripce (3-5 slov)</a:t>
            </a:r>
          </a:p>
          <a:p>
            <a:pPr eaLnBrk="1" hangingPunct="1"/>
            <a:r>
              <a:rPr lang="cs-CZ" altLang="cs-CZ" sz="2800" smtClean="0"/>
              <a:t>Numerická škála</a:t>
            </a:r>
          </a:p>
          <a:p>
            <a:pPr eaLnBrk="1" hangingPunct="1"/>
            <a:r>
              <a:rPr lang="cs-CZ" altLang="cs-CZ" sz="2800" smtClean="0"/>
              <a:t>Visuální analogová škála</a:t>
            </a:r>
          </a:p>
          <a:p>
            <a:pPr lvl="1" eaLnBrk="1" hangingPunct="1"/>
            <a:r>
              <a:rPr lang="cs-CZ" altLang="cs-CZ" sz="2400" smtClean="0"/>
              <a:t>Horizontální</a:t>
            </a:r>
          </a:p>
          <a:p>
            <a:pPr lvl="1" eaLnBrk="1" hangingPunct="1"/>
            <a:r>
              <a:rPr lang="cs-CZ" altLang="cs-CZ" sz="2400" smtClean="0"/>
              <a:t>Vertikální</a:t>
            </a:r>
          </a:p>
          <a:p>
            <a:pPr lvl="1" eaLnBrk="1" hangingPunct="1"/>
            <a:r>
              <a:rPr lang="cs-CZ" altLang="cs-CZ" sz="2400" smtClean="0"/>
              <a:t>Teploměr </a:t>
            </a:r>
          </a:p>
          <a:p>
            <a:pPr eaLnBrk="1" hangingPunct="1"/>
            <a:r>
              <a:rPr lang="cs-CZ" altLang="cs-CZ" sz="2800" smtClean="0"/>
              <a:t>Obrázkové škály, systémy podobné hře</a:t>
            </a:r>
          </a:p>
        </p:txBody>
      </p:sp>
      <p:graphicFrame>
        <p:nvGraphicFramePr>
          <p:cNvPr id="7168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476375" y="5499100"/>
          <a:ext cx="7345363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kument" r:id="rId5" imgW="5902529" imgH="1091977" progId="Word.Document.8">
                  <p:embed/>
                </p:oleObj>
              </mc:Choice>
              <mc:Fallback>
                <p:oleObj name="Dokument" r:id="rId5" imgW="5902529" imgH="109197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499100"/>
                        <a:ext cx="7345363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5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Users\malek\Pictures\Malek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81" y="1454224"/>
            <a:ext cx="3469303" cy="41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5">
            <a:lum bright="2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t="3271" r="4915" b="9015"/>
          <a:stretch>
            <a:fillRect/>
          </a:stretch>
        </p:blipFill>
        <p:spPr bwMode="auto">
          <a:xfrm>
            <a:off x="323850" y="3429000"/>
            <a:ext cx="4608513" cy="3309938"/>
          </a:xfrm>
          <a:prstGeom prst="rect">
            <a:avLst/>
          </a:prstGeom>
          <a:blipFill dpi="0" rotWithShape="0">
            <a:blip>
              <a:lum bright="26000" contrast="20000"/>
            </a:blip>
            <a:srcRect l="6145" t="3271" r="4915" b="9015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6">
            <a:lum bright="2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13115" r="2455" b="9834"/>
          <a:stretch>
            <a:fillRect/>
          </a:stretch>
        </p:blipFill>
        <p:spPr bwMode="auto">
          <a:xfrm>
            <a:off x="179388" y="333375"/>
            <a:ext cx="4572000" cy="2763838"/>
          </a:xfrm>
          <a:prstGeom prst="rect">
            <a:avLst/>
          </a:prstGeom>
          <a:blipFill dpi="0" rotWithShape="0">
            <a:blip>
              <a:lum bright="26000" contrast="10000"/>
            </a:blip>
            <a:srcRect l="1964" t="13115" r="2455" b="9834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5076825" y="620713"/>
          <a:ext cx="3930650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okument" r:id="rId7" imgW="6487517" imgH="8915480" progId="Word.Document.8">
                  <p:embed/>
                </p:oleObj>
              </mc:Choice>
              <mc:Fallback>
                <p:oleObj name="Dokument" r:id="rId7" imgW="6487517" imgH="89154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620713"/>
                        <a:ext cx="3930650" cy="54006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2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Metody</a:t>
            </a:r>
            <a:r>
              <a:rPr lang="cs-CZ" altLang="cs-CZ" sz="4000" smtClean="0"/>
              <a:t> analgezie u akutní bolesti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u="sng" smtClean="0"/>
              <a:t>Psychologické metody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u="sng" smtClean="0"/>
              <a:t>Fyzikální metody</a:t>
            </a:r>
            <a:r>
              <a:rPr lang="cs-CZ" altLang="cs-CZ" sz="2400" smtClean="0"/>
              <a:t> (chlazení, polohování, TENS, RHB)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u="sng" smtClean="0"/>
              <a:t>Farmakologické metody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u="sng" smtClean="0"/>
              <a:t>Systémová analgesie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smtClean="0"/>
              <a:t>		- Neopioidní analgetika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smtClean="0"/>
              <a:t>		- Opioidy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smtClean="0"/>
              <a:t>		- NMDA antagonisté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u="sng" smtClean="0"/>
              <a:t>Lokoregionální analgezie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3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ráhybolesti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Psychoterapie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vliv prostředí</a:t>
            </a:r>
          </a:p>
          <a:p>
            <a:pPr eaLnBrk="1" hangingPunct="1"/>
            <a:r>
              <a:rPr lang="cs-CZ" altLang="cs-CZ" smtClean="0"/>
              <a:t>informovanost pacienta </a:t>
            </a:r>
          </a:p>
          <a:p>
            <a:pPr eaLnBrk="1" hangingPunct="1"/>
            <a:r>
              <a:rPr lang="cs-CZ" altLang="cs-CZ" smtClean="0"/>
              <a:t>odstranění úzkosti</a:t>
            </a:r>
          </a:p>
          <a:p>
            <a:pPr eaLnBrk="1" hangingPunct="1"/>
            <a:r>
              <a:rPr lang="cs-CZ" altLang="cs-CZ" smtClean="0"/>
              <a:t>audioterapie, aromaterapie atd.</a:t>
            </a:r>
          </a:p>
          <a:p>
            <a:pPr eaLnBrk="1" hangingPunct="1"/>
            <a:r>
              <a:rPr lang="cs-CZ" altLang="cs-CZ" smtClean="0"/>
              <a:t>hypnóza</a:t>
            </a:r>
          </a:p>
          <a:p>
            <a:pPr lvl="1" eaLnBrk="1" hangingPunct="1"/>
            <a:r>
              <a:rPr lang="cs-CZ" altLang="cs-CZ" smtClean="0"/>
              <a:t>monoterapie</a:t>
            </a:r>
          </a:p>
          <a:p>
            <a:pPr lvl="1" eaLnBrk="1" hangingPunct="1"/>
            <a:r>
              <a:rPr lang="cs-CZ" altLang="cs-CZ" smtClean="0"/>
              <a:t>hypnotické techniky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7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Fyzikální postupy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pPr eaLnBrk="1" hangingPunct="1"/>
            <a:r>
              <a:rPr lang="cs-CZ" altLang="cs-CZ" smtClean="0"/>
              <a:t>polohování</a:t>
            </a:r>
          </a:p>
          <a:p>
            <a:pPr eaLnBrk="1" hangingPunct="1"/>
            <a:r>
              <a:rPr lang="cs-CZ" altLang="cs-CZ" smtClean="0"/>
              <a:t>využití chladu</a:t>
            </a:r>
          </a:p>
          <a:p>
            <a:pPr eaLnBrk="1" hangingPunct="1"/>
            <a:r>
              <a:rPr lang="cs-CZ" altLang="cs-CZ" smtClean="0"/>
              <a:t>TENS a ostatní stimulační techniky</a:t>
            </a:r>
          </a:p>
          <a:p>
            <a:pPr eaLnBrk="1" hangingPunct="1"/>
            <a:r>
              <a:rPr lang="cs-CZ" altLang="cs-CZ" smtClean="0"/>
              <a:t>akupunktura a elektropunktura</a:t>
            </a:r>
          </a:p>
          <a:p>
            <a:pPr eaLnBrk="1" hangingPunct="1"/>
            <a:r>
              <a:rPr lang="cs-CZ" altLang="cs-CZ" smtClean="0"/>
              <a:t>RHB jako prevence chronické bolesti (CRPS)</a:t>
            </a:r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Farmakologické metody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Strategie terapie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Začít analgetiky 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Začít vysokými dávkami, ty snižovat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Adjuvantní léčba zpočátku menší význam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mtClean="0"/>
              <a:t>Skupiny analgetik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00125"/>
            <a:ext cx="8964612" cy="5668963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Neopioidní analgetika</a:t>
            </a:r>
          </a:p>
          <a:p>
            <a:pPr lvl="1" eaLnBrk="1" hangingPunct="1"/>
            <a:r>
              <a:rPr lang="cs-CZ" altLang="cs-CZ" smtClean="0"/>
              <a:t>Analgetika – antipyretika</a:t>
            </a:r>
          </a:p>
          <a:p>
            <a:pPr lvl="2" eaLnBrk="1" hangingPunct="1"/>
            <a:r>
              <a:rPr lang="cs-CZ" altLang="cs-CZ" i="1" smtClean="0"/>
              <a:t>paracetamol, metamizol</a:t>
            </a:r>
          </a:p>
          <a:p>
            <a:pPr eaLnBrk="1" hangingPunct="1"/>
            <a:r>
              <a:rPr lang="cs-CZ" altLang="cs-CZ" b="1" smtClean="0"/>
              <a:t>NSA</a:t>
            </a:r>
          </a:p>
          <a:p>
            <a:pPr lvl="1" eaLnBrk="1" hangingPunct="1"/>
            <a:r>
              <a:rPr lang="cs-CZ" altLang="cs-CZ" smtClean="0"/>
              <a:t>Nesteroidní antiflogistika neselektivní</a:t>
            </a:r>
          </a:p>
          <a:p>
            <a:pPr lvl="2" eaLnBrk="1" hangingPunct="1"/>
            <a:r>
              <a:rPr lang="cs-CZ" altLang="cs-CZ" i="1" smtClean="0"/>
              <a:t>diklofenak, </a:t>
            </a:r>
            <a:r>
              <a:rPr lang="cs-CZ" altLang="cs-CZ" i="1" smtClean="0">
                <a:solidFill>
                  <a:schemeClr val="accent2"/>
                </a:solidFill>
              </a:rPr>
              <a:t>piroxikam,ibuprofen</a:t>
            </a:r>
          </a:p>
          <a:p>
            <a:pPr lvl="1" eaLnBrk="1" hangingPunct="1"/>
            <a:r>
              <a:rPr lang="cs-CZ" altLang="cs-CZ" smtClean="0"/>
              <a:t>Nesteroidní antiflogistika preferenční a koxiby</a:t>
            </a:r>
          </a:p>
          <a:p>
            <a:pPr lvl="2" eaLnBrk="1" hangingPunct="1"/>
            <a:r>
              <a:rPr lang="cs-CZ" altLang="cs-CZ" i="1" smtClean="0"/>
              <a:t>parekoxib, celekoxib, nimesulid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b="1" smtClean="0"/>
              <a:t>Opioidní analgetika</a:t>
            </a:r>
          </a:p>
          <a:p>
            <a:pPr lvl="1" eaLnBrk="1" hangingPunct="1"/>
            <a:r>
              <a:rPr lang="cs-CZ" altLang="cs-CZ" smtClean="0"/>
              <a:t>Slabé opioidy</a:t>
            </a:r>
          </a:p>
          <a:p>
            <a:pPr lvl="2" eaLnBrk="1" hangingPunct="1"/>
            <a:r>
              <a:rPr lang="cs-CZ" altLang="cs-CZ" i="1" smtClean="0"/>
              <a:t>tramadol, </a:t>
            </a:r>
            <a:r>
              <a:rPr lang="cs-CZ" altLang="cs-CZ" i="1" smtClean="0">
                <a:solidFill>
                  <a:schemeClr val="accent2"/>
                </a:solidFill>
              </a:rPr>
              <a:t>kodein, dihydrokodein, skupina smíšených agonistů/antagonistů a parc. agonistů</a:t>
            </a:r>
          </a:p>
          <a:p>
            <a:pPr lvl="1" eaLnBrk="1" hangingPunct="1"/>
            <a:r>
              <a:rPr lang="cs-CZ" altLang="cs-CZ" smtClean="0"/>
              <a:t>Silné opioidy</a:t>
            </a:r>
          </a:p>
          <a:p>
            <a:pPr lvl="2" eaLnBrk="1" hangingPunct="1"/>
            <a:r>
              <a:rPr lang="cs-CZ" altLang="cs-CZ" i="1" smtClean="0">
                <a:solidFill>
                  <a:schemeClr val="accent2"/>
                </a:solidFill>
              </a:rPr>
              <a:t>m</a:t>
            </a:r>
            <a:r>
              <a:rPr lang="it-IT" altLang="cs-CZ" i="1" smtClean="0">
                <a:solidFill>
                  <a:schemeClr val="accent2"/>
                </a:solidFill>
              </a:rPr>
              <a:t>orfin, petidin, piritramid, fentanyl,</a:t>
            </a:r>
            <a:r>
              <a:rPr lang="cs-CZ" altLang="cs-CZ" i="1" smtClean="0">
                <a:solidFill>
                  <a:schemeClr val="accent2"/>
                </a:solidFill>
              </a:rPr>
              <a:t> </a:t>
            </a:r>
            <a:r>
              <a:rPr lang="it-IT" altLang="cs-CZ" i="1" smtClean="0">
                <a:solidFill>
                  <a:schemeClr val="accent2"/>
                </a:solidFill>
              </a:rPr>
              <a:t>sufentanil</a:t>
            </a:r>
            <a:r>
              <a:rPr lang="cs-CZ" altLang="cs-CZ" i="1" smtClean="0">
                <a:solidFill>
                  <a:schemeClr val="accent2"/>
                </a:solidFill>
              </a:rPr>
              <a:t>,ALFNT, RemiFNT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33413"/>
          </a:xfrm>
        </p:spPr>
        <p:txBody>
          <a:bodyPr/>
          <a:lstStyle/>
          <a:p>
            <a:pPr eaLnBrk="1" hangingPunct="1"/>
            <a:r>
              <a:rPr lang="cs-CZ" altLang="cs-CZ" smtClean="0"/>
              <a:t>Analgetika – antipyretika</a:t>
            </a: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z="2000" smtClean="0"/>
              <a:t>(</a:t>
            </a:r>
            <a:r>
              <a:rPr lang="it-IT" altLang="cs-CZ" sz="2000" smtClean="0"/>
              <a:t>paracetamol, metamizol)</a:t>
            </a:r>
            <a:endParaRPr lang="cs-CZ" altLang="cs-CZ" sz="200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640763" cy="5000625"/>
          </a:xfrm>
        </p:spPr>
        <p:txBody>
          <a:bodyPr/>
          <a:lstStyle/>
          <a:p>
            <a:pPr eaLnBrk="1" hangingPunct="1"/>
            <a:r>
              <a:rPr lang="cs-CZ" altLang="cs-CZ" smtClean="0"/>
              <a:t>Výhody</a:t>
            </a:r>
          </a:p>
          <a:p>
            <a:pPr lvl="1" eaLnBrk="1" hangingPunct="1"/>
            <a:r>
              <a:rPr lang="cs-CZ" altLang="cs-CZ" sz="2000" smtClean="0"/>
              <a:t>Neovlivňují vědomí, dýchání a oběh</a:t>
            </a:r>
          </a:p>
          <a:p>
            <a:pPr lvl="1" eaLnBrk="1" hangingPunct="1"/>
            <a:r>
              <a:rPr lang="cs-CZ" altLang="cs-CZ" sz="2000" smtClean="0"/>
              <a:t>Nevyvolávají PONV</a:t>
            </a:r>
          </a:p>
          <a:p>
            <a:pPr lvl="1" eaLnBrk="1" hangingPunct="1"/>
            <a:r>
              <a:rPr lang="cs-CZ" altLang="cs-CZ" sz="2000" smtClean="0"/>
              <a:t>Neovlivňují hemokoagulaci</a:t>
            </a:r>
          </a:p>
          <a:p>
            <a:pPr lvl="1" eaLnBrk="1" hangingPunct="1"/>
            <a:r>
              <a:rPr lang="cs-CZ" altLang="cs-CZ" sz="2000" smtClean="0"/>
              <a:t>Malý efekt na renální funkce a bronchiální svalovinu,</a:t>
            </a:r>
          </a:p>
          <a:p>
            <a:pPr lvl="1" eaLnBrk="1" hangingPunct="1"/>
            <a:r>
              <a:rPr lang="cs-CZ" altLang="cs-CZ" sz="2000" smtClean="0"/>
              <a:t>Bezpečné pro parenchymové orgány při dodržování dávky a KI</a:t>
            </a:r>
          </a:p>
          <a:p>
            <a:pPr eaLnBrk="1" hangingPunct="1"/>
            <a:r>
              <a:rPr lang="cs-CZ" altLang="cs-CZ" smtClean="0"/>
              <a:t>Nevýhody</a:t>
            </a:r>
          </a:p>
          <a:p>
            <a:pPr lvl="1" eaLnBrk="1" hangingPunct="1"/>
            <a:r>
              <a:rPr lang="cs-CZ" altLang="cs-CZ" sz="2000" smtClean="0"/>
              <a:t>Nedostatečně účinné při silné bolesti</a:t>
            </a:r>
          </a:p>
          <a:p>
            <a:pPr lvl="1" eaLnBrk="1" hangingPunct="1"/>
            <a:r>
              <a:rPr lang="cs-CZ" altLang="cs-CZ" sz="2000" smtClean="0"/>
              <a:t>Menší účinnost při bolesti spojené se zánětem</a:t>
            </a:r>
          </a:p>
          <a:p>
            <a:pPr eaLnBrk="1" hangingPunct="1"/>
            <a:r>
              <a:rPr lang="cs-CZ" altLang="cs-CZ" smtClean="0"/>
              <a:t>Poznámky</a:t>
            </a:r>
          </a:p>
          <a:p>
            <a:pPr lvl="1" eaLnBrk="1" hangingPunct="1">
              <a:spcBef>
                <a:spcPct val="10000"/>
              </a:spcBef>
            </a:pPr>
            <a:r>
              <a:rPr lang="cs-CZ" altLang="cs-CZ" sz="2000" smtClean="0"/>
              <a:t>Při současném podávání paracetamolu a antiemetik ze skupiny setronů (5HT3 antagonistů) dochází ke vzájemné a oboustranné antagonizaci účinků.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en-US" altLang="cs-CZ" smtClean="0"/>
              <a:t>NSA –</a:t>
            </a:r>
            <a:r>
              <a:rPr lang="cs-CZ" altLang="cs-CZ" smtClean="0"/>
              <a:t> neselektivní</a:t>
            </a: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z="2000" smtClean="0"/>
              <a:t>(</a:t>
            </a:r>
            <a:r>
              <a:rPr lang="it-IT" altLang="cs-CZ" sz="2000" smtClean="0"/>
              <a:t>diklofenak, piroxikam</a:t>
            </a:r>
            <a:r>
              <a:rPr lang="cs-CZ" altLang="cs-CZ" sz="2000" smtClean="0">
                <a:solidFill>
                  <a:schemeClr val="hlink"/>
                </a:solidFill>
              </a:rPr>
              <a:t>, </a:t>
            </a:r>
            <a:r>
              <a:rPr lang="cs-CZ" altLang="cs-CZ" sz="2000" smtClean="0"/>
              <a:t>ibuprofen</a:t>
            </a:r>
            <a:r>
              <a:rPr lang="it-IT" altLang="cs-CZ" sz="2000" smtClean="0"/>
              <a:t>)</a:t>
            </a:r>
            <a:endParaRPr lang="cs-CZ" altLang="cs-CZ" sz="200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964612" cy="5073650"/>
          </a:xfrm>
        </p:spPr>
        <p:txBody>
          <a:bodyPr/>
          <a:lstStyle/>
          <a:p>
            <a:pPr eaLnBrk="1" hangingPunct="1"/>
            <a:r>
              <a:rPr lang="cs-CZ" altLang="cs-CZ" smtClean="0"/>
              <a:t>Výhody</a:t>
            </a:r>
          </a:p>
          <a:p>
            <a:pPr lvl="1" eaLnBrk="1" hangingPunct="1"/>
            <a:r>
              <a:rPr lang="cs-CZ" altLang="cs-CZ" sz="2000" smtClean="0"/>
              <a:t>Není riziko útlumu vědomí a dechu</a:t>
            </a:r>
          </a:p>
          <a:p>
            <a:pPr lvl="1" eaLnBrk="1" hangingPunct="1"/>
            <a:r>
              <a:rPr lang="cs-CZ" altLang="cs-CZ" sz="2000" smtClean="0"/>
              <a:t>Neovlivňují oběh</a:t>
            </a:r>
          </a:p>
          <a:p>
            <a:pPr lvl="1" eaLnBrk="1" hangingPunct="1"/>
            <a:r>
              <a:rPr lang="cs-CZ" altLang="cs-CZ" sz="2000" smtClean="0"/>
              <a:t>Lépe účinkují na bolest se zánětlivou složkou než analg. - antipyretika</a:t>
            </a:r>
          </a:p>
          <a:p>
            <a:pPr eaLnBrk="1" hangingPunct="1"/>
            <a:r>
              <a:rPr lang="cs-CZ" altLang="cs-CZ" smtClean="0"/>
              <a:t>Nevýhody</a:t>
            </a:r>
          </a:p>
          <a:p>
            <a:pPr lvl="1" eaLnBrk="1" hangingPunct="1"/>
            <a:r>
              <a:rPr lang="cs-CZ" altLang="cs-CZ" sz="2000" smtClean="0"/>
              <a:t>Nedostatečně účinné při silné bolesti</a:t>
            </a:r>
          </a:p>
          <a:p>
            <a:pPr lvl="1" eaLnBrk="1" hangingPunct="1"/>
            <a:r>
              <a:rPr lang="cs-CZ" altLang="cs-CZ" sz="2000" smtClean="0"/>
              <a:t>Gastrointestinální toxicita</a:t>
            </a:r>
          </a:p>
          <a:p>
            <a:pPr lvl="1" eaLnBrk="1" hangingPunct="1"/>
            <a:r>
              <a:rPr lang="cs-CZ" altLang="cs-CZ" sz="2000" smtClean="0"/>
              <a:t>Reverzibilní antiagregační efekt,</a:t>
            </a:r>
          </a:p>
          <a:p>
            <a:pPr lvl="1" eaLnBrk="1" hangingPunct="1"/>
            <a:r>
              <a:rPr lang="cs-CZ" altLang="cs-CZ" sz="2000" smtClean="0"/>
              <a:t>Nefrotoxicita (cave při hypovolémii! a kombinaci s ACE inhibitory!)</a:t>
            </a:r>
          </a:p>
          <a:p>
            <a:pPr lvl="1" eaLnBrk="1" hangingPunct="1"/>
            <a:r>
              <a:rPr lang="cs-CZ" altLang="cs-CZ" sz="2000" smtClean="0"/>
              <a:t>Kardiotoxicita, nevhodné u nemocných nad 65 let věku.</a:t>
            </a:r>
          </a:p>
          <a:p>
            <a:pPr lvl="1" eaLnBrk="1" hangingPunct="1"/>
            <a:r>
              <a:rPr lang="cs-CZ" altLang="cs-CZ" sz="2000" smtClean="0"/>
              <a:t>Ibuprofen nemá parenterální formu</a:t>
            </a:r>
          </a:p>
          <a:p>
            <a:pPr eaLnBrk="1" hangingPunct="1"/>
            <a:r>
              <a:rPr lang="cs-CZ" altLang="cs-CZ" smtClean="0"/>
              <a:t>Poznámky </a:t>
            </a:r>
          </a:p>
          <a:p>
            <a:pPr lvl="1" eaLnBrk="1" hangingPunct="1">
              <a:spcBef>
                <a:spcPct val="10000"/>
              </a:spcBef>
            </a:pPr>
            <a:r>
              <a:rPr lang="cs-CZ" altLang="cs-CZ" sz="2000" smtClean="0"/>
              <a:t>Nevhodné po ORL operacích a endoskop. urologických operacích</a:t>
            </a:r>
          </a:p>
          <a:p>
            <a:pPr lvl="1" eaLnBrk="1" hangingPunct="1">
              <a:spcBef>
                <a:spcPct val="10000"/>
              </a:spcBef>
            </a:pPr>
            <a:r>
              <a:rPr lang="cs-CZ" altLang="cs-CZ" sz="2000" smtClean="0"/>
              <a:t>Nepodávat před blokádami, kde je porucha funkce trombocytů kontraindikací jejich provedení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Základy anesteziologie </a:t>
            </a:r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www.lf3.cuni.cz/3LF-781.html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9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mtClean="0"/>
              <a:t>NSA </a:t>
            </a:r>
            <a:r>
              <a:rPr lang="en-US" altLang="cs-CZ" smtClean="0"/>
              <a:t>-</a:t>
            </a:r>
            <a:r>
              <a:rPr lang="cs-CZ" altLang="cs-CZ" smtClean="0"/>
              <a:t> preferenční a koxiby</a:t>
            </a: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z="2000" smtClean="0"/>
              <a:t>(</a:t>
            </a:r>
            <a:r>
              <a:rPr lang="it-IT" altLang="cs-CZ" sz="2000" smtClean="0"/>
              <a:t>parekoxib, celekoxib, nimesulid)</a:t>
            </a:r>
            <a:endParaRPr lang="cs-CZ" altLang="cs-CZ" sz="20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785225" cy="5073650"/>
          </a:xfrm>
        </p:spPr>
        <p:txBody>
          <a:bodyPr/>
          <a:lstStyle/>
          <a:p>
            <a:pPr eaLnBrk="1" hangingPunct="1"/>
            <a:r>
              <a:rPr lang="cs-CZ" altLang="cs-CZ" smtClean="0"/>
              <a:t>Výhody</a:t>
            </a:r>
            <a:endParaRPr lang="en-US" altLang="cs-CZ" smtClean="0"/>
          </a:p>
          <a:p>
            <a:pPr lvl="1" eaLnBrk="1" hangingPunct="1"/>
            <a:r>
              <a:rPr lang="cs-CZ" altLang="cs-CZ" sz="2000" smtClean="0"/>
              <a:t>J</a:t>
            </a:r>
            <a:r>
              <a:rPr lang="en-US" altLang="cs-CZ" sz="2000" smtClean="0"/>
              <a:t>ako u neselektivn</a:t>
            </a:r>
            <a:r>
              <a:rPr lang="cs-CZ" altLang="cs-CZ" sz="2000" smtClean="0"/>
              <a:t>ích NSA</a:t>
            </a:r>
          </a:p>
          <a:p>
            <a:pPr lvl="1" eaLnBrk="1" hangingPunct="1"/>
            <a:r>
              <a:rPr lang="cs-CZ" altLang="cs-CZ" sz="2000" smtClean="0"/>
              <a:t>Parekoxib -minimální ovlivnění hemokoagulace </a:t>
            </a:r>
          </a:p>
          <a:p>
            <a:pPr lvl="1" eaLnBrk="1" hangingPunct="1"/>
            <a:r>
              <a:rPr lang="cs-CZ" altLang="cs-CZ" sz="2000" smtClean="0"/>
              <a:t>Dávkování 1–2x denně</a:t>
            </a:r>
          </a:p>
          <a:p>
            <a:pPr eaLnBrk="1" hangingPunct="1"/>
            <a:r>
              <a:rPr lang="cs-CZ" altLang="cs-CZ" smtClean="0"/>
              <a:t>Nevýhody</a:t>
            </a:r>
          </a:p>
          <a:p>
            <a:pPr lvl="1" eaLnBrk="1" hangingPunct="1"/>
            <a:r>
              <a:rPr lang="cs-CZ" altLang="cs-CZ" sz="2000" smtClean="0"/>
              <a:t>Parenterálně jen parekoxib</a:t>
            </a:r>
          </a:p>
          <a:p>
            <a:pPr eaLnBrk="1" hangingPunct="1"/>
            <a:r>
              <a:rPr lang="cs-CZ" altLang="cs-CZ" smtClean="0"/>
              <a:t>Poznámky </a:t>
            </a:r>
          </a:p>
          <a:p>
            <a:pPr lvl="1" eaLnBrk="1" hangingPunct="1"/>
            <a:r>
              <a:rPr lang="cs-CZ" altLang="cs-CZ" sz="2000" smtClean="0"/>
              <a:t>Vhodnější po ORL a endoskopických urologických operacích</a:t>
            </a:r>
          </a:p>
          <a:p>
            <a:pPr lvl="1" eaLnBrk="1" hangingPunct="1"/>
            <a:r>
              <a:rPr lang="cs-CZ" altLang="cs-CZ" sz="2000" smtClean="0"/>
              <a:t>Parekoxib má susp. prokoagulační účinky, je kontraindikován u pacientů po aortokoronárním bypassu, lze ho jinak podat i v premedikaci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mtClean="0"/>
              <a:t>Slabé opioidy</a:t>
            </a:r>
            <a:r>
              <a:rPr lang="en-US" altLang="cs-CZ" smtClean="0"/>
              <a:t> </a:t>
            </a:r>
            <a:br>
              <a:rPr lang="en-US" altLang="cs-CZ" smtClean="0"/>
            </a:br>
            <a:r>
              <a:rPr lang="en-US" altLang="cs-CZ" sz="2000" smtClean="0"/>
              <a:t>(</a:t>
            </a:r>
            <a:r>
              <a:rPr lang="it-IT" altLang="cs-CZ" sz="2000" smtClean="0"/>
              <a:t>tramadol)</a:t>
            </a:r>
            <a:endParaRPr lang="cs-CZ" altLang="cs-CZ" sz="200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785225" cy="5073650"/>
          </a:xfrm>
        </p:spPr>
        <p:txBody>
          <a:bodyPr/>
          <a:lstStyle/>
          <a:p>
            <a:pPr eaLnBrk="1" hangingPunct="1"/>
            <a:r>
              <a:rPr lang="cs-CZ" altLang="cs-CZ" smtClean="0"/>
              <a:t>Výhody</a:t>
            </a:r>
            <a:endParaRPr lang="en-US" altLang="cs-CZ" smtClean="0"/>
          </a:p>
          <a:p>
            <a:pPr lvl="1" eaLnBrk="1" hangingPunct="1"/>
            <a:r>
              <a:rPr lang="cs-CZ" altLang="cs-CZ" sz="2000" smtClean="0"/>
              <a:t>Široká škála aplikačních cest</a:t>
            </a:r>
          </a:p>
          <a:p>
            <a:pPr lvl="1" eaLnBrk="1" hangingPunct="1"/>
            <a:r>
              <a:rPr lang="cs-CZ" altLang="cs-CZ" sz="2000" smtClean="0"/>
              <a:t>Dobrá biologická dostupnost z GIT</a:t>
            </a:r>
          </a:p>
          <a:p>
            <a:pPr lvl="1" eaLnBrk="1" hangingPunct="1"/>
            <a:r>
              <a:rPr lang="cs-CZ" altLang="cs-CZ" sz="2000" smtClean="0"/>
              <a:t>Nezpůsobuje dechový útlum </a:t>
            </a:r>
          </a:p>
          <a:p>
            <a:pPr lvl="1" eaLnBrk="1" hangingPunct="1"/>
            <a:r>
              <a:rPr lang="cs-CZ" altLang="cs-CZ" sz="2000" smtClean="0"/>
              <a:t>Využitelnost v dětském věku i v režimu PCA</a:t>
            </a:r>
          </a:p>
          <a:p>
            <a:pPr lvl="1" eaLnBrk="1" hangingPunct="1"/>
            <a:r>
              <a:rPr lang="cs-CZ" altLang="cs-CZ" sz="2000" smtClean="0"/>
              <a:t>Celá řada aplikačních forem</a:t>
            </a:r>
          </a:p>
          <a:p>
            <a:pPr lvl="1" eaLnBrk="1" hangingPunct="1"/>
            <a:r>
              <a:rPr lang="cs-CZ" altLang="cs-CZ" sz="2000" smtClean="0"/>
              <a:t>Použití není omezeno zákonnými překážkami</a:t>
            </a:r>
          </a:p>
          <a:p>
            <a:pPr eaLnBrk="1" hangingPunct="1"/>
            <a:r>
              <a:rPr lang="cs-CZ" altLang="cs-CZ" smtClean="0"/>
              <a:t>Nevýhody</a:t>
            </a:r>
          </a:p>
          <a:p>
            <a:pPr lvl="1" eaLnBrk="1" hangingPunct="1"/>
            <a:r>
              <a:rPr lang="cs-CZ" altLang="cs-CZ" sz="2000" smtClean="0"/>
              <a:t>Málo účinné analgetikum pro silnou akutní bolest</a:t>
            </a:r>
          </a:p>
          <a:p>
            <a:pPr lvl="1" eaLnBrk="1" hangingPunct="1"/>
            <a:r>
              <a:rPr lang="cs-CZ" altLang="cs-CZ" sz="2000" smtClean="0"/>
              <a:t>Stropový efekt</a:t>
            </a:r>
          </a:p>
          <a:p>
            <a:pPr eaLnBrk="1" hangingPunct="1"/>
            <a:r>
              <a:rPr lang="cs-CZ" altLang="cs-CZ" smtClean="0"/>
              <a:t>Poznámky </a:t>
            </a:r>
          </a:p>
          <a:p>
            <a:pPr lvl="1" eaLnBrk="1" hangingPunct="1"/>
            <a:r>
              <a:rPr lang="cs-CZ" altLang="cs-CZ" sz="2000" smtClean="0"/>
              <a:t>Indikace je mírná a středně silná bolest, analgetikum vhodné pro jednodenní chirurgii.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33413"/>
          </a:xfrm>
        </p:spPr>
        <p:txBody>
          <a:bodyPr/>
          <a:lstStyle/>
          <a:p>
            <a:pPr eaLnBrk="1" hangingPunct="1"/>
            <a:r>
              <a:rPr lang="cs-CZ" altLang="cs-CZ" smtClean="0"/>
              <a:t>Silné opioidy</a:t>
            </a:r>
            <a:br>
              <a:rPr lang="cs-CZ" altLang="cs-CZ" smtClean="0"/>
            </a:br>
            <a:r>
              <a:rPr lang="en-US" altLang="cs-CZ" sz="2000" smtClean="0"/>
              <a:t>(</a:t>
            </a:r>
            <a:r>
              <a:rPr lang="it-IT" altLang="cs-CZ" sz="2000" smtClean="0"/>
              <a:t>morfin, petidin, piritramid, fentanyl, sufentani</a:t>
            </a:r>
            <a:r>
              <a:rPr lang="cs-CZ" altLang="cs-CZ" sz="2000" smtClean="0"/>
              <a:t>l</a:t>
            </a:r>
            <a:r>
              <a:rPr lang="it-IT" altLang="cs-CZ" sz="2000" smtClean="0"/>
              <a:t>)</a:t>
            </a:r>
            <a:endParaRPr lang="cs-CZ" altLang="cs-CZ" sz="200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785225" cy="5073650"/>
          </a:xfrm>
        </p:spPr>
        <p:txBody>
          <a:bodyPr/>
          <a:lstStyle/>
          <a:p>
            <a:pPr eaLnBrk="1" hangingPunct="1"/>
            <a:r>
              <a:rPr lang="cs-CZ" altLang="cs-CZ" smtClean="0"/>
              <a:t>Výhody</a:t>
            </a:r>
            <a:endParaRPr lang="en-US" altLang="cs-CZ" smtClean="0"/>
          </a:p>
          <a:p>
            <a:pPr lvl="1" eaLnBrk="1" hangingPunct="1"/>
            <a:r>
              <a:rPr lang="cs-CZ" altLang="cs-CZ" sz="1600" b="1" smtClean="0"/>
              <a:t>Účinné u silných bolestí, není stropový efekt</a:t>
            </a:r>
          </a:p>
          <a:p>
            <a:pPr lvl="1" eaLnBrk="1" hangingPunct="1"/>
            <a:r>
              <a:rPr lang="cs-CZ" altLang="cs-CZ" sz="1600" b="1" smtClean="0"/>
              <a:t>Relativně dobře prozkoumané se známými a předvídatelnými NÚ</a:t>
            </a:r>
          </a:p>
          <a:p>
            <a:pPr lvl="1" eaLnBrk="1" hangingPunct="1"/>
            <a:r>
              <a:rPr lang="cs-CZ" altLang="cs-CZ" sz="1600" b="1" smtClean="0"/>
              <a:t>Široká paleta použití</a:t>
            </a:r>
          </a:p>
          <a:p>
            <a:pPr lvl="1" eaLnBrk="1" hangingPunct="1"/>
            <a:r>
              <a:rPr lang="en-US" altLang="cs-CZ" sz="1600" b="1" smtClean="0"/>
              <a:t>R</a:t>
            </a:r>
            <a:r>
              <a:rPr lang="cs-CZ" altLang="cs-CZ" sz="1600" b="1" smtClean="0"/>
              <a:t>ůzné aplikační cesty</a:t>
            </a:r>
            <a:r>
              <a:rPr lang="en-US" altLang="cs-CZ" sz="1600" b="1" smtClean="0"/>
              <a:t> </a:t>
            </a:r>
            <a:r>
              <a:rPr lang="cs-CZ" altLang="cs-CZ" sz="1600" b="1" smtClean="0"/>
              <a:t>(např. </a:t>
            </a:r>
            <a:r>
              <a:rPr lang="en-US" altLang="cs-CZ" sz="1600" b="1" smtClean="0"/>
              <a:t> </a:t>
            </a:r>
            <a:r>
              <a:rPr lang="cs-CZ" altLang="cs-CZ" sz="1600" b="1" smtClean="0"/>
              <a:t>subarachnoidální, bukální aplikace</a:t>
            </a:r>
            <a:r>
              <a:rPr lang="cs-CZ" altLang="cs-CZ" sz="1600" smtClean="0"/>
              <a:t>)</a:t>
            </a:r>
          </a:p>
          <a:p>
            <a:pPr eaLnBrk="1" hangingPunct="1"/>
            <a:r>
              <a:rPr lang="cs-CZ" altLang="cs-CZ" smtClean="0"/>
              <a:t>Nevýhody</a:t>
            </a:r>
          </a:p>
          <a:p>
            <a:pPr lvl="1" eaLnBrk="1" hangingPunct="1"/>
            <a:r>
              <a:rPr lang="cs-CZ" altLang="cs-CZ" sz="2000" smtClean="0"/>
              <a:t>Nežádoucí účinky</a:t>
            </a:r>
          </a:p>
          <a:p>
            <a:pPr lvl="2" eaLnBrk="1" hangingPunct="1"/>
            <a:r>
              <a:rPr lang="cs-CZ" altLang="cs-CZ" sz="1800" smtClean="0">
                <a:solidFill>
                  <a:srgbClr val="402AC2"/>
                </a:solidFill>
              </a:rPr>
              <a:t>CNS účinky</a:t>
            </a:r>
          </a:p>
          <a:p>
            <a:pPr lvl="2" eaLnBrk="1" hangingPunct="1"/>
            <a:r>
              <a:rPr lang="cs-CZ" altLang="cs-CZ" sz="1800" smtClean="0"/>
              <a:t>GIT účinky</a:t>
            </a:r>
          </a:p>
          <a:p>
            <a:pPr lvl="2" eaLnBrk="1" hangingPunct="1"/>
            <a:r>
              <a:rPr lang="cs-CZ" altLang="cs-CZ" sz="1800" smtClean="0"/>
              <a:t>Sedace</a:t>
            </a:r>
          </a:p>
          <a:p>
            <a:pPr lvl="2" eaLnBrk="1" hangingPunct="1"/>
            <a:r>
              <a:rPr lang="cs-CZ" altLang="cs-CZ" sz="1800" smtClean="0"/>
              <a:t>Dechový útlum </a:t>
            </a:r>
            <a:r>
              <a:rPr lang="en-US" altLang="cs-CZ" sz="1800" smtClean="0"/>
              <a:t>(</a:t>
            </a:r>
            <a:r>
              <a:rPr lang="cs-CZ" altLang="cs-CZ" sz="1800" smtClean="0"/>
              <a:t>časná a pozdní dechová deprese</a:t>
            </a:r>
            <a:r>
              <a:rPr lang="en-US" altLang="cs-CZ" sz="1800" smtClean="0"/>
              <a:t>)</a:t>
            </a:r>
            <a:endParaRPr lang="cs-CZ" altLang="cs-CZ" sz="1800" smtClean="0"/>
          </a:p>
          <a:p>
            <a:pPr lvl="2" eaLnBrk="1" hangingPunct="1"/>
            <a:r>
              <a:rPr lang="cs-CZ" altLang="cs-CZ" sz="1800" smtClean="0"/>
              <a:t>Retence moči</a:t>
            </a:r>
          </a:p>
          <a:p>
            <a:pPr lvl="2" eaLnBrk="1" hangingPunct="1"/>
            <a:r>
              <a:rPr lang="cs-CZ" altLang="cs-CZ" sz="1800" smtClean="0"/>
              <a:t>Svědění kůže</a:t>
            </a:r>
          </a:p>
          <a:p>
            <a:pPr lvl="2" eaLnBrk="1" hangingPunct="1"/>
            <a:r>
              <a:rPr lang="cs-CZ" altLang="cs-CZ" sz="1800" smtClean="0"/>
              <a:t>Omezení střevní motility</a:t>
            </a:r>
          </a:p>
          <a:p>
            <a:pPr lvl="1" eaLnBrk="1" hangingPunct="1"/>
            <a:r>
              <a:rPr lang="cs-CZ" altLang="cs-CZ" sz="2000" smtClean="0"/>
              <a:t>Nutnost sledování pacienta po určenou dobu dle způsobu aplikace</a:t>
            </a:r>
          </a:p>
          <a:p>
            <a:pPr eaLnBrk="1" hangingPunct="1"/>
            <a:r>
              <a:rPr lang="cs-CZ" altLang="cs-CZ" sz="2200" b="1" u="sng" smtClean="0"/>
              <a:t>Pozn: vždy je třeba mít k dispozici naloxon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Možnosti kombinace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u="sng" smtClean="0"/>
              <a:t>Vhodné kombinace</a:t>
            </a:r>
            <a:endParaRPr lang="cs-CZ" altLang="cs-CZ" smtClean="0"/>
          </a:p>
          <a:p>
            <a:pPr lvl="1" eaLnBrk="1" hangingPunct="1"/>
            <a:r>
              <a:rPr lang="cs-CZ" altLang="cs-CZ" sz="2000" smtClean="0"/>
              <a:t>Paracetamol nebo metamizol + NSAID</a:t>
            </a:r>
          </a:p>
          <a:p>
            <a:pPr lvl="1" eaLnBrk="1" hangingPunct="1"/>
            <a:r>
              <a:rPr lang="cs-CZ" altLang="cs-CZ" sz="2000" smtClean="0"/>
              <a:t>Paracetamol + slabý opioid (+ NSAID) </a:t>
            </a:r>
          </a:p>
          <a:p>
            <a:pPr lvl="1" eaLnBrk="1" hangingPunct="1"/>
            <a:r>
              <a:rPr lang="cs-CZ" altLang="cs-CZ" sz="2000" smtClean="0"/>
              <a:t>Paracetamol + silný opioid (+ NSAID)</a:t>
            </a:r>
          </a:p>
          <a:p>
            <a:pPr lvl="1" eaLnBrk="1" hangingPunct="1"/>
            <a:r>
              <a:rPr lang="cs-CZ" altLang="cs-CZ" sz="2000" smtClean="0"/>
              <a:t>NSAID + opioid (slabý nebo silný)</a:t>
            </a:r>
          </a:p>
          <a:p>
            <a:pPr lvl="1" eaLnBrk="1" hangingPunct="1"/>
            <a:r>
              <a:rPr lang="cs-CZ" altLang="cs-CZ" sz="2000" smtClean="0"/>
              <a:t>Metamizol + opioid (viscerální bolest)</a:t>
            </a:r>
          </a:p>
          <a:p>
            <a:pPr lvl="1" eaLnBrk="1" hangingPunct="1"/>
            <a:r>
              <a:rPr lang="cs-CZ" altLang="cs-CZ" sz="2000" smtClean="0"/>
              <a:t>Ketamin + opioid (indikuje výhradně anesteziolog)</a:t>
            </a:r>
          </a:p>
          <a:p>
            <a:pPr lvl="1" eaLnBrk="1" hangingPunct="1"/>
            <a:r>
              <a:rPr lang="cs-CZ" altLang="cs-CZ" sz="2000" smtClean="0"/>
              <a:t>LA + opioid (při RA, indikuje výhradně anesteziolog)</a:t>
            </a:r>
          </a:p>
          <a:p>
            <a:pPr eaLnBrk="1" hangingPunct="1"/>
            <a:r>
              <a:rPr lang="cs-CZ" altLang="cs-CZ" u="sng" smtClean="0"/>
              <a:t>Nevhodné kombinace</a:t>
            </a:r>
          </a:p>
          <a:p>
            <a:pPr lvl="1" eaLnBrk="1" hangingPunct="1"/>
            <a:r>
              <a:rPr lang="cs-CZ" altLang="cs-CZ" sz="2000" smtClean="0"/>
              <a:t>NSAID mezi sebou bez ohledu na formu (potencují se jen NÚ)</a:t>
            </a:r>
          </a:p>
          <a:p>
            <a:pPr lvl="1" eaLnBrk="1" hangingPunct="1"/>
            <a:r>
              <a:rPr lang="cs-CZ" altLang="cs-CZ" sz="2000" smtClean="0"/>
              <a:t>Slabý a silný opioid</a:t>
            </a:r>
          </a:p>
          <a:p>
            <a:pPr lvl="1" eaLnBrk="1" hangingPunct="1"/>
            <a:r>
              <a:rPr lang="cs-CZ" altLang="cs-CZ" sz="2000" smtClean="0"/>
              <a:t>Opioidy současně různými formami podání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Parenterální podání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71563"/>
            <a:ext cx="8229600" cy="4714875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Výhody</a:t>
            </a:r>
          </a:p>
          <a:p>
            <a:pPr lvl="1" eaLnBrk="1" hangingPunct="1"/>
            <a:r>
              <a:rPr lang="cs-CZ" altLang="cs-CZ" sz="1800" smtClean="0"/>
              <a:t>Zejména při i.v. aplikaci rychlý a spolehlivý nástup účinku</a:t>
            </a:r>
          </a:p>
          <a:p>
            <a:pPr lvl="1" eaLnBrk="1" hangingPunct="1"/>
            <a:r>
              <a:rPr lang="cs-CZ" altLang="cs-CZ" sz="1800" smtClean="0"/>
              <a:t>Vstřebávání a nástup účinku není ovlivněn stavem GIT</a:t>
            </a:r>
          </a:p>
          <a:p>
            <a:pPr lvl="1" eaLnBrk="1" hangingPunct="1"/>
            <a:r>
              <a:rPr lang="cs-CZ" altLang="cs-CZ" sz="1800" smtClean="0"/>
              <a:t>Technicky je možné podat kdykoliv</a:t>
            </a:r>
          </a:p>
          <a:p>
            <a:pPr eaLnBrk="1" hangingPunct="1"/>
            <a:r>
              <a:rPr lang="cs-CZ" altLang="cs-CZ" sz="2000" smtClean="0"/>
              <a:t>Nevýhody</a:t>
            </a:r>
          </a:p>
          <a:p>
            <a:pPr lvl="1" eaLnBrk="1" hangingPunct="1"/>
            <a:r>
              <a:rPr lang="cs-CZ" altLang="cs-CZ" sz="1800" smtClean="0"/>
              <a:t>Náročnější aplikace (nutno ošetřit rizika spojená s inj. podáním)</a:t>
            </a:r>
          </a:p>
          <a:p>
            <a:pPr lvl="1" eaLnBrk="1" hangingPunct="1"/>
            <a:r>
              <a:rPr lang="cs-CZ" altLang="cs-CZ" sz="1800" smtClean="0"/>
              <a:t>Vyšší náklady (zejména při započtení nákladů na podání) </a:t>
            </a:r>
            <a:endParaRPr lang="cs-CZ" altLang="cs-CZ" smtClean="0"/>
          </a:p>
          <a:p>
            <a:pPr eaLnBrk="1" hangingPunct="1"/>
            <a:r>
              <a:rPr lang="cs-CZ" altLang="cs-CZ" sz="2000" smtClean="0"/>
              <a:t>Pozice v doporučení</a:t>
            </a:r>
          </a:p>
          <a:p>
            <a:pPr lvl="1" eaLnBrk="1" hangingPunct="1"/>
            <a:r>
              <a:rPr lang="cs-CZ" altLang="cs-CZ" sz="1800" smtClean="0"/>
              <a:t>Vytvoření základní úrovně analgesie a její udržení již během operace a v bezprostředním pooperačním období</a:t>
            </a:r>
          </a:p>
          <a:p>
            <a:pPr lvl="1" eaLnBrk="1" hangingPunct="1"/>
            <a:r>
              <a:rPr lang="cs-CZ" altLang="cs-CZ" sz="1800" smtClean="0"/>
              <a:t>Použití při požadavku na rychlý nástup účinku </a:t>
            </a:r>
          </a:p>
          <a:p>
            <a:pPr lvl="1" eaLnBrk="1" hangingPunct="1"/>
            <a:r>
              <a:rPr lang="cs-CZ" altLang="cs-CZ" sz="1800" smtClean="0"/>
              <a:t>Použití u pacientů, kteří nemohou přijímat p.o.</a:t>
            </a:r>
          </a:p>
          <a:p>
            <a:pPr eaLnBrk="1" hangingPunct="1"/>
            <a:r>
              <a:rPr lang="cs-CZ" altLang="cs-CZ" sz="2000" b="1" u="sng" smtClean="0"/>
              <a:t>Pozn: i.m., ani s.c. podání nefunguje při šoku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Perorální podání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Výhody</a:t>
            </a:r>
          </a:p>
          <a:p>
            <a:pPr lvl="1" eaLnBrk="1" hangingPunct="1"/>
            <a:r>
              <a:rPr lang="cs-CZ" altLang="cs-CZ" sz="2000" smtClean="0"/>
              <a:t>Jednoduché podání</a:t>
            </a:r>
          </a:p>
          <a:p>
            <a:pPr lvl="1" eaLnBrk="1" hangingPunct="1"/>
            <a:r>
              <a:rPr lang="cs-CZ" altLang="cs-CZ" sz="2000" smtClean="0"/>
              <a:t>Nižší celkové náklady </a:t>
            </a:r>
          </a:p>
          <a:p>
            <a:pPr eaLnBrk="1" hangingPunct="1"/>
            <a:r>
              <a:rPr lang="cs-CZ" altLang="cs-CZ" smtClean="0"/>
              <a:t>Nevýhody</a:t>
            </a:r>
          </a:p>
          <a:p>
            <a:pPr lvl="1" eaLnBrk="1" hangingPunct="1"/>
            <a:r>
              <a:rPr lang="cs-CZ" altLang="cs-CZ" sz="2000" smtClean="0"/>
              <a:t>Pomalejší a variabilnější nástup účinku</a:t>
            </a:r>
          </a:p>
          <a:p>
            <a:pPr lvl="1" eaLnBrk="1" hangingPunct="1"/>
            <a:r>
              <a:rPr lang="cs-CZ" altLang="cs-CZ" sz="2000" smtClean="0"/>
              <a:t>Nástup účinku závisí na stavu GIT (šok, ileus, zvracení)</a:t>
            </a:r>
          </a:p>
          <a:p>
            <a:pPr lvl="1" eaLnBrk="1" hangingPunct="1"/>
            <a:r>
              <a:rPr lang="cs-CZ" altLang="cs-CZ" sz="2000" smtClean="0"/>
              <a:t>Není možno podat pokud pacient nemůže přijímat p.o.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Rektální podání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Výhody</a:t>
            </a:r>
          </a:p>
          <a:p>
            <a:pPr lvl="1" eaLnBrk="1" hangingPunct="1"/>
            <a:r>
              <a:rPr lang="cs-CZ" altLang="cs-CZ" sz="2000" smtClean="0"/>
              <a:t>Nižší celkové náklady</a:t>
            </a:r>
          </a:p>
          <a:p>
            <a:pPr lvl="1" eaLnBrk="1" hangingPunct="1"/>
            <a:r>
              <a:rPr lang="cs-CZ" altLang="cs-CZ" sz="2000" smtClean="0"/>
              <a:t>Možno podat i při nemožnosti přijímat p.o.</a:t>
            </a:r>
          </a:p>
          <a:p>
            <a:pPr eaLnBrk="1" hangingPunct="1"/>
            <a:r>
              <a:rPr lang="cs-CZ" altLang="cs-CZ" smtClean="0"/>
              <a:t>Nevýhody</a:t>
            </a:r>
          </a:p>
          <a:p>
            <a:pPr lvl="1" eaLnBrk="1" hangingPunct="1"/>
            <a:r>
              <a:rPr lang="cs-CZ" altLang="cs-CZ" sz="2000" smtClean="0"/>
              <a:t>Nejpomalejší a nejméně spolehlivý nástup účinku</a:t>
            </a:r>
          </a:p>
          <a:p>
            <a:pPr lvl="1" eaLnBrk="1" hangingPunct="1"/>
            <a:r>
              <a:rPr lang="cs-CZ" altLang="cs-CZ" sz="2000" smtClean="0"/>
              <a:t>Nepříjemná aplikace (zejména u dospělých pac.)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Netradiční způsoby (slizniční aplikace)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Výhody</a:t>
            </a:r>
          </a:p>
          <a:p>
            <a:pPr lvl="1"/>
            <a:r>
              <a:rPr lang="cs-CZ" altLang="cs-CZ" dirty="0" smtClean="0"/>
              <a:t>Snadná aplikace</a:t>
            </a:r>
          </a:p>
          <a:p>
            <a:pPr lvl="1"/>
            <a:r>
              <a:rPr lang="cs-CZ" altLang="cs-CZ" dirty="0" smtClean="0"/>
              <a:t>Neinvazivní způsob</a:t>
            </a:r>
          </a:p>
          <a:p>
            <a:r>
              <a:rPr lang="cs-CZ" altLang="cs-CZ" dirty="0" smtClean="0"/>
              <a:t>Nevýhody</a:t>
            </a:r>
          </a:p>
          <a:p>
            <a:pPr lvl="1"/>
            <a:r>
              <a:rPr lang="cs-CZ" altLang="cs-CZ" dirty="0" smtClean="0"/>
              <a:t>Většinou mimo schválené použití kromě ketaminu nazálně</a:t>
            </a:r>
          </a:p>
          <a:p>
            <a:pPr lvl="1"/>
            <a:r>
              <a:rPr lang="cs-CZ" altLang="cs-CZ" dirty="0" smtClean="0"/>
              <a:t>Opožděný nástup účinku</a:t>
            </a:r>
          </a:p>
          <a:p>
            <a:endParaRPr lang="cs-CZ" altLang="cs-CZ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byste měli po semináři vědět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874"/>
            <a:ext cx="8229600" cy="5256485"/>
          </a:xfrm>
        </p:spPr>
        <p:txBody>
          <a:bodyPr/>
          <a:lstStyle/>
          <a:p>
            <a:r>
              <a:rPr lang="cs-CZ" dirty="0" smtClean="0"/>
              <a:t>Rozdělení bolesti</a:t>
            </a:r>
          </a:p>
          <a:p>
            <a:r>
              <a:rPr lang="cs-CZ" dirty="0" smtClean="0"/>
              <a:t>Čím se liší </a:t>
            </a:r>
            <a:r>
              <a:rPr lang="cs-CZ" dirty="0" err="1" smtClean="0"/>
              <a:t>nocicepce</a:t>
            </a:r>
            <a:r>
              <a:rPr lang="cs-CZ" dirty="0" smtClean="0"/>
              <a:t> a bolest</a:t>
            </a:r>
          </a:p>
          <a:p>
            <a:r>
              <a:rPr lang="cs-CZ" dirty="0" smtClean="0"/>
              <a:t>Jak bolest měříme</a:t>
            </a:r>
          </a:p>
          <a:p>
            <a:r>
              <a:rPr lang="cs-CZ" dirty="0" smtClean="0"/>
              <a:t>Rozdělení analgetik do skupin a nejčastější látky</a:t>
            </a:r>
          </a:p>
          <a:p>
            <a:r>
              <a:rPr lang="cs-CZ" dirty="0" smtClean="0"/>
              <a:t>Dobré a špatné kombinace analgetik</a:t>
            </a:r>
          </a:p>
          <a:p>
            <a:r>
              <a:rPr lang="cs-CZ" dirty="0" smtClean="0"/>
              <a:t>Rozdíl mezi slabými a silnými opioidy</a:t>
            </a:r>
          </a:p>
          <a:p>
            <a:r>
              <a:rPr lang="cs-CZ" dirty="0" smtClean="0"/>
              <a:t>Nežádoucí účinky opioidů a jejich léčba</a:t>
            </a:r>
          </a:p>
          <a:p>
            <a:r>
              <a:rPr lang="cs-CZ" dirty="0" smtClean="0"/>
              <a:t>Co použít při silné akutní bolesti</a:t>
            </a:r>
          </a:p>
          <a:p>
            <a:r>
              <a:rPr lang="cs-CZ" dirty="0" smtClean="0"/>
              <a:t>Co použít při mírné bolesti</a:t>
            </a:r>
          </a:p>
          <a:p>
            <a:r>
              <a:rPr lang="cs-CZ" dirty="0" smtClean="0"/>
              <a:t>Kdy se nesmí použít </a:t>
            </a:r>
            <a:r>
              <a:rPr lang="cs-CZ" smtClean="0"/>
              <a:t>nesteroidní analgetika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ea typeface="ＭＳ Ｐゴシック" panose="020B0600070205080204" pitchFamily="34" charset="-128"/>
              </a:rPr>
              <a:t>Co je bolest</a:t>
            </a:r>
            <a:r>
              <a:rPr lang="en-US" altLang="cs-CZ" smtClean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NZ" altLang="cs-CZ" smtClean="0">
                <a:ea typeface="ＭＳ Ｐゴシック" panose="020B0600070205080204" pitchFamily="34" charset="-128"/>
              </a:rPr>
              <a:t>International Association for the Study of Pain</a:t>
            </a:r>
          </a:p>
          <a:p>
            <a:pPr lvl="1" eaLnBrk="1" hangingPunct="1"/>
            <a:r>
              <a:rPr lang="cs-CZ" altLang="cs-CZ" smtClean="0">
                <a:ea typeface="ＭＳ Ｐゴシック" panose="020B0600070205080204" pitchFamily="34" charset="-128"/>
              </a:rPr>
              <a:t>Bolest je </a:t>
            </a:r>
            <a:r>
              <a:rPr lang="en-AU" altLang="cs-CZ" smtClean="0">
                <a:ea typeface="ＭＳ Ｐゴシック" panose="020B0600070205080204" pitchFamily="34" charset="-128"/>
              </a:rPr>
              <a:t>"</a:t>
            </a:r>
            <a:r>
              <a:rPr lang="cs-CZ" altLang="cs-CZ" smtClean="0"/>
              <a:t>nepříjemná a emoční zkušenost spojená s aktuálním nebo potenciálním poškozením tkáně, nebo popsaná v termínech tohoto poškození</a:t>
            </a:r>
            <a:r>
              <a:rPr lang="en-AU" altLang="cs-CZ" smtClean="0">
                <a:ea typeface="ＭＳ Ｐゴシック" panose="020B0600070205080204" pitchFamily="34" charset="-128"/>
              </a:rPr>
              <a:t>”.</a:t>
            </a:r>
          </a:p>
          <a:p>
            <a:pPr lvl="1" eaLnBrk="1" hangingPunct="1"/>
            <a:endParaRPr lang="en-AU" altLang="cs-CZ" i="1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cs-CZ" altLang="cs-CZ" i="1" smtClean="0">
                <a:ea typeface="ＭＳ Ｐゴシック" panose="020B0600070205080204" pitchFamily="34" charset="-128"/>
              </a:rPr>
              <a:t>Co to znamená</a:t>
            </a:r>
            <a:r>
              <a:rPr lang="en-AU" altLang="cs-CZ" i="1" smtClean="0">
                <a:ea typeface="ＭＳ Ｐゴシック" panose="020B0600070205080204" pitchFamily="34" charset="-128"/>
              </a:rPr>
              <a:t>?</a:t>
            </a:r>
          </a:p>
          <a:p>
            <a:pPr eaLnBrk="1" hangingPunct="1"/>
            <a:r>
              <a:rPr lang="cs-CZ" altLang="cs-CZ" i="1" smtClean="0">
                <a:ea typeface="ＭＳ Ｐゴシック" panose="020B0600070205080204" pitchFamily="34" charset="-128"/>
              </a:rPr>
              <a:t>Vzpomenete si na jiné definice</a:t>
            </a:r>
            <a:r>
              <a:rPr lang="en-AU" altLang="cs-CZ" i="1" smtClean="0">
                <a:ea typeface="ＭＳ Ｐゴシック" panose="020B0600070205080204" pitchFamily="34" charset="-128"/>
              </a:rPr>
              <a:t>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cs-CZ" smtClean="0">
              <a:ea typeface="ＭＳ Ｐゴシック" panose="020B0600070205080204" pitchFamily="34" charset="-128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0" y="6356350"/>
            <a:ext cx="157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>
                <a:solidFill>
                  <a:schemeClr val="tx1"/>
                </a:solidFill>
              </a:rPr>
              <a:t>2.4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ea typeface="ＭＳ Ｐゴシック" panose="020B0600070205080204" pitchFamily="34" charset="-128"/>
              </a:rPr>
              <a:t>Co je bolest</a:t>
            </a:r>
            <a:r>
              <a:rPr lang="en-US" altLang="cs-CZ" smtClean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ea typeface="ＭＳ Ｐゴシック" panose="020B0600070205080204" pitchFamily="34" charset="-128"/>
              </a:rPr>
              <a:t>Nepříjemný zážitek</a:t>
            </a:r>
            <a:endParaRPr lang="en-US" altLang="cs-CZ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cs-CZ" altLang="cs-CZ" smtClean="0">
                <a:ea typeface="ＭＳ Ｐゴシック" panose="020B0600070205080204" pitchFamily="34" charset="-128"/>
              </a:rPr>
              <a:t>Velkou roli hrají emoce</a:t>
            </a:r>
            <a:endParaRPr lang="en-US" altLang="cs-CZ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cs-CZ" altLang="cs-CZ" smtClean="0">
                <a:ea typeface="ＭＳ Ｐゴシック" panose="020B0600070205080204" pitchFamily="34" charset="-128"/>
              </a:rPr>
              <a:t>Příčina nemusí být na první pohled vidět</a:t>
            </a:r>
            <a:endParaRPr lang="en-US" altLang="cs-CZ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cs-CZ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cs-CZ" smtClean="0">
                <a:ea typeface="ＭＳ Ｐゴシック" panose="020B0600070205080204" pitchFamily="34" charset="-128"/>
              </a:rPr>
              <a:t>“</a:t>
            </a:r>
            <a:r>
              <a:rPr lang="cs-CZ" altLang="cs-CZ" smtClean="0">
                <a:ea typeface="ＭＳ Ｐゴシック" panose="020B0600070205080204" pitchFamily="34" charset="-128"/>
              </a:rPr>
              <a:t>Bolest je to, co pacient jako bolest označuje</a:t>
            </a:r>
            <a:r>
              <a:rPr lang="en-US" altLang="cs-CZ" smtClean="0">
                <a:ea typeface="ＭＳ Ｐゴシック" panose="020B0600070205080204" pitchFamily="34" charset="-128"/>
              </a:rPr>
              <a:t>.”</a:t>
            </a:r>
          </a:p>
          <a:p>
            <a:pPr eaLnBrk="1" hangingPunct="1"/>
            <a:endParaRPr lang="en-US" altLang="cs-CZ" smtClean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cs-CZ" smtClean="0">
              <a:ea typeface="ＭＳ Ｐゴシック" panose="020B0600070205080204" pitchFamily="34" charset="-128"/>
            </a:endParaRP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0" y="6356350"/>
            <a:ext cx="157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>
                <a:solidFill>
                  <a:schemeClr val="tx1"/>
                </a:solidFill>
              </a:rPr>
              <a:t>2.5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4"/>
          <p:cNvSpPr>
            <a:spLocks noGrp="1"/>
          </p:cNvSpPr>
          <p:nvPr>
            <p:ph type="title"/>
          </p:nvPr>
        </p:nvSpPr>
        <p:spPr>
          <a:xfrm>
            <a:off x="684213" y="15875"/>
            <a:ext cx="7772400" cy="604838"/>
          </a:xfrm>
        </p:spPr>
        <p:txBody>
          <a:bodyPr/>
          <a:lstStyle/>
          <a:p>
            <a:r>
              <a:rPr lang="cs-CZ" altLang="cs-CZ" smtClean="0"/>
              <a:t>Vrozená ztráta pocitu bolesti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20713"/>
            <a:ext cx="5905500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2479675"/>
            <a:ext cx="5757862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ea typeface="ＭＳ Ｐゴシック" panose="020B0600070205080204" pitchFamily="34" charset="-128"/>
              </a:rPr>
              <a:t>Nocicep</a:t>
            </a:r>
            <a:r>
              <a:rPr lang="cs-CZ" altLang="cs-CZ" smtClean="0">
                <a:ea typeface="ＭＳ Ｐゴシック" panose="020B0600070205080204" pitchFamily="34" charset="-128"/>
              </a:rPr>
              <a:t>ce a bolest</a:t>
            </a:r>
            <a:endParaRPr lang="en-US" altLang="cs-CZ" smtClean="0">
              <a:ea typeface="ＭＳ Ｐゴシック" panose="020B0600070205080204" pitchFamily="34" charset="-128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ea typeface="ＭＳ Ｐゴシック" panose="020B0600070205080204" pitchFamily="34" charset="-128"/>
              </a:rPr>
              <a:t>Nocicep</a:t>
            </a:r>
            <a:r>
              <a:rPr lang="cs-CZ" altLang="cs-CZ" smtClean="0">
                <a:ea typeface="ＭＳ Ｐゴシック" panose="020B0600070205080204" pitchFamily="34" charset="-128"/>
              </a:rPr>
              <a:t>ce je jak se informace o bolesti dostane z místa poranění do mozku</a:t>
            </a:r>
            <a:endParaRPr lang="en-US" altLang="cs-CZ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cs-CZ" altLang="cs-CZ" smtClean="0">
                <a:ea typeface="ＭＳ Ｐゴシック" panose="020B0600070205080204" pitchFamily="34" charset="-128"/>
              </a:rPr>
              <a:t>Percepce bolesti je jak bolest </a:t>
            </a:r>
            <a:r>
              <a:rPr lang="en-US" altLang="cs-CZ" smtClean="0">
                <a:ea typeface="ＭＳ Ｐゴシック" panose="020B0600070205080204" pitchFamily="34" charset="-128"/>
              </a:rPr>
              <a:t>“</a:t>
            </a:r>
            <a:r>
              <a:rPr lang="cs-CZ" altLang="cs-CZ" smtClean="0">
                <a:ea typeface="ＭＳ Ｐゴシック" panose="020B0600070205080204" pitchFamily="34" charset="-128"/>
              </a:rPr>
              <a:t>cítíme (vnímáme)</a:t>
            </a:r>
            <a:r>
              <a:rPr lang="en-US" altLang="cs-CZ" smtClean="0">
                <a:ea typeface="ＭＳ Ｐゴシック" panose="020B0600070205080204" pitchFamily="34" charset="-128"/>
              </a:rPr>
              <a:t>”</a:t>
            </a:r>
          </a:p>
          <a:p>
            <a:pPr eaLnBrk="1" hangingPunct="1"/>
            <a:r>
              <a:rPr lang="cs-CZ" altLang="cs-CZ" i="1" smtClean="0">
                <a:ea typeface="ＭＳ Ｐゴシック" panose="020B0600070205080204" pitchFamily="34" charset="-128"/>
              </a:rPr>
              <a:t>Nocicepce není totéž, co bolest</a:t>
            </a:r>
            <a:r>
              <a:rPr lang="en-US" altLang="cs-CZ" i="1" smtClean="0">
                <a:ea typeface="ＭＳ Ｐゴシック" panose="020B0600070205080204" pitchFamily="34" charset="-128"/>
              </a:rPr>
              <a:t>!</a:t>
            </a: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0" y="6356350"/>
            <a:ext cx="157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>
                <a:solidFill>
                  <a:schemeClr val="tx1"/>
                </a:solidFill>
              </a:rPr>
              <a:t>5.3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603500" y="5111750"/>
            <a:ext cx="3771900" cy="1141413"/>
          </a:xfrm>
          <a:prstGeom prst="rect">
            <a:avLst/>
          </a:prstGeom>
          <a:noFill/>
          <a:ln w="19080">
            <a:solidFill>
              <a:srgbClr val="25408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25408F"/>
                </a:solidFill>
                <a:latin typeface="Verdana" panose="020B0604030504040204" pitchFamily="34" charset="0"/>
              </a:rPr>
              <a:t>Bolest</a:t>
            </a:r>
            <a:endParaRPr lang="en-US" altLang="cs-CZ" sz="2000" b="1">
              <a:solidFill>
                <a:srgbClr val="25408F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25408F"/>
                </a:solidFill>
                <a:latin typeface="Verdana" panose="020B0604030504040204" pitchFamily="34" charset="0"/>
              </a:rPr>
              <a:t>To, co pacient za bolest označuje</a:t>
            </a:r>
            <a:r>
              <a:rPr lang="en-US" altLang="cs-CZ" sz="1600">
                <a:solidFill>
                  <a:srgbClr val="25408F"/>
                </a:solidFill>
                <a:latin typeface="Verdana" panose="020B060403050404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25408F"/>
                </a:solidFill>
                <a:latin typeface="Verdana" panose="020B0604030504040204" pitchFamily="34" charset="0"/>
              </a:rPr>
              <a:t>Co musí být léčeno</a:t>
            </a:r>
            <a:r>
              <a:rPr lang="en-US" altLang="cs-CZ" sz="1600">
                <a:solidFill>
                  <a:srgbClr val="25408F"/>
                </a:solidFill>
                <a:latin typeface="Verdana" panose="020B060403050404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600">
              <a:solidFill>
                <a:srgbClr val="25408F"/>
              </a:solidFill>
              <a:latin typeface="Verdana" panose="020B060403050404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275013" y="1608138"/>
            <a:ext cx="2592387" cy="398462"/>
          </a:xfrm>
          <a:prstGeom prst="rect">
            <a:avLst/>
          </a:prstGeom>
          <a:noFill/>
          <a:ln w="19080">
            <a:solidFill>
              <a:srgbClr val="25408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>
              <a:solidFill>
                <a:schemeClr val="tx1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783013" y="1608138"/>
            <a:ext cx="15573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25408F"/>
                </a:solidFill>
                <a:latin typeface="Verdana" panose="020B0604030504040204" pitchFamily="34" charset="0"/>
              </a:rPr>
              <a:t>Poranění </a:t>
            </a:r>
            <a:endParaRPr lang="en-US" altLang="cs-CZ" sz="2000" b="1">
              <a:solidFill>
                <a:srgbClr val="25408F"/>
              </a:solidFill>
              <a:latin typeface="Verdana" panose="020B0604030504040204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71475" y="2122488"/>
            <a:ext cx="2832100" cy="720725"/>
          </a:xfrm>
          <a:prstGeom prst="rect">
            <a:avLst/>
          </a:prstGeom>
          <a:noFill/>
          <a:ln w="19080">
            <a:solidFill>
              <a:srgbClr val="A7D8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>
              <a:solidFill>
                <a:schemeClr val="tx1"/>
              </a:solidFill>
            </a:endParaRP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4498975" y="2006600"/>
            <a:ext cx="1588" cy="3105150"/>
          </a:xfrm>
          <a:prstGeom prst="line">
            <a:avLst/>
          </a:prstGeom>
          <a:noFill/>
          <a:ln w="38160">
            <a:solidFill>
              <a:srgbClr val="25408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336550" y="2190750"/>
            <a:ext cx="27336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Očekávání/představy</a:t>
            </a:r>
            <a:r>
              <a:rPr lang="en-US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br>
              <a:rPr lang="en-US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cs-CZ" altLang="cs-CZ" sz="1600">
                <a:solidFill>
                  <a:srgbClr val="000000"/>
                </a:solidFill>
                <a:latin typeface="Verdana" panose="020B0604030504040204" pitchFamily="34" charset="0"/>
              </a:rPr>
              <a:t>o bolesti</a:t>
            </a:r>
            <a:endParaRPr lang="en-US" altLang="cs-CZ" sz="16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224" name="Rectangle 9"/>
          <p:cNvSpPr>
            <a:spLocks noChangeArrowheads="1"/>
          </p:cNvSpPr>
          <p:nvPr/>
        </p:nvSpPr>
        <p:spPr bwMode="auto">
          <a:xfrm>
            <a:off x="406400" y="4165600"/>
            <a:ext cx="2762250" cy="841375"/>
          </a:xfrm>
          <a:prstGeom prst="rect">
            <a:avLst/>
          </a:prstGeom>
          <a:noFill/>
          <a:ln w="19080">
            <a:solidFill>
              <a:srgbClr val="A7D8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>
              <a:solidFill>
                <a:schemeClr val="tx1"/>
              </a:solidFill>
            </a:endParaRPr>
          </a:p>
        </p:txBody>
      </p:sp>
      <p:sp>
        <p:nvSpPr>
          <p:cNvPr id="9225" name="Rectangle 10"/>
          <p:cNvSpPr>
            <a:spLocks noChangeArrowheads="1"/>
          </p:cNvSpPr>
          <p:nvPr/>
        </p:nvSpPr>
        <p:spPr bwMode="auto">
          <a:xfrm>
            <a:off x="371475" y="3124200"/>
            <a:ext cx="2832100" cy="719138"/>
          </a:xfrm>
          <a:prstGeom prst="rect">
            <a:avLst/>
          </a:prstGeom>
          <a:noFill/>
          <a:ln w="19080">
            <a:solidFill>
              <a:srgbClr val="A7D8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>
              <a:solidFill>
                <a:schemeClr val="tx1"/>
              </a:solidFill>
            </a:endParaRPr>
          </a:p>
        </p:txBody>
      </p:sp>
      <p:sp>
        <p:nvSpPr>
          <p:cNvPr id="9226" name="Text Box 12"/>
          <p:cNvSpPr txBox="1">
            <a:spLocks noChangeArrowheads="1"/>
          </p:cNvSpPr>
          <p:nvPr/>
        </p:nvSpPr>
        <p:spPr bwMode="auto">
          <a:xfrm>
            <a:off x="371475" y="3127375"/>
            <a:ext cx="28321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Psychol. fa</a:t>
            </a: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k</a:t>
            </a:r>
            <a:r>
              <a:rPr lang="en-US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tor</a:t>
            </a: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y</a:t>
            </a:r>
            <a:endParaRPr lang="en-US" altLang="cs-CZ" sz="1600" b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Verdana" panose="020B0604030504040204" pitchFamily="34" charset="0"/>
              </a:rPr>
              <a:t>Úzkost/hněv/</a:t>
            </a:r>
            <a:r>
              <a:rPr lang="en-US" altLang="cs-CZ" sz="1600">
                <a:solidFill>
                  <a:srgbClr val="000000"/>
                </a:solidFill>
                <a:latin typeface="Verdana" panose="020B0604030504040204" pitchFamily="34" charset="0"/>
              </a:rPr>
              <a:t>depres</a:t>
            </a:r>
            <a:r>
              <a:rPr lang="cs-CZ" altLang="cs-CZ" sz="1600">
                <a:solidFill>
                  <a:srgbClr val="000000"/>
                </a:solidFill>
                <a:latin typeface="Verdana" panose="020B0604030504040204" pitchFamily="34" charset="0"/>
              </a:rPr>
              <a:t>e</a:t>
            </a:r>
            <a:endParaRPr lang="en-US" altLang="cs-CZ" sz="16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457200" y="4165600"/>
            <a:ext cx="27114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Kulturní prostředí</a:t>
            </a:r>
            <a:endParaRPr lang="en-US" altLang="cs-CZ" sz="1600" b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Verdana" panose="020B0604030504040204" pitchFamily="34" charset="0"/>
              </a:rPr>
              <a:t>Řeč, očekávání</a:t>
            </a:r>
            <a:endParaRPr lang="en-US" altLang="cs-CZ" sz="16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228" name="Rectangle 14"/>
          <p:cNvSpPr>
            <a:spLocks noChangeArrowheads="1"/>
          </p:cNvSpPr>
          <p:nvPr/>
        </p:nvSpPr>
        <p:spPr bwMode="auto">
          <a:xfrm>
            <a:off x="5868988" y="3124200"/>
            <a:ext cx="2735262" cy="719138"/>
          </a:xfrm>
          <a:prstGeom prst="rect">
            <a:avLst/>
          </a:prstGeom>
          <a:noFill/>
          <a:ln w="19080">
            <a:solidFill>
              <a:srgbClr val="A7D8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>
              <a:solidFill>
                <a:schemeClr val="tx1"/>
              </a:solidFill>
            </a:endParaRPr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6164263" y="2311400"/>
            <a:ext cx="22225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Další onemocnění</a:t>
            </a:r>
            <a:endParaRPr lang="en-US" altLang="cs-CZ" sz="16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230" name="Text Box 16"/>
          <p:cNvSpPr txBox="1">
            <a:spLocks noChangeArrowheads="1"/>
          </p:cNvSpPr>
          <p:nvPr/>
        </p:nvSpPr>
        <p:spPr bwMode="auto">
          <a:xfrm>
            <a:off x="6029325" y="3067050"/>
            <a:ext cx="2492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Coping strategies</a:t>
            </a: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jak se s bolestí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vypořádáváme</a:t>
            </a:r>
            <a:endParaRPr lang="en-US" altLang="cs-CZ" sz="16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231" name="Rectangle 17"/>
          <p:cNvSpPr>
            <a:spLocks noChangeArrowheads="1"/>
          </p:cNvSpPr>
          <p:nvPr/>
        </p:nvSpPr>
        <p:spPr bwMode="auto">
          <a:xfrm>
            <a:off x="5868988" y="4165600"/>
            <a:ext cx="2735262" cy="841375"/>
          </a:xfrm>
          <a:prstGeom prst="rect">
            <a:avLst/>
          </a:prstGeom>
          <a:noFill/>
          <a:ln w="19080">
            <a:solidFill>
              <a:srgbClr val="A7D8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>
              <a:solidFill>
                <a:schemeClr val="tx1"/>
              </a:solidFill>
            </a:endParaRPr>
          </a:p>
        </p:txBody>
      </p:sp>
      <p:sp>
        <p:nvSpPr>
          <p:cNvPr id="9232" name="Rectangle 18"/>
          <p:cNvSpPr>
            <a:spLocks noChangeArrowheads="1"/>
          </p:cNvSpPr>
          <p:nvPr/>
        </p:nvSpPr>
        <p:spPr bwMode="auto">
          <a:xfrm>
            <a:off x="5867400" y="2120900"/>
            <a:ext cx="2736850" cy="719138"/>
          </a:xfrm>
          <a:prstGeom prst="rect">
            <a:avLst/>
          </a:prstGeom>
          <a:noFill/>
          <a:ln w="19080">
            <a:solidFill>
              <a:srgbClr val="A7D8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>
              <a:solidFill>
                <a:schemeClr val="tx1"/>
              </a:solidFill>
            </a:endParaRPr>
          </a:p>
        </p:txBody>
      </p:sp>
      <p:sp>
        <p:nvSpPr>
          <p:cNvPr id="9233" name="Text Box 19"/>
          <p:cNvSpPr txBox="1">
            <a:spLocks noChangeArrowheads="1"/>
          </p:cNvSpPr>
          <p:nvPr/>
        </p:nvSpPr>
        <p:spPr bwMode="auto">
          <a:xfrm>
            <a:off x="6173788" y="4165600"/>
            <a:ext cx="2190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Soci</a:t>
            </a: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á</a:t>
            </a:r>
            <a:r>
              <a:rPr lang="en-US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l</a:t>
            </a: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ní</a:t>
            </a:r>
            <a:r>
              <a:rPr lang="en-US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 fa</a:t>
            </a: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k</a:t>
            </a:r>
            <a:r>
              <a:rPr lang="en-US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tor</a:t>
            </a:r>
            <a:r>
              <a:rPr lang="cs-CZ" altLang="cs-CZ" sz="1600" b="1">
                <a:solidFill>
                  <a:srgbClr val="000000"/>
                </a:solidFill>
                <a:latin typeface="Verdana" panose="020B0604030504040204" pitchFamily="34" charset="0"/>
              </a:rPr>
              <a:t>y</a:t>
            </a:r>
            <a:endParaRPr lang="en-US" altLang="cs-CZ" sz="1600" b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Verdana" panose="020B0604030504040204" pitchFamily="34" charset="0"/>
              </a:rPr>
              <a:t>Např. rodina, práce</a:t>
            </a:r>
            <a:endParaRPr lang="en-US" altLang="cs-CZ" sz="16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234" name="Line 20"/>
          <p:cNvSpPr>
            <a:spLocks noChangeShapeType="1"/>
          </p:cNvSpPr>
          <p:nvPr/>
        </p:nvSpPr>
        <p:spPr bwMode="auto">
          <a:xfrm>
            <a:off x="3203575" y="2481263"/>
            <a:ext cx="1008063" cy="1587"/>
          </a:xfrm>
          <a:prstGeom prst="line">
            <a:avLst/>
          </a:prstGeom>
          <a:noFill/>
          <a:ln w="38160">
            <a:solidFill>
              <a:srgbClr val="A7D8D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5" name="Line 21"/>
          <p:cNvSpPr>
            <a:spLocks noChangeShapeType="1"/>
          </p:cNvSpPr>
          <p:nvPr/>
        </p:nvSpPr>
        <p:spPr bwMode="auto">
          <a:xfrm flipV="1">
            <a:off x="3168650" y="4638675"/>
            <a:ext cx="1008063" cy="0"/>
          </a:xfrm>
          <a:prstGeom prst="line">
            <a:avLst/>
          </a:prstGeom>
          <a:noFill/>
          <a:ln w="38160">
            <a:solidFill>
              <a:srgbClr val="A7D8D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6" name="Line 23"/>
          <p:cNvSpPr>
            <a:spLocks noChangeShapeType="1"/>
          </p:cNvSpPr>
          <p:nvPr/>
        </p:nvSpPr>
        <p:spPr bwMode="auto">
          <a:xfrm>
            <a:off x="3203575" y="3417888"/>
            <a:ext cx="973138" cy="3175"/>
          </a:xfrm>
          <a:prstGeom prst="line">
            <a:avLst/>
          </a:prstGeom>
          <a:noFill/>
          <a:ln w="38160">
            <a:solidFill>
              <a:srgbClr val="A7D8D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7" name="Line 24"/>
          <p:cNvSpPr>
            <a:spLocks noChangeShapeType="1"/>
          </p:cNvSpPr>
          <p:nvPr/>
        </p:nvSpPr>
        <p:spPr bwMode="auto">
          <a:xfrm flipH="1">
            <a:off x="4786313" y="4637088"/>
            <a:ext cx="1082675" cy="1587"/>
          </a:xfrm>
          <a:prstGeom prst="line">
            <a:avLst/>
          </a:prstGeom>
          <a:noFill/>
          <a:ln w="38160">
            <a:solidFill>
              <a:srgbClr val="A7D8D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8" name="Line 25"/>
          <p:cNvSpPr>
            <a:spLocks noChangeShapeType="1"/>
          </p:cNvSpPr>
          <p:nvPr/>
        </p:nvSpPr>
        <p:spPr bwMode="auto">
          <a:xfrm flipH="1">
            <a:off x="4786313" y="2481263"/>
            <a:ext cx="1082675" cy="1587"/>
          </a:xfrm>
          <a:prstGeom prst="line">
            <a:avLst/>
          </a:prstGeom>
          <a:noFill/>
          <a:ln w="38160">
            <a:solidFill>
              <a:srgbClr val="A7D8D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9" name="Line 26"/>
          <p:cNvSpPr>
            <a:spLocks noChangeShapeType="1"/>
          </p:cNvSpPr>
          <p:nvPr/>
        </p:nvSpPr>
        <p:spPr bwMode="auto">
          <a:xfrm flipH="1">
            <a:off x="4786313" y="3417888"/>
            <a:ext cx="1082675" cy="1587"/>
          </a:xfrm>
          <a:prstGeom prst="line">
            <a:avLst/>
          </a:prstGeom>
          <a:noFill/>
          <a:ln w="38160">
            <a:solidFill>
              <a:srgbClr val="A7D8D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40" name="Title 3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1700"/>
          </a:xfrm>
        </p:spPr>
        <p:txBody>
          <a:bodyPr/>
          <a:lstStyle/>
          <a:p>
            <a:r>
              <a:rPr lang="en-US" altLang="cs-CZ" sz="3600" smtClean="0">
                <a:ea typeface="ＭＳ Ｐゴシック" panose="020B0600070205080204" pitchFamily="34" charset="-128"/>
              </a:rPr>
              <a:t>Nocicepce není totéž, co bolest!</a:t>
            </a:r>
          </a:p>
        </p:txBody>
      </p:sp>
      <p:sp>
        <p:nvSpPr>
          <p:cNvPr id="9241" name="Footer Placeholder 24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  <a:noFill/>
        </p:spPr>
        <p:txBody>
          <a:bodyPr/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00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Modified from Analgesic Expert Group. Therapeutic Guidelines 2007</a:t>
            </a:r>
          </a:p>
        </p:txBody>
      </p:sp>
      <p:sp>
        <p:nvSpPr>
          <p:cNvPr id="9242" name="TextBox 4"/>
          <p:cNvSpPr txBox="1">
            <a:spLocks noChangeArrowheads="1"/>
          </p:cNvSpPr>
          <p:nvPr/>
        </p:nvSpPr>
        <p:spPr bwMode="auto">
          <a:xfrm>
            <a:off x="0" y="6356350"/>
            <a:ext cx="157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>
                <a:solidFill>
                  <a:schemeClr val="tx1"/>
                </a:solidFill>
              </a:rPr>
              <a:t>5.</a:t>
            </a:r>
            <a:r>
              <a:rPr lang="cs-CZ" altLang="cs-CZ" sz="1800">
                <a:solidFill>
                  <a:schemeClr val="tx1"/>
                </a:solidFill>
              </a:rPr>
              <a:t>6</a:t>
            </a:r>
            <a:endParaRPr lang="en-US" altLang="cs-CZ" sz="180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Untit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0"/>
            <a:ext cx="3549650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914400" y="5715000"/>
            <a:ext cx="7399338" cy="1143000"/>
          </a:xfrm>
        </p:spPr>
        <p:txBody>
          <a:bodyPr/>
          <a:lstStyle/>
          <a:p>
            <a:r>
              <a:rPr lang="cs-CZ" altLang="cs-CZ" sz="4000" i="1" smtClean="0">
                <a:ea typeface="ＭＳ Ｐゴシック" panose="020B0600070205080204" pitchFamily="34" charset="-128"/>
              </a:rPr>
              <a:t>Cítí bolest?</a:t>
            </a:r>
            <a:endParaRPr lang="en-US" altLang="cs-CZ" sz="4000" i="1" smtClean="0">
              <a:ea typeface="ＭＳ Ｐゴシック" panose="020B0600070205080204" pitchFamily="34" charset="-128"/>
            </a:endParaRP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0" y="6356350"/>
            <a:ext cx="157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400">
                <a:solidFill>
                  <a:srgbClr val="313C8E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2000">
                <a:solidFill>
                  <a:srgbClr val="313C8E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>
                <a:solidFill>
                  <a:srgbClr val="313C8E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C50"/>
              </a:buClr>
              <a:buSzPct val="75000"/>
              <a:buFont typeface="Arial" panose="020B0604020202020204" pitchFamily="34" charset="0"/>
              <a:buChar char="►"/>
              <a:defRPr sz="1600">
                <a:solidFill>
                  <a:srgbClr val="313C8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>
                <a:solidFill>
                  <a:schemeClr val="tx1"/>
                </a:solidFill>
              </a:rPr>
              <a:t>5.</a:t>
            </a:r>
            <a:r>
              <a:rPr lang="cs-CZ" altLang="cs-CZ" sz="1800">
                <a:solidFill>
                  <a:schemeClr val="tx1"/>
                </a:solidFill>
              </a:rPr>
              <a:t>5</a:t>
            </a:r>
            <a:endParaRPr lang="en-US" altLang="cs-CZ" sz="180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3260</TotalTime>
  <Words>1470</Words>
  <Application>Microsoft Office PowerPoint</Application>
  <PresentationFormat>Předvádění na obrazovce (4:3)</PresentationFormat>
  <Paragraphs>318</Paragraphs>
  <Slides>38</Slides>
  <Notes>2</Notes>
  <HiddenSlides>0</HiddenSlides>
  <MMClips>38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7" baseType="lpstr">
      <vt:lpstr>ＭＳ Ｐゴシック</vt:lpstr>
      <vt:lpstr>SimSun</vt:lpstr>
      <vt:lpstr>Arial</vt:lpstr>
      <vt:lpstr>Calibri</vt:lpstr>
      <vt:lpstr>Tahoma</vt:lpstr>
      <vt:lpstr>Verdana</vt:lpstr>
      <vt:lpstr>Default Design</vt:lpstr>
      <vt:lpstr>Custom Design</vt:lpstr>
      <vt:lpstr>Dokument</vt:lpstr>
      <vt:lpstr>Základy léčby bolesti   </vt:lpstr>
      <vt:lpstr>Prezentace aplikace PowerPoint</vt:lpstr>
      <vt:lpstr>Literatura</vt:lpstr>
      <vt:lpstr>Co je bolest?</vt:lpstr>
      <vt:lpstr>Co je bolest?</vt:lpstr>
      <vt:lpstr>Vrozená ztráta pocitu bolesti</vt:lpstr>
      <vt:lpstr>Nocicepce a bolest</vt:lpstr>
      <vt:lpstr>Nocicepce není totéž, co bolest!</vt:lpstr>
      <vt:lpstr>Cítí bolest?</vt:lpstr>
      <vt:lpstr>Is this man feeling pain?</vt:lpstr>
      <vt:lpstr>Klasifikace bolesti</vt:lpstr>
      <vt:lpstr>Příznaky akutní a chronické bolesti</vt:lpstr>
      <vt:lpstr>Akutní bolest</vt:lpstr>
      <vt:lpstr>Význam léčby akutní bolesti (LAB)</vt:lpstr>
      <vt:lpstr>Základní východiska pro výběr metod</vt:lpstr>
      <vt:lpstr> Cíle a metodika měření účinnosti LAB</vt:lpstr>
      <vt:lpstr>Základní kriteria úspěchu</vt:lpstr>
      <vt:lpstr>Základní principy</vt:lpstr>
      <vt:lpstr>Možnosti hodnocení akutní bolesti</vt:lpstr>
      <vt:lpstr>Prezentace aplikace PowerPoint</vt:lpstr>
      <vt:lpstr>Metody analgezie u akutní bolesti</vt:lpstr>
      <vt:lpstr>Prezentace aplikace PowerPoint</vt:lpstr>
      <vt:lpstr>Psychoterapie</vt:lpstr>
      <vt:lpstr>Fyzikální postupy</vt:lpstr>
      <vt:lpstr>Farmakologické metody</vt:lpstr>
      <vt:lpstr>Strategie terapie</vt:lpstr>
      <vt:lpstr>Skupiny analgetik</vt:lpstr>
      <vt:lpstr>Analgetika – antipyretika (paracetamol, metamizol)</vt:lpstr>
      <vt:lpstr>NSA – neselektivní (diklofenak, piroxikam, ibuprofen)</vt:lpstr>
      <vt:lpstr>NSA - preferenční a koxiby (parekoxib, celekoxib, nimesulid)</vt:lpstr>
      <vt:lpstr>Slabé opioidy  (tramadol)</vt:lpstr>
      <vt:lpstr>Silné opioidy (morfin, petidin, piritramid, fentanyl, sufentanil)</vt:lpstr>
      <vt:lpstr>Možnosti kombinace</vt:lpstr>
      <vt:lpstr>Parenterální podání</vt:lpstr>
      <vt:lpstr>Perorální podání</vt:lpstr>
      <vt:lpstr>Rektální podání</vt:lpstr>
      <vt:lpstr>Netradiční způsoby (slizniční aplikace)</vt:lpstr>
      <vt:lpstr>Co byste měli po semináři vědět</vt:lpstr>
    </vt:vector>
  </TitlesOfParts>
  <Company>Bristol-Myers Squibb Co.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kralicep</dc:creator>
  <cp:lastModifiedBy>Soňa</cp:lastModifiedBy>
  <cp:revision>121</cp:revision>
  <dcterms:created xsi:type="dcterms:W3CDTF">2007-11-01T17:16:58Z</dcterms:created>
  <dcterms:modified xsi:type="dcterms:W3CDTF">2020-09-30T14:18:52Z</dcterms:modified>
</cp:coreProperties>
</file>