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m4a" ContentType="audio/mp4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slides/slide148.xml" ContentType="application/vnd.openxmlformats-officedocument.presentationml.slide+xml"/>
  <Override PartName="/ppt/slides/slide149.xml" ContentType="application/vnd.openxmlformats-officedocument.presentationml.slide+xml"/>
  <Override PartName="/ppt/slides/slide150.xml" ContentType="application/vnd.openxmlformats-officedocument.presentationml.slide+xml"/>
  <Override PartName="/ppt/slides/slide151.xml" ContentType="application/vnd.openxmlformats-officedocument.presentationml.slide+xml"/>
  <Override PartName="/ppt/slides/slide152.xml" ContentType="application/vnd.openxmlformats-officedocument.presentationml.slide+xml"/>
  <Override PartName="/ppt/slides/slide153.xml" ContentType="application/vnd.openxmlformats-officedocument.presentationml.slide+xml"/>
  <Override PartName="/ppt/slides/slide154.xml" ContentType="application/vnd.openxmlformats-officedocument.presentationml.slide+xml"/>
  <Override PartName="/ppt/slides/slide155.xml" ContentType="application/vnd.openxmlformats-officedocument.presentationml.slide+xml"/>
  <Override PartName="/ppt/slides/slide156.xml" ContentType="application/vnd.openxmlformats-officedocument.presentationml.slide+xml"/>
  <Override PartName="/ppt/slides/slide157.xml" ContentType="application/vnd.openxmlformats-officedocument.presentationml.slide+xml"/>
  <Override PartName="/ppt/slides/slide158.xml" ContentType="application/vnd.openxmlformats-officedocument.presentationml.slide+xml"/>
  <Override PartName="/ppt/slides/slide159.xml" ContentType="application/vnd.openxmlformats-officedocument.presentationml.slide+xml"/>
  <Override PartName="/ppt/slides/slide160.xml" ContentType="application/vnd.openxmlformats-officedocument.presentationml.slide+xml"/>
  <Override PartName="/ppt/slides/slide161.xml" ContentType="application/vnd.openxmlformats-officedocument.presentationml.slide+xml"/>
  <Override PartName="/ppt/slides/slide162.xml" ContentType="application/vnd.openxmlformats-officedocument.presentationml.slide+xml"/>
  <Override PartName="/ppt/slides/slide16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5"/>
  </p:notesMasterIdLst>
  <p:handoutMasterIdLst>
    <p:handoutMasterId r:id="rId166"/>
  </p:handoutMasterIdLst>
  <p:sldIdLst>
    <p:sldId id="257" r:id="rId2"/>
    <p:sldId id="490" r:id="rId3"/>
    <p:sldId id="492" r:id="rId4"/>
    <p:sldId id="493" r:id="rId5"/>
    <p:sldId id="494" r:id="rId6"/>
    <p:sldId id="495" r:id="rId7"/>
    <p:sldId id="496" r:id="rId8"/>
    <p:sldId id="497" r:id="rId9"/>
    <p:sldId id="498" r:id="rId10"/>
    <p:sldId id="499" r:id="rId11"/>
    <p:sldId id="500" r:id="rId12"/>
    <p:sldId id="501" r:id="rId13"/>
    <p:sldId id="502" r:id="rId14"/>
    <p:sldId id="503" r:id="rId15"/>
    <p:sldId id="504" r:id="rId16"/>
    <p:sldId id="265" r:id="rId17"/>
    <p:sldId id="266" r:id="rId18"/>
    <p:sldId id="276" r:id="rId19"/>
    <p:sldId id="277" r:id="rId20"/>
    <p:sldId id="279" r:id="rId21"/>
    <p:sldId id="280" r:id="rId22"/>
    <p:sldId id="281" r:id="rId23"/>
    <p:sldId id="282" r:id="rId24"/>
    <p:sldId id="283" r:id="rId25"/>
    <p:sldId id="284" r:id="rId26"/>
    <p:sldId id="285" r:id="rId27"/>
    <p:sldId id="286" r:id="rId28"/>
    <p:sldId id="287" r:id="rId29"/>
    <p:sldId id="288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505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10" r:id="rId48"/>
    <p:sldId id="311" r:id="rId49"/>
    <p:sldId id="312" r:id="rId50"/>
    <p:sldId id="506" r:id="rId51"/>
    <p:sldId id="314" r:id="rId52"/>
    <p:sldId id="316" r:id="rId53"/>
    <p:sldId id="317" r:id="rId54"/>
    <p:sldId id="318" r:id="rId55"/>
    <p:sldId id="319" r:id="rId56"/>
    <p:sldId id="320" r:id="rId57"/>
    <p:sldId id="321" r:id="rId58"/>
    <p:sldId id="322" r:id="rId59"/>
    <p:sldId id="323" r:id="rId60"/>
    <p:sldId id="324" r:id="rId61"/>
    <p:sldId id="326" r:id="rId62"/>
    <p:sldId id="334" r:id="rId63"/>
    <p:sldId id="335" r:id="rId64"/>
    <p:sldId id="336" r:id="rId65"/>
    <p:sldId id="337" r:id="rId66"/>
    <p:sldId id="338" r:id="rId67"/>
    <p:sldId id="339" r:id="rId68"/>
    <p:sldId id="342" r:id="rId69"/>
    <p:sldId id="344" r:id="rId70"/>
    <p:sldId id="396" r:id="rId71"/>
    <p:sldId id="397" r:id="rId72"/>
    <p:sldId id="346" r:id="rId73"/>
    <p:sldId id="398" r:id="rId74"/>
    <p:sldId id="348" r:id="rId75"/>
    <p:sldId id="399" r:id="rId76"/>
    <p:sldId id="400" r:id="rId77"/>
    <p:sldId id="401" r:id="rId78"/>
    <p:sldId id="402" r:id="rId79"/>
    <p:sldId id="403" r:id="rId80"/>
    <p:sldId id="404" r:id="rId81"/>
    <p:sldId id="350" r:id="rId82"/>
    <p:sldId id="351" r:id="rId83"/>
    <p:sldId id="353" r:id="rId84"/>
    <p:sldId id="354" r:id="rId85"/>
    <p:sldId id="355" r:id="rId86"/>
    <p:sldId id="406" r:id="rId87"/>
    <p:sldId id="407" r:id="rId88"/>
    <p:sldId id="408" r:id="rId89"/>
    <p:sldId id="409" r:id="rId90"/>
    <p:sldId id="410" r:id="rId91"/>
    <p:sldId id="363" r:id="rId92"/>
    <p:sldId id="364" r:id="rId93"/>
    <p:sldId id="356" r:id="rId94"/>
    <p:sldId id="357" r:id="rId95"/>
    <p:sldId id="412" r:id="rId96"/>
    <p:sldId id="413" r:id="rId97"/>
    <p:sldId id="414" r:id="rId98"/>
    <p:sldId id="415" r:id="rId99"/>
    <p:sldId id="416" r:id="rId100"/>
    <p:sldId id="417" r:id="rId101"/>
    <p:sldId id="419" r:id="rId102"/>
    <p:sldId id="420" r:id="rId103"/>
    <p:sldId id="421" r:id="rId104"/>
    <p:sldId id="422" r:id="rId105"/>
    <p:sldId id="423" r:id="rId106"/>
    <p:sldId id="424" r:id="rId107"/>
    <p:sldId id="418" r:id="rId108"/>
    <p:sldId id="365" r:id="rId109"/>
    <p:sldId id="366" r:id="rId110"/>
    <p:sldId id="367" r:id="rId111"/>
    <p:sldId id="368" r:id="rId112"/>
    <p:sldId id="369" r:id="rId113"/>
    <p:sldId id="371" r:id="rId114"/>
    <p:sldId id="372" r:id="rId115"/>
    <p:sldId id="373" r:id="rId116"/>
    <p:sldId id="377" r:id="rId117"/>
    <p:sldId id="378" r:id="rId118"/>
    <p:sldId id="379" r:id="rId119"/>
    <p:sldId id="381" r:id="rId120"/>
    <p:sldId id="382" r:id="rId121"/>
    <p:sldId id="383" r:id="rId122"/>
    <p:sldId id="427" r:id="rId123"/>
    <p:sldId id="483" r:id="rId124"/>
    <p:sldId id="428" r:id="rId125"/>
    <p:sldId id="430" r:id="rId126"/>
    <p:sldId id="482" r:id="rId127"/>
    <p:sldId id="385" r:id="rId128"/>
    <p:sldId id="386" r:id="rId129"/>
    <p:sldId id="387" r:id="rId130"/>
    <p:sldId id="431" r:id="rId131"/>
    <p:sldId id="388" r:id="rId132"/>
    <p:sldId id="389" r:id="rId133"/>
    <p:sldId id="390" r:id="rId134"/>
    <p:sldId id="438" r:id="rId135"/>
    <p:sldId id="441" r:id="rId136"/>
    <p:sldId id="485" r:id="rId137"/>
    <p:sldId id="442" r:id="rId138"/>
    <p:sldId id="443" r:id="rId139"/>
    <p:sldId id="445" r:id="rId140"/>
    <p:sldId id="446" r:id="rId141"/>
    <p:sldId id="486" r:id="rId142"/>
    <p:sldId id="488" r:id="rId143"/>
    <p:sldId id="489" r:id="rId144"/>
    <p:sldId id="451" r:id="rId145"/>
    <p:sldId id="455" r:id="rId146"/>
    <p:sldId id="459" r:id="rId147"/>
    <p:sldId id="460" r:id="rId148"/>
    <p:sldId id="465" r:id="rId149"/>
    <p:sldId id="467" r:id="rId150"/>
    <p:sldId id="468" r:id="rId151"/>
    <p:sldId id="469" r:id="rId152"/>
    <p:sldId id="470" r:id="rId153"/>
    <p:sldId id="471" r:id="rId154"/>
    <p:sldId id="472" r:id="rId155"/>
    <p:sldId id="473" r:id="rId156"/>
    <p:sldId id="474" r:id="rId157"/>
    <p:sldId id="475" r:id="rId158"/>
    <p:sldId id="476" r:id="rId159"/>
    <p:sldId id="477" r:id="rId160"/>
    <p:sldId id="478" r:id="rId161"/>
    <p:sldId id="479" r:id="rId162"/>
    <p:sldId id="507" r:id="rId163"/>
    <p:sldId id="508" r:id="rId16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FF"/>
    <a:srgbClr val="FF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řední styl 2 – zvýraznění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92" autoAdjust="0"/>
    <p:restoredTop sz="81594" autoAdjust="0"/>
  </p:normalViewPr>
  <p:slideViewPr>
    <p:cSldViewPr>
      <p:cViewPr varScale="1">
        <p:scale>
          <a:sx n="93" d="100"/>
          <a:sy n="93" d="100"/>
        </p:scale>
        <p:origin x="1896" y="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00" d="100"/>
        <a:sy n="100" d="100"/>
      </p:scale>
      <p:origin x="0" y="-52614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63" Type="http://schemas.openxmlformats.org/officeDocument/2006/relationships/slide" Target="slides/slide62.xml"/><Relationship Id="rId84" Type="http://schemas.openxmlformats.org/officeDocument/2006/relationships/slide" Target="slides/slide83.xml"/><Relationship Id="rId138" Type="http://schemas.openxmlformats.org/officeDocument/2006/relationships/slide" Target="slides/slide137.xml"/><Relationship Id="rId159" Type="http://schemas.openxmlformats.org/officeDocument/2006/relationships/slide" Target="slides/slide158.xml"/><Relationship Id="rId170" Type="http://schemas.openxmlformats.org/officeDocument/2006/relationships/tableStyles" Target="tableStyles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53" Type="http://schemas.openxmlformats.org/officeDocument/2006/relationships/slide" Target="slides/slide52.xml"/><Relationship Id="rId74" Type="http://schemas.openxmlformats.org/officeDocument/2006/relationships/slide" Target="slides/slide73.xml"/><Relationship Id="rId128" Type="http://schemas.openxmlformats.org/officeDocument/2006/relationships/slide" Target="slides/slide127.xml"/><Relationship Id="rId149" Type="http://schemas.openxmlformats.org/officeDocument/2006/relationships/slide" Target="slides/slide148.xml"/><Relationship Id="rId5" Type="http://schemas.openxmlformats.org/officeDocument/2006/relationships/slide" Target="slides/slide4.xml"/><Relationship Id="rId95" Type="http://schemas.openxmlformats.org/officeDocument/2006/relationships/slide" Target="slides/slide94.xml"/><Relationship Id="rId160" Type="http://schemas.openxmlformats.org/officeDocument/2006/relationships/slide" Target="slides/slide159.xml"/><Relationship Id="rId22" Type="http://schemas.openxmlformats.org/officeDocument/2006/relationships/slide" Target="slides/slide21.xml"/><Relationship Id="rId43" Type="http://schemas.openxmlformats.org/officeDocument/2006/relationships/slide" Target="slides/slide42.xml"/><Relationship Id="rId64" Type="http://schemas.openxmlformats.org/officeDocument/2006/relationships/slide" Target="slides/slide63.xml"/><Relationship Id="rId118" Type="http://schemas.openxmlformats.org/officeDocument/2006/relationships/slide" Target="slides/slide117.xml"/><Relationship Id="rId139" Type="http://schemas.openxmlformats.org/officeDocument/2006/relationships/slide" Target="slides/slide138.xml"/><Relationship Id="rId85" Type="http://schemas.openxmlformats.org/officeDocument/2006/relationships/slide" Target="slides/slide84.xml"/><Relationship Id="rId150" Type="http://schemas.openxmlformats.org/officeDocument/2006/relationships/slide" Target="slides/slide149.xml"/><Relationship Id="rId12" Type="http://schemas.openxmlformats.org/officeDocument/2006/relationships/slide" Target="slides/slide11.xml"/><Relationship Id="rId33" Type="http://schemas.openxmlformats.org/officeDocument/2006/relationships/slide" Target="slides/slide32.xml"/><Relationship Id="rId108" Type="http://schemas.openxmlformats.org/officeDocument/2006/relationships/slide" Target="slides/slide107.xml"/><Relationship Id="rId129" Type="http://schemas.openxmlformats.org/officeDocument/2006/relationships/slide" Target="slides/slide128.xml"/><Relationship Id="rId54" Type="http://schemas.openxmlformats.org/officeDocument/2006/relationships/slide" Target="slides/slide53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61" Type="http://schemas.openxmlformats.org/officeDocument/2006/relationships/slide" Target="slides/slide160.xml"/><Relationship Id="rId166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49" Type="http://schemas.openxmlformats.org/officeDocument/2006/relationships/slide" Target="slides/slide48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44" Type="http://schemas.openxmlformats.org/officeDocument/2006/relationships/slide" Target="slides/slide43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51" Type="http://schemas.openxmlformats.org/officeDocument/2006/relationships/slide" Target="slides/slide150.xml"/><Relationship Id="rId156" Type="http://schemas.openxmlformats.org/officeDocument/2006/relationships/slide" Target="slides/slide155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167" Type="http://schemas.openxmlformats.org/officeDocument/2006/relationships/presProps" Target="presProps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162" Type="http://schemas.openxmlformats.org/officeDocument/2006/relationships/slide" Target="slides/slide16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157" Type="http://schemas.openxmlformats.org/officeDocument/2006/relationships/slide" Target="slides/slide15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slide" Target="slides/slide15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168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163" Type="http://schemas.openxmlformats.org/officeDocument/2006/relationships/slide" Target="slides/slide162.xml"/><Relationship Id="rId3" Type="http://schemas.openxmlformats.org/officeDocument/2006/relationships/slide" Target="slides/slide2.xml"/><Relationship Id="rId25" Type="http://schemas.openxmlformats.org/officeDocument/2006/relationships/slide" Target="slides/slide24.xml"/><Relationship Id="rId46" Type="http://schemas.openxmlformats.org/officeDocument/2006/relationships/slide" Target="slides/slide45.xml"/><Relationship Id="rId67" Type="http://schemas.openxmlformats.org/officeDocument/2006/relationships/slide" Target="slides/slide66.xml"/><Relationship Id="rId116" Type="http://schemas.openxmlformats.org/officeDocument/2006/relationships/slide" Target="slides/slide115.xml"/><Relationship Id="rId137" Type="http://schemas.openxmlformats.org/officeDocument/2006/relationships/slide" Target="slides/slide136.xml"/><Relationship Id="rId158" Type="http://schemas.openxmlformats.org/officeDocument/2006/relationships/slide" Target="slides/slide157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62" Type="http://schemas.openxmlformats.org/officeDocument/2006/relationships/slide" Target="slides/slide61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53" Type="http://schemas.openxmlformats.org/officeDocument/2006/relationships/slide" Target="slides/slide152.xml"/><Relationship Id="rId15" Type="http://schemas.openxmlformats.org/officeDocument/2006/relationships/slide" Target="slides/slide14.xml"/><Relationship Id="rId36" Type="http://schemas.openxmlformats.org/officeDocument/2006/relationships/slide" Target="slides/slide35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52" Type="http://schemas.openxmlformats.org/officeDocument/2006/relationships/slide" Target="slides/slide51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64" Type="http://schemas.openxmlformats.org/officeDocument/2006/relationships/slide" Target="slides/slide163.xml"/><Relationship Id="rId16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26" Type="http://schemas.openxmlformats.org/officeDocument/2006/relationships/slide" Target="slides/slide25.xml"/><Relationship Id="rId47" Type="http://schemas.openxmlformats.org/officeDocument/2006/relationships/slide" Target="slides/slide46.xml"/><Relationship Id="rId68" Type="http://schemas.openxmlformats.org/officeDocument/2006/relationships/slide" Target="slides/slide67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54" Type="http://schemas.openxmlformats.org/officeDocument/2006/relationships/slide" Target="slides/slide153.xml"/><Relationship Id="rId16" Type="http://schemas.openxmlformats.org/officeDocument/2006/relationships/slide" Target="slides/slide15.xml"/><Relationship Id="rId37" Type="http://schemas.openxmlformats.org/officeDocument/2006/relationships/slide" Target="slides/slide36.xml"/><Relationship Id="rId58" Type="http://schemas.openxmlformats.org/officeDocument/2006/relationships/slide" Target="slides/slide57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44" Type="http://schemas.openxmlformats.org/officeDocument/2006/relationships/slide" Target="slides/slide143.xml"/><Relationship Id="rId90" Type="http://schemas.openxmlformats.org/officeDocument/2006/relationships/slide" Target="slides/slide89.xml"/><Relationship Id="rId165" Type="http://schemas.openxmlformats.org/officeDocument/2006/relationships/notesMaster" Target="notesMasters/notesMaster1.xml"/><Relationship Id="rId27" Type="http://schemas.openxmlformats.org/officeDocument/2006/relationships/slide" Target="slides/slide26.xml"/><Relationship Id="rId48" Type="http://schemas.openxmlformats.org/officeDocument/2006/relationships/slide" Target="slides/slide47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34" Type="http://schemas.openxmlformats.org/officeDocument/2006/relationships/slide" Target="slides/slide133.xml"/><Relationship Id="rId80" Type="http://schemas.openxmlformats.org/officeDocument/2006/relationships/slide" Target="slides/slide79.xml"/><Relationship Id="rId155" Type="http://schemas.openxmlformats.org/officeDocument/2006/relationships/slide" Target="slides/slide154.xml"/><Relationship Id="rId17" Type="http://schemas.openxmlformats.org/officeDocument/2006/relationships/slide" Target="slides/slide16.xml"/><Relationship Id="rId38" Type="http://schemas.openxmlformats.org/officeDocument/2006/relationships/slide" Target="slides/slide37.xml"/><Relationship Id="rId59" Type="http://schemas.openxmlformats.org/officeDocument/2006/relationships/slide" Target="slides/slide58.xml"/><Relationship Id="rId103" Type="http://schemas.openxmlformats.org/officeDocument/2006/relationships/slide" Target="slides/slide102.xml"/><Relationship Id="rId124" Type="http://schemas.openxmlformats.org/officeDocument/2006/relationships/slide" Target="slides/slide123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8.emf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30E63A-F099-4A2F-B56F-0CFE3483C04B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7C8712-DFA7-4DA0-81CF-A7810D784EAB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33621601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46CC947-0944-4A91-AB42-9FAE0E1D8AD5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DE2D141-7B97-41D9-A177-96B26CE0E3E4}" type="slidenum">
              <a:rPr lang="cs-CZ" smtClean="0"/>
              <a:pPr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6876559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ikiskripta.eu/index.php?title=Dialyza%C4%8Dn%C3%AD_roztok&amp;action=edit&amp;redlink=1" TargetMode="External"/><Relationship Id="rId2" Type="http://schemas.openxmlformats.org/officeDocument/2006/relationships/slide" Target="../slides/slide136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Trikuspidální</a:t>
            </a:r>
            <a:r>
              <a:rPr lang="cs-CZ" baseline="0" dirty="0"/>
              <a:t> stenosa vzácná vada….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7</a:t>
            </a:fld>
            <a:endParaRPr lang="cs-CZ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891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69992152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993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7283104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096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09940689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198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cs-CZ" altLang="cs-CZ" dirty="0"/>
              <a:t>První</a:t>
            </a:r>
            <a:r>
              <a:rPr lang="cs-CZ" altLang="cs-CZ" baseline="0" dirty="0"/>
              <a:t> zcela jasné známky šoku se projeví  při ztrátě v</a:t>
            </a:r>
            <a:r>
              <a:rPr lang="cs-CZ" altLang="cs-CZ" dirty="0"/>
              <a:t> procentech 20-30% objemu krve</a:t>
            </a:r>
          </a:p>
          <a:p>
            <a:r>
              <a:rPr lang="cs-CZ" altLang="cs-CZ" dirty="0"/>
              <a:t>Dospělý má cca 7% tělesné hmotnosti krve, dítě cca 9% tělesné hmotnosti, novorozenec – 1kg = 100 ml krve…. Tj. 10%</a:t>
            </a:r>
          </a:p>
        </p:txBody>
      </p:sp>
    </p:spTree>
    <p:extLst>
      <p:ext uri="{BB962C8B-B14F-4D97-AF65-F5344CB8AC3E}">
        <p14:creationId xmlns:p14="http://schemas.microsoft.com/office/powerpoint/2010/main" val="255678149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301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74603951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403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780091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505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52580084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608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48430808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710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13934037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4915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6140693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Stenosa vzácná – hlavně u vrozených vady – </a:t>
            </a:r>
            <a:r>
              <a:rPr lang="cs-CZ" dirty="0" err="1"/>
              <a:t>Falottova</a:t>
            </a:r>
            <a:r>
              <a:rPr lang="cs-CZ" baseline="0" dirty="0"/>
              <a:t> tetralogie – stenosa </a:t>
            </a:r>
            <a:r>
              <a:rPr lang="cs-CZ" baseline="0" dirty="0" err="1"/>
              <a:t>valv</a:t>
            </a:r>
            <a:r>
              <a:rPr lang="cs-CZ" baseline="0" dirty="0"/>
              <a:t>. </a:t>
            </a:r>
            <a:r>
              <a:rPr lang="cs-CZ" baseline="0" dirty="0" err="1"/>
              <a:t>Pulmonaris</a:t>
            </a:r>
            <a:r>
              <a:rPr lang="cs-CZ" baseline="0" dirty="0"/>
              <a:t>, hypertrofie PKS, defekt septa komor, </a:t>
            </a:r>
            <a:r>
              <a:rPr lang="cs-CZ" baseline="0" dirty="0" err="1"/>
              <a:t>dextroppozice</a:t>
            </a:r>
            <a:r>
              <a:rPr lang="cs-CZ" baseline="0" dirty="0"/>
              <a:t> aorty – nasedá nad defekt septa komor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8</a:t>
            </a:fld>
            <a:endParaRPr lang="cs-CZ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017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8832176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120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44044516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222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82589449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325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7873747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427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52052981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529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0919040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6322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75547968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83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992039832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593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360952531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altLang="cs-CZ" sz="1200" b="1" dirty="0"/>
              <a:t>Toxicita: Minimální toxická dávka </a:t>
            </a:r>
            <a:r>
              <a:rPr lang="cs-CZ" altLang="cs-CZ" sz="1200" dirty="0"/>
              <a:t>čistého metanolu </a:t>
            </a:r>
            <a:r>
              <a:rPr lang="cs-CZ" altLang="cs-CZ" sz="1200" b="1" dirty="0"/>
              <a:t>asi 0,1 ml/kg</a:t>
            </a:r>
            <a:r>
              <a:rPr lang="cs-CZ" altLang="cs-CZ" sz="1200" dirty="0"/>
              <a:t>, v průměru se udává 10 ml pro dospělého, ale bylo popsáno oslepnutí po 10 ml a smrt dokonce po 6-10 ml. Hladina metanolu v krvi 200 mg/l již </a:t>
            </a:r>
            <a:r>
              <a:rPr lang="cs-CZ" altLang="cs-CZ" sz="1200" b="1" dirty="0"/>
              <a:t>nutně vyžaduje léčbu </a:t>
            </a:r>
            <a:r>
              <a:rPr lang="cs-CZ" altLang="cs-CZ" sz="1200" b="1" dirty="0" err="1"/>
              <a:t>antidotem</a:t>
            </a:r>
            <a:r>
              <a:rPr lang="cs-CZ" altLang="cs-CZ" sz="1200" b="1" dirty="0"/>
              <a:t> (etanol nebo </a:t>
            </a:r>
            <a:r>
              <a:rPr lang="cs-CZ" altLang="cs-CZ" sz="1200" b="1" dirty="0" err="1"/>
              <a:t>fomepizol</a:t>
            </a:r>
            <a:r>
              <a:rPr lang="cs-CZ" altLang="cs-CZ" sz="1200" b="1" dirty="0"/>
              <a:t>).</a:t>
            </a:r>
          </a:p>
          <a:p>
            <a:r>
              <a:rPr lang="cs-CZ" altLang="cs-CZ" sz="1200" b="1" dirty="0"/>
              <a:t>Smrtelná dávka </a:t>
            </a:r>
            <a:r>
              <a:rPr lang="cs-CZ" altLang="cs-CZ" sz="1200" dirty="0"/>
              <a:t>30-100 (-200) ml, v průměru </a:t>
            </a:r>
            <a:r>
              <a:rPr lang="cs-CZ" altLang="cs-CZ" sz="1200" b="1" dirty="0"/>
              <a:t>asi 1 ml/kg</a:t>
            </a:r>
            <a:r>
              <a:rPr lang="cs-CZ" altLang="cs-CZ" sz="1200" dirty="0"/>
              <a:t>, ale při terapii bylo přežito 500-600 ml 40 % metanolu</a:t>
            </a:r>
          </a:p>
          <a:p>
            <a:r>
              <a:rPr lang="cs-CZ" altLang="cs-CZ" sz="1200" b="1" dirty="0"/>
              <a:t>Příznaky otravy: </a:t>
            </a:r>
            <a:r>
              <a:rPr lang="cs-CZ" altLang="cs-CZ" sz="1200" dirty="0"/>
              <a:t>časné neurotoxické působení metanolu podobné alkoholu je sporné; lokální dráždění sliznic je silnější; hlavní toxické projevy metabolitů nastupují později - za několik (6-12) hod, v kombinaci s alkoholem až za 36 hod!</a:t>
            </a:r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98</a:t>
            </a:fld>
            <a:endParaRPr lang="cs-CZ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dirty="0"/>
              <a:t>PLICNÍ HYPERTENZE • sekundární – 99% (akutní – plicní embolie, pneumonie; chronická – emfyzém, </a:t>
            </a:r>
            <a:r>
              <a:rPr lang="cs-CZ" dirty="0" err="1"/>
              <a:t>chr</a:t>
            </a:r>
            <a:r>
              <a:rPr lang="cs-CZ" dirty="0"/>
              <a:t>. bronchitis, intersticiální procesy, sukcesivní plicní embolie…)  1% primární</a:t>
            </a:r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11</a:t>
            </a:fld>
            <a:endParaRPr lang="cs-CZ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V nadbytku kyslíku je vazba oxidu uhelnatého na hemoglobin reverzibilní. Proto je při otravě oxidem uhelnatým nejdůležitější inhalace O</a:t>
            </a:r>
            <a:r>
              <a:rPr lang="cs-CZ" sz="1200" b="0" i="0" kern="1200" baseline="-250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2</a:t>
            </a:r>
            <a:r>
              <a:rPr lang="cs-CZ" sz="1200" b="0" i="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!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118</a:t>
            </a:fld>
            <a:endParaRPr lang="cs-CZ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Pacient může dialyzační roztok napouštět a vypouštět do břišní dutiny sám a to i několikrát denně − až 4 krát při </a:t>
            </a:r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kontinuální ambulantní peritoneální dialýze (CAPD)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kdy je tekutina v peritoneální dutině ponechána obvykle 6 hodin. Použitý a znečištěný </a:t>
            </a:r>
            <a:r>
              <a:rPr lang="cs-CZ" sz="1200" b="0" i="0" u="none" strike="noStrike" kern="1200" dirty="0">
                <a:solidFill>
                  <a:schemeClr val="tx1"/>
                </a:solidFill>
                <a:latin typeface="+mn-lt"/>
                <a:ea typeface="+mn-ea"/>
                <a:cs typeface="+mn-cs"/>
                <a:hlinkClick r:id="rId3" tooltip="Dialyzační roztok (stránka neexistuje)"/>
              </a:rPr>
              <a:t>dialyzační roztok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 se vypouští ven a místo něj se napouští nový a čistý dialyzát (pokud pacient dialyzuje vícekrát denně). </a:t>
            </a:r>
            <a:r>
              <a:rPr lang="cs-CZ" sz="1200" b="0" i="0" kern="120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Napoští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se cca 2-3l dialyzační tekutiny během 15 min.</a:t>
            </a:r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136</a:t>
            </a:fld>
            <a:endParaRPr lang="cs-CZ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altLang="cs-CZ" dirty="0"/>
              <a:t>z cévního přístupu pacienta je odebírána krev, přes dialyzační sety je krev odváděna do </a:t>
            </a:r>
            <a:r>
              <a:rPr lang="cs-CZ" altLang="cs-CZ" dirty="0" err="1"/>
              <a:t>hemodialyzátoru</a:t>
            </a:r>
            <a:r>
              <a:rPr lang="cs-CZ" altLang="cs-CZ" dirty="0"/>
              <a:t>, zde dochází k dialýze, filtraci, </a:t>
            </a:r>
            <a:r>
              <a:rPr lang="cs-CZ" altLang="cs-CZ" dirty="0" err="1"/>
              <a:t>ultrafiltaci</a:t>
            </a:r>
            <a:r>
              <a:rPr lang="cs-CZ" altLang="cs-CZ" dirty="0"/>
              <a:t> a absorpci, poté se krev („očištěná“) vrací zpět do cévního přístupu pacienta.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cs-CZ" sz="1200" b="1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Schéma hemodialýzy</a:t>
            </a:r>
            <a:r>
              <a:rPr lang="cs-CZ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, šipkami je naznačen směr toku krve, která v dialyzátoru proudí odspodu nahoru, kdežto dialyzační tekutina proudí seshora dolů (opačně), aby se udržel gradient potřebný pro průchod látek semipermeabilní membránou.</a:t>
            </a:r>
            <a:endParaRPr lang="cs-CZ" altLang="cs-CZ" dirty="0"/>
          </a:p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141</a:t>
            </a:fld>
            <a:endParaRPr lang="cs-CZ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DE2D141-7B97-41D9-A177-96B26CE0E3E4}" type="slidenum">
              <a:rPr lang="cs-CZ" smtClean="0"/>
              <a:pPr/>
              <a:t>163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999836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4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261521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6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277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5200899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3794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409364877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4818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43361095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6866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11539120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95325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7890" name="Rectangle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39965437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Nadpis a tabul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abulku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cs-CZ" noProof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C80C432F-A4CD-496B-BBA6-BA35050FEF76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244503504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Nadpis, text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5D630E1D-C5B3-49AD-9688-6A484CC4F6A3}" type="slidenum">
              <a:rPr lang="en-GB" altLang="cs-CZ"/>
              <a:pPr/>
              <a:t>‹#›</a:t>
            </a:fld>
            <a:endParaRPr lang="en-GB" altLang="cs-CZ"/>
          </a:p>
        </p:txBody>
      </p:sp>
    </p:spTree>
    <p:extLst>
      <p:ext uri="{BB962C8B-B14F-4D97-AF65-F5344CB8AC3E}">
        <p14:creationId xmlns:p14="http://schemas.microsoft.com/office/powerpoint/2010/main" val="14623340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AndChart">
  <p:cSld name="Nadpis, text a graf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143000" y="609600"/>
            <a:ext cx="7772400" cy="1143000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sz="half" idx="1"/>
          </p:nvPr>
        </p:nvSpPr>
        <p:spPr>
          <a:xfrm>
            <a:off x="1169988" y="1946275"/>
            <a:ext cx="3810000" cy="4114800"/>
          </a:xfrm>
        </p:spPr>
        <p:txBody>
          <a:bodyPr/>
          <a:lstStyle/>
          <a:p>
            <a:pPr lvl="0"/>
            <a:r>
              <a:rPr lang="cs-CZ"/>
              <a:t>Kliknutím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graf 3"/>
          <p:cNvSpPr>
            <a:spLocks noGrp="1"/>
          </p:cNvSpPr>
          <p:nvPr>
            <p:ph type="chart" sz="half" idx="2"/>
          </p:nvPr>
        </p:nvSpPr>
        <p:spPr>
          <a:xfrm>
            <a:off x="5132388" y="1946275"/>
            <a:ext cx="3810000" cy="4114800"/>
          </a:xfrm>
        </p:spPr>
        <p:txBody>
          <a:bodyPr rtlCol="0">
            <a:normAutofit/>
          </a:bodyPr>
          <a:lstStyle/>
          <a:p>
            <a:pPr lvl="0"/>
            <a:endParaRPr lang="cs-CZ" noProof="0"/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>
          <a:xfrm>
            <a:off x="11430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>
          <a:xfrm>
            <a:off x="35814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>
          <a:xfrm>
            <a:off x="70104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9664FC46-7194-4BBD-A2FF-00EFE9451450}" type="slidenum">
              <a:rPr lang="cs-CZ" altLang="cs-CZ"/>
              <a:pPr/>
              <a:t>‹#›</a:t>
            </a:fld>
            <a:endParaRPr lang="cs-CZ" altLang="cs-CZ"/>
          </a:p>
        </p:txBody>
      </p:sp>
    </p:spTree>
    <p:extLst>
      <p:ext uri="{BB962C8B-B14F-4D97-AF65-F5344CB8AC3E}">
        <p14:creationId xmlns:p14="http://schemas.microsoft.com/office/powerpoint/2010/main" val="1723833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5C5D9A0-8AB9-41D4-A473-116029CDA0F4}" type="datetimeFigureOut">
              <a:rPr lang="cs-CZ" smtClean="0"/>
              <a:pPr/>
              <a:t>22.10.2020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3B5BD9-0C93-4CF3-8162-4B62C554A30D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4" Type="http://schemas.openxmlformats.org/officeDocument/2006/relationships/image" Target="../media/image1.png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0.m4a"/><Relationship Id="rId1" Type="http://schemas.microsoft.com/office/2007/relationships/media" Target="../media/media100.m4a"/><Relationship Id="rId4" Type="http://schemas.openxmlformats.org/officeDocument/2006/relationships/image" Target="../media/image1.png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1.m4a"/><Relationship Id="rId1" Type="http://schemas.microsoft.com/office/2007/relationships/media" Target="../media/media101.m4a"/><Relationship Id="rId4" Type="http://schemas.openxmlformats.org/officeDocument/2006/relationships/image" Target="../media/image1.png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2.m4a"/><Relationship Id="rId1" Type="http://schemas.microsoft.com/office/2007/relationships/media" Target="../media/media102.m4a"/><Relationship Id="rId4" Type="http://schemas.openxmlformats.org/officeDocument/2006/relationships/image" Target="../media/image1.png"/></Relationships>
</file>

<file path=ppt/slides/_rels/slide10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3.m4a"/><Relationship Id="rId1" Type="http://schemas.microsoft.com/office/2007/relationships/media" Target="../media/media103.m4a"/><Relationship Id="rId4" Type="http://schemas.openxmlformats.org/officeDocument/2006/relationships/image" Target="../media/image1.png"/></Relationships>
</file>

<file path=ppt/slides/_rels/slide10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4.m4a"/><Relationship Id="rId1" Type="http://schemas.microsoft.com/office/2007/relationships/media" Target="../media/media104.m4a"/><Relationship Id="rId4" Type="http://schemas.openxmlformats.org/officeDocument/2006/relationships/image" Target="../media/image1.png"/></Relationships>
</file>

<file path=ppt/slides/_rels/slide10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5.m4a"/><Relationship Id="rId1" Type="http://schemas.microsoft.com/office/2007/relationships/media" Target="../media/media105.m4a"/><Relationship Id="rId4" Type="http://schemas.openxmlformats.org/officeDocument/2006/relationships/image" Target="../media/image1.png"/></Relationships>
</file>

<file path=ppt/slides/_rels/slide10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6.m4a"/><Relationship Id="rId1" Type="http://schemas.microsoft.com/office/2007/relationships/media" Target="../media/media106.m4a"/><Relationship Id="rId4" Type="http://schemas.openxmlformats.org/officeDocument/2006/relationships/image" Target="../media/image1.png"/></Relationships>
</file>

<file path=ppt/slides/_rels/slide10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7.m4a"/><Relationship Id="rId1" Type="http://schemas.microsoft.com/office/2007/relationships/media" Target="../media/media107.m4a"/><Relationship Id="rId4" Type="http://schemas.openxmlformats.org/officeDocument/2006/relationships/image" Target="../media/image1.png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8.m4a"/><Relationship Id="rId1" Type="http://schemas.microsoft.com/office/2007/relationships/media" Target="../media/media108.m4a"/><Relationship Id="rId4" Type="http://schemas.openxmlformats.org/officeDocument/2006/relationships/image" Target="../media/image1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09.m4a"/><Relationship Id="rId1" Type="http://schemas.microsoft.com/office/2007/relationships/media" Target="../media/media109.m4a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4a"/><Relationship Id="rId1" Type="http://schemas.microsoft.com/office/2007/relationships/media" Target="../media/media1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0.m4a"/><Relationship Id="rId1" Type="http://schemas.microsoft.com/office/2007/relationships/media" Target="../media/media110.m4a"/><Relationship Id="rId4" Type="http://schemas.openxmlformats.org/officeDocument/2006/relationships/image" Target="../media/image1.png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11.m4a"/><Relationship Id="rId1" Type="http://schemas.microsoft.com/office/2007/relationships/media" Target="../media/media111.m4a"/><Relationship Id="rId4" Type="http://schemas.openxmlformats.org/officeDocument/2006/relationships/image" Target="../media/image1.png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2.m4a"/><Relationship Id="rId1" Type="http://schemas.microsoft.com/office/2007/relationships/media" Target="../media/media112.m4a"/><Relationship Id="rId4" Type="http://schemas.openxmlformats.org/officeDocument/2006/relationships/image" Target="../media/image1.png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3.m4a"/><Relationship Id="rId1" Type="http://schemas.microsoft.com/office/2007/relationships/media" Target="../media/media113.m4a"/><Relationship Id="rId4" Type="http://schemas.openxmlformats.org/officeDocument/2006/relationships/image" Target="../media/image1.png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4.m4a"/><Relationship Id="rId1" Type="http://schemas.microsoft.com/office/2007/relationships/media" Target="../media/media114.m4a"/><Relationship Id="rId4" Type="http://schemas.openxmlformats.org/officeDocument/2006/relationships/image" Target="../media/image1.pn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5.m4a"/><Relationship Id="rId1" Type="http://schemas.microsoft.com/office/2007/relationships/media" Target="../media/media115.m4a"/><Relationship Id="rId4" Type="http://schemas.openxmlformats.org/officeDocument/2006/relationships/image" Target="../media/image1.pn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6.m4a"/><Relationship Id="rId1" Type="http://schemas.microsoft.com/office/2007/relationships/media" Target="../media/media116.m4a"/><Relationship Id="rId4" Type="http://schemas.openxmlformats.org/officeDocument/2006/relationships/image" Target="../media/image1.png"/></Relationships>
</file>

<file path=ppt/slides/_rels/slide1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7.m4a"/><Relationship Id="rId1" Type="http://schemas.microsoft.com/office/2007/relationships/media" Target="../media/media117.m4a"/><Relationship Id="rId4" Type="http://schemas.openxmlformats.org/officeDocument/2006/relationships/image" Target="../media/image1.png"/></Relationships>
</file>

<file path=ppt/slides/_rels/slide1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8.m4a"/><Relationship Id="rId1" Type="http://schemas.microsoft.com/office/2007/relationships/media" Target="../media/media1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30.xml"/></Relationships>
</file>

<file path=ppt/slides/_rels/slide1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9.m4a"/><Relationship Id="rId1" Type="http://schemas.microsoft.com/office/2007/relationships/media" Target="../media/media119.m4a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6" Type="http://schemas.openxmlformats.org/officeDocument/2006/relationships/image" Target="../media/image1.png"/><Relationship Id="rId5" Type="http://schemas.openxmlformats.org/officeDocument/2006/relationships/image" Target="../media/image15.png"/><Relationship Id="rId4" Type="http://schemas.openxmlformats.org/officeDocument/2006/relationships/image" Target="../media/image14.jpe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0.m4a"/><Relationship Id="rId1" Type="http://schemas.microsoft.com/office/2007/relationships/media" Target="../media/media120.m4a"/><Relationship Id="rId4" Type="http://schemas.openxmlformats.org/officeDocument/2006/relationships/image" Target="../media/image1.pn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1.m4a"/><Relationship Id="rId1" Type="http://schemas.microsoft.com/office/2007/relationships/media" Target="../media/media121.m4a"/><Relationship Id="rId4" Type="http://schemas.openxmlformats.org/officeDocument/2006/relationships/image" Target="../media/image1.pn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2.m4a"/><Relationship Id="rId1" Type="http://schemas.microsoft.com/office/2007/relationships/media" Target="../media/media122.m4a"/><Relationship Id="rId4" Type="http://schemas.openxmlformats.org/officeDocument/2006/relationships/image" Target="../media/image1.pn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3.m4a"/><Relationship Id="rId1" Type="http://schemas.microsoft.com/office/2007/relationships/media" Target="../media/media123.m4a"/><Relationship Id="rId5" Type="http://schemas.openxmlformats.org/officeDocument/2006/relationships/image" Target="../media/image1.png"/><Relationship Id="rId4" Type="http://schemas.openxmlformats.org/officeDocument/2006/relationships/hyperlink" Target="http://www.lf3.cuni.cz/cs/pracoviste/anesteziologie/vyuka/studijni-materialy/prvni-pomoc/pp-22-akutni-psychicke-stavy.html" TargetMode="External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24.m4a"/><Relationship Id="rId1" Type="http://schemas.microsoft.com/office/2007/relationships/media" Target="../media/media124.m4a"/><Relationship Id="rId4" Type="http://schemas.openxmlformats.org/officeDocument/2006/relationships/image" Target="../media/image1.pn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5.m4a"/><Relationship Id="rId1" Type="http://schemas.microsoft.com/office/2007/relationships/media" Target="../media/media125.m4a"/><Relationship Id="rId4" Type="http://schemas.openxmlformats.org/officeDocument/2006/relationships/image" Target="../media/image1.png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6.m4a"/><Relationship Id="rId1" Type="http://schemas.microsoft.com/office/2007/relationships/media" Target="../media/media126.m4a"/><Relationship Id="rId4" Type="http://schemas.openxmlformats.org/officeDocument/2006/relationships/image" Target="../media/image1.pn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7.m4a"/><Relationship Id="rId1" Type="http://schemas.microsoft.com/office/2007/relationships/media" Target="../media/media127.m4a"/><Relationship Id="rId4" Type="http://schemas.openxmlformats.org/officeDocument/2006/relationships/image" Target="../media/image1.png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8.m4a"/><Relationship Id="rId1" Type="http://schemas.microsoft.com/office/2007/relationships/media" Target="../media/media128.m4a"/><Relationship Id="rId4" Type="http://schemas.openxmlformats.org/officeDocument/2006/relationships/image" Target="../media/image1.png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9.m4a"/><Relationship Id="rId1" Type="http://schemas.microsoft.com/office/2007/relationships/media" Target="../media/media129.m4a"/><Relationship Id="rId4" Type="http://schemas.openxmlformats.org/officeDocument/2006/relationships/image" Target="../media/image1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5" Type="http://schemas.openxmlformats.org/officeDocument/2006/relationships/image" Target="../media/image1.png"/><Relationship Id="rId4" Type="http://schemas.openxmlformats.org/officeDocument/2006/relationships/image" Target="../media/image16.jpeg"/></Relationships>
</file>

<file path=ppt/slides/_rels/slide1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0.m4a"/><Relationship Id="rId1" Type="http://schemas.microsoft.com/office/2007/relationships/media" Target="../media/media130.m4a"/><Relationship Id="rId4" Type="http://schemas.openxmlformats.org/officeDocument/2006/relationships/image" Target="../media/image1.png"/></Relationships>
</file>

<file path=ppt/slides/_rels/slide1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1.m4a"/><Relationship Id="rId1" Type="http://schemas.microsoft.com/office/2007/relationships/media" Target="../media/media131.m4a"/><Relationship Id="rId4" Type="http://schemas.openxmlformats.org/officeDocument/2006/relationships/image" Target="../media/image1.png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2.m4a"/><Relationship Id="rId1" Type="http://schemas.microsoft.com/office/2007/relationships/media" Target="../media/media132.m4a"/><Relationship Id="rId4" Type="http://schemas.openxmlformats.org/officeDocument/2006/relationships/image" Target="../media/image1.png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3.m4a"/><Relationship Id="rId1" Type="http://schemas.microsoft.com/office/2007/relationships/media" Target="../media/media133.m4a"/><Relationship Id="rId4" Type="http://schemas.openxmlformats.org/officeDocument/2006/relationships/image" Target="../media/image1.png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34.m4a"/><Relationship Id="rId1" Type="http://schemas.microsoft.com/office/2007/relationships/media" Target="../media/media134.m4a"/><Relationship Id="rId4" Type="http://schemas.openxmlformats.org/officeDocument/2006/relationships/image" Target="../media/image1.png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35.m4a"/><Relationship Id="rId7" Type="http://schemas.openxmlformats.org/officeDocument/2006/relationships/image" Target="../media/image1.png"/><Relationship Id="rId2" Type="http://schemas.microsoft.com/office/2007/relationships/media" Target="../media/media135.m4a"/><Relationship Id="rId1" Type="http://schemas.openxmlformats.org/officeDocument/2006/relationships/vmlDrawing" Target="../drawings/vmlDrawing1.vml"/><Relationship Id="rId6" Type="http://schemas.openxmlformats.org/officeDocument/2006/relationships/image" Target="../media/image18.emf"/><Relationship Id="rId5" Type="http://schemas.openxmlformats.org/officeDocument/2006/relationships/oleObject" Target="../embeddings/oleObject1.bin"/><Relationship Id="rId4" Type="http://schemas.openxmlformats.org/officeDocument/2006/relationships/slideLayout" Target="../slideLayouts/slideLayout14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36.m4a"/><Relationship Id="rId1" Type="http://schemas.microsoft.com/office/2007/relationships/media" Target="../media/media136.m4a"/><Relationship Id="rId6" Type="http://schemas.openxmlformats.org/officeDocument/2006/relationships/image" Target="../media/image1.png"/><Relationship Id="rId5" Type="http://schemas.openxmlformats.org/officeDocument/2006/relationships/image" Target="../media/image19.jpeg"/><Relationship Id="rId4" Type="http://schemas.openxmlformats.org/officeDocument/2006/relationships/notesSlide" Target="../notesSlides/notesSlide31.xml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7.m4a"/><Relationship Id="rId1" Type="http://schemas.microsoft.com/office/2007/relationships/media" Target="../media/media137.m4a"/><Relationship Id="rId4" Type="http://schemas.openxmlformats.org/officeDocument/2006/relationships/image" Target="../media/image1.png"/></Relationships>
</file>

<file path=ppt/slides/_rels/slide1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8.m4a"/><Relationship Id="rId1" Type="http://schemas.microsoft.com/office/2007/relationships/media" Target="../media/media138.m4a"/><Relationship Id="rId4" Type="http://schemas.openxmlformats.org/officeDocument/2006/relationships/image" Target="../media/image1.png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9.m4a"/><Relationship Id="rId1" Type="http://schemas.microsoft.com/office/2007/relationships/media" Target="../media/media139.m4a"/><Relationship Id="rId4" Type="http://schemas.openxmlformats.org/officeDocument/2006/relationships/image" Target="../media/image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1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.png"/><Relationship Id="rId2" Type="http://schemas.openxmlformats.org/officeDocument/2006/relationships/audio" Target="../media/media140.m4a"/><Relationship Id="rId1" Type="http://schemas.microsoft.com/office/2007/relationships/media" Target="../media/media140.m4a"/><Relationship Id="rId6" Type="http://schemas.openxmlformats.org/officeDocument/2006/relationships/hyperlink" Target="https://www.youtube.com/watch?v=4S7tThszxAs" TargetMode="External"/><Relationship Id="rId5" Type="http://schemas.openxmlformats.org/officeDocument/2006/relationships/hyperlink" Target="https://www.youtube.com/watch?v=SgBMoCArNak" TargetMode="External"/><Relationship Id="rId4" Type="http://schemas.openxmlformats.org/officeDocument/2006/relationships/hyperlink" Target="https://www.youtube.com/watch?v=CX8uI4NVLYw" TargetMode="Externa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1.m4a"/><Relationship Id="rId1" Type="http://schemas.microsoft.com/office/2007/relationships/media" Target="../media/media141.m4a"/><Relationship Id="rId6" Type="http://schemas.openxmlformats.org/officeDocument/2006/relationships/image" Target="../media/image1.png"/><Relationship Id="rId5" Type="http://schemas.openxmlformats.org/officeDocument/2006/relationships/image" Target="../media/image20.png"/><Relationship Id="rId4" Type="http://schemas.openxmlformats.org/officeDocument/2006/relationships/notesSlide" Target="../notesSlides/notesSlide32.xml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2.m4a"/><Relationship Id="rId1" Type="http://schemas.microsoft.com/office/2007/relationships/media" Target="../media/media142.m4a"/><Relationship Id="rId4" Type="http://schemas.openxmlformats.org/officeDocument/2006/relationships/image" Target="../media/image1.pn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143.m4a"/><Relationship Id="rId1" Type="http://schemas.microsoft.com/office/2007/relationships/media" Target="../media/media143.m4a"/><Relationship Id="rId5" Type="http://schemas.openxmlformats.org/officeDocument/2006/relationships/image" Target="../media/image1.png"/><Relationship Id="rId4" Type="http://schemas.openxmlformats.org/officeDocument/2006/relationships/image" Target="../media/image21.jpeg"/></Relationships>
</file>

<file path=ppt/slides/_rels/slide1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4.m4a"/><Relationship Id="rId1" Type="http://schemas.microsoft.com/office/2007/relationships/media" Target="../media/media144.m4a"/><Relationship Id="rId4" Type="http://schemas.openxmlformats.org/officeDocument/2006/relationships/image" Target="../media/image1.png"/></Relationships>
</file>

<file path=ppt/slides/_rels/slide1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5.m4a"/><Relationship Id="rId1" Type="http://schemas.microsoft.com/office/2007/relationships/media" Target="../media/media145.m4a"/><Relationship Id="rId4" Type="http://schemas.openxmlformats.org/officeDocument/2006/relationships/image" Target="../media/image1.png"/></Relationships>
</file>

<file path=ppt/slides/_rels/slide1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6.m4a"/><Relationship Id="rId1" Type="http://schemas.microsoft.com/office/2007/relationships/media" Target="../media/media146.m4a"/><Relationship Id="rId4" Type="http://schemas.openxmlformats.org/officeDocument/2006/relationships/image" Target="../media/image1.png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7.m4a"/><Relationship Id="rId1" Type="http://schemas.microsoft.com/office/2007/relationships/media" Target="../media/media147.m4a"/><Relationship Id="rId4" Type="http://schemas.openxmlformats.org/officeDocument/2006/relationships/image" Target="../media/image1.png"/></Relationships>
</file>

<file path=ppt/slides/_rels/slide1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48.m4a"/><Relationship Id="rId1" Type="http://schemas.microsoft.com/office/2007/relationships/media" Target="../media/media148.m4a"/><Relationship Id="rId4" Type="http://schemas.openxmlformats.org/officeDocument/2006/relationships/image" Target="../media/image1.png"/></Relationships>
</file>

<file path=ppt/slides/_rels/slide1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9.m4a"/><Relationship Id="rId1" Type="http://schemas.microsoft.com/office/2007/relationships/media" Target="../media/media149.m4a"/><Relationship Id="rId4" Type="http://schemas.openxmlformats.org/officeDocument/2006/relationships/image" Target="../media/image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1.png"/></Relationships>
</file>

<file path=ppt/slides/_rels/slide1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0.m4a"/><Relationship Id="rId1" Type="http://schemas.microsoft.com/office/2007/relationships/media" Target="../media/media150.m4a"/><Relationship Id="rId4" Type="http://schemas.openxmlformats.org/officeDocument/2006/relationships/image" Target="../media/image1.png"/></Relationships>
</file>

<file path=ppt/slides/_rels/slide1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1.m4a"/><Relationship Id="rId1" Type="http://schemas.microsoft.com/office/2007/relationships/media" Target="../media/media151.m4a"/><Relationship Id="rId4" Type="http://schemas.openxmlformats.org/officeDocument/2006/relationships/image" Target="../media/image1.png"/></Relationships>
</file>

<file path=ppt/slides/_rels/slide1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2.m4a"/><Relationship Id="rId1" Type="http://schemas.microsoft.com/office/2007/relationships/media" Target="../media/media152.m4a"/><Relationship Id="rId4" Type="http://schemas.openxmlformats.org/officeDocument/2006/relationships/image" Target="../media/image1.png"/></Relationships>
</file>

<file path=ppt/slides/_rels/slide1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3.m4a"/><Relationship Id="rId1" Type="http://schemas.microsoft.com/office/2007/relationships/media" Target="../media/media153.m4a"/><Relationship Id="rId4" Type="http://schemas.openxmlformats.org/officeDocument/2006/relationships/image" Target="../media/image1.png"/></Relationships>
</file>

<file path=ppt/slides/_rels/slide1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4.m4a"/><Relationship Id="rId1" Type="http://schemas.microsoft.com/office/2007/relationships/media" Target="../media/media154.m4a"/><Relationship Id="rId4" Type="http://schemas.openxmlformats.org/officeDocument/2006/relationships/image" Target="../media/image1.png"/></Relationships>
</file>

<file path=ppt/slides/_rels/slide1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5.m4a"/><Relationship Id="rId1" Type="http://schemas.microsoft.com/office/2007/relationships/media" Target="../media/media155.m4a"/><Relationship Id="rId4" Type="http://schemas.openxmlformats.org/officeDocument/2006/relationships/image" Target="../media/image1.png"/></Relationships>
</file>

<file path=ppt/slides/_rels/slide1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6.m4a"/><Relationship Id="rId1" Type="http://schemas.microsoft.com/office/2007/relationships/media" Target="../media/media156.m4a"/><Relationship Id="rId4" Type="http://schemas.openxmlformats.org/officeDocument/2006/relationships/image" Target="../media/image1.png"/></Relationships>
</file>

<file path=ppt/slides/_rels/slide1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57.m4a"/><Relationship Id="rId1" Type="http://schemas.microsoft.com/office/2007/relationships/media" Target="../media/media157.m4a"/><Relationship Id="rId4" Type="http://schemas.openxmlformats.org/officeDocument/2006/relationships/image" Target="../media/image1.png"/></Relationships>
</file>

<file path=ppt/slides/_rels/slide1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8.m4a"/><Relationship Id="rId1" Type="http://schemas.microsoft.com/office/2007/relationships/media" Target="../media/media158.m4a"/><Relationship Id="rId4" Type="http://schemas.openxmlformats.org/officeDocument/2006/relationships/image" Target="../media/image1.png"/></Relationships>
</file>

<file path=ppt/slides/_rels/slide1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9.m4a"/><Relationship Id="rId1" Type="http://schemas.microsoft.com/office/2007/relationships/media" Target="../media/media159.m4a"/><Relationship Id="rId4" Type="http://schemas.openxmlformats.org/officeDocument/2006/relationships/image" Target="../media/image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6.m4a"/><Relationship Id="rId1" Type="http://schemas.microsoft.com/office/2007/relationships/media" Target="../media/media1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4.xml"/></Relationships>
</file>

<file path=ppt/slides/_rels/slide1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0.m4a"/><Relationship Id="rId1" Type="http://schemas.microsoft.com/office/2007/relationships/media" Target="../media/media160.m4a"/><Relationship Id="rId4" Type="http://schemas.openxmlformats.org/officeDocument/2006/relationships/image" Target="../media/image1.png"/></Relationships>
</file>

<file path=ppt/slides/_rels/slide1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61.m4a"/><Relationship Id="rId1" Type="http://schemas.microsoft.com/office/2007/relationships/media" Target="../media/media161.m4a"/><Relationship Id="rId4" Type="http://schemas.openxmlformats.org/officeDocument/2006/relationships/image" Target="../media/image1.png"/></Relationships>
</file>

<file path=ppt/slides/_rels/slide1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7.m4a"/><Relationship Id="rId1" Type="http://schemas.microsoft.com/office/2007/relationships/media" Target="../media/media1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8.m4a"/><Relationship Id="rId1" Type="http://schemas.microsoft.com/office/2007/relationships/media" Target="../media/media1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6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9.m4a"/><Relationship Id="rId1" Type="http://schemas.microsoft.com/office/2007/relationships/media" Target="../media/media1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4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0.m4a"/><Relationship Id="rId1" Type="http://schemas.microsoft.com/office/2007/relationships/media" Target="../media/media2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8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1.m4a"/><Relationship Id="rId1" Type="http://schemas.microsoft.com/office/2007/relationships/media" Target="../media/media2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0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4.m4a"/><Relationship Id="rId1" Type="http://schemas.microsoft.com/office/2007/relationships/media" Target="../media/media2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6.m4a"/><Relationship Id="rId1" Type="http://schemas.microsoft.com/office/2007/relationships/media" Target="../media/media2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7.m4a"/><Relationship Id="rId1" Type="http://schemas.microsoft.com/office/2007/relationships/media" Target="../media/media2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5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8.m4a"/><Relationship Id="rId1" Type="http://schemas.microsoft.com/office/2007/relationships/media" Target="../media/media2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6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29.m4a"/><Relationship Id="rId1" Type="http://schemas.microsoft.com/office/2007/relationships/media" Target="../media/media29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4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0.m4a"/><Relationship Id="rId1" Type="http://schemas.microsoft.com/office/2007/relationships/media" Target="../media/media3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8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1.m4a"/><Relationship Id="rId1" Type="http://schemas.microsoft.com/office/2007/relationships/media" Target="../media/media3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19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2.m4a"/><Relationship Id="rId1" Type="http://schemas.microsoft.com/office/2007/relationships/media" Target="../media/media32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0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3.m4a"/><Relationship Id="rId1" Type="http://schemas.microsoft.com/office/2007/relationships/media" Target="../media/media33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1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4.m4a"/><Relationship Id="rId1" Type="http://schemas.microsoft.com/office/2007/relationships/media" Target="../media/media34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5.m4a"/><Relationship Id="rId1" Type="http://schemas.microsoft.com/office/2007/relationships/media" Target="../media/media35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6.m4a"/><Relationship Id="rId1" Type="http://schemas.microsoft.com/office/2007/relationships/media" Target="../media/media36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4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7.m4a"/><Relationship Id="rId1" Type="http://schemas.microsoft.com/office/2007/relationships/media" Target="../media/media37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5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38.m4a"/><Relationship Id="rId1" Type="http://schemas.microsoft.com/office/2007/relationships/media" Target="../media/media3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6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9.m4a"/><Relationship Id="rId1" Type="http://schemas.microsoft.com/office/2007/relationships/media" Target="../media/media39.m4a"/><Relationship Id="rId4" Type="http://schemas.openxmlformats.org/officeDocument/2006/relationships/image" Target="../media/image1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4" Type="http://schemas.openxmlformats.org/officeDocument/2006/relationships/image" Target="../media/image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0.m4a"/><Relationship Id="rId1" Type="http://schemas.microsoft.com/office/2007/relationships/media" Target="../media/media40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41.m4a"/><Relationship Id="rId1" Type="http://schemas.microsoft.com/office/2007/relationships/media" Target="../media/media41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8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2.m4a"/><Relationship Id="rId1" Type="http://schemas.microsoft.com/office/2007/relationships/media" Target="../media/media42.m4a"/><Relationship Id="rId4" Type="http://schemas.openxmlformats.org/officeDocument/2006/relationships/image" Target="../media/image1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3.m4a"/><Relationship Id="rId1" Type="http://schemas.microsoft.com/office/2007/relationships/media" Target="../media/media43.m4a"/><Relationship Id="rId4" Type="http://schemas.openxmlformats.org/officeDocument/2006/relationships/image" Target="../media/image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4.m4a"/><Relationship Id="rId1" Type="http://schemas.microsoft.com/office/2007/relationships/media" Target="../media/media44.m4a"/><Relationship Id="rId4" Type="http://schemas.openxmlformats.org/officeDocument/2006/relationships/image" Target="../media/image1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5.m4a"/><Relationship Id="rId1" Type="http://schemas.microsoft.com/office/2007/relationships/media" Target="../media/media45.m4a"/><Relationship Id="rId4" Type="http://schemas.openxmlformats.org/officeDocument/2006/relationships/image" Target="../media/image1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6.m4a"/><Relationship Id="rId1" Type="http://schemas.microsoft.com/office/2007/relationships/media" Target="../media/media46.m4a"/><Relationship Id="rId6" Type="http://schemas.openxmlformats.org/officeDocument/2006/relationships/image" Target="../media/image1.png"/><Relationship Id="rId5" Type="http://schemas.openxmlformats.org/officeDocument/2006/relationships/hyperlink" Target="https://youtu.be/WvhSI-dKIjQ" TargetMode="External"/><Relationship Id="rId4" Type="http://schemas.openxmlformats.org/officeDocument/2006/relationships/hyperlink" Target="https://youtu.be/7S2y-5osK70" TargetMode="Externa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7.m4a"/><Relationship Id="rId1" Type="http://schemas.microsoft.com/office/2007/relationships/media" Target="../media/media47.m4a"/><Relationship Id="rId4" Type="http://schemas.openxmlformats.org/officeDocument/2006/relationships/image" Target="../media/image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8.m4a"/><Relationship Id="rId1" Type="http://schemas.microsoft.com/office/2007/relationships/media" Target="../media/media48.m4a"/><Relationship Id="rId4" Type="http://schemas.openxmlformats.org/officeDocument/2006/relationships/image" Target="../media/image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9.m4a"/><Relationship Id="rId1" Type="http://schemas.microsoft.com/office/2007/relationships/media" Target="../media/media49.m4a"/><Relationship Id="rId4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6" Type="http://schemas.openxmlformats.org/officeDocument/2006/relationships/image" Target="../media/image1.png"/><Relationship Id="rId5" Type="http://schemas.openxmlformats.org/officeDocument/2006/relationships/image" Target="../media/image3.gif"/><Relationship Id="rId4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0.m4a"/><Relationship Id="rId1" Type="http://schemas.microsoft.com/office/2007/relationships/media" Target="../media/media50.m4a"/><Relationship Id="rId5" Type="http://schemas.openxmlformats.org/officeDocument/2006/relationships/image" Target="../media/image1.png"/><Relationship Id="rId4" Type="http://schemas.openxmlformats.org/officeDocument/2006/relationships/hyperlink" Target="https://youtu.be/2VYp0rEr_cE" TargetMode="Externa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1.m4a"/><Relationship Id="rId1" Type="http://schemas.microsoft.com/office/2007/relationships/media" Target="../media/media51.m4a"/><Relationship Id="rId4" Type="http://schemas.openxmlformats.org/officeDocument/2006/relationships/image" Target="../media/image1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2.m4a"/><Relationship Id="rId1" Type="http://schemas.microsoft.com/office/2007/relationships/media" Target="../media/media52.m4a"/><Relationship Id="rId4" Type="http://schemas.openxmlformats.org/officeDocument/2006/relationships/image" Target="../media/image1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3.m4a"/><Relationship Id="rId1" Type="http://schemas.microsoft.com/office/2007/relationships/media" Target="../media/media53.m4a"/><Relationship Id="rId4" Type="http://schemas.openxmlformats.org/officeDocument/2006/relationships/image" Target="../media/image1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4.m4a"/><Relationship Id="rId1" Type="http://schemas.microsoft.com/office/2007/relationships/media" Target="../media/media54.m4a"/><Relationship Id="rId4" Type="http://schemas.openxmlformats.org/officeDocument/2006/relationships/image" Target="../media/image1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5.m4a"/><Relationship Id="rId1" Type="http://schemas.microsoft.com/office/2007/relationships/media" Target="../media/media55.m4a"/><Relationship Id="rId4" Type="http://schemas.openxmlformats.org/officeDocument/2006/relationships/image" Target="../media/image1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6.m4a"/><Relationship Id="rId1" Type="http://schemas.microsoft.com/office/2007/relationships/media" Target="../media/media56.m4a"/><Relationship Id="rId4" Type="http://schemas.openxmlformats.org/officeDocument/2006/relationships/image" Target="../media/image1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7.m4a"/><Relationship Id="rId1" Type="http://schemas.microsoft.com/office/2007/relationships/media" Target="../media/media57.m4a"/><Relationship Id="rId4" Type="http://schemas.openxmlformats.org/officeDocument/2006/relationships/image" Target="../media/image1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8.m4a"/><Relationship Id="rId1" Type="http://schemas.microsoft.com/office/2007/relationships/media" Target="../media/media58.m4a"/><Relationship Id="rId4" Type="http://schemas.openxmlformats.org/officeDocument/2006/relationships/image" Target="../media/image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9.m4a"/><Relationship Id="rId1" Type="http://schemas.microsoft.com/office/2007/relationships/media" Target="../media/media59.m4a"/><Relationship Id="rId5" Type="http://schemas.openxmlformats.org/officeDocument/2006/relationships/image" Target="../media/image1.png"/><Relationship Id="rId4" Type="http://schemas.openxmlformats.org/officeDocument/2006/relationships/hyperlink" Target="https://www.youtube.com/watch?v=xy1N-i_AOCw&amp;index=1&amp;list=PLsjKbubLeCtKEQlMfa89G7lHkq8F0fO-9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6" Type="http://schemas.openxmlformats.org/officeDocument/2006/relationships/image" Target="../media/image1.pn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0.m4a"/><Relationship Id="rId1" Type="http://schemas.microsoft.com/office/2007/relationships/media" Target="../media/media60.m4a"/><Relationship Id="rId4" Type="http://schemas.openxmlformats.org/officeDocument/2006/relationships/image" Target="../media/image1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audio" Target="../media/media61.m4a"/><Relationship Id="rId1" Type="http://schemas.microsoft.com/office/2007/relationships/media" Target="../media/media61.m4a"/><Relationship Id="rId4" Type="http://schemas.openxmlformats.org/officeDocument/2006/relationships/image" Target="../media/image1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2.m4a"/><Relationship Id="rId1" Type="http://schemas.microsoft.com/office/2007/relationships/media" Target="../media/media62.m4a"/><Relationship Id="rId4" Type="http://schemas.openxmlformats.org/officeDocument/2006/relationships/image" Target="../media/image1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3.m4a"/><Relationship Id="rId1" Type="http://schemas.microsoft.com/office/2007/relationships/media" Target="../media/media63.m4a"/><Relationship Id="rId4" Type="http://schemas.openxmlformats.org/officeDocument/2006/relationships/image" Target="../media/image1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4.m4a"/><Relationship Id="rId1" Type="http://schemas.microsoft.com/office/2007/relationships/media" Target="../media/media64.m4a"/><Relationship Id="rId4" Type="http://schemas.openxmlformats.org/officeDocument/2006/relationships/image" Target="../media/image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5.m4a"/><Relationship Id="rId1" Type="http://schemas.microsoft.com/office/2007/relationships/media" Target="../media/media65.m4a"/><Relationship Id="rId4" Type="http://schemas.openxmlformats.org/officeDocument/2006/relationships/image" Target="../media/image1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6.m4a"/><Relationship Id="rId1" Type="http://schemas.microsoft.com/office/2007/relationships/media" Target="../media/media66.m4a"/><Relationship Id="rId4" Type="http://schemas.openxmlformats.org/officeDocument/2006/relationships/image" Target="../media/image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7.m4a"/><Relationship Id="rId1" Type="http://schemas.microsoft.com/office/2007/relationships/media" Target="../media/media67.m4a"/><Relationship Id="rId4" Type="http://schemas.openxmlformats.org/officeDocument/2006/relationships/image" Target="../media/image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8.m4a"/><Relationship Id="rId1" Type="http://schemas.microsoft.com/office/2007/relationships/media" Target="../media/media68.m4a"/><Relationship Id="rId4" Type="http://schemas.openxmlformats.org/officeDocument/2006/relationships/image" Target="../media/image1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69.m4a"/><Relationship Id="rId1" Type="http://schemas.microsoft.com/office/2007/relationships/media" Target="../media/media69.m4a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0.m4a"/><Relationship Id="rId1" Type="http://schemas.microsoft.com/office/2007/relationships/media" Target="../media/media70.m4a"/><Relationship Id="rId4" Type="http://schemas.openxmlformats.org/officeDocument/2006/relationships/image" Target="../media/image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71.m4a"/><Relationship Id="rId1" Type="http://schemas.microsoft.com/office/2007/relationships/media" Target="../media/media71.m4a"/><Relationship Id="rId4" Type="http://schemas.openxmlformats.org/officeDocument/2006/relationships/image" Target="../media/image1.pn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2.m4a"/><Relationship Id="rId1" Type="http://schemas.microsoft.com/office/2007/relationships/media" Target="../media/media72.m4a"/><Relationship Id="rId4" Type="http://schemas.openxmlformats.org/officeDocument/2006/relationships/image" Target="../media/image1.pn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3.m4a"/><Relationship Id="rId1" Type="http://schemas.microsoft.com/office/2007/relationships/media" Target="../media/media73.m4a"/><Relationship Id="rId4" Type="http://schemas.openxmlformats.org/officeDocument/2006/relationships/image" Target="../media/image1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4.m4a"/><Relationship Id="rId1" Type="http://schemas.microsoft.com/office/2007/relationships/media" Target="../media/media74.m4a"/><Relationship Id="rId4" Type="http://schemas.openxmlformats.org/officeDocument/2006/relationships/image" Target="../media/image1.pn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5.m4a"/><Relationship Id="rId1" Type="http://schemas.microsoft.com/office/2007/relationships/media" Target="../media/media75.m4a"/><Relationship Id="rId4" Type="http://schemas.openxmlformats.org/officeDocument/2006/relationships/image" Target="../media/image1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6.m4a"/><Relationship Id="rId1" Type="http://schemas.microsoft.com/office/2007/relationships/media" Target="../media/media76.m4a"/><Relationship Id="rId4" Type="http://schemas.openxmlformats.org/officeDocument/2006/relationships/image" Target="../media/image1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7.m4a"/><Relationship Id="rId1" Type="http://schemas.microsoft.com/office/2007/relationships/media" Target="../media/media77.m4a"/><Relationship Id="rId4" Type="http://schemas.openxmlformats.org/officeDocument/2006/relationships/image" Target="../media/image1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8.m4a"/><Relationship Id="rId1" Type="http://schemas.microsoft.com/office/2007/relationships/media" Target="../media/media78.m4a"/><Relationship Id="rId4" Type="http://schemas.openxmlformats.org/officeDocument/2006/relationships/image" Target="../media/image1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9.m4a"/><Relationship Id="rId1" Type="http://schemas.microsoft.com/office/2007/relationships/media" Target="../media/media79.m4a"/><Relationship Id="rId4" Type="http://schemas.openxmlformats.org/officeDocument/2006/relationships/image" Target="../media/image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4" Type="http://schemas.openxmlformats.org/officeDocument/2006/relationships/notesSlide" Target="../notesSlides/notesSlide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0.m4a"/><Relationship Id="rId1" Type="http://schemas.microsoft.com/office/2007/relationships/media" Target="../media/media80.m4a"/><Relationship Id="rId4" Type="http://schemas.openxmlformats.org/officeDocument/2006/relationships/image" Target="../media/image1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1.m4a"/><Relationship Id="rId1" Type="http://schemas.microsoft.com/office/2007/relationships/media" Target="../media/media81.m4a"/><Relationship Id="rId4" Type="http://schemas.openxmlformats.org/officeDocument/2006/relationships/image" Target="../media/image1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2.m4a"/><Relationship Id="rId1" Type="http://schemas.microsoft.com/office/2007/relationships/media" Target="../media/media82.m4a"/><Relationship Id="rId4" Type="http://schemas.openxmlformats.org/officeDocument/2006/relationships/image" Target="../media/image1.png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3.m4a"/><Relationship Id="rId1" Type="http://schemas.microsoft.com/office/2007/relationships/media" Target="../media/media83.m4a"/><Relationship Id="rId5" Type="http://schemas.openxmlformats.org/officeDocument/2006/relationships/image" Target="../media/image1.png"/><Relationship Id="rId4" Type="http://schemas.openxmlformats.org/officeDocument/2006/relationships/hyperlink" Target="https://youtu.be/J-Hsn_SyB1I?t=70" TargetMode="Externa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4.m4a"/><Relationship Id="rId1" Type="http://schemas.microsoft.com/office/2007/relationships/media" Target="../media/media84.m4a"/><Relationship Id="rId4" Type="http://schemas.openxmlformats.org/officeDocument/2006/relationships/image" Target="../media/image1.pn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5.m4a"/><Relationship Id="rId1" Type="http://schemas.microsoft.com/office/2007/relationships/media" Target="../media/media85.m4a"/><Relationship Id="rId4" Type="http://schemas.openxmlformats.org/officeDocument/2006/relationships/image" Target="../media/image1.pn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6.m4a"/><Relationship Id="rId1" Type="http://schemas.microsoft.com/office/2007/relationships/media" Target="../media/media86.m4a"/><Relationship Id="rId4" Type="http://schemas.openxmlformats.org/officeDocument/2006/relationships/image" Target="../media/image1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7.m4a"/><Relationship Id="rId1" Type="http://schemas.microsoft.com/office/2007/relationships/media" Target="../media/media87.m4a"/><Relationship Id="rId4" Type="http://schemas.openxmlformats.org/officeDocument/2006/relationships/image" Target="../media/image1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8.m4a"/><Relationship Id="rId1" Type="http://schemas.microsoft.com/office/2007/relationships/media" Target="../media/media88.m4a"/><Relationship Id="rId4" Type="http://schemas.openxmlformats.org/officeDocument/2006/relationships/image" Target="../media/image1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9.m4a"/><Relationship Id="rId1" Type="http://schemas.microsoft.com/office/2007/relationships/media" Target="../media/media89.m4a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3.jpeg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image" Target="../media/image12.gif"/><Relationship Id="rId5" Type="http://schemas.openxmlformats.org/officeDocument/2006/relationships/image" Target="../media/image11.png"/><Relationship Id="rId4" Type="http://schemas.openxmlformats.org/officeDocument/2006/relationships/image" Target="../media/image10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0.m4a"/><Relationship Id="rId1" Type="http://schemas.microsoft.com/office/2007/relationships/media" Target="../media/media90.m4a"/><Relationship Id="rId4" Type="http://schemas.openxmlformats.org/officeDocument/2006/relationships/image" Target="../media/image1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1.m4a"/><Relationship Id="rId1" Type="http://schemas.microsoft.com/office/2007/relationships/media" Target="../media/media91.m4a"/><Relationship Id="rId4" Type="http://schemas.openxmlformats.org/officeDocument/2006/relationships/image" Target="../media/image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2.m4a"/><Relationship Id="rId1" Type="http://schemas.microsoft.com/office/2007/relationships/media" Target="../media/media92.m4a"/><Relationship Id="rId4" Type="http://schemas.openxmlformats.org/officeDocument/2006/relationships/image" Target="../media/image1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3.m4a"/><Relationship Id="rId1" Type="http://schemas.microsoft.com/office/2007/relationships/media" Target="../media/media93.m4a"/><Relationship Id="rId6" Type="http://schemas.openxmlformats.org/officeDocument/2006/relationships/image" Target="../media/image1.png"/><Relationship Id="rId5" Type="http://schemas.openxmlformats.org/officeDocument/2006/relationships/hyperlink" Target="https://www.youtube.com/watch?v=y6XdP5DXzM0&amp;index=11&amp;list=PLazRp5Q9wp9lNvlOUvNw1bDmMaLIZxxJm" TargetMode="External"/><Relationship Id="rId4" Type="http://schemas.openxmlformats.org/officeDocument/2006/relationships/hyperlink" Target="https://www.youtube.com/watch?v=TsDbEv019Ho&amp;list=PLazRp5Q9wp9lNvlOUvNw1bDmMaLIZxxJm&amp;index=5" TargetMode="External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4.m4a"/><Relationship Id="rId1" Type="http://schemas.microsoft.com/office/2007/relationships/media" Target="../media/media94.m4a"/><Relationship Id="rId5" Type="http://schemas.openxmlformats.org/officeDocument/2006/relationships/image" Target="../media/image1.png"/><Relationship Id="rId4" Type="http://schemas.openxmlformats.org/officeDocument/2006/relationships/image" Target="../media/image17.jpeg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5.m4a"/><Relationship Id="rId1" Type="http://schemas.microsoft.com/office/2007/relationships/media" Target="../media/media95.m4a"/><Relationship Id="rId4" Type="http://schemas.openxmlformats.org/officeDocument/2006/relationships/image" Target="../media/image1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6.m4a"/><Relationship Id="rId1" Type="http://schemas.microsoft.com/office/2007/relationships/media" Target="../media/media96.m4a"/><Relationship Id="rId4" Type="http://schemas.openxmlformats.org/officeDocument/2006/relationships/image" Target="../media/image1.pn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7.m4a"/><Relationship Id="rId1" Type="http://schemas.microsoft.com/office/2007/relationships/media" Target="../media/media97.m4a"/><Relationship Id="rId4" Type="http://schemas.openxmlformats.org/officeDocument/2006/relationships/image" Target="../media/image1.png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8.m4a"/><Relationship Id="rId1" Type="http://schemas.microsoft.com/office/2007/relationships/media" Target="../media/media98.m4a"/><Relationship Id="rId5" Type="http://schemas.openxmlformats.org/officeDocument/2006/relationships/image" Target="../media/image1.png"/><Relationship Id="rId4" Type="http://schemas.openxmlformats.org/officeDocument/2006/relationships/notesSlide" Target="../notesSlides/notesSlide29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99.m4a"/><Relationship Id="rId1" Type="http://schemas.microsoft.com/office/2007/relationships/media" Target="../media/media99.m4a"/><Relationship Id="rId4" Type="http://schemas.openxmlformats.org/officeDocument/2006/relationships/image" Target="../media/image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Oběhová nedostatečnost, šok, zajištění vstupů do krevního řečiště, transfuze, intoxikace, dialýza (základní informace) 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dirty="0"/>
          </a:p>
          <a:p>
            <a:endParaRPr lang="cs-CZ" dirty="0"/>
          </a:p>
          <a:p>
            <a:r>
              <a:rPr lang="cs-CZ" dirty="0"/>
              <a:t>MUDr. Kurzová KAR FNKV a 3. LF UK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394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Srdeční příčiny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Perikard</a:t>
            </a:r>
          </a:p>
          <a:p>
            <a:pPr lvl="1"/>
            <a:r>
              <a:rPr lang="cs-CZ" dirty="0" err="1"/>
              <a:t>Perikarditis</a:t>
            </a:r>
            <a:endParaRPr lang="cs-CZ" dirty="0"/>
          </a:p>
          <a:p>
            <a:pPr lvl="1"/>
            <a:r>
              <a:rPr lang="cs-CZ" dirty="0"/>
              <a:t>Tamponáda</a:t>
            </a:r>
          </a:p>
          <a:p>
            <a:r>
              <a:rPr lang="cs-CZ" dirty="0"/>
              <a:t>Nervově reflexní poruchy</a:t>
            </a:r>
          </a:p>
          <a:p>
            <a:pPr lvl="1"/>
            <a:r>
              <a:rPr lang="cs-CZ" dirty="0"/>
              <a:t>Poruchy srdečního rytmu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51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1975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Příznaky otravy – těžká otrava</a:t>
            </a:r>
          </a:p>
        </p:txBody>
      </p:sp>
      <p:sp>
        <p:nvSpPr>
          <p:cNvPr id="25603" name="Zástupný symbol pro obsah 2"/>
          <p:cNvSpPr>
            <a:spLocks noGrp="1"/>
          </p:cNvSpPr>
          <p:nvPr>
            <p:ph idx="1"/>
          </p:nvPr>
        </p:nvSpPr>
        <p:spPr>
          <a:xfrm>
            <a:off x="457200" y="908050"/>
            <a:ext cx="8229600" cy="5218113"/>
          </a:xfrm>
        </p:spPr>
        <p:txBody>
          <a:bodyPr/>
          <a:lstStyle/>
          <a:p>
            <a:pPr marL="457200" indent="-457200">
              <a:buFontTx/>
              <a:buAutoNum type="arabicPeriod"/>
            </a:pPr>
            <a:r>
              <a:rPr lang="cs-CZ" altLang="cs-CZ" sz="2000" b="1"/>
              <a:t>CNS projevy</a:t>
            </a:r>
            <a:r>
              <a:rPr lang="cs-CZ" altLang="cs-CZ" sz="2000"/>
              <a:t>: sopor až kóma, křeče následkem edému mozku nebo plic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/>
              <a:t>Oční poruchy: </a:t>
            </a:r>
          </a:p>
          <a:p>
            <a:pPr lvl="1"/>
            <a:r>
              <a:rPr lang="cs-CZ" altLang="cs-CZ" sz="1600"/>
              <a:t>snížená ostrost a ztráta barevného vidění, vize „sněžného pole“, centrální skotom až slepota; </a:t>
            </a:r>
          </a:p>
          <a:p>
            <a:pPr lvl="1"/>
            <a:r>
              <a:rPr lang="cs-CZ" altLang="cs-CZ" sz="1600"/>
              <a:t>mydriáza, oftalmoplegie, ztráta pupilárního reflexu, pseudopapilitis, edém papily, destrukce retiny a degenerace zrakového nervu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/>
              <a:t>Metabolické poruchy: </a:t>
            </a:r>
            <a:r>
              <a:rPr lang="cs-CZ" altLang="cs-CZ" sz="2000"/>
              <a:t>prohlubování metabolické acidózy, tachypnoe, někdy hyperglykemie, v těžkých případech renální selhání i multiorgánové dysfunkce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/>
              <a:t>GIT projevy: </a:t>
            </a:r>
            <a:r>
              <a:rPr lang="cs-CZ" altLang="cs-CZ" sz="2000"/>
              <a:t>někdy akutní pankreatitis, ev. přechodná lehká porucha jaterních funkcí;</a:t>
            </a:r>
          </a:p>
          <a:p>
            <a:pPr marL="457200" indent="-457200">
              <a:buFontTx/>
              <a:buAutoNum type="arabicPeriod"/>
            </a:pPr>
            <a:r>
              <a:rPr lang="cs-CZ" altLang="cs-CZ" sz="2000" b="1"/>
              <a:t>Oběhové projevy</a:t>
            </a:r>
            <a:r>
              <a:rPr lang="cs-CZ" altLang="cs-CZ" sz="2000"/>
              <a:t>: </a:t>
            </a:r>
          </a:p>
          <a:p>
            <a:pPr lvl="1"/>
            <a:r>
              <a:rPr lang="cs-CZ" altLang="cs-CZ" sz="1600"/>
              <a:t>deprese myokardu, hypotenze, tachykardie, bradykardie, dysrytmie</a:t>
            </a:r>
          </a:p>
          <a:p>
            <a:pPr lvl="1"/>
            <a:r>
              <a:rPr lang="cs-CZ" altLang="cs-CZ" sz="1600"/>
              <a:t>dušnost, cyanóza, edém plic</a:t>
            </a:r>
          </a:p>
          <a:p>
            <a:pPr lvl="1"/>
            <a:r>
              <a:rPr lang="cs-CZ" altLang="cs-CZ" sz="1600"/>
              <a:t>těžké, ale reverzibilní srdeční selhání a EKG abnormality</a:t>
            </a:r>
          </a:p>
          <a:p>
            <a:pPr marL="457200" indent="-457200"/>
            <a:r>
              <a:rPr lang="cs-CZ" altLang="cs-CZ" sz="2000"/>
              <a:t>U těžkých otrav hrozí smrt dechovým, méně často cirkulačním selháním.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5897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62" name="Nadpis 1"/>
          <p:cNvSpPr>
            <a:spLocks noGrp="1"/>
          </p:cNvSpPr>
          <p:nvPr>
            <p:ph type="title"/>
          </p:nvPr>
        </p:nvSpPr>
        <p:spPr>
          <a:xfrm>
            <a:off x="468313" y="188913"/>
            <a:ext cx="8229600" cy="633412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Otrava metanolem</a:t>
            </a:r>
          </a:p>
        </p:txBody>
      </p:sp>
      <p:sp>
        <p:nvSpPr>
          <p:cNvPr id="194563" name="Zástupný symbol pro obsah 2"/>
          <p:cNvSpPr>
            <a:spLocks noGrp="1"/>
          </p:cNvSpPr>
          <p:nvPr>
            <p:ph idx="1"/>
          </p:nvPr>
        </p:nvSpPr>
        <p:spPr>
          <a:xfrm>
            <a:off x="250825" y="981075"/>
            <a:ext cx="8642350" cy="4525963"/>
          </a:xfrm>
        </p:spPr>
        <p:txBody>
          <a:bodyPr rtlCol="0">
            <a:normAutofit fontScale="92500" lnSpcReduction="2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800"/>
              <a:t>první pomoc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dospělí: vypít 150-200 ml 40% destilátu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děti: asi 1,5 ml 40% alkoholu/kg zředěného vodou nebo džusem na 10–20 % roztok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/>
              <a:t>terapie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časné podání antidota – nejlépe </a:t>
            </a:r>
            <a:r>
              <a:rPr lang="cs-CZ" altLang="cs-CZ" sz="2400" b="1"/>
              <a:t>ihned!! </a:t>
            </a:r>
            <a:r>
              <a:rPr lang="cs-CZ" altLang="cs-CZ" sz="2400"/>
              <a:t>(etanol nebo fomepizol) minimalizuje tvorbu toxických metabolitů;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 b="1"/>
              <a:t>kriteria pro observaci v nemocnici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celková dávka metanolu pod 0,1 ml/kg 100% metanolu stačí jen PP a observaci 6-12 hodin </a:t>
            </a:r>
            <a:r>
              <a:rPr lang="cs-CZ" altLang="cs-CZ" sz="2400" b="1"/>
              <a:t>včetně kompletního laboratorního vyšetření.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hospitalizace na JIP – pacienti v acidóze, s poruchou vizu, vědomí nebo hladinou metanolu nad 200 mg/l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73423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r>
              <a:rPr lang="cs-CZ" altLang="cs-CZ"/>
              <a:t>Doporučený terapeutický postup </a:t>
            </a:r>
          </a:p>
        </p:txBody>
      </p:sp>
      <p:sp>
        <p:nvSpPr>
          <p:cNvPr id="195587" name="Zástupný symbol pro obsah 2"/>
          <p:cNvSpPr>
            <a:spLocks noGrp="1"/>
          </p:cNvSpPr>
          <p:nvPr>
            <p:ph idx="1"/>
          </p:nvPr>
        </p:nvSpPr>
        <p:spPr>
          <a:xfrm>
            <a:off x="468313" y="1557338"/>
            <a:ext cx="8229600" cy="4525962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cs-CZ" altLang="cs-CZ" sz="2800" b="1"/>
              <a:t>1) Zajištění základních životních funkcí: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uvolnit dýchací cesty, adekvátní ventilace, při útlumu dechu nebo vědomí OTI+UPV, navýšit minutovou ventilaci jako prevenci zhoršení acidémie;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Monitorace: TK, puls, dech, srdeční rytmus, stav vědomí, výdej moči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12 svodové EKG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při hypotenzi doplnit tekutiny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při přetrvávání nízké dávky beta agonistů jako dobutamin nebo dopamin (2-10 </a:t>
            </a:r>
            <a:r>
              <a:rPr lang="el-GR" altLang="cs-CZ" sz="2400"/>
              <a:t>μ</a:t>
            </a:r>
            <a:r>
              <a:rPr lang="cs-CZ" altLang="cs-CZ" sz="2400"/>
              <a:t>g/kg/min), event. monitorování centrálního žilního tlaku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072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Doporučený terapeutický postup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268413"/>
            <a:ext cx="8229600" cy="4857750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cs-CZ" altLang="cs-CZ" b="1" dirty="0"/>
              <a:t>2) Dekontaminace GIT: 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cs-CZ" altLang="cs-CZ" dirty="0"/>
              <a:t> nemá význam, rychlá </a:t>
            </a:r>
            <a:r>
              <a:rPr lang="cs-CZ" altLang="cs-CZ" dirty="0" err="1"/>
              <a:t>absorbce</a:t>
            </a:r>
            <a:endParaRPr lang="cs-CZ" altLang="cs-CZ" dirty="0"/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zvracení jen do 1 hodiny po požití</a:t>
            </a:r>
          </a:p>
          <a:p>
            <a:pPr marL="0" indent="0" fontAlgn="auto">
              <a:spcAft>
                <a:spcPts val="0"/>
              </a:spcAft>
              <a:defRPr/>
            </a:pPr>
            <a:r>
              <a:rPr lang="cs-CZ" altLang="cs-CZ" dirty="0"/>
              <a:t> aktivní uhlí bez efektu</a:t>
            </a:r>
          </a:p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cs-CZ" altLang="cs-CZ" b="1" dirty="0"/>
              <a:t>3) Vyšetření:</a:t>
            </a:r>
          </a:p>
          <a:p>
            <a:pPr marL="0" indent="0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dirty="0"/>
              <a:t> ihned při příjmu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dirty="0"/>
              <a:t>hladina metanolu a etanolu, pH, bikarbonát, elektrolyty </a:t>
            </a:r>
          </a:p>
          <a:p>
            <a:pPr marL="0" indent="0"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dirty="0"/>
              <a:t> zajistit oční vyšetření včetně zrakové ostrosti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4538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Doporučený terapeutický postup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525962"/>
          </a:xfrm>
        </p:spPr>
        <p:txBody>
          <a:bodyPr rtlCol="0">
            <a:normAutofit fontScale="92500" lnSpcReduction="10000"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cs-CZ" sz="2800" b="1" dirty="0"/>
              <a:t>4) ANTIDOTA </a:t>
            </a:r>
            <a:r>
              <a:rPr lang="cs-CZ" sz="2800" dirty="0"/>
              <a:t>(etanol nebo </a:t>
            </a:r>
            <a:r>
              <a:rPr lang="cs-CZ" sz="2800" dirty="0" err="1"/>
              <a:t>fomepizol</a:t>
            </a:r>
            <a:r>
              <a:rPr lang="cs-CZ" sz="2800" dirty="0"/>
              <a:t>):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zpomalují metabolismus metanolu kompetitivní inhibicí </a:t>
            </a:r>
            <a:r>
              <a:rPr lang="cs-CZ" sz="2400" dirty="0" err="1"/>
              <a:t>alkoholdehydrogenázy</a:t>
            </a:r>
            <a:r>
              <a:rPr lang="cs-CZ" sz="2400" dirty="0"/>
              <a:t> a brání tak vzniku metabolických komplikací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léčbu zahájit ještě před potvrzením diagnózy.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800" b="1" dirty="0"/>
              <a:t>Pacienti léčení </a:t>
            </a:r>
            <a:r>
              <a:rPr lang="cs-CZ" sz="2800" b="1" dirty="0" err="1"/>
              <a:t>antidotem</a:t>
            </a:r>
            <a:r>
              <a:rPr lang="cs-CZ" sz="2800" b="1" dirty="0"/>
              <a:t> by měli zároveň dostávat </a:t>
            </a:r>
            <a:r>
              <a:rPr lang="cs-CZ" sz="2800" b="1" dirty="0" err="1"/>
              <a:t>leukovorin</a:t>
            </a:r>
            <a:r>
              <a:rPr lang="cs-CZ" sz="2800" b="1" dirty="0"/>
              <a:t> (</a:t>
            </a:r>
            <a:r>
              <a:rPr lang="cs-CZ" sz="2800" b="1" dirty="0" err="1"/>
              <a:t>kys</a:t>
            </a:r>
            <a:r>
              <a:rPr lang="cs-CZ" sz="2800" b="1" dirty="0"/>
              <a:t>. </a:t>
            </a:r>
            <a:r>
              <a:rPr lang="cs-CZ" sz="2800" b="1" dirty="0" err="1"/>
              <a:t>folinovou</a:t>
            </a:r>
            <a:r>
              <a:rPr lang="cs-CZ" sz="2800" b="1" dirty="0"/>
              <a:t>) i.v.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sz="2800" b="1" dirty="0"/>
              <a:t>Etanol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1-1,5 promile (‰, g/l, g/kg), </a:t>
            </a:r>
            <a:r>
              <a:rPr lang="cs-CZ" sz="2400" dirty="0" err="1"/>
              <a:t>dosp</a:t>
            </a:r>
            <a:r>
              <a:rPr lang="cs-CZ" sz="2400" dirty="0"/>
              <a:t>. až 2‰, děti optimálně 1‰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hladina pod 1‰ bez terapeutického efektu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přechodný vzestup nad uvedenou horní hranici dospělého pacienta neohrozí.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0240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79462"/>
          </a:xfrm>
        </p:spPr>
        <p:txBody>
          <a:bodyPr/>
          <a:lstStyle/>
          <a:p>
            <a:r>
              <a:rPr lang="cs-CZ" altLang="cs-CZ"/>
              <a:t>Doporučený terapeutický postup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215900" y="1268760"/>
            <a:ext cx="8928100" cy="558924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000" b="1" dirty="0" err="1"/>
              <a:t>Fomepizol</a:t>
            </a:r>
            <a:endParaRPr lang="cs-CZ" altLang="cs-CZ" sz="2000" b="1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sz="2000" dirty="0"/>
              <a:t>specifický inhibitor </a:t>
            </a:r>
            <a:r>
              <a:rPr lang="cs-CZ" altLang="cs-CZ" sz="2000" dirty="0" err="1"/>
              <a:t>alkoholdehydrogenázy</a:t>
            </a:r>
            <a:r>
              <a:rPr lang="cs-CZ" altLang="cs-CZ" sz="2000" dirty="0"/>
              <a:t>, maximální efekt za 1,5-2 h </a:t>
            </a:r>
          </a:p>
          <a:p>
            <a:pPr lvl="2" fontAlgn="auto">
              <a:spcAft>
                <a:spcPts val="0"/>
              </a:spcAft>
              <a:defRPr/>
            </a:pPr>
            <a:endParaRPr lang="cs-CZ" altLang="cs-CZ" sz="1200" dirty="0"/>
          </a:p>
          <a:p>
            <a:pPr algn="ctr" fontAlgn="auto">
              <a:spcAft>
                <a:spcPts val="0"/>
              </a:spcAft>
              <a:buFontTx/>
              <a:buNone/>
              <a:defRPr/>
            </a:pPr>
            <a:r>
              <a:rPr lang="cs-CZ" altLang="cs-CZ" sz="2000" b="1" dirty="0"/>
              <a:t>INDIKACE K PREFEROVÁNÍ FOMEPIZOLU NAD ETANOLEM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metanol mezi 500-1000 mg/l (nebo kyselina mravenčí nad 400 mg/l)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metanol 500 mg/l a pH krve pod 7,0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metanol 300 mg/l a pH krve pod 7,0 a pacient není schopen </a:t>
            </a:r>
            <a:r>
              <a:rPr lang="cs-CZ" altLang="cs-CZ" sz="2400" dirty="0" err="1"/>
              <a:t>hyperventilace</a:t>
            </a:r>
            <a:endParaRPr lang="cs-CZ" altLang="cs-CZ" sz="2400" dirty="0"/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pt-BR" altLang="cs-CZ" sz="2400" dirty="0"/>
              <a:t>pacienti s poruchou vědomí</a:t>
            </a:r>
            <a:r>
              <a:rPr lang="cs-CZ" altLang="cs-CZ" sz="2400" dirty="0"/>
              <a:t> 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současný vliv tlumivých látek (</a:t>
            </a:r>
            <a:r>
              <a:rPr lang="cs-CZ" altLang="cs-CZ" sz="2400" dirty="0" err="1"/>
              <a:t>opioidy</a:t>
            </a:r>
            <a:r>
              <a:rPr lang="cs-CZ" altLang="cs-CZ" sz="2400" dirty="0"/>
              <a:t>, sedativa apod.)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jaterní onemocnění, pacienti užívající </a:t>
            </a:r>
            <a:r>
              <a:rPr lang="cs-CZ" altLang="cs-CZ" sz="2400" dirty="0" err="1"/>
              <a:t>disulfiram</a:t>
            </a:r>
            <a:r>
              <a:rPr lang="cs-CZ" altLang="cs-CZ" sz="2400" dirty="0"/>
              <a:t> (léčba alkoholismu) nebo </a:t>
            </a:r>
            <a:r>
              <a:rPr lang="cs-CZ" altLang="cs-CZ" sz="2400" dirty="0" err="1"/>
              <a:t>metronidazol</a:t>
            </a:r>
            <a:endParaRPr lang="cs-CZ" altLang="cs-CZ" sz="2400" dirty="0"/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těhotenství</a:t>
            </a:r>
          </a:p>
          <a:p>
            <a:pPr fontAlgn="auto">
              <a:spcAft>
                <a:spcPts val="0"/>
              </a:spcAft>
              <a:buFontTx/>
              <a:buAutoNum type="alphaLcParenR"/>
              <a:defRPr/>
            </a:pPr>
            <a:r>
              <a:rPr lang="cs-CZ" altLang="cs-CZ" sz="2400" dirty="0"/>
              <a:t>děti (častější hypoglykémie po podání etanolu)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179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9682" name="Nadpis 1"/>
          <p:cNvSpPr>
            <a:spLocks noGrp="1"/>
          </p:cNvSpPr>
          <p:nvPr>
            <p:ph type="title"/>
          </p:nvPr>
        </p:nvSpPr>
        <p:spPr>
          <a:xfrm>
            <a:off x="468313" y="260350"/>
            <a:ext cx="8229600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Doporučený terapeutický postup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179512" y="1412776"/>
            <a:ext cx="8856662" cy="5256584"/>
          </a:xfrm>
        </p:spPr>
        <p:txBody>
          <a:bodyPr rtlCol="0">
            <a:normAutofit lnSpcReduction="10000"/>
          </a:bodyPr>
          <a:lstStyle/>
          <a:p>
            <a:pPr marL="0" indent="0" fontAlgn="auto">
              <a:spcAft>
                <a:spcPts val="0"/>
              </a:spcAft>
              <a:buFontTx/>
              <a:buNone/>
              <a:defRPr/>
            </a:pPr>
            <a:r>
              <a:rPr lang="cs-CZ" dirty="0"/>
              <a:t>5) Hemodialýza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400" dirty="0"/>
              <a:t>Dávky etanolu při HD zvýšit asi o 100 mg/kg/hod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Indikace: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hladina metanolu v krvi nad 500 mg/l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hodnoty kyseliny mravenčí vyšší než 200 mg/l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těžká acidóza (pH méně než 7,3)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oční poruchy nebo známky CNS toxicity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selhávání ledvin, těžký rozvrat tekutin a elektrolytů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zhoršování stavu navzdory terapii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potřeba zkrácení léčby otravy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sz="2700" dirty="0"/>
              <a:t>požití více než 25 ml čistého metanolu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403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Prognoza </a:t>
            </a:r>
          </a:p>
        </p:txBody>
      </p:sp>
      <p:sp>
        <p:nvSpPr>
          <p:cNvPr id="26627" name="Zástupný symbol pro obsah 2"/>
          <p:cNvSpPr>
            <a:spLocks noGrp="1"/>
          </p:cNvSpPr>
          <p:nvPr>
            <p:ph idx="1"/>
          </p:nvPr>
        </p:nvSpPr>
        <p:spPr>
          <a:xfrm>
            <a:off x="467544" y="1386186"/>
            <a:ext cx="8229600" cy="5471814"/>
          </a:xfrm>
        </p:spPr>
        <p:txBody>
          <a:bodyPr/>
          <a:lstStyle/>
          <a:p>
            <a:r>
              <a:rPr lang="cs-CZ" altLang="cs-CZ" sz="2800" b="1" dirty="0"/>
              <a:t>Při přežití možné trvalé následky</a:t>
            </a:r>
            <a:r>
              <a:rPr lang="cs-CZ" altLang="cs-CZ" sz="2800" dirty="0"/>
              <a:t>:</a:t>
            </a:r>
          </a:p>
          <a:p>
            <a:pPr lvl="1"/>
            <a:r>
              <a:rPr lang="cs-CZ" altLang="cs-CZ" sz="2400" dirty="0"/>
              <a:t>poruchy zraku až slepota (25-30 % otrav)</a:t>
            </a:r>
          </a:p>
          <a:p>
            <a:pPr lvl="1"/>
            <a:r>
              <a:rPr lang="cs-CZ" altLang="cs-CZ" sz="2400" dirty="0"/>
              <a:t>neurologické poruchy: </a:t>
            </a:r>
            <a:r>
              <a:rPr lang="cs-CZ" altLang="cs-CZ" sz="2400" dirty="0" err="1"/>
              <a:t>extrapyramidové</a:t>
            </a:r>
            <a:r>
              <a:rPr lang="cs-CZ" altLang="cs-CZ" sz="2400" dirty="0"/>
              <a:t> (parkinsonismus - třes, ztuhlost, </a:t>
            </a:r>
            <a:r>
              <a:rPr lang="cs-CZ" altLang="cs-CZ" sz="2400" dirty="0" err="1"/>
              <a:t>bradykineze</a:t>
            </a:r>
            <a:r>
              <a:rPr lang="cs-CZ" altLang="cs-CZ" sz="2400" dirty="0"/>
              <a:t>)</a:t>
            </a:r>
          </a:p>
          <a:p>
            <a:pPr lvl="1"/>
            <a:r>
              <a:rPr lang="cs-CZ" altLang="cs-CZ" sz="2400" dirty="0"/>
              <a:t>změny osobnosti</a:t>
            </a:r>
          </a:p>
          <a:p>
            <a:r>
              <a:rPr lang="cs-CZ" altLang="cs-CZ" sz="2800" b="1" dirty="0"/>
              <a:t>Špatné prognostické známky: </a:t>
            </a:r>
          </a:p>
          <a:p>
            <a:pPr lvl="1"/>
            <a:r>
              <a:rPr lang="cs-CZ" altLang="cs-CZ" sz="2400" dirty="0"/>
              <a:t>křeče, kóma, šok, přetrvávající acidóza, bradykardie, renální selhání</a:t>
            </a:r>
            <a:r>
              <a:rPr lang="cs-CZ" altLang="cs-CZ" sz="2400" b="1" dirty="0"/>
              <a:t>, </a:t>
            </a:r>
          </a:p>
          <a:p>
            <a:pPr lvl="1"/>
            <a:r>
              <a:rPr lang="cs-CZ" altLang="cs-CZ" sz="2400" b="1" dirty="0"/>
              <a:t>Terapie zahájena až za 8-10 nebo více hodin po požití (!)</a:t>
            </a:r>
          </a:p>
          <a:p>
            <a:pPr lvl="1"/>
            <a:r>
              <a:rPr lang="cs-CZ" altLang="cs-CZ" sz="2400" dirty="0"/>
              <a:t>hladina kyseliny mravenčí v krvi nad 500 mg/l (11,1mmol/l).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73873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Inhalační intoxikace</a:t>
            </a:r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204864"/>
            <a:ext cx="8229600" cy="3921299"/>
          </a:xfrm>
        </p:spPr>
        <p:txBody>
          <a:bodyPr/>
          <a:lstStyle/>
          <a:p>
            <a:pPr eaLnBrk="1" hangingPunct="1"/>
            <a:r>
              <a:rPr lang="cs-CZ" altLang="cs-CZ" dirty="0"/>
              <a:t>Dráždivé látky a zplodiny hoření</a:t>
            </a:r>
          </a:p>
          <a:p>
            <a:pPr eaLnBrk="1" hangingPunct="1"/>
            <a:r>
              <a:rPr lang="cs-CZ" altLang="cs-CZ" dirty="0"/>
              <a:t>Organická rozpouštědla</a:t>
            </a:r>
          </a:p>
          <a:p>
            <a:pPr eaLnBrk="1" hangingPunct="1"/>
            <a:r>
              <a:rPr lang="cs-CZ" altLang="cs-CZ" dirty="0"/>
              <a:t>Oxid uhelnatý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Dráždivé plyny</a:t>
            </a:r>
          </a:p>
        </p:txBody>
      </p:sp>
      <p:sp>
        <p:nvSpPr>
          <p:cNvPr id="2457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680520"/>
          </a:xfrm>
        </p:spPr>
        <p:txBody>
          <a:bodyPr/>
          <a:lstStyle/>
          <a:p>
            <a:pPr eaLnBrk="1" hangingPunct="1"/>
            <a:r>
              <a:rPr lang="cs-CZ" altLang="cs-CZ" dirty="0"/>
              <a:t>Vyvést na čerstvý vzduch (pozor na vlastní bezpečnost)</a:t>
            </a:r>
          </a:p>
          <a:p>
            <a:pPr eaLnBrk="1" hangingPunct="1"/>
            <a:r>
              <a:rPr lang="cs-CZ" altLang="cs-CZ" dirty="0"/>
              <a:t>Při vědomí poloha vsedě</a:t>
            </a:r>
          </a:p>
          <a:p>
            <a:pPr eaLnBrk="1" hangingPunct="1"/>
            <a:r>
              <a:rPr lang="cs-CZ" altLang="cs-CZ" dirty="0"/>
              <a:t>Při inhalaci dráždivých látek (zplodiny hoření) zabránit fyzické námaze</a:t>
            </a:r>
          </a:p>
          <a:p>
            <a:pPr eaLnBrk="1" hangingPunct="1"/>
            <a:r>
              <a:rPr lang="cs-CZ" altLang="cs-CZ" dirty="0"/>
              <a:t>Vždy kontrola u lékaře (riziko pozdních příznaků)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Nadpis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Poruchy cévního systému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lnSpcReduction="10000"/>
          </a:bodyPr>
          <a:lstStyle/>
          <a:p>
            <a:r>
              <a:rPr lang="cs-CZ" dirty="0"/>
              <a:t>Změny tlaku</a:t>
            </a:r>
          </a:p>
          <a:p>
            <a:pPr lvl="1"/>
            <a:r>
              <a:rPr lang="cs-CZ" dirty="0"/>
              <a:t>Hypertense </a:t>
            </a:r>
          </a:p>
          <a:p>
            <a:pPr lvl="2"/>
            <a:r>
              <a:rPr lang="cs-CZ" dirty="0"/>
              <a:t>Primární</a:t>
            </a:r>
          </a:p>
          <a:p>
            <a:pPr lvl="2"/>
            <a:r>
              <a:rPr lang="cs-CZ" dirty="0"/>
              <a:t>Sekundární</a:t>
            </a:r>
          </a:p>
          <a:p>
            <a:pPr lvl="3"/>
            <a:r>
              <a:rPr lang="cs-CZ" dirty="0"/>
              <a:t>Renální, </a:t>
            </a:r>
            <a:r>
              <a:rPr lang="cs-CZ" dirty="0" err="1"/>
              <a:t>renovaskulární</a:t>
            </a:r>
            <a:endParaRPr lang="cs-CZ" dirty="0"/>
          </a:p>
          <a:p>
            <a:pPr lvl="3"/>
            <a:r>
              <a:rPr lang="cs-CZ" dirty="0"/>
              <a:t>Endokrinní (</a:t>
            </a:r>
            <a:r>
              <a:rPr lang="cs-CZ" dirty="0" err="1"/>
              <a:t>feochromocytom</a:t>
            </a:r>
            <a:r>
              <a:rPr lang="cs-CZ" dirty="0"/>
              <a:t>, </a:t>
            </a:r>
            <a:r>
              <a:rPr lang="cs-CZ" dirty="0" err="1"/>
              <a:t>Cushingův</a:t>
            </a:r>
            <a:r>
              <a:rPr lang="cs-CZ" dirty="0"/>
              <a:t> syndrom..)</a:t>
            </a:r>
          </a:p>
          <a:p>
            <a:pPr lvl="3"/>
            <a:r>
              <a:rPr lang="cs-CZ" dirty="0"/>
              <a:t>Gestační</a:t>
            </a:r>
          </a:p>
          <a:p>
            <a:pPr lvl="3"/>
            <a:r>
              <a:rPr lang="cs-CZ" dirty="0"/>
              <a:t>Mechanická (koarktace </a:t>
            </a:r>
            <a:r>
              <a:rPr lang="cs-CZ" dirty="0" err="1"/>
              <a:t>Ao</a:t>
            </a:r>
            <a:r>
              <a:rPr lang="cs-CZ" dirty="0"/>
              <a:t>, AV fistula…)</a:t>
            </a:r>
          </a:p>
          <a:p>
            <a:pPr lvl="1"/>
            <a:r>
              <a:rPr lang="cs-CZ" dirty="0"/>
              <a:t>Hypotense</a:t>
            </a:r>
          </a:p>
          <a:p>
            <a:r>
              <a:rPr lang="cs-CZ" dirty="0"/>
              <a:t>Akutní   x  chronické</a:t>
            </a:r>
          </a:p>
          <a:p>
            <a:r>
              <a:rPr lang="cs-CZ" dirty="0"/>
              <a:t>Systémový  x  plicní oběh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br>
              <a:rPr lang="cs-CZ" altLang="cs-CZ" sz="4000"/>
            </a:br>
            <a:r>
              <a:rPr lang="cs-CZ" altLang="cs-CZ" sz="4000"/>
              <a:t>Čichači ředidel</a:t>
            </a:r>
          </a:p>
        </p:txBody>
      </p:sp>
      <p:sp>
        <p:nvSpPr>
          <p:cNvPr id="256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2420888"/>
            <a:ext cx="8229600" cy="3960440"/>
          </a:xfrm>
        </p:spPr>
        <p:txBody>
          <a:bodyPr/>
          <a:lstStyle/>
          <a:p>
            <a:pPr eaLnBrk="1" hangingPunct="1"/>
            <a:r>
              <a:rPr lang="cs-CZ" altLang="cs-CZ" dirty="0"/>
              <a:t>Působí jako inhalační anestetikum</a:t>
            </a:r>
          </a:p>
          <a:p>
            <a:pPr eaLnBrk="1" hangingPunct="1"/>
            <a:r>
              <a:rPr lang="cs-CZ" altLang="cs-CZ" dirty="0"/>
              <a:t>poruchy vědomí, průchodnosti dýchacích cest, aspirace</a:t>
            </a:r>
          </a:p>
          <a:p>
            <a:pPr eaLnBrk="1" hangingPunct="1"/>
            <a:r>
              <a:rPr lang="cs-CZ" altLang="cs-CZ" dirty="0"/>
              <a:t>PP jako u jiných poruch vědomí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Nadpis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Otrava CO</a:t>
            </a:r>
          </a:p>
        </p:txBody>
      </p:sp>
      <p:sp>
        <p:nvSpPr>
          <p:cNvPr id="26627" name="Podnadpis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Výskyt</a:t>
            </a:r>
          </a:p>
        </p:txBody>
      </p:sp>
      <p:sp>
        <p:nvSpPr>
          <p:cNvPr id="27651" name="Zástupný symbol pro obsah 2"/>
          <p:cNvSpPr>
            <a:spLocks noGrp="1"/>
          </p:cNvSpPr>
          <p:nvPr>
            <p:ph idx="1"/>
          </p:nvPr>
        </p:nvSpPr>
        <p:spPr>
          <a:xfrm>
            <a:off x="107950" y="1600200"/>
            <a:ext cx="9036050" cy="4525963"/>
          </a:xfrm>
        </p:spPr>
        <p:txBody>
          <a:bodyPr/>
          <a:lstStyle/>
          <a:p>
            <a:r>
              <a:rPr lang="cs-CZ" altLang="cs-CZ"/>
              <a:t>1. místo mezi náhodnými otravami v Evropě</a:t>
            </a:r>
          </a:p>
          <a:p>
            <a:r>
              <a:rPr lang="cs-CZ" altLang="cs-CZ"/>
              <a:t>V ČR každý rok 1 000 – 1 500 osob</a:t>
            </a:r>
          </a:p>
          <a:p>
            <a:r>
              <a:rPr lang="cs-CZ" altLang="cs-CZ"/>
              <a:t>Hospitalizováno 200 – 250 osob</a:t>
            </a:r>
          </a:p>
          <a:p>
            <a:r>
              <a:rPr lang="cs-CZ" altLang="cs-CZ"/>
              <a:t>Úmrtí 100 – 150 osob </a:t>
            </a:r>
          </a:p>
          <a:p>
            <a:r>
              <a:rPr lang="cs-CZ" altLang="cs-CZ"/>
              <a:t>Špatná diagnóza na místě až 30 % (chřipkové onemocnění, deprese, otrava jídlem, gastroenteritida, iktus, únavový syndrom, migréna, intoxikace alkoholem)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07950" y="274638"/>
            <a:ext cx="903605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Saturace CO v krvi a stupeň intoxikace</a:t>
            </a:r>
            <a:br>
              <a:rPr lang="cs-CZ" dirty="0"/>
            </a:br>
            <a:r>
              <a:rPr lang="cs-CZ" sz="3600" dirty="0"/>
              <a:t>(% přeměny </a:t>
            </a:r>
            <a:r>
              <a:rPr lang="cs-CZ" sz="3600" dirty="0" err="1"/>
              <a:t>Hb</a:t>
            </a:r>
            <a:r>
              <a:rPr lang="cs-CZ" sz="3600" dirty="0"/>
              <a:t> na </a:t>
            </a:r>
            <a:r>
              <a:rPr lang="cs-CZ" sz="3600" dirty="0" err="1"/>
              <a:t>karbonylhemoglobin</a:t>
            </a:r>
            <a:r>
              <a:rPr lang="cs-CZ" sz="3600" dirty="0"/>
              <a:t>)</a:t>
            </a:r>
          </a:p>
        </p:txBody>
      </p:sp>
      <p:sp>
        <p:nvSpPr>
          <p:cNvPr id="29699" name="Zástupný symbol pro obsah 2"/>
          <p:cNvSpPr>
            <a:spLocks noGrp="1"/>
          </p:cNvSpPr>
          <p:nvPr>
            <p:ph idx="1"/>
          </p:nvPr>
        </p:nvSpPr>
        <p:spPr>
          <a:xfrm>
            <a:off x="468313" y="1844675"/>
            <a:ext cx="8229600" cy="5013325"/>
          </a:xfrm>
        </p:spPr>
        <p:txBody>
          <a:bodyPr>
            <a:normAutofit/>
          </a:bodyPr>
          <a:lstStyle/>
          <a:p>
            <a:r>
              <a:rPr lang="cs-CZ" altLang="cs-CZ" dirty="0"/>
              <a:t>Městská populace 1 – 2 %</a:t>
            </a:r>
          </a:p>
          <a:p>
            <a:r>
              <a:rPr lang="cs-CZ" altLang="cs-CZ" dirty="0"/>
              <a:t>Těžcí kuřáci až 10 %</a:t>
            </a:r>
          </a:p>
          <a:p>
            <a:r>
              <a:rPr lang="cs-CZ" altLang="cs-CZ" dirty="0"/>
              <a:t>Lehká intoxikace 10 až 25 %</a:t>
            </a:r>
          </a:p>
          <a:p>
            <a:pPr lvl="1"/>
            <a:r>
              <a:rPr lang="cs-CZ" altLang="cs-CZ" dirty="0"/>
              <a:t>Bolesti hlavy, závratě, nauzea, zvracení</a:t>
            </a:r>
          </a:p>
          <a:p>
            <a:r>
              <a:rPr lang="cs-CZ" altLang="cs-CZ" dirty="0"/>
              <a:t>Středně těžká intoxikace 25 až 45 %</a:t>
            </a:r>
          </a:p>
          <a:p>
            <a:r>
              <a:rPr lang="cs-CZ" altLang="cs-CZ" dirty="0"/>
              <a:t>Těžké intoxikace 45 až 60 %</a:t>
            </a:r>
          </a:p>
          <a:p>
            <a:pPr lvl="1"/>
            <a:r>
              <a:rPr lang="cs-CZ" altLang="cs-CZ" dirty="0"/>
              <a:t>Koma, křeče, KV kolaps, smrt</a:t>
            </a:r>
          </a:p>
          <a:p>
            <a:r>
              <a:rPr lang="cs-CZ" altLang="cs-CZ" dirty="0"/>
              <a:t>Velmi těžké a smrtelné intoxikace &gt; 60 %.</a:t>
            </a:r>
          </a:p>
          <a:p>
            <a:endParaRPr lang="cs-CZ" altLang="cs-CZ" dirty="0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Patofyziologie</a:t>
            </a:r>
          </a:p>
        </p:txBody>
      </p:sp>
      <p:sp>
        <p:nvSpPr>
          <p:cNvPr id="3072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altLang="cs-CZ" dirty="0"/>
              <a:t>Vazba na </a:t>
            </a:r>
            <a:r>
              <a:rPr lang="cs-CZ" altLang="cs-CZ" dirty="0" err="1"/>
              <a:t>hemoproteiny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Afinita CO k </a:t>
            </a:r>
            <a:r>
              <a:rPr lang="cs-CZ" altLang="cs-CZ" dirty="0" err="1"/>
              <a:t>Hb</a:t>
            </a:r>
            <a:r>
              <a:rPr lang="cs-CZ" altLang="cs-CZ" dirty="0"/>
              <a:t> 240x vyšší než O</a:t>
            </a:r>
            <a:r>
              <a:rPr lang="cs-CZ" altLang="cs-CZ" baseline="-25000" dirty="0"/>
              <a:t>2</a:t>
            </a:r>
          </a:p>
          <a:p>
            <a:r>
              <a:rPr lang="cs-CZ" altLang="cs-CZ" dirty="0"/>
              <a:t>Blokáda  vazebných míst pro kyslík, posun disociační křivky </a:t>
            </a:r>
            <a:r>
              <a:rPr lang="cs-CZ" altLang="cs-CZ" dirty="0" err="1"/>
              <a:t>Hb</a:t>
            </a:r>
            <a:r>
              <a:rPr lang="cs-CZ" altLang="cs-CZ" dirty="0"/>
              <a:t> doleva</a:t>
            </a:r>
          </a:p>
          <a:p>
            <a:r>
              <a:rPr lang="cs-CZ" altLang="cs-CZ" dirty="0"/>
              <a:t>Vazba na myoglobin</a:t>
            </a:r>
          </a:p>
          <a:p>
            <a:r>
              <a:rPr lang="cs-CZ" altLang="cs-CZ" dirty="0"/>
              <a:t>Tkáňová hypoxie – MAC </a:t>
            </a:r>
          </a:p>
          <a:p>
            <a:r>
              <a:rPr lang="cs-CZ" altLang="cs-CZ" dirty="0"/>
              <a:t>Poškození plodu u těhotných</a:t>
            </a:r>
          </a:p>
          <a:p>
            <a:r>
              <a:rPr lang="cs-CZ" altLang="cs-CZ" dirty="0"/>
              <a:t>Postižení CNS, až smrt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Diagnostika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8313" y="1196975"/>
            <a:ext cx="8229600" cy="5545138"/>
          </a:xfrm>
        </p:spPr>
        <p:txBody>
          <a:bodyPr rtlCol="0">
            <a:normAutofit fontScale="925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Anamnéza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Bolesti hlavy a/nebo na hrudi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Nevolnost, zvracení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Závratě, palpitace, slabost, psychické příznaky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 err="1"/>
              <a:t>Extrapyramidové</a:t>
            </a:r>
            <a:r>
              <a:rPr lang="cs-CZ" dirty="0"/>
              <a:t> a poté pyramidové příznaky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Arytmie, koronární ischemie, akutní plicní edém, při výrazné </a:t>
            </a:r>
            <a:r>
              <a:rPr lang="cs-CZ" dirty="0" err="1"/>
              <a:t>rhabdomyolýze</a:t>
            </a:r>
            <a:r>
              <a:rPr lang="cs-CZ" dirty="0"/>
              <a:t> hrozí riziko akutního renálního selhání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Porucha vědomí až po kóma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dirty="0"/>
              <a:t>Třešňově červená barva kůže u těžkých intoxikací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Laboratorní vyšetření</a:t>
            </a:r>
          </a:p>
        </p:txBody>
      </p:sp>
      <p:sp>
        <p:nvSpPr>
          <p:cNvPr id="3584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CO ve vydechovaném vzduchu</a:t>
            </a:r>
          </a:p>
          <a:p>
            <a:r>
              <a:rPr lang="cs-CZ" altLang="cs-CZ"/>
              <a:t>Pulzní COoxymetrie</a:t>
            </a:r>
          </a:p>
          <a:p>
            <a:r>
              <a:rPr lang="cs-CZ" altLang="cs-CZ"/>
              <a:t>Vyšetření krevních plynů</a:t>
            </a:r>
          </a:p>
          <a:p>
            <a:endParaRPr lang="cs-CZ" altLang="cs-CZ"/>
          </a:p>
          <a:p>
            <a:r>
              <a:rPr lang="cs-CZ" altLang="cs-CZ"/>
              <a:t>Pulzní oxymetrie nespolehlivá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Nadpis 1"/>
          <p:cNvSpPr>
            <a:spLocks noGrp="1"/>
          </p:cNvSpPr>
          <p:nvPr>
            <p:ph type="title"/>
          </p:nvPr>
        </p:nvSpPr>
        <p:spPr>
          <a:xfrm>
            <a:off x="468313" y="20638"/>
            <a:ext cx="8229600" cy="1143000"/>
          </a:xfrm>
        </p:spPr>
        <p:txBody>
          <a:bodyPr/>
          <a:lstStyle/>
          <a:p>
            <a:r>
              <a:rPr lang="cs-CZ" altLang="cs-CZ"/>
              <a:t>První pomoc</a:t>
            </a:r>
          </a:p>
        </p:txBody>
      </p:sp>
      <p:sp>
        <p:nvSpPr>
          <p:cNvPr id="36867" name="Zástupný symbol pro obsah 2"/>
          <p:cNvSpPr>
            <a:spLocks noGrp="1"/>
          </p:cNvSpPr>
          <p:nvPr>
            <p:ph idx="1"/>
          </p:nvPr>
        </p:nvSpPr>
        <p:spPr>
          <a:xfrm>
            <a:off x="468313" y="981075"/>
            <a:ext cx="8675687" cy="4813300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Okamžité vytažení pacienta ze zamořeného prostředí</a:t>
            </a:r>
          </a:p>
          <a:p>
            <a:r>
              <a:rPr lang="cs-CZ" altLang="cs-CZ"/>
              <a:t>Zahájení KPR v případě zástavy oběhu</a:t>
            </a:r>
          </a:p>
          <a:p>
            <a:r>
              <a:rPr lang="cs-CZ" altLang="cs-CZ"/>
              <a:t>Kyslík maskou se zásobním vakem s vysokým průtokem O</a:t>
            </a:r>
            <a:r>
              <a:rPr lang="cs-CZ" altLang="cs-CZ" baseline="-25000"/>
              <a:t>2</a:t>
            </a:r>
            <a:r>
              <a:rPr lang="cs-CZ" altLang="cs-CZ"/>
              <a:t> (15 l/min) nebo intubace a UPV s FiO</a:t>
            </a:r>
            <a:r>
              <a:rPr lang="cs-CZ" altLang="cs-CZ" baseline="-25000"/>
              <a:t>2</a:t>
            </a:r>
            <a:r>
              <a:rPr lang="cs-CZ" altLang="cs-CZ"/>
              <a:t> 1,0 v případě poruchy vědomí (GCS pod 8) – zkrátí poločas eliminace z 320 min. na 80 min.</a:t>
            </a:r>
          </a:p>
          <a:p>
            <a:r>
              <a:rPr lang="cs-CZ" altLang="cs-CZ"/>
              <a:t>Symptomatická orgánová podpora (tekutinová resuscitace, protikřečová terapie, inotropní podpora apod.)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Další terapie</a:t>
            </a:r>
          </a:p>
        </p:txBody>
      </p:sp>
      <p:sp>
        <p:nvSpPr>
          <p:cNvPr id="37891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dirty="0" err="1"/>
              <a:t>Hyperbaroxie</a:t>
            </a:r>
            <a:r>
              <a:rPr lang="cs-CZ" altLang="cs-CZ" dirty="0"/>
              <a:t> ? – u těžkých intoxikací, do 6 hod.</a:t>
            </a:r>
          </a:p>
          <a:p>
            <a:pPr lvl="1"/>
            <a:r>
              <a:rPr lang="cs-CZ" altLang="cs-CZ" dirty="0"/>
              <a:t>HBO – 3 sezení/24 hod. → ↓ výskyt pozdních neuropsychických následků</a:t>
            </a:r>
          </a:p>
          <a:p>
            <a:r>
              <a:rPr lang="cs-CZ" altLang="cs-CZ" dirty="0" err="1"/>
              <a:t>Normobarická</a:t>
            </a:r>
            <a:r>
              <a:rPr lang="cs-CZ" altLang="cs-CZ" dirty="0"/>
              <a:t> </a:t>
            </a:r>
            <a:r>
              <a:rPr lang="cs-CZ" altLang="cs-CZ" dirty="0" err="1"/>
              <a:t>oxygenoterapie</a:t>
            </a:r>
            <a:endParaRPr lang="cs-CZ" altLang="cs-CZ" dirty="0"/>
          </a:p>
          <a:p>
            <a:r>
              <a:rPr lang="cs-CZ" altLang="cs-CZ" dirty="0"/>
              <a:t>Pokračování orgánové podpory</a:t>
            </a:r>
          </a:p>
          <a:p>
            <a:r>
              <a:rPr lang="cs-CZ" altLang="cs-CZ" dirty="0"/>
              <a:t>EKG a </a:t>
            </a:r>
            <a:r>
              <a:rPr lang="cs-CZ" altLang="cs-CZ" dirty="0" err="1"/>
              <a:t>kardiospecifické</a:t>
            </a:r>
            <a:r>
              <a:rPr lang="cs-CZ" altLang="cs-CZ" dirty="0"/>
              <a:t> enzymy</a:t>
            </a:r>
          </a:p>
          <a:p>
            <a:r>
              <a:rPr lang="cs-CZ" altLang="cs-CZ" dirty="0"/>
              <a:t>Kontrola ABR, glykemie, </a:t>
            </a:r>
            <a:r>
              <a:rPr lang="cs-CZ" altLang="cs-CZ" dirty="0" err="1"/>
              <a:t>myoglobinemie</a:t>
            </a:r>
            <a:r>
              <a:rPr lang="cs-CZ" altLang="cs-CZ" dirty="0"/>
              <a:t> a laktátu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Pozdní následky</a:t>
            </a:r>
          </a:p>
        </p:txBody>
      </p:sp>
      <p:sp>
        <p:nvSpPr>
          <p:cNvPr id="39939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/>
              <a:t>Poruchy paměti</a:t>
            </a:r>
          </a:p>
          <a:p>
            <a:r>
              <a:rPr lang="cs-CZ" altLang="cs-CZ"/>
              <a:t>Demence</a:t>
            </a:r>
          </a:p>
          <a:p>
            <a:r>
              <a:rPr lang="cs-CZ" altLang="cs-CZ"/>
              <a:t>Psychózy</a:t>
            </a:r>
          </a:p>
          <a:p>
            <a:r>
              <a:rPr lang="cs-CZ" altLang="cs-CZ"/>
              <a:t>Kortikální slepota</a:t>
            </a:r>
          </a:p>
          <a:p>
            <a:r>
              <a:rPr lang="cs-CZ" altLang="cs-CZ"/>
              <a:t>Deprese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33082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Projevy srdečního selhávání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2564904"/>
            <a:ext cx="8229600" cy="4293096"/>
          </a:xfrm>
        </p:spPr>
        <p:txBody>
          <a:bodyPr>
            <a:normAutofit lnSpcReduction="10000"/>
          </a:bodyPr>
          <a:lstStyle/>
          <a:p>
            <a:r>
              <a:rPr lang="cs-CZ" dirty="0"/>
              <a:t>Akutní insuficience – DILATACE!</a:t>
            </a:r>
          </a:p>
          <a:p>
            <a:pPr lvl="1"/>
            <a:r>
              <a:rPr lang="cs-CZ" dirty="0"/>
              <a:t>Pravostranná – embolie do plicnice</a:t>
            </a:r>
          </a:p>
          <a:p>
            <a:pPr lvl="2"/>
            <a:r>
              <a:rPr lang="cs-CZ" dirty="0"/>
              <a:t>Akutní  venostasa před PKS</a:t>
            </a:r>
          </a:p>
          <a:p>
            <a:pPr lvl="1"/>
            <a:r>
              <a:rPr lang="cs-CZ" dirty="0"/>
              <a:t>Levostranná – AIM</a:t>
            </a:r>
          </a:p>
          <a:p>
            <a:pPr lvl="2"/>
            <a:r>
              <a:rPr lang="cs-CZ" dirty="0"/>
              <a:t>Akutní venostasa v plicích -  edém plic</a:t>
            </a:r>
          </a:p>
          <a:p>
            <a:r>
              <a:rPr lang="cs-CZ" dirty="0"/>
              <a:t>Chronická insuficience</a:t>
            </a:r>
          </a:p>
          <a:p>
            <a:pPr lvl="1"/>
            <a:r>
              <a:rPr lang="cs-CZ" dirty="0"/>
              <a:t>Pravostranná  x  levostranná</a:t>
            </a:r>
          </a:p>
          <a:p>
            <a:pPr lvl="1"/>
            <a:r>
              <a:rPr lang="cs-CZ" dirty="0"/>
              <a:t>Adaptace</a:t>
            </a:r>
          </a:p>
          <a:p>
            <a:pPr lvl="2"/>
            <a:r>
              <a:rPr lang="cs-CZ" dirty="0"/>
              <a:t>Hypertrofie &gt;&gt; dilatace komory</a:t>
            </a:r>
          </a:p>
        </p:txBody>
      </p:sp>
      <p:pic>
        <p:nvPicPr>
          <p:cNvPr id="296964" name="Picture 4" descr="Výsledek obrázku pro cor hypertonicum picture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88224" y="4653136"/>
            <a:ext cx="2333625" cy="1952625"/>
          </a:xfrm>
          <a:prstGeom prst="rect">
            <a:avLst/>
          </a:prstGeom>
          <a:noFill/>
        </p:spPr>
      </p:pic>
      <p:pic>
        <p:nvPicPr>
          <p:cNvPr id="296966" name="Picture 6" descr="https://bohatala.com/wp-content/uploads/2017/04/pulmonary-embolism-in-main-pulmonary-artery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829175" y="0"/>
            <a:ext cx="4314825" cy="2505076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eaLnBrk="1" hangingPunct="1"/>
            <a:r>
              <a:rPr lang="cs-CZ" altLang="cs-CZ" sz="4000"/>
              <a:t>Kontaktní intoxikace (pesticidy, herbicidy, poleptání, volatilní látky)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Chránit se rukavicemi</a:t>
            </a:r>
          </a:p>
          <a:p>
            <a:pPr eaLnBrk="1" hangingPunct="1"/>
            <a:r>
              <a:rPr lang="cs-CZ" altLang="cs-CZ"/>
              <a:t>Odstranit potřísněný oděv rozstříháním (nepřetahovat přes hlavu a přes nezasažené části těla)</a:t>
            </a:r>
          </a:p>
          <a:p>
            <a:pPr eaLnBrk="1" hangingPunct="1"/>
            <a:r>
              <a:rPr lang="cs-CZ" altLang="cs-CZ"/>
              <a:t>Oplachovat proudem vlažné vody směrem od těla ven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Parenterální intoxikace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Většinou abuzus drog, uštknutí zmijí obecnou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>
          <a:xfrm>
            <a:off x="323851" y="620713"/>
            <a:ext cx="5688310" cy="1143000"/>
          </a:xfrm>
        </p:spPr>
        <p:txBody>
          <a:bodyPr/>
          <a:lstStyle/>
          <a:p>
            <a:r>
              <a:rPr lang="cs-CZ" altLang="cs-CZ" dirty="0"/>
              <a:t>Excitační drogy</a:t>
            </a:r>
            <a:endParaRPr lang="en-GB" altLang="cs-CZ" dirty="0"/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23850" y="2492895"/>
            <a:ext cx="8496300" cy="3898379"/>
          </a:xfrm>
        </p:spPr>
        <p:txBody>
          <a:bodyPr/>
          <a:lstStyle/>
          <a:p>
            <a:r>
              <a:rPr lang="cs-CZ" altLang="cs-CZ" dirty="0"/>
              <a:t>Amfetaminy a kokain </a:t>
            </a:r>
          </a:p>
          <a:p>
            <a:pPr lvl="1"/>
            <a:r>
              <a:rPr lang="cs-CZ" altLang="cs-CZ" dirty="0" err="1"/>
              <a:t>stimulancia</a:t>
            </a:r>
            <a:r>
              <a:rPr lang="cs-CZ" altLang="cs-CZ" dirty="0"/>
              <a:t> CNS </a:t>
            </a:r>
          </a:p>
          <a:p>
            <a:pPr lvl="1"/>
            <a:r>
              <a:rPr lang="cs-CZ" altLang="cs-CZ" dirty="0"/>
              <a:t>akutní psychomotorická aktivace </a:t>
            </a:r>
          </a:p>
          <a:p>
            <a:pPr lvl="1"/>
            <a:r>
              <a:rPr lang="cs-CZ" altLang="cs-CZ" dirty="0"/>
              <a:t>chronické užívání – dlouhotrvající změny chování</a:t>
            </a:r>
          </a:p>
          <a:p>
            <a:pPr lvl="2"/>
            <a:r>
              <a:rPr lang="cs-CZ" altLang="cs-CZ" dirty="0"/>
              <a:t>včetně návykového chování a psychóz</a:t>
            </a:r>
            <a:endParaRPr lang="en-GB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26680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Halucinogeny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altLang="cs-CZ" b="1" dirty="0"/>
              <a:t>Předávkování halucinogeny</a:t>
            </a:r>
            <a:r>
              <a:rPr lang="cs-CZ" altLang="cs-CZ" dirty="0"/>
              <a:t> </a:t>
            </a:r>
          </a:p>
          <a:p>
            <a:pPr lvl="1"/>
            <a:r>
              <a:rPr lang="cs-CZ" altLang="cs-CZ" dirty="0"/>
              <a:t>př. </a:t>
            </a:r>
            <a:r>
              <a:rPr lang="cs-CZ" altLang="cs-CZ" dirty="0" err="1"/>
              <a:t>psilocybin</a:t>
            </a:r>
            <a:r>
              <a:rPr lang="cs-CZ" altLang="cs-CZ" dirty="0"/>
              <a:t> v lysohlávce </a:t>
            </a:r>
          </a:p>
          <a:p>
            <a:pPr lvl="1"/>
            <a:r>
              <a:rPr lang="cs-CZ" altLang="cs-CZ" dirty="0"/>
              <a:t>neklid, paranoidní chování </a:t>
            </a:r>
          </a:p>
          <a:p>
            <a:pPr lvl="2"/>
            <a:r>
              <a:rPr lang="cs-CZ" altLang="cs-CZ" dirty="0"/>
              <a:t>nebezpečí náhlého zvratu do autodestruktivního činu nebo agrese vůči okolí</a:t>
            </a:r>
          </a:p>
          <a:p>
            <a:r>
              <a:rPr lang="cs-CZ" altLang="cs-CZ" dirty="0">
                <a:hlinkClick r:id="rId4"/>
              </a:rPr>
              <a:t>http://www.lf3.cuni.cz/</a:t>
            </a:r>
            <a:r>
              <a:rPr lang="cs-CZ" altLang="cs-CZ" dirty="0" err="1">
                <a:hlinkClick r:id="rId4"/>
              </a:rPr>
              <a:t>cs</a:t>
            </a:r>
            <a:r>
              <a:rPr lang="cs-CZ" altLang="cs-CZ" dirty="0">
                <a:hlinkClick r:id="rId4"/>
              </a:rPr>
              <a:t>/</a:t>
            </a:r>
            <a:r>
              <a:rPr lang="cs-CZ" altLang="cs-CZ" dirty="0" err="1">
                <a:hlinkClick r:id="rId4"/>
              </a:rPr>
              <a:t>pracoviste</a:t>
            </a:r>
            <a:r>
              <a:rPr lang="cs-CZ" altLang="cs-CZ" dirty="0">
                <a:hlinkClick r:id="rId4"/>
              </a:rPr>
              <a:t>/anesteziologie/</a:t>
            </a:r>
            <a:r>
              <a:rPr lang="cs-CZ" altLang="cs-CZ" dirty="0" err="1">
                <a:hlinkClick r:id="rId4"/>
              </a:rPr>
              <a:t>vyuka</a:t>
            </a:r>
            <a:r>
              <a:rPr lang="cs-CZ" altLang="cs-CZ" dirty="0">
                <a:hlinkClick r:id="rId4"/>
              </a:rPr>
              <a:t>/</a:t>
            </a:r>
            <a:r>
              <a:rPr lang="cs-CZ" altLang="cs-CZ" dirty="0" err="1">
                <a:hlinkClick r:id="rId4"/>
              </a:rPr>
              <a:t>studijni</a:t>
            </a:r>
            <a:r>
              <a:rPr lang="cs-CZ" altLang="cs-CZ" dirty="0">
                <a:hlinkClick r:id="rId4"/>
              </a:rPr>
              <a:t>-</a:t>
            </a:r>
            <a:r>
              <a:rPr lang="cs-CZ" altLang="cs-CZ" dirty="0" err="1">
                <a:hlinkClick r:id="rId4"/>
              </a:rPr>
              <a:t>materialy</a:t>
            </a:r>
            <a:r>
              <a:rPr lang="cs-CZ" altLang="cs-CZ" dirty="0">
                <a:hlinkClick r:id="rId4"/>
              </a:rPr>
              <a:t>/</a:t>
            </a:r>
            <a:r>
              <a:rPr lang="cs-CZ" altLang="cs-CZ" dirty="0" err="1">
                <a:hlinkClick r:id="rId4"/>
              </a:rPr>
              <a:t>prvni</a:t>
            </a:r>
            <a:r>
              <a:rPr lang="cs-CZ" altLang="cs-CZ" dirty="0">
                <a:hlinkClick r:id="rId4"/>
              </a:rPr>
              <a:t>-pomoc/</a:t>
            </a:r>
            <a:r>
              <a:rPr lang="cs-CZ" altLang="cs-CZ" dirty="0" err="1">
                <a:hlinkClick r:id="rId4"/>
              </a:rPr>
              <a:t>pp</a:t>
            </a:r>
            <a:r>
              <a:rPr lang="cs-CZ" altLang="cs-CZ" dirty="0">
                <a:hlinkClick r:id="rId4"/>
              </a:rPr>
              <a:t>-22-</a:t>
            </a:r>
            <a:r>
              <a:rPr lang="cs-CZ" altLang="cs-CZ" dirty="0" err="1">
                <a:hlinkClick r:id="rId4"/>
              </a:rPr>
              <a:t>akutni</a:t>
            </a:r>
            <a:r>
              <a:rPr lang="cs-CZ" altLang="cs-CZ" dirty="0">
                <a:hlinkClick r:id="rId4"/>
              </a:rPr>
              <a:t>-</a:t>
            </a:r>
            <a:r>
              <a:rPr lang="cs-CZ" altLang="cs-CZ" dirty="0" err="1">
                <a:hlinkClick r:id="rId4"/>
              </a:rPr>
              <a:t>psychicke</a:t>
            </a:r>
            <a:r>
              <a:rPr lang="cs-CZ" altLang="cs-CZ" dirty="0">
                <a:hlinkClick r:id="rId4"/>
              </a:rPr>
              <a:t>-stavy.</a:t>
            </a:r>
            <a:r>
              <a:rPr lang="cs-CZ" altLang="cs-CZ" dirty="0" err="1">
                <a:hlinkClick r:id="rId4"/>
              </a:rPr>
              <a:t>html</a:t>
            </a:r>
            <a:r>
              <a:rPr lang="cs-CZ" altLang="cs-CZ" dirty="0"/>
              <a:t>  </a:t>
            </a:r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„Excitované delirium“</a:t>
            </a:r>
            <a:endParaRPr lang="en-GB" altLang="cs-CZ"/>
          </a:p>
        </p:txBody>
      </p:sp>
      <p:sp>
        <p:nvSpPr>
          <p:cNvPr id="203779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060848"/>
            <a:ext cx="4038600" cy="4065315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Zmatenost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Neklid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Hypertenze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sz="2400" dirty="0"/>
              <a:t>↑ ICP – nitrolební krvácení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Tachykardie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Arytmie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/>
              <a:t>Křeče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/>
              <a:t>Až status </a:t>
            </a:r>
            <a:r>
              <a:rPr lang="cs-CZ" altLang="cs-CZ" dirty="0" err="1"/>
              <a:t>epilepticus</a:t>
            </a:r>
            <a:endParaRPr lang="en-GB" altLang="cs-CZ" sz="2800" dirty="0"/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2060848"/>
            <a:ext cx="4038600" cy="4065315"/>
          </a:xfrm>
        </p:spPr>
        <p:txBody>
          <a:bodyPr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/>
              <a:t>Hypertermie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 err="1"/>
              <a:t>Rabdomyolýza</a:t>
            </a:r>
            <a:endParaRPr lang="cs-CZ" altLang="cs-CZ" dirty="0"/>
          </a:p>
          <a:p>
            <a:pPr lvl="1">
              <a:lnSpc>
                <a:spcPct val="80000"/>
              </a:lnSpc>
              <a:defRPr/>
            </a:pPr>
            <a:r>
              <a:rPr lang="cs-CZ" altLang="cs-CZ" dirty="0"/>
              <a:t>Selhání ledvin</a:t>
            </a:r>
          </a:p>
          <a:p>
            <a:pPr>
              <a:lnSpc>
                <a:spcPct val="80000"/>
              </a:lnSpc>
              <a:defRPr/>
            </a:pPr>
            <a:r>
              <a:rPr lang="cs-CZ" altLang="cs-CZ" dirty="0"/>
              <a:t>Fulminantní jaterní selhání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/>
              <a:t>MAC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/>
              <a:t>Zástava dechu</a:t>
            </a:r>
          </a:p>
          <a:p>
            <a:pPr lvl="1">
              <a:lnSpc>
                <a:spcPct val="80000"/>
              </a:lnSpc>
              <a:defRPr/>
            </a:pPr>
            <a:r>
              <a:rPr lang="cs-CZ" altLang="cs-CZ" dirty="0"/>
              <a:t>Aspirační pneumonie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dirty="0"/>
              <a:t>Náhlá smrt</a:t>
            </a:r>
          </a:p>
          <a:p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71015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altLang="cs-CZ"/>
              <a:t>Amfetaminy - terapie</a:t>
            </a:r>
            <a:endParaRPr lang="en-GB" altLang="cs-CZ"/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00808"/>
            <a:ext cx="8207375" cy="5157192"/>
          </a:xfrm>
        </p:spPr>
        <p:txBody>
          <a:bodyPr>
            <a:normAutofit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Podpůrná léčba vč. </a:t>
            </a:r>
            <a:r>
              <a:rPr lang="cs-CZ" altLang="cs-CZ" sz="2800" dirty="0" err="1"/>
              <a:t>ev</a:t>
            </a:r>
            <a:r>
              <a:rPr lang="cs-CZ" altLang="cs-CZ" sz="2800" dirty="0"/>
              <a:t>. UPV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Hypertenze – </a:t>
            </a:r>
            <a:r>
              <a:rPr lang="cs-CZ" altLang="cs-CZ" sz="2800" dirty="0" err="1"/>
              <a:t>fentolamin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nitroprusid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dihydralazin</a:t>
            </a:r>
            <a:r>
              <a:rPr lang="cs-CZ" altLang="cs-CZ" sz="2800" dirty="0"/>
              <a:t>, NTG – </a:t>
            </a:r>
            <a:r>
              <a:rPr lang="cs-CZ" altLang="cs-CZ" sz="2800" dirty="0" err="1"/>
              <a:t>vazodilatancia</a:t>
            </a:r>
            <a:r>
              <a:rPr lang="cs-CZ" altLang="cs-CZ" sz="2800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800" dirty="0" err="1"/>
              <a:t>Tachyarytmie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esmolol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propranolol</a:t>
            </a:r>
            <a:endParaRPr lang="cs-CZ" altLang="cs-CZ" sz="2800" dirty="0"/>
          </a:p>
          <a:p>
            <a:pPr lvl="1">
              <a:lnSpc>
                <a:spcPct val="90000"/>
              </a:lnSpc>
            </a:pPr>
            <a:r>
              <a:rPr lang="cs-CZ" altLang="cs-CZ" sz="2400" dirty="0" err="1"/>
              <a:t>Monitorace</a:t>
            </a:r>
            <a:r>
              <a:rPr lang="cs-CZ" altLang="cs-CZ" sz="2400" dirty="0"/>
              <a:t> EKG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Defibrilátor v pohotovosti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Agitace – </a:t>
            </a:r>
            <a:r>
              <a:rPr lang="cs-CZ" altLang="cs-CZ" sz="2800" dirty="0" err="1"/>
              <a:t>butyrofenony</a:t>
            </a:r>
            <a:r>
              <a:rPr lang="cs-CZ" altLang="cs-CZ" sz="2800" dirty="0"/>
              <a:t> (</a:t>
            </a:r>
            <a:r>
              <a:rPr lang="cs-CZ" altLang="cs-CZ" sz="2800" dirty="0" err="1"/>
              <a:t>haloperidol</a:t>
            </a:r>
            <a:r>
              <a:rPr lang="cs-CZ" altLang="cs-CZ" sz="2800" dirty="0"/>
              <a:t>), BDZ, </a:t>
            </a:r>
            <a:r>
              <a:rPr lang="cs-CZ" altLang="cs-CZ" sz="2800" dirty="0" err="1"/>
              <a:t>fenothiaziny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Křeče – diazepam 10 – 20 mg i.m. nebo i.v.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Hypertermie – aktivní chlazení.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 err="1"/>
              <a:t>Dantrolen</a:t>
            </a:r>
            <a:r>
              <a:rPr lang="cs-CZ" altLang="cs-CZ" sz="2400" dirty="0"/>
              <a:t> je diskutabilní – NÚ vč. </a:t>
            </a:r>
            <a:r>
              <a:rPr lang="cs-CZ" altLang="cs-CZ" sz="2400" dirty="0" err="1"/>
              <a:t>hepatotoxicity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sz="2800" dirty="0"/>
              <a:t>HD a HP - neúčinné  </a:t>
            </a:r>
          </a:p>
          <a:p>
            <a:pPr>
              <a:lnSpc>
                <a:spcPct val="90000"/>
              </a:lnSpc>
            </a:pPr>
            <a:endParaRPr lang="en-GB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69181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 err="1"/>
              <a:t>Opioidy</a:t>
            </a:r>
            <a:r>
              <a:rPr lang="cs-CZ" dirty="0"/>
              <a:t> včetně heroinu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b="1" dirty="0"/>
              <a:t>Akutní předávkování heroinem</a:t>
            </a:r>
            <a:r>
              <a:rPr lang="cs-CZ" altLang="cs-CZ" dirty="0"/>
              <a:t> : </a:t>
            </a:r>
          </a:p>
          <a:p>
            <a:pPr lvl="1"/>
            <a:r>
              <a:rPr lang="cs-CZ" altLang="cs-CZ" dirty="0"/>
              <a:t>bezvědomí, </a:t>
            </a:r>
            <a:r>
              <a:rPr lang="cs-CZ" altLang="cs-CZ" dirty="0" err="1"/>
              <a:t>bradypnoe</a:t>
            </a:r>
            <a:r>
              <a:rPr lang="cs-CZ" altLang="cs-CZ" dirty="0"/>
              <a:t> až apnoe, asfyxie, anoxická srdeční zástava. </a:t>
            </a:r>
          </a:p>
          <a:p>
            <a:r>
              <a:rPr lang="cs-CZ" altLang="cs-CZ" dirty="0"/>
              <a:t>Chronické zneužívání – heroinová plíce s obrazem syndromu akutní dechové tísně-ARDS.</a:t>
            </a:r>
          </a:p>
          <a:p>
            <a:r>
              <a:rPr lang="cs-CZ" altLang="cs-CZ" dirty="0"/>
              <a:t>Terapie – zhodnotit dostatečnost dýchání. </a:t>
            </a:r>
          </a:p>
          <a:p>
            <a:pPr lvl="1"/>
            <a:r>
              <a:rPr lang="cs-CZ" altLang="cs-CZ" dirty="0"/>
              <a:t>hraniční spontánní dýchání – </a:t>
            </a:r>
            <a:r>
              <a:rPr lang="cs-CZ" altLang="cs-CZ" dirty="0" err="1"/>
              <a:t>naloxon</a:t>
            </a:r>
            <a:r>
              <a:rPr lang="cs-CZ" altLang="cs-CZ" dirty="0"/>
              <a:t>  </a:t>
            </a:r>
          </a:p>
          <a:p>
            <a:pPr lvl="1"/>
            <a:r>
              <a:rPr lang="cs-CZ" altLang="cs-CZ" dirty="0"/>
              <a:t>OTI + UPV</a:t>
            </a:r>
          </a:p>
          <a:p>
            <a:pPr lvl="2"/>
            <a:r>
              <a:rPr lang="cs-CZ" altLang="cs-CZ" dirty="0"/>
              <a:t>nedostatečná spontánní ventilace</a:t>
            </a:r>
          </a:p>
          <a:p>
            <a:pPr lvl="3"/>
            <a:r>
              <a:rPr lang="cs-CZ" altLang="cs-CZ" dirty="0"/>
              <a:t>dlouhý časový interval </a:t>
            </a:r>
          </a:p>
          <a:p>
            <a:pPr lvl="2"/>
            <a:r>
              <a:rPr lang="cs-CZ" altLang="cs-CZ" dirty="0"/>
              <a:t>při neúspěchu </a:t>
            </a:r>
            <a:r>
              <a:rPr lang="cs-CZ" altLang="cs-CZ" dirty="0" err="1"/>
              <a:t>naloxonu</a:t>
            </a:r>
            <a:r>
              <a:rPr lang="cs-CZ" altLang="cs-CZ" dirty="0"/>
              <a:t> </a:t>
            </a:r>
          </a:p>
          <a:p>
            <a:endParaRPr lang="cs-CZ" altLang="cs-CZ" dirty="0"/>
          </a:p>
          <a:p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 dirty="0"/>
              <a:t>Farmakoterapie předávkování dalšími „drogami“</a:t>
            </a:r>
          </a:p>
        </p:txBody>
      </p:sp>
      <p:sp>
        <p:nvSpPr>
          <p:cNvPr id="44035" name="Zástupný symbol pro obsah 2"/>
          <p:cNvSpPr>
            <a:spLocks noGrp="1"/>
          </p:cNvSpPr>
          <p:nvPr>
            <p:ph idx="1"/>
          </p:nvPr>
        </p:nvSpPr>
        <p:spPr>
          <a:xfrm>
            <a:off x="457200" y="1988840"/>
            <a:ext cx="8578850" cy="4137322"/>
          </a:xfrm>
        </p:spPr>
        <p:txBody>
          <a:bodyPr>
            <a:noAutofit/>
          </a:bodyPr>
          <a:lstStyle/>
          <a:p>
            <a:r>
              <a:rPr lang="cs-CZ" altLang="cs-CZ" sz="2800" dirty="0" err="1"/>
              <a:t>Benzodiazepiny</a:t>
            </a:r>
            <a:r>
              <a:rPr lang="cs-CZ" altLang="cs-CZ" sz="2800" dirty="0"/>
              <a:t> – </a:t>
            </a:r>
            <a:r>
              <a:rPr lang="cs-CZ" altLang="cs-CZ" sz="2800" dirty="0" err="1"/>
              <a:t>flumazenil</a:t>
            </a:r>
            <a:endParaRPr lang="cs-CZ" altLang="cs-CZ" sz="2800" dirty="0"/>
          </a:p>
          <a:p>
            <a:pPr lvl="1"/>
            <a:r>
              <a:rPr lang="cs-CZ" altLang="cs-CZ" sz="2000" dirty="0"/>
              <a:t>při trvajícím bezvědomí a hypoventilaci tracheální intubace a umělá ventilace.</a:t>
            </a:r>
          </a:p>
          <a:p>
            <a:r>
              <a:rPr lang="cs-CZ" altLang="cs-CZ" sz="2800" dirty="0"/>
              <a:t>Durman, rulík : - fyzostigmin</a:t>
            </a:r>
          </a:p>
          <a:p>
            <a:r>
              <a:rPr lang="cs-CZ" altLang="cs-CZ" sz="2800" dirty="0"/>
              <a:t>Marihuana  – požití per os: podat aktivní uhlí do doby 1, maximálně 2 hodin od požití; při  GIT dyspeptických příznacích a neklidu Diazepam 5 mg i.v., </a:t>
            </a:r>
            <a:r>
              <a:rPr lang="cs-CZ" altLang="cs-CZ" sz="2800" dirty="0" err="1"/>
              <a:t>Torecan</a:t>
            </a:r>
            <a:r>
              <a:rPr lang="cs-CZ" altLang="cs-CZ" sz="2800" dirty="0"/>
              <a:t> l </a:t>
            </a:r>
            <a:r>
              <a:rPr lang="cs-CZ" altLang="cs-CZ" sz="2800" dirty="0" err="1"/>
              <a:t>amp.i.m</a:t>
            </a:r>
            <a:r>
              <a:rPr lang="cs-CZ" altLang="cs-CZ" sz="2800" dirty="0"/>
              <a:t>., i.v. vstup + infúze FR.</a:t>
            </a:r>
          </a:p>
          <a:p>
            <a:endParaRPr lang="cs-CZ" altLang="cs-CZ" sz="2800" dirty="0"/>
          </a:p>
          <a:p>
            <a:r>
              <a:rPr lang="cs-CZ" altLang="cs-CZ" sz="2800" dirty="0"/>
              <a:t>CAVE: </a:t>
            </a:r>
            <a:r>
              <a:rPr lang="cs-CZ" altLang="cs-CZ" sz="2800" dirty="0" err="1"/>
              <a:t>antidota</a:t>
            </a:r>
            <a:r>
              <a:rPr lang="cs-CZ" altLang="cs-CZ" sz="2800" dirty="0"/>
              <a:t> se nedoporučují u těhotných</a:t>
            </a:r>
          </a:p>
          <a:p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Antidota a eliminační postupy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916832"/>
            <a:ext cx="8229600" cy="475252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dirty="0"/>
              <a:t>nespecifická </a:t>
            </a:r>
            <a:r>
              <a:rPr lang="cs-CZ" altLang="cs-CZ" dirty="0" err="1"/>
              <a:t>antidota</a:t>
            </a:r>
            <a:r>
              <a:rPr lang="cs-CZ" altLang="cs-CZ" dirty="0"/>
              <a:t> 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živočišné uhlí, mouka, hlína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parafinový olej </a:t>
            </a:r>
          </a:p>
          <a:p>
            <a:pPr lvl="1">
              <a:lnSpc>
                <a:spcPct val="90000"/>
              </a:lnSpc>
            </a:pPr>
            <a:r>
              <a:rPr lang="cs-CZ" altLang="cs-CZ" b="1" dirty="0"/>
              <a:t>CAVE: nikdy ne jedlé tuky!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forsírovaná diuréza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dirty="0" err="1"/>
              <a:t>hemofiltrace</a:t>
            </a:r>
            <a:endParaRPr lang="cs-CZ" altLang="cs-CZ" dirty="0"/>
          </a:p>
          <a:p>
            <a:pPr eaLnBrk="1" hangingPunct="1">
              <a:lnSpc>
                <a:spcPct val="90000"/>
              </a:lnSpc>
            </a:pPr>
            <a:r>
              <a:rPr lang="cs-CZ" altLang="cs-CZ" dirty="0"/>
              <a:t>hemodialýza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/>
              <a:t>Specifická antidota</a:t>
            </a:r>
          </a:p>
        </p:txBody>
      </p:sp>
      <p:sp>
        <p:nvSpPr>
          <p:cNvPr id="46083" name="Zástupný symbol pro obsah 2"/>
          <p:cNvSpPr>
            <a:spLocks noGrp="1"/>
          </p:cNvSpPr>
          <p:nvPr>
            <p:ph idx="1"/>
          </p:nvPr>
        </p:nvSpPr>
        <p:spPr>
          <a:xfrm>
            <a:off x="468313" y="1268413"/>
            <a:ext cx="8496300" cy="500221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dirty="0" err="1"/>
              <a:t>Naloxon</a:t>
            </a:r>
            <a:r>
              <a:rPr lang="cs-CZ" altLang="cs-CZ" dirty="0"/>
              <a:t> – </a:t>
            </a:r>
            <a:r>
              <a:rPr lang="cs-CZ" altLang="cs-CZ" dirty="0" err="1"/>
              <a:t>opioidy</a:t>
            </a:r>
            <a:endParaRPr lang="cs-CZ" altLang="cs-CZ" dirty="0"/>
          </a:p>
          <a:p>
            <a:r>
              <a:rPr lang="cs-CZ" altLang="cs-CZ" dirty="0" err="1"/>
              <a:t>Flumazenil</a:t>
            </a:r>
            <a:r>
              <a:rPr lang="cs-CZ" altLang="cs-CZ" dirty="0"/>
              <a:t> – </a:t>
            </a:r>
            <a:r>
              <a:rPr lang="cs-CZ" altLang="cs-CZ" dirty="0" err="1"/>
              <a:t>benzodiazepiny</a:t>
            </a:r>
            <a:endParaRPr lang="cs-CZ" altLang="cs-CZ" dirty="0"/>
          </a:p>
          <a:p>
            <a:r>
              <a:rPr lang="cs-CZ" altLang="cs-CZ" dirty="0"/>
              <a:t>Etanol – </a:t>
            </a:r>
            <a:r>
              <a:rPr lang="cs-CZ" altLang="cs-CZ" dirty="0" err="1"/>
              <a:t>etylénglykol</a:t>
            </a:r>
            <a:r>
              <a:rPr lang="cs-CZ" altLang="cs-CZ" dirty="0"/>
              <a:t>, metanol</a:t>
            </a:r>
          </a:p>
          <a:p>
            <a:r>
              <a:rPr lang="cs-CZ" altLang="cs-CZ" dirty="0" err="1"/>
              <a:t>Globulinum</a:t>
            </a:r>
            <a:r>
              <a:rPr lang="cs-CZ" altLang="cs-CZ" dirty="0"/>
              <a:t> </a:t>
            </a:r>
            <a:r>
              <a:rPr lang="cs-CZ" altLang="cs-CZ" dirty="0" err="1"/>
              <a:t>antidigoxinum</a:t>
            </a:r>
            <a:r>
              <a:rPr lang="cs-CZ" altLang="cs-CZ" dirty="0"/>
              <a:t> - </a:t>
            </a:r>
            <a:r>
              <a:rPr lang="cs-CZ" altLang="cs-CZ" dirty="0" err="1"/>
              <a:t>digoxin</a:t>
            </a:r>
            <a:endParaRPr lang="cs-CZ" altLang="cs-CZ" dirty="0"/>
          </a:p>
          <a:p>
            <a:r>
              <a:rPr lang="cs-CZ" altLang="cs-CZ" dirty="0"/>
              <a:t>N-</a:t>
            </a:r>
            <a:r>
              <a:rPr lang="cs-CZ" altLang="cs-CZ" dirty="0" err="1"/>
              <a:t>acetylcystein</a:t>
            </a:r>
            <a:r>
              <a:rPr lang="cs-CZ" altLang="cs-CZ" dirty="0"/>
              <a:t> - Paracetamol </a:t>
            </a:r>
          </a:p>
          <a:p>
            <a:r>
              <a:rPr lang="cs-CZ" altLang="cs-CZ" dirty="0"/>
              <a:t>Železo – </a:t>
            </a:r>
            <a:r>
              <a:rPr lang="cs-CZ" altLang="cs-CZ" dirty="0" err="1"/>
              <a:t>desferoxamin</a:t>
            </a:r>
            <a:endParaRPr lang="cs-CZ" altLang="cs-CZ" dirty="0"/>
          </a:p>
          <a:p>
            <a:r>
              <a:rPr lang="cs-CZ" altLang="cs-CZ" dirty="0"/>
              <a:t>Kalcium – fluoridy, oxaláty</a:t>
            </a:r>
          </a:p>
          <a:p>
            <a:r>
              <a:rPr lang="cs-CZ" altLang="cs-CZ" dirty="0"/>
              <a:t>Fyzostigmin – </a:t>
            </a:r>
            <a:r>
              <a:rPr lang="cs-CZ" altLang="cs-CZ" dirty="0" err="1"/>
              <a:t>anticholinergika</a:t>
            </a:r>
            <a:endParaRPr lang="cs-CZ" altLang="cs-CZ" dirty="0"/>
          </a:p>
          <a:p>
            <a:r>
              <a:rPr lang="cs-CZ" altLang="cs-CZ" dirty="0"/>
              <a:t>Glukosa – PAD </a:t>
            </a:r>
          </a:p>
          <a:p>
            <a:r>
              <a:rPr lang="cs-CZ" altLang="cs-CZ" dirty="0"/>
              <a:t>Kyslík - CO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Klinika srdečního selhávání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Únava a nevýkonnost</a:t>
            </a:r>
          </a:p>
          <a:p>
            <a:r>
              <a:rPr lang="cs-CZ" dirty="0"/>
              <a:t>Dušnost</a:t>
            </a:r>
          </a:p>
          <a:p>
            <a:r>
              <a:rPr lang="cs-CZ" dirty="0"/>
              <a:t>Periferní otoky</a:t>
            </a:r>
          </a:p>
          <a:p>
            <a:r>
              <a:rPr lang="cs-CZ" dirty="0"/>
              <a:t>Edém plic</a:t>
            </a:r>
          </a:p>
        </p:txBody>
      </p:sp>
      <p:pic>
        <p:nvPicPr>
          <p:cNvPr id="311298" name="Picture 2" descr="Chronické srdeční selhání v ambulantní péči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47871" y="3645024"/>
            <a:ext cx="5826961" cy="2952328"/>
          </a:xfrm>
          <a:prstGeom prst="rect">
            <a:avLst/>
          </a:prstGeom>
          <a:noFill/>
        </p:spPr>
      </p:pic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07375" cy="1143000"/>
          </a:xfrm>
        </p:spPr>
        <p:txBody>
          <a:bodyPr/>
          <a:lstStyle/>
          <a:p>
            <a:r>
              <a:rPr lang="cs-CZ" altLang="cs-CZ"/>
              <a:t>Lipidové emulze jako antidotum</a:t>
            </a:r>
            <a:endParaRPr lang="en-GB" altLang="cs-CZ"/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1916113"/>
            <a:ext cx="9036050" cy="4114800"/>
          </a:xfrm>
        </p:spPr>
        <p:txBody>
          <a:bodyPr/>
          <a:lstStyle/>
          <a:p>
            <a:r>
              <a:rPr lang="cs-CZ" altLang="cs-CZ"/>
              <a:t>Slibné při otravách vysoce lipofilními látkami s rychlou KV nebo CNS toxicitou</a:t>
            </a:r>
          </a:p>
          <a:p>
            <a:r>
              <a:rPr lang="cs-CZ" altLang="cs-CZ"/>
              <a:t>Nejvíce důkazů – intox. LA na zvířecích modelech</a:t>
            </a:r>
          </a:p>
          <a:p>
            <a:r>
              <a:rPr lang="cs-CZ" altLang="cs-CZ"/>
              <a:t>I.v. lipidy – dobrý bezpečnostní profil, levné, běžně skladovatelné, 2 roky exspirace</a:t>
            </a:r>
          </a:p>
          <a:p>
            <a:r>
              <a:rPr lang="cs-CZ" altLang="cs-CZ"/>
              <a:t>Intoxikace LA, TCA, Ca blokátory, </a:t>
            </a:r>
            <a:r>
              <a:rPr lang="cs-CZ" altLang="cs-CZ">
                <a:sym typeface="Symbol" panose="05050102010706020507" pitchFamily="18" charset="2"/>
              </a:rPr>
              <a:t> blokátory</a:t>
            </a:r>
            <a:endParaRPr lang="en-GB" altLang="cs-CZ">
              <a:sym typeface="Symbol" panose="05050102010706020507" pitchFamily="18" charset="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10292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539750" y="188913"/>
            <a:ext cx="8229600" cy="1790700"/>
          </a:xfrm>
        </p:spPr>
        <p:txBody>
          <a:bodyPr/>
          <a:lstStyle/>
          <a:p>
            <a:br>
              <a:rPr lang="cs-CZ" altLang="cs-CZ"/>
            </a:br>
            <a:r>
              <a:rPr lang="cs-CZ" altLang="cs-CZ"/>
              <a:t>Toxikologické informační středisko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2205038"/>
            <a:ext cx="8229600" cy="4525962"/>
          </a:xfrm>
        </p:spPr>
        <p:txBody>
          <a:bodyPr/>
          <a:lstStyle/>
          <a:p>
            <a:pPr>
              <a:buFontTx/>
              <a:buNone/>
            </a:pPr>
            <a:endParaRPr lang="cs-CZ" altLang="cs-CZ" sz="2800" b="1"/>
          </a:p>
          <a:p>
            <a:pPr>
              <a:buFontTx/>
              <a:buNone/>
            </a:pPr>
            <a:r>
              <a:rPr lang="cs-CZ" altLang="cs-CZ" sz="2800" b="1"/>
              <a:t>TIS v Praze </a:t>
            </a:r>
            <a:endParaRPr lang="cs-CZ" altLang="cs-CZ" sz="2800"/>
          </a:p>
          <a:p>
            <a:r>
              <a:rPr lang="cs-CZ" altLang="cs-CZ" sz="2800"/>
              <a:t>Založeno na Klinice nemocí z povolání 1.LF UK (1962)</a:t>
            </a:r>
          </a:p>
          <a:p>
            <a:r>
              <a:rPr lang="cs-CZ" altLang="cs-CZ" sz="2800"/>
              <a:t>Databáze – zahraniční + vlastní (70 000 položek)</a:t>
            </a:r>
          </a:p>
          <a:p>
            <a:r>
              <a:rPr lang="cs-CZ" altLang="cs-CZ" sz="2800"/>
              <a:t>Tel. čísla – </a:t>
            </a:r>
            <a:r>
              <a:rPr lang="cs-CZ" altLang="cs-CZ" sz="2800" b="1"/>
              <a:t>224 919 293, 224 915 402 </a:t>
            </a:r>
          </a:p>
          <a:p>
            <a:endParaRPr lang="cs-CZ" altLang="cs-CZ" sz="2800" b="1"/>
          </a:p>
          <a:p>
            <a:endParaRPr lang="cs-CZ" altLang="cs-CZ" sz="2800" b="1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altLang="cs-CZ"/>
            </a:br>
            <a:endParaRPr lang="cs-CZ" altLang="cs-CZ"/>
          </a:p>
        </p:txBody>
      </p:sp>
      <p:sp>
        <p:nvSpPr>
          <p:cNvPr id="48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09600"/>
            <a:ext cx="7772400" cy="5486400"/>
          </a:xfrm>
        </p:spPr>
        <p:txBody>
          <a:bodyPr/>
          <a:lstStyle/>
          <a:p>
            <a:pPr>
              <a:buFontTx/>
              <a:buNone/>
            </a:pPr>
            <a:r>
              <a:rPr lang="cs-CZ" altLang="cs-CZ" sz="2800" b="1"/>
              <a:t>Telefonický dotaz</a:t>
            </a:r>
            <a:r>
              <a:rPr lang="cs-CZ" altLang="cs-CZ" sz="2800"/>
              <a:t>:</a:t>
            </a:r>
          </a:p>
          <a:p>
            <a:r>
              <a:rPr lang="cs-CZ" altLang="cs-CZ" sz="2800"/>
              <a:t>Typ látky</a:t>
            </a:r>
          </a:p>
          <a:p>
            <a:r>
              <a:rPr lang="cs-CZ" altLang="cs-CZ" sz="2800"/>
              <a:t>Množství (celkové dávky jednotlivých druhů léků)</a:t>
            </a:r>
          </a:p>
          <a:p>
            <a:r>
              <a:rPr lang="cs-CZ" altLang="cs-CZ" sz="2800"/>
              <a:t>Způsob aplikace</a:t>
            </a:r>
          </a:p>
          <a:p>
            <a:r>
              <a:rPr lang="cs-CZ" altLang="cs-CZ" sz="2800"/>
              <a:t>Doba intoxikace</a:t>
            </a:r>
          </a:p>
          <a:p>
            <a:r>
              <a:rPr lang="cs-CZ" altLang="cs-CZ" sz="2800"/>
              <a:t>Příznaky, klinický stav pacienta</a:t>
            </a:r>
          </a:p>
          <a:p>
            <a:r>
              <a:rPr lang="cs-CZ" altLang="cs-CZ" sz="2800"/>
              <a:t>Informace o předchozím zvracení, výplachu žaludku, dosavadní terapii</a:t>
            </a:r>
          </a:p>
          <a:p>
            <a:r>
              <a:rPr lang="cs-CZ" altLang="cs-CZ" sz="2800"/>
              <a:t>Jméno, rodné číslo pacienta, hmotnost</a:t>
            </a:r>
          </a:p>
          <a:p>
            <a:r>
              <a:rPr lang="cs-CZ" altLang="cs-CZ" sz="2800"/>
              <a:t>Tel. číslo na  dotazujícího se lékaře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br>
              <a:rPr lang="cs-CZ" altLang="cs-CZ"/>
            </a:br>
            <a:endParaRPr lang="cs-CZ" alt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685800"/>
            <a:ext cx="7772400" cy="5410200"/>
          </a:xfrm>
        </p:spPr>
        <p:txBody>
          <a:bodyPr/>
          <a:lstStyle/>
          <a:p>
            <a:pPr>
              <a:buFontTx/>
              <a:buNone/>
              <a:defRPr/>
            </a:pPr>
            <a:endParaRPr lang="cs-CZ" altLang="cs-CZ" sz="2800"/>
          </a:p>
          <a:p>
            <a:pPr>
              <a:buFontTx/>
              <a:buNone/>
              <a:defRPr/>
            </a:pPr>
            <a:r>
              <a:rPr lang="cs-CZ" altLang="cs-CZ" sz="2800" b="1"/>
              <a:t>Intoxikace neznámou látkou</a:t>
            </a:r>
            <a:r>
              <a:rPr lang="cs-CZ" altLang="cs-CZ" sz="2800"/>
              <a:t> – toxikologická analýza – </a:t>
            </a:r>
            <a:r>
              <a:rPr lang="cs-CZ" altLang="cs-CZ" sz="2800" u="sng">
                <a:effectLst>
                  <a:outerShdw blurRad="38100" dist="38100" dir="2700000" algn="tl">
                    <a:srgbClr val="C0C0C0"/>
                  </a:outerShdw>
                </a:effectLst>
              </a:rPr>
              <a:t> odeslat</a:t>
            </a:r>
            <a:r>
              <a:rPr lang="cs-CZ" altLang="cs-CZ" sz="2800"/>
              <a:t>:</a:t>
            </a:r>
          </a:p>
          <a:p>
            <a:pPr>
              <a:defRPr/>
            </a:pPr>
            <a:r>
              <a:rPr lang="cs-CZ" altLang="cs-CZ" sz="2800"/>
              <a:t>50-100 ml žaludečního obsahu</a:t>
            </a:r>
          </a:p>
          <a:p>
            <a:pPr>
              <a:defRPr/>
            </a:pPr>
            <a:r>
              <a:rPr lang="cs-CZ" altLang="cs-CZ" sz="2800"/>
              <a:t>100 ml moče</a:t>
            </a:r>
          </a:p>
          <a:p>
            <a:pPr>
              <a:defRPr/>
            </a:pPr>
            <a:r>
              <a:rPr lang="cs-CZ" altLang="cs-CZ" sz="2800"/>
              <a:t>10 ml plné krve, uzavřené v těsnící zkumavce</a:t>
            </a:r>
          </a:p>
          <a:p>
            <a:pPr>
              <a:defRPr/>
            </a:pPr>
            <a:r>
              <a:rPr lang="cs-CZ" altLang="cs-CZ" sz="2800"/>
              <a:t>Pokud je k dispozici látka – lze provést analýzu, event. zjistit pH ke stanovení rizika postižení GIT  </a:t>
            </a:r>
          </a:p>
          <a:p>
            <a:pPr>
              <a:buFontTx/>
              <a:buNone/>
              <a:defRPr/>
            </a:pPr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r>
              <a:rPr lang="cs-CZ" altLang="cs-CZ"/>
              <a:t>Kontinuální eliminační metody</a:t>
            </a:r>
          </a:p>
        </p:txBody>
      </p:sp>
      <p:sp>
        <p:nvSpPr>
          <p:cNvPr id="81923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755650" y="3860800"/>
            <a:ext cx="7704138" cy="1223963"/>
          </a:xfrm>
        </p:spPr>
        <p:txBody>
          <a:bodyPr rtlCol="0">
            <a:normAutofit/>
          </a:bodyPr>
          <a:lstStyle/>
          <a:p>
            <a:pPr fontAlgn="auto">
              <a:spcAft>
                <a:spcPts val="0"/>
              </a:spcAft>
              <a:defRPr/>
            </a:pPr>
            <a:endParaRPr lang="cs-CZ" altLang="cs-CZ"/>
          </a:p>
        </p:txBody>
      </p:sp>
      <p:sp>
        <p:nvSpPr>
          <p:cNvPr id="5124" name="Text Box 5"/>
          <p:cNvSpPr txBox="1">
            <a:spLocks noChangeArrowheads="1"/>
          </p:cNvSpPr>
          <p:nvPr/>
        </p:nvSpPr>
        <p:spPr bwMode="auto">
          <a:xfrm>
            <a:off x="5219700" y="692150"/>
            <a:ext cx="3313113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>
              <a:spcBef>
                <a:spcPct val="50000"/>
              </a:spcBef>
              <a:buFontTx/>
              <a:buNone/>
            </a:pPr>
            <a:r>
              <a:rPr lang="cs-CZ" altLang="cs-CZ" sz="1400" b="1">
                <a:solidFill>
                  <a:schemeClr val="bg1"/>
                </a:solidFill>
                <a:latin typeface="Arial" panose="020B0604020202020204" pitchFamily="34" charset="0"/>
              </a:rPr>
              <a:t>Základy intenzivní medicíny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200919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Náhrada funkce ledvin</a:t>
            </a:r>
            <a:r>
              <a:rPr lang="cs-CZ" altLang="cs-CZ" sz="3600"/>
              <a:t> </a:t>
            </a:r>
            <a:br>
              <a:rPr lang="cs-CZ" altLang="cs-CZ" sz="2400"/>
            </a:br>
            <a:r>
              <a:rPr lang="cs-CZ" altLang="cs-CZ" sz="2400"/>
              <a:t>zastoupení jednotlivých způsobů v ČR v r. 2004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2800"/>
              <a:t>1/ </a:t>
            </a:r>
            <a:r>
              <a:rPr lang="cs-CZ" altLang="cs-CZ" sz="2800" b="1"/>
              <a:t>hemodialýza – HD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4165 pacientů – 53,79 %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800"/>
              <a:t>2/ </a:t>
            </a:r>
            <a:r>
              <a:rPr lang="cs-CZ" altLang="cs-CZ" sz="2800" b="1"/>
              <a:t>peritoneální dialýza –PD</a:t>
            </a:r>
            <a:r>
              <a:rPr lang="cs-CZ" altLang="cs-CZ" sz="2800"/>
              <a:t> </a:t>
            </a: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000"/>
              <a:t> 339 pacientů – 4,38 %</a:t>
            </a:r>
          </a:p>
          <a:p>
            <a:pPr>
              <a:lnSpc>
                <a:spcPct val="90000"/>
              </a:lnSpc>
            </a:pPr>
            <a:endParaRPr lang="cs-CZ" altLang="cs-CZ" sz="2000"/>
          </a:p>
          <a:p>
            <a:pPr>
              <a:lnSpc>
                <a:spcPct val="90000"/>
              </a:lnSpc>
            </a:pPr>
            <a:r>
              <a:rPr lang="cs-CZ" altLang="cs-CZ" sz="2800"/>
              <a:t>3/ </a:t>
            </a:r>
            <a:r>
              <a:rPr lang="cs-CZ" altLang="cs-CZ" sz="2800" b="1"/>
              <a:t>transplantace – TPL</a:t>
            </a:r>
            <a:r>
              <a:rPr lang="cs-CZ" altLang="cs-CZ" sz="280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sz="2000"/>
              <a:t>3239 pacientů – 41,83</a:t>
            </a:r>
            <a:r>
              <a:rPr lang="cs-CZ" altLang="cs-CZ" sz="2800"/>
              <a:t> %</a:t>
            </a:r>
          </a:p>
        </p:txBody>
      </p:sp>
      <p:graphicFrame>
        <p:nvGraphicFramePr>
          <p:cNvPr id="8196" name="Object 4"/>
          <p:cNvGraphicFramePr>
            <a:graphicFrameLocks noGrp="1" noChangeAspect="1"/>
          </p:cNvGraphicFramePr>
          <p:nvPr>
            <p:ph type="chart" sz="half" idx="2"/>
          </p:nvPr>
        </p:nvGraphicFramePr>
        <p:xfrm>
          <a:off x="5334000" y="2133600"/>
          <a:ext cx="3810000" cy="41148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Graf" r:id="rId5" imgW="3809970" imgH="4114800" progId="MSGraph.Chart.8">
                  <p:embed followColorScheme="full"/>
                </p:oleObj>
              </mc:Choice>
              <mc:Fallback>
                <p:oleObj name="Graf" r:id="rId5" imgW="3809970" imgH="4114800" progId="MSGraph.Chart.8">
                  <p:embed followColorScheme="full"/>
                  <p:pic>
                    <p:nvPicPr>
                      <p:cNvPr id="0" name="Picture 3"/>
                      <p:cNvPicPr>
                        <a:picLocks noGrp="1"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334000" y="2133600"/>
                        <a:ext cx="3810000" cy="41148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chemeClr val="accent1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chemeClr val="tx1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0681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3652" name="Picture 4" descr="Postup peritoneální dialýza — stock ilustrace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67544" y="1268760"/>
            <a:ext cx="8399240" cy="6126196"/>
          </a:xfrm>
          <a:prstGeom prst="rect">
            <a:avLst/>
          </a:prstGeom>
          <a:noFill/>
        </p:spPr>
      </p:pic>
      <p:sp>
        <p:nvSpPr>
          <p:cNvPr id="7" name="Nadpis 6"/>
          <p:cNvSpPr>
            <a:spLocks noGrp="1"/>
          </p:cNvSpPr>
          <p:nvPr>
            <p:ph type="title"/>
          </p:nvPr>
        </p:nvSpPr>
        <p:spPr>
          <a:xfrm>
            <a:off x="467544" y="836712"/>
            <a:ext cx="8229600" cy="1143000"/>
          </a:xfrm>
          <a:solidFill>
            <a:schemeClr val="bg1"/>
          </a:solidFill>
        </p:spPr>
        <p:txBody>
          <a:bodyPr/>
          <a:lstStyle/>
          <a:p>
            <a:r>
              <a:rPr lang="cs-CZ" dirty="0"/>
              <a:t>Peritoneální dialýza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8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188913"/>
            <a:ext cx="8229600" cy="7064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/>
              <a:t>Indikace k hemodialýze</a:t>
            </a:r>
          </a:p>
        </p:txBody>
      </p:sp>
      <p:sp>
        <p:nvSpPr>
          <p:cNvPr id="860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052736"/>
            <a:ext cx="8856662" cy="5805264"/>
          </a:xfrm>
        </p:spPr>
        <p:txBody>
          <a:bodyPr rtlCol="0">
            <a:normAutofit/>
          </a:bodyPr>
          <a:lstStyle/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laboratorní hodnoty: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K &gt; 6 - </a:t>
            </a:r>
            <a:r>
              <a:rPr lang="cs-CZ" altLang="cs-CZ" sz="2400" dirty="0" err="1"/>
              <a:t>6</a:t>
            </a:r>
            <a:r>
              <a:rPr lang="cs-CZ" altLang="cs-CZ" sz="2400" dirty="0"/>
              <a:t>,5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pH &lt; 7,1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urea  &gt; 30-40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kreatinin &gt; 600-800 </a:t>
            </a:r>
            <a:r>
              <a:rPr lang="cs-CZ" altLang="cs-CZ" sz="2400" dirty="0" err="1"/>
              <a:t>umol</a:t>
            </a:r>
            <a:r>
              <a:rPr lang="cs-CZ" altLang="cs-CZ" sz="2400" dirty="0"/>
              <a:t>/l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Na &gt; 160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 a pod 115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Ca  &gt; 3,5 </a:t>
            </a:r>
            <a:r>
              <a:rPr lang="cs-CZ" altLang="cs-CZ" sz="2400" dirty="0" err="1"/>
              <a:t>mmol</a:t>
            </a:r>
            <a:r>
              <a:rPr lang="cs-CZ" altLang="cs-CZ" sz="2400" dirty="0"/>
              <a:t>/l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 err="1"/>
              <a:t>kys</a:t>
            </a:r>
            <a:r>
              <a:rPr lang="cs-CZ" altLang="cs-CZ" sz="2400" dirty="0"/>
              <a:t>. močová  &gt; 1200 </a:t>
            </a:r>
            <a:r>
              <a:rPr lang="cs-CZ" altLang="cs-CZ" sz="2400" dirty="0" err="1"/>
              <a:t>umol</a:t>
            </a:r>
            <a:r>
              <a:rPr lang="cs-CZ" altLang="cs-CZ" sz="2400" dirty="0"/>
              <a:t>/l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 dirty="0"/>
              <a:t>oligurie (diuréza pod 200 ml/12 hod)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 dirty="0"/>
              <a:t>anurie  (diuréza pod 50 ml/12 hod)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 err="1"/>
              <a:t>hyperhydratace</a:t>
            </a:r>
            <a:r>
              <a:rPr lang="cs-CZ" altLang="cs-CZ" sz="2800" dirty="0"/>
              <a:t> rezistentní na terapii diuretiky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Srdeční selhání, plicní edém</a:t>
            </a:r>
          </a:p>
          <a:p>
            <a:pPr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/>
              <a:t>uremický syndrom </a:t>
            </a:r>
          </a:p>
          <a:p>
            <a:pPr lvl="1" fontAlgn="auto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/>
              <a:t>encefalopatie, dyspeptické obtíže, </a:t>
            </a:r>
            <a:r>
              <a:rPr lang="cs-CZ" altLang="cs-CZ" sz="2400" dirty="0" err="1"/>
              <a:t>serositidy</a:t>
            </a:r>
            <a:r>
              <a:rPr lang="cs-CZ" altLang="cs-CZ" sz="2400" dirty="0"/>
              <a:t> – perikarditida….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135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274638"/>
            <a:ext cx="8080375" cy="1143000"/>
          </a:xfrm>
        </p:spPr>
        <p:txBody>
          <a:bodyPr/>
          <a:lstStyle/>
          <a:p>
            <a:r>
              <a:rPr lang="it-IT" altLang="cs-CZ"/>
              <a:t>Indikace </a:t>
            </a:r>
            <a:r>
              <a:rPr lang="cs-CZ" altLang="cs-CZ"/>
              <a:t>kontinuální HD</a:t>
            </a:r>
            <a:endParaRPr lang="cs-CZ" altLang="cs-CZ" sz="2800"/>
          </a:p>
        </p:txBody>
      </p:sp>
      <p:sp>
        <p:nvSpPr>
          <p:cNvPr id="1024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2060848"/>
            <a:ext cx="8496300" cy="4608512"/>
          </a:xfrm>
        </p:spPr>
        <p:txBody>
          <a:bodyPr/>
          <a:lstStyle/>
          <a:p>
            <a:r>
              <a:rPr lang="cs-CZ" altLang="cs-CZ" sz="2800" dirty="0"/>
              <a:t>SIRS, sepse</a:t>
            </a:r>
          </a:p>
          <a:p>
            <a:r>
              <a:rPr lang="cs-CZ" altLang="cs-CZ" sz="2800" dirty="0"/>
              <a:t>ARDS</a:t>
            </a:r>
          </a:p>
          <a:p>
            <a:r>
              <a:rPr lang="cs-CZ" altLang="cs-CZ" sz="2800" dirty="0"/>
              <a:t>akutní pankreatitida</a:t>
            </a:r>
          </a:p>
          <a:p>
            <a:r>
              <a:rPr lang="cs-CZ" altLang="cs-CZ" sz="2800" dirty="0"/>
              <a:t>hypertermie </a:t>
            </a:r>
            <a:r>
              <a:rPr lang="cs-CZ" altLang="cs-CZ" sz="2400" dirty="0"/>
              <a:t>(nad 39,5 </a:t>
            </a:r>
            <a:r>
              <a:rPr lang="cs-CZ" altLang="cs-CZ" sz="2400" dirty="0" err="1"/>
              <a:t>st.C</a:t>
            </a:r>
            <a:r>
              <a:rPr lang="cs-CZ" altLang="cs-CZ" sz="2400" dirty="0"/>
              <a:t> nereagující na terapii)</a:t>
            </a:r>
          </a:p>
          <a:p>
            <a:r>
              <a:rPr lang="cs-CZ" altLang="cs-CZ" sz="2800" dirty="0"/>
              <a:t>předávkování </a:t>
            </a:r>
            <a:r>
              <a:rPr lang="cs-CZ" altLang="cs-CZ" sz="2800" dirty="0" err="1"/>
              <a:t>dialyzovatelnými</a:t>
            </a:r>
            <a:r>
              <a:rPr lang="cs-CZ" altLang="cs-CZ" sz="2800" dirty="0"/>
              <a:t> léky</a:t>
            </a:r>
          </a:p>
          <a:p>
            <a:pPr lvl="1"/>
            <a:r>
              <a:rPr lang="cs-CZ" altLang="cs-CZ" sz="2400" dirty="0"/>
              <a:t>etylenglykol, metanol, Li, paracetamol, </a:t>
            </a:r>
            <a:r>
              <a:rPr lang="cs-CZ" altLang="cs-CZ" sz="2400" dirty="0" err="1"/>
              <a:t>mochomůrka</a:t>
            </a:r>
            <a:r>
              <a:rPr lang="cs-CZ" altLang="cs-CZ" sz="2400" dirty="0"/>
              <a:t> zelená</a:t>
            </a:r>
          </a:p>
          <a:p>
            <a:r>
              <a:rPr lang="cs-CZ" altLang="cs-CZ" sz="2800" dirty="0" err="1"/>
              <a:t>hemoglobinurie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myoglobinurie</a:t>
            </a:r>
            <a:endParaRPr lang="cs-CZ" altLang="cs-CZ" sz="2800" dirty="0"/>
          </a:p>
          <a:p>
            <a:endParaRPr lang="cs-CZ" altLang="cs-CZ" sz="2800" dirty="0"/>
          </a:p>
          <a:p>
            <a:pPr>
              <a:buFontTx/>
              <a:buNone/>
            </a:pPr>
            <a:endParaRPr lang="cs-CZ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75806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Kontraindikace hemodialýzy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nesouhlas pacienta</a:t>
            </a:r>
          </a:p>
          <a:p>
            <a:r>
              <a:rPr lang="cs-CZ" altLang="cs-CZ"/>
              <a:t>očekávaný exitus v časovém horizontu několik hodin až dní, není-li pacient indikován k resuscitační léčbě</a:t>
            </a:r>
          </a:p>
          <a:p>
            <a:endParaRPr lang="cs-CZ" altLang="cs-CZ"/>
          </a:p>
          <a:p>
            <a:r>
              <a:rPr lang="cs-CZ" altLang="cs-CZ" sz="3600"/>
              <a:t>kontraindikací není vysoký věk ani maligní onemocnění!!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6301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Diagnostika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cs-CZ" dirty="0"/>
              <a:t>Anamnéza</a:t>
            </a:r>
          </a:p>
          <a:p>
            <a:r>
              <a:rPr lang="cs-CZ" dirty="0"/>
              <a:t>Fyzikální vyšetření</a:t>
            </a:r>
          </a:p>
          <a:p>
            <a:r>
              <a:rPr lang="cs-CZ" dirty="0"/>
              <a:t>Zobrazovací metody</a:t>
            </a:r>
          </a:p>
          <a:p>
            <a:pPr lvl="1"/>
            <a:r>
              <a:rPr lang="cs-CZ" dirty="0"/>
              <a:t>ECHO – norma EF &gt; 50%</a:t>
            </a:r>
          </a:p>
          <a:p>
            <a:pPr lvl="1"/>
            <a:r>
              <a:rPr lang="cs-CZ" dirty="0"/>
              <a:t>Dysfunkce </a:t>
            </a:r>
          </a:p>
          <a:p>
            <a:pPr lvl="2"/>
            <a:r>
              <a:rPr lang="cs-CZ" dirty="0"/>
              <a:t>40-50 % lehká</a:t>
            </a:r>
          </a:p>
          <a:p>
            <a:pPr lvl="2"/>
            <a:r>
              <a:rPr lang="cs-CZ" dirty="0"/>
              <a:t>30-40 % střední</a:t>
            </a:r>
          </a:p>
          <a:p>
            <a:pPr lvl="2"/>
            <a:r>
              <a:rPr lang="cs-CZ" dirty="0"/>
              <a:t>&lt; 30 % těžká</a:t>
            </a:r>
          </a:p>
          <a:p>
            <a:pPr lvl="1"/>
            <a:r>
              <a:rPr lang="cs-CZ" dirty="0"/>
              <a:t>RTG S+P – zvýšená náplň plicních žil</a:t>
            </a:r>
          </a:p>
          <a:p>
            <a:pPr lvl="1"/>
            <a:r>
              <a:rPr lang="cs-CZ" dirty="0"/>
              <a:t>EKG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b="1" dirty="0"/>
              <a:t>Organizační zajištění intermitentní </a:t>
            </a:r>
            <a:r>
              <a:rPr lang="cs-CZ" altLang="cs-CZ" b="1" dirty="0" err="1"/>
              <a:t>hemodialyzační</a:t>
            </a:r>
            <a:r>
              <a:rPr lang="cs-CZ" altLang="cs-CZ" b="1" dirty="0"/>
              <a:t> léčby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381906"/>
            <a:ext cx="8229600" cy="4525963"/>
          </a:xfrm>
        </p:spPr>
        <p:txBody>
          <a:bodyPr/>
          <a:lstStyle/>
          <a:p>
            <a:endParaRPr lang="cs-CZ" altLang="cs-CZ" dirty="0"/>
          </a:p>
          <a:p>
            <a:r>
              <a:rPr lang="cs-CZ" altLang="cs-CZ" dirty="0"/>
              <a:t>na hemodialyzačních střediscích (HDS) – (</a:t>
            </a:r>
            <a:r>
              <a:rPr lang="cs-CZ" altLang="cs-CZ" sz="2400" dirty="0"/>
              <a:t>domácí hemodialýza v ČR výjimečně)</a:t>
            </a:r>
            <a:endParaRPr lang="cs-CZ" altLang="cs-CZ" dirty="0"/>
          </a:p>
          <a:p>
            <a:r>
              <a:rPr lang="cs-CZ" altLang="cs-CZ" dirty="0"/>
              <a:t>2-3x týdně (např. po-st-pá apod.)</a:t>
            </a:r>
          </a:p>
          <a:p>
            <a:r>
              <a:rPr lang="cs-CZ" altLang="cs-CZ" dirty="0"/>
              <a:t>1 sezení trvá 3,5-5 hod</a:t>
            </a:r>
          </a:p>
          <a:p>
            <a:r>
              <a:rPr lang="cs-CZ" altLang="cs-CZ" dirty="0"/>
              <a:t>výkon provádí zdravotní sestra za přítomnosti lékaře</a:t>
            </a:r>
          </a:p>
        </p:txBody>
      </p:sp>
      <p:sp>
        <p:nvSpPr>
          <p:cNvPr id="2" name="TextovéPole 1"/>
          <p:cNvSpPr txBox="1"/>
          <p:nvPr/>
        </p:nvSpPr>
        <p:spPr>
          <a:xfrm>
            <a:off x="539552" y="5886267"/>
            <a:ext cx="54645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https://www.youtube.com/watch?v=CX8uI4NVLYw</a:t>
            </a:r>
            <a:r>
              <a:rPr lang="cs-CZ" dirty="0"/>
              <a:t> – HD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539552" y="5425654"/>
            <a:ext cx="61466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https://www.youtube.com/watch?v=SgBMoCArNak</a:t>
            </a:r>
            <a:r>
              <a:rPr lang="cs-CZ" dirty="0"/>
              <a:t> – HD vs. PD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539552" y="6286616"/>
            <a:ext cx="53040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6"/>
              </a:rPr>
              <a:t>https://www.youtube.com/watch?v=4S7tThszxAs</a:t>
            </a:r>
            <a:r>
              <a:rPr lang="cs-CZ" dirty="0"/>
              <a:t> – PD 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014921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5698976" cy="1143000"/>
          </a:xfrm>
        </p:spPr>
        <p:txBody>
          <a:bodyPr/>
          <a:lstStyle/>
          <a:p>
            <a:r>
              <a:rPr lang="cs-CZ" dirty="0"/>
              <a:t>Princip hemodialýzy</a:t>
            </a:r>
          </a:p>
        </p:txBody>
      </p:sp>
      <p:pic>
        <p:nvPicPr>
          <p:cNvPr id="286722" name="Picture 2" descr="https://upload.wikimedia.org/wikipedia/commons/5/5c/Hemodialysis-cs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195736" y="1196752"/>
            <a:ext cx="6315678" cy="54006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dirty="0"/>
              <a:t>Podstata hemodialýzy</a:t>
            </a:r>
          </a:p>
        </p:txBody>
      </p:sp>
      <p:sp>
        <p:nvSpPr>
          <p:cNvPr id="1536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r>
              <a:rPr lang="cs-CZ" altLang="cs-CZ" dirty="0"/>
              <a:t>krev proudí na jedné straně semipermeabilní membrány (krevní </a:t>
            </a:r>
            <a:r>
              <a:rPr lang="cs-CZ" altLang="cs-CZ" dirty="0" err="1"/>
              <a:t>kompartment</a:t>
            </a:r>
            <a:r>
              <a:rPr lang="cs-CZ" altLang="cs-CZ" dirty="0"/>
              <a:t>)</a:t>
            </a:r>
          </a:p>
          <a:p>
            <a:r>
              <a:rPr lang="cs-CZ" altLang="cs-CZ" dirty="0"/>
              <a:t>dialyzační roztok proudí na druhé straně dialyzační membrány (</a:t>
            </a:r>
            <a:r>
              <a:rPr lang="cs-CZ" altLang="cs-CZ" dirty="0" err="1"/>
              <a:t>kompartment</a:t>
            </a:r>
            <a:r>
              <a:rPr lang="cs-CZ" altLang="cs-CZ" dirty="0"/>
              <a:t> dialyzačního roztoku)</a:t>
            </a:r>
          </a:p>
          <a:p>
            <a:r>
              <a:rPr lang="cs-CZ" altLang="cs-CZ" dirty="0"/>
              <a:t>přes póry semipermeabilní membrány prostupují v obou směrech molekuly vody a nízkomolekulární </a:t>
            </a:r>
            <a:r>
              <a:rPr lang="cs-CZ" altLang="cs-CZ" dirty="0" err="1"/>
              <a:t>soluty</a:t>
            </a:r>
            <a:r>
              <a:rPr lang="cs-CZ" altLang="cs-CZ" dirty="0"/>
              <a:t>, zatímco velké molekuly (bílkoviny, vitaminy) přes membránu neprochází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3343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dpis 4"/>
          <p:cNvSpPr>
            <a:spLocks noGrp="1"/>
          </p:cNvSpPr>
          <p:nvPr>
            <p:ph type="title"/>
          </p:nvPr>
        </p:nvSpPr>
        <p:spPr>
          <a:xfrm>
            <a:off x="323528" y="260648"/>
            <a:ext cx="4258816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Principy transportu látek</a:t>
            </a:r>
          </a:p>
        </p:txBody>
      </p:sp>
      <p:pic>
        <p:nvPicPr>
          <p:cNvPr id="290818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188640"/>
            <a:ext cx="4104456" cy="6274968"/>
          </a:xfrm>
          <a:prstGeom prst="rect">
            <a:avLst/>
          </a:prstGeom>
          <a:noFill/>
        </p:spPr>
      </p:pic>
      <p:sp>
        <p:nvSpPr>
          <p:cNvPr id="7" name="Rectangle 3"/>
          <p:cNvSpPr txBox="1">
            <a:spLocks noChangeArrowheads="1"/>
          </p:cNvSpPr>
          <p:nvPr/>
        </p:nvSpPr>
        <p:spPr>
          <a:xfrm>
            <a:off x="395536" y="1844824"/>
            <a:ext cx="4248472" cy="4608512"/>
          </a:xfrm>
          <a:prstGeom prst="rect">
            <a:avLst/>
          </a:prstGeom>
        </p:spPr>
        <p:txBody>
          <a:bodyPr/>
          <a:lstStyle/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1. Difuze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transport podle koncentračního gradientu (</a:t>
            </a: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dialýza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transport přes semipermeabilní membránu s malými póry)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sng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2. Filtrace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transport podle tlakového gradientu  - 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t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rans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embranózního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tlaku (</a:t>
            </a:r>
            <a:r>
              <a:rPr kumimoji="0" lang="cs-CZ" altLang="cs-CZ" sz="2400" b="1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p</a:t>
            </a:r>
            <a:r>
              <a:rPr kumimoji="0" lang="cs-CZ" altLang="cs-CZ" sz="24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ressure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)- TMP</a:t>
            </a: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Char char="•"/>
              <a:tabLst/>
              <a:defRPr/>
            </a:pPr>
            <a:r>
              <a:rPr kumimoji="0" lang="cs-CZ" altLang="cs-CZ" sz="2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3. Adsorpce</a:t>
            </a:r>
            <a:r>
              <a:rPr kumimoji="0" lang="cs-CZ" altLang="cs-CZ" sz="24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– na membránu (proteiny)</a:t>
            </a:r>
            <a:endParaRPr kumimoji="0" lang="cs-CZ" altLang="cs-CZ" sz="2400" b="1" i="0" u="sng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Ultrafiltrace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buFont typeface="Wingdings" panose="05000000000000000000" pitchFamily="2" charset="2"/>
              <a:buNone/>
            </a:pPr>
            <a:endParaRPr lang="cs-CZ" altLang="cs-CZ"/>
          </a:p>
          <a:p>
            <a:r>
              <a:rPr lang="cs-CZ" altLang="cs-CZ" b="1"/>
              <a:t>odstranění přebytečné tělesné vody</a:t>
            </a:r>
            <a:r>
              <a:rPr lang="cs-CZ" altLang="cs-CZ"/>
              <a:t> u oligurických a anurických pacientů </a:t>
            </a:r>
          </a:p>
          <a:p>
            <a:r>
              <a:rPr lang="cs-CZ" altLang="cs-CZ"/>
              <a:t>náhrada diurézy – zajištění normální hydratace pacienta – tzv. „suchá“ hmotnost pacienta</a:t>
            </a:r>
          </a:p>
          <a:p>
            <a:endParaRPr lang="cs-CZ" altLang="cs-CZ" sz="24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55163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Funkce dialyzačního monitoru</a:t>
            </a:r>
          </a:p>
        </p:txBody>
      </p:sp>
      <p:sp>
        <p:nvSpPr>
          <p:cNvPr id="2253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Krevní kompartment  - krevní pumpa zajišťující průtok krve (250-300 ml/min), monitorování tlaku krve, příměsi bublin vzduchu</a:t>
            </a:r>
          </a:p>
          <a:p>
            <a:r>
              <a:rPr lang="cs-CZ" altLang="cs-CZ" sz="2800"/>
              <a:t>Kompartment dialyzačního roztoku – on-line  příprava  dialyzačního roztoku z bezsolutové vody a  koncentrovaného roztoku, průtok (500 ml/min),  monitorování tlaku, přítomnost krve v dialyzačním roztoku při ruptuře dialyzační membrány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1844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Cévní přístupy k HD</a:t>
            </a:r>
          </a:p>
        </p:txBody>
      </p:sp>
      <p:sp>
        <p:nvSpPr>
          <p:cNvPr id="26627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r>
              <a:rPr lang="cs-CZ" altLang="cs-CZ"/>
              <a:t>1. </a:t>
            </a:r>
            <a:r>
              <a:rPr lang="cs-CZ" altLang="cs-CZ" sz="3600"/>
              <a:t>Permanentní</a:t>
            </a:r>
          </a:p>
          <a:p>
            <a:endParaRPr lang="cs-CZ" altLang="cs-CZ" sz="3600"/>
          </a:p>
          <a:p>
            <a:r>
              <a:rPr lang="cs-CZ" altLang="cs-CZ"/>
              <a:t>A. Nativní </a:t>
            </a:r>
          </a:p>
          <a:p>
            <a:r>
              <a:rPr lang="cs-CZ" altLang="cs-CZ"/>
              <a:t>B. Syntetický štěp</a:t>
            </a:r>
          </a:p>
          <a:p>
            <a:r>
              <a:rPr lang="cs-CZ" altLang="cs-CZ"/>
              <a:t>C. Allotransplantát</a:t>
            </a:r>
          </a:p>
        </p:txBody>
      </p:sp>
      <p:sp>
        <p:nvSpPr>
          <p:cNvPr id="26628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cs-CZ" altLang="cs-CZ" sz="3600"/>
              <a:t>Dočasné</a:t>
            </a:r>
          </a:p>
          <a:p>
            <a:endParaRPr lang="cs-CZ" altLang="cs-CZ" sz="3600"/>
          </a:p>
          <a:p>
            <a:r>
              <a:rPr lang="cs-CZ" altLang="cs-CZ"/>
              <a:t>Centrální žilní katetr (CŽK)</a:t>
            </a:r>
          </a:p>
          <a:p>
            <a:r>
              <a:rPr lang="cs-CZ" altLang="cs-CZ"/>
              <a:t>Permanentní  centrální žilní katetr (tunel v podkoží + fixační manžeta)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9546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Nativní arteriovenózní fistule</a:t>
            </a:r>
          </a:p>
        </p:txBody>
      </p:sp>
      <p:sp>
        <p:nvSpPr>
          <p:cNvPr id="2765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Nejčastěji radiocefalická na nedominantní HK – tj. konec v. cefalica na stranu a. radialis v oblasti, kde je těsný kontakt obou cév)</a:t>
            </a:r>
          </a:p>
          <a:p>
            <a:r>
              <a:rPr lang="cs-CZ" altLang="cs-CZ" sz="2800"/>
              <a:t>Alternativy: a.brachialis – v. basilica apod.</a:t>
            </a:r>
          </a:p>
          <a:p>
            <a:r>
              <a:rPr lang="cs-CZ" altLang="cs-CZ" sz="2800"/>
              <a:t>Arterializovaná krev přitéká pod velkým tlakem do venózní části AVF – průsvit žíly se zvětší a stěna zesílí – tzv. „zrání“ fistule – aplikaci dialyzačních jehel je možné zahájit za 3-6 týdnu po cévní operaci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94268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altLang="cs-CZ"/>
              <a:t>Antikoagulace v mimotělním oběhu</a:t>
            </a:r>
          </a:p>
        </p:txBody>
      </p:sp>
      <p:sp>
        <p:nvSpPr>
          <p:cNvPr id="32771" name="Rectangle 3"/>
          <p:cNvSpPr>
            <a:spLocks noGrp="1" noChangeArrowheads="1"/>
          </p:cNvSpPr>
          <p:nvPr>
            <p:ph type="body" sz="half" idx="1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 b="1"/>
              <a:t>I. Nefrakcionovaný heparin</a:t>
            </a:r>
          </a:p>
          <a:p>
            <a:r>
              <a:rPr lang="cs-CZ" altLang="cs-CZ" sz="2000"/>
              <a:t>A. </a:t>
            </a:r>
            <a:r>
              <a:rPr lang="cs-CZ" altLang="cs-CZ" sz="2000" b="1"/>
              <a:t>Standardní </a:t>
            </a:r>
          </a:p>
          <a:p>
            <a:r>
              <a:rPr lang="cs-CZ" altLang="cs-CZ" sz="2000"/>
              <a:t>B. </a:t>
            </a:r>
            <a:r>
              <a:rPr lang="cs-CZ" altLang="cs-CZ" sz="2000" b="1"/>
              <a:t>Těsná heparinizace</a:t>
            </a:r>
            <a:r>
              <a:rPr lang="cs-CZ" altLang="cs-CZ" sz="2000"/>
              <a:t> </a:t>
            </a:r>
          </a:p>
          <a:p>
            <a:r>
              <a:rPr lang="cs-CZ" altLang="cs-CZ" sz="2000"/>
              <a:t>C. </a:t>
            </a:r>
            <a:r>
              <a:rPr lang="cs-CZ" altLang="cs-CZ" sz="2000" b="1"/>
              <a:t>Bez heparinu </a:t>
            </a:r>
            <a:r>
              <a:rPr lang="cs-CZ" altLang="cs-CZ" sz="1800" b="1"/>
              <a:t>– </a:t>
            </a:r>
            <a:r>
              <a:rPr lang="cs-CZ" altLang="cs-CZ" sz="1800"/>
              <a:t>proplachy mimotělního oběhu fyziologickým roztokem </a:t>
            </a:r>
          </a:p>
          <a:p>
            <a:r>
              <a:rPr lang="cs-CZ" altLang="cs-CZ" sz="2000"/>
              <a:t>D. </a:t>
            </a:r>
            <a:r>
              <a:rPr lang="cs-CZ" altLang="cs-CZ" sz="2000" b="1"/>
              <a:t>Regionální heparinizace</a:t>
            </a:r>
            <a:r>
              <a:rPr lang="cs-CZ" altLang="cs-CZ" sz="2000"/>
              <a:t> (aplikace protaminsulfátu do návratového setu)</a:t>
            </a:r>
          </a:p>
          <a:p>
            <a:endParaRPr lang="cs-CZ" altLang="cs-CZ"/>
          </a:p>
        </p:txBody>
      </p:sp>
      <p:sp>
        <p:nvSpPr>
          <p:cNvPr id="32772" name="Rectangle 4"/>
          <p:cNvSpPr>
            <a:spLocks noGrp="1" noChangeArrowheads="1"/>
          </p:cNvSpPr>
          <p:nvPr>
            <p:ph type="body" sz="half" idx="2"/>
          </p:nvPr>
        </p:nvSpPr>
        <p:spPr/>
        <p:txBody>
          <a:bodyPr/>
          <a:lstStyle/>
          <a:p>
            <a:endParaRPr lang="cs-CZ" altLang="cs-CZ"/>
          </a:p>
          <a:p>
            <a:r>
              <a:rPr lang="cs-CZ" altLang="cs-CZ" b="1"/>
              <a:t>II. Nízkomolekulární hepariny</a:t>
            </a:r>
          </a:p>
          <a:p>
            <a:r>
              <a:rPr lang="cs-CZ" altLang="cs-CZ" b="1"/>
              <a:t>III. Citrátová antikoagulace</a:t>
            </a:r>
            <a:r>
              <a:rPr lang="cs-CZ" altLang="cs-CZ"/>
              <a:t> </a:t>
            </a:r>
          </a:p>
          <a:p>
            <a:r>
              <a:rPr lang="cs-CZ" altLang="cs-CZ" b="1"/>
              <a:t>IV. Prostaglandiny</a:t>
            </a:r>
            <a:r>
              <a:rPr lang="cs-CZ" altLang="cs-CZ" sz="2000"/>
              <a:t> (epoprostenol – 4 ng/kg/min)</a:t>
            </a:r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6977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Akutní komplikace I.</a:t>
            </a:r>
          </a:p>
        </p:txBody>
      </p:sp>
      <p:sp>
        <p:nvSpPr>
          <p:cNvPr id="348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 lnSpcReduction="10000"/>
          </a:bodyPr>
          <a:lstStyle/>
          <a:p>
            <a:pPr>
              <a:lnSpc>
                <a:spcPct val="90000"/>
              </a:lnSpc>
            </a:pPr>
            <a:r>
              <a:rPr lang="cs-CZ" altLang="cs-CZ" b="1" dirty="0"/>
              <a:t>Hypotenze</a:t>
            </a:r>
            <a:r>
              <a:rPr lang="cs-CZ" altLang="cs-CZ" sz="3600" dirty="0"/>
              <a:t> – 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velká ultrafiltrace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krvácení (srdeční tamponáda)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hemolýza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vzduchová embolie</a:t>
            </a:r>
            <a:endParaRPr lang="cs-CZ" altLang="cs-CZ" sz="2400" dirty="0"/>
          </a:p>
          <a:p>
            <a:pPr>
              <a:lnSpc>
                <a:spcPct val="90000"/>
              </a:lnSpc>
            </a:pPr>
            <a:r>
              <a:rPr lang="cs-CZ" altLang="cs-CZ" dirty="0"/>
              <a:t>Terapie: 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doplnění intravaskulárního objemu </a:t>
            </a:r>
          </a:p>
          <a:p>
            <a:pPr lvl="2">
              <a:lnSpc>
                <a:spcPct val="90000"/>
              </a:lnSpc>
            </a:pPr>
            <a:r>
              <a:rPr lang="cs-CZ" altLang="cs-CZ" sz="1900" dirty="0"/>
              <a:t>cca po 200 ml FR a snížení ultrafiltrace</a:t>
            </a:r>
          </a:p>
          <a:p>
            <a:pPr lvl="1">
              <a:lnSpc>
                <a:spcPct val="90000"/>
              </a:lnSpc>
            </a:pPr>
            <a:r>
              <a:rPr lang="cs-CZ" altLang="cs-CZ" dirty="0"/>
              <a:t>snížení teploty roztoku  na 34-35 </a:t>
            </a:r>
            <a:r>
              <a:rPr lang="cs-CZ" altLang="cs-CZ" dirty="0" err="1"/>
              <a:t>st.C</a:t>
            </a:r>
            <a:r>
              <a:rPr lang="cs-CZ" altLang="cs-CZ" dirty="0"/>
              <a:t> (chladová vasokonstrikce)</a:t>
            </a:r>
          </a:p>
          <a:p>
            <a:pPr lvl="1">
              <a:lnSpc>
                <a:spcPct val="90000"/>
              </a:lnSpc>
            </a:pPr>
            <a:r>
              <a:rPr lang="cs-CZ" altLang="cs-CZ" sz="2600" dirty="0"/>
              <a:t>aplikace hypertonických roztoků (10% </a:t>
            </a:r>
            <a:r>
              <a:rPr lang="cs-CZ" altLang="cs-CZ" sz="2600" dirty="0" err="1"/>
              <a:t>NaCl</a:t>
            </a:r>
            <a:r>
              <a:rPr lang="cs-CZ" altLang="cs-CZ" sz="2600" dirty="0"/>
              <a:t>, 40% glukóza – cca 10-20 ml)</a:t>
            </a:r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93466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978896" cy="922114"/>
          </a:xfrm>
        </p:spPr>
        <p:txBody>
          <a:bodyPr/>
          <a:lstStyle/>
          <a:p>
            <a:r>
              <a:rPr lang="cs-CZ" dirty="0"/>
              <a:t>Terapie 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67544" y="1340768"/>
            <a:ext cx="8229600" cy="5257800"/>
          </a:xfrm>
        </p:spPr>
        <p:txBody>
          <a:bodyPr>
            <a:normAutofit fontScale="92500" lnSpcReduction="10000"/>
          </a:bodyPr>
          <a:lstStyle/>
          <a:p>
            <a:r>
              <a:rPr lang="cs-CZ" dirty="0"/>
              <a:t>Akutní levostranné selhání</a:t>
            </a:r>
          </a:p>
          <a:p>
            <a:pPr lvl="1"/>
            <a:r>
              <a:rPr lang="cs-CZ" dirty="0"/>
              <a:t>Polohování – </a:t>
            </a:r>
            <a:r>
              <a:rPr lang="cs-CZ" dirty="0" err="1"/>
              <a:t>polosed</a:t>
            </a:r>
            <a:r>
              <a:rPr lang="cs-CZ" dirty="0"/>
              <a:t> až vsedě</a:t>
            </a:r>
          </a:p>
          <a:p>
            <a:pPr lvl="1"/>
            <a:r>
              <a:rPr lang="cs-CZ" dirty="0"/>
              <a:t>↓ žilního návratu – podvaz 2-3 končetin na 10-15 min s rotací</a:t>
            </a:r>
          </a:p>
          <a:p>
            <a:pPr lvl="1"/>
            <a:r>
              <a:rPr lang="cs-CZ" dirty="0"/>
              <a:t>Kyslík</a:t>
            </a:r>
          </a:p>
          <a:p>
            <a:pPr lvl="1"/>
            <a:r>
              <a:rPr lang="cs-CZ" dirty="0"/>
              <a:t>Diuretika – </a:t>
            </a:r>
            <a:r>
              <a:rPr lang="cs-CZ" dirty="0" err="1"/>
              <a:t>furosemid</a:t>
            </a:r>
            <a:endParaRPr lang="cs-CZ" dirty="0"/>
          </a:p>
          <a:p>
            <a:pPr lvl="1"/>
            <a:r>
              <a:rPr lang="cs-CZ" dirty="0" err="1"/>
              <a:t>Vasodilatancia</a:t>
            </a:r>
            <a:r>
              <a:rPr lang="cs-CZ" dirty="0"/>
              <a:t> – NTG, </a:t>
            </a:r>
            <a:r>
              <a:rPr lang="cs-CZ" dirty="0" err="1"/>
              <a:t>Nitroprussid</a:t>
            </a:r>
            <a:endParaRPr lang="cs-CZ" dirty="0"/>
          </a:p>
          <a:p>
            <a:pPr lvl="1"/>
            <a:r>
              <a:rPr lang="cs-CZ" dirty="0"/>
              <a:t>Terapie arytmií</a:t>
            </a:r>
          </a:p>
          <a:p>
            <a:r>
              <a:rPr lang="cs-CZ" dirty="0"/>
              <a:t>Akutní pravostranné selhání</a:t>
            </a:r>
          </a:p>
          <a:p>
            <a:pPr lvl="1"/>
            <a:r>
              <a:rPr lang="cs-CZ" dirty="0"/>
              <a:t>Terapie příčiny </a:t>
            </a:r>
          </a:p>
          <a:p>
            <a:pPr lvl="2"/>
            <a:r>
              <a:rPr lang="cs-CZ" dirty="0"/>
              <a:t>Embolie – heparin &gt; </a:t>
            </a:r>
            <a:r>
              <a:rPr lang="cs-CZ" dirty="0" err="1"/>
              <a:t>trombolysa</a:t>
            </a:r>
            <a:endParaRPr lang="cs-CZ" dirty="0"/>
          </a:p>
          <a:p>
            <a:pPr lvl="2"/>
            <a:r>
              <a:rPr lang="cs-CZ" dirty="0"/>
              <a:t>PNO, status </a:t>
            </a:r>
            <a:r>
              <a:rPr lang="cs-CZ" dirty="0" err="1"/>
              <a:t>astmaticus</a:t>
            </a:r>
            <a:r>
              <a:rPr lang="cs-CZ" dirty="0"/>
              <a:t>,..</a:t>
            </a:r>
          </a:p>
        </p:txBody>
      </p:sp>
      <p:sp>
        <p:nvSpPr>
          <p:cNvPr id="4" name="TextovéPole 3"/>
          <p:cNvSpPr txBox="1"/>
          <p:nvPr/>
        </p:nvSpPr>
        <p:spPr>
          <a:xfrm>
            <a:off x="4572000" y="332656"/>
            <a:ext cx="45720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dirty="0"/>
              <a:t>Další terapie chronických srdečních onemocnění viz. přednášky interních oborů</a:t>
            </a:r>
          </a:p>
        </p:txBody>
      </p:sp>
      <p:pic>
        <p:nvPicPr>
          <p:cNvPr id="5" name="Zvuk 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Akutní komplikace II.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lnSpcReduction="10000"/>
          </a:bodyPr>
          <a:lstStyle/>
          <a:p>
            <a:r>
              <a:rPr lang="cs-CZ" altLang="cs-CZ" b="1" dirty="0"/>
              <a:t>Křeče</a:t>
            </a:r>
            <a:r>
              <a:rPr lang="cs-CZ" altLang="cs-CZ" sz="2800" b="1" dirty="0"/>
              <a:t>:</a:t>
            </a:r>
            <a:r>
              <a:rPr lang="cs-CZ" altLang="cs-CZ" sz="2800" dirty="0"/>
              <a:t>   </a:t>
            </a:r>
            <a:r>
              <a:rPr lang="cs-CZ" altLang="cs-CZ" sz="2000" dirty="0"/>
              <a:t>velká ultrafiltrace,  </a:t>
            </a:r>
            <a:r>
              <a:rPr lang="cs-CZ" altLang="cs-CZ" sz="2000" dirty="0" err="1"/>
              <a:t>hyponatrémie</a:t>
            </a:r>
            <a:r>
              <a:rPr lang="cs-CZ" altLang="cs-CZ" sz="2000" dirty="0"/>
              <a:t> a </a:t>
            </a:r>
            <a:r>
              <a:rPr lang="cs-CZ" altLang="cs-CZ" sz="2000" dirty="0" err="1"/>
              <a:t>hypokalcémie</a:t>
            </a:r>
            <a:endParaRPr lang="cs-CZ" altLang="cs-CZ" sz="2000" dirty="0"/>
          </a:p>
          <a:p>
            <a:r>
              <a:rPr lang="cs-CZ" altLang="cs-CZ" sz="2800" b="1" dirty="0"/>
              <a:t>Terapie:</a:t>
            </a:r>
            <a:r>
              <a:rPr lang="cs-CZ" altLang="cs-CZ" sz="3600" dirty="0"/>
              <a:t> </a:t>
            </a:r>
          </a:p>
          <a:p>
            <a:pPr lvl="1"/>
            <a:r>
              <a:rPr lang="cs-CZ" altLang="cs-CZ" sz="2400" dirty="0"/>
              <a:t>doplnění intravaskulárního objemu</a:t>
            </a:r>
          </a:p>
          <a:p>
            <a:pPr lvl="1"/>
            <a:r>
              <a:rPr lang="cs-CZ" altLang="cs-CZ" sz="2400" dirty="0"/>
              <a:t>korekce iontové </a:t>
            </a:r>
            <a:r>
              <a:rPr lang="cs-CZ" altLang="cs-CZ" sz="2400" dirty="0" err="1"/>
              <a:t>dysbalance</a:t>
            </a:r>
            <a:endParaRPr lang="cs-CZ" altLang="cs-CZ" sz="2400" dirty="0"/>
          </a:p>
          <a:p>
            <a:r>
              <a:rPr lang="cs-CZ" altLang="cs-CZ" b="1" dirty="0"/>
              <a:t>Hemolýza</a:t>
            </a:r>
            <a:r>
              <a:rPr lang="cs-CZ" altLang="cs-CZ" sz="2800" b="1" dirty="0"/>
              <a:t>:</a:t>
            </a:r>
            <a:r>
              <a:rPr lang="cs-CZ" altLang="cs-CZ" sz="2000" dirty="0"/>
              <a:t> </a:t>
            </a:r>
            <a:r>
              <a:rPr lang="cs-CZ" altLang="cs-CZ" sz="2400" dirty="0"/>
              <a:t>technická chyba – nevhodný roztok – kontaminace chemikálií, vysoká teplota roztoku, špatně seřízená pumpa</a:t>
            </a:r>
          </a:p>
          <a:p>
            <a:r>
              <a:rPr lang="cs-CZ" altLang="cs-CZ" sz="2800" b="1" dirty="0"/>
              <a:t>Terapie:</a:t>
            </a:r>
            <a:r>
              <a:rPr lang="cs-CZ" altLang="cs-CZ" sz="2000" dirty="0"/>
              <a:t> </a:t>
            </a:r>
            <a:r>
              <a:rPr lang="cs-CZ" altLang="cs-CZ" sz="2400" dirty="0"/>
              <a:t>zastavení krevní pumpy a ukončení procedury</a:t>
            </a:r>
            <a:endParaRPr lang="cs-CZ" altLang="cs-CZ" sz="2000" dirty="0"/>
          </a:p>
          <a:p>
            <a:r>
              <a:rPr lang="cs-CZ" altLang="cs-CZ" sz="2800" b="1" dirty="0"/>
              <a:t>Klinické známky:</a:t>
            </a:r>
            <a:r>
              <a:rPr lang="cs-CZ" altLang="cs-CZ" sz="2800" dirty="0"/>
              <a:t> </a:t>
            </a:r>
            <a:r>
              <a:rPr lang="cs-CZ" altLang="cs-CZ" sz="2400" dirty="0"/>
              <a:t>„lakový“ vzhled krve ve venózním setu</a:t>
            </a:r>
            <a:endParaRPr lang="cs-CZ" altLang="cs-CZ" sz="2000" dirty="0"/>
          </a:p>
          <a:p>
            <a:pPr lvl="1"/>
            <a:r>
              <a:rPr lang="cs-CZ" altLang="cs-CZ" sz="2000" dirty="0"/>
              <a:t>hemolytická anémie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8760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Akutní komplikace III.</a:t>
            </a:r>
          </a:p>
        </p:txBody>
      </p:sp>
      <p:sp>
        <p:nvSpPr>
          <p:cNvPr id="3686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Vzduchová embolie: </a:t>
            </a:r>
            <a:r>
              <a:rPr lang="cs-CZ" altLang="cs-CZ" sz="2400"/>
              <a:t>při ukončování procedury</a:t>
            </a:r>
          </a:p>
          <a:p>
            <a:pPr>
              <a:lnSpc>
                <a:spcPct val="90000"/>
              </a:lnSpc>
            </a:pPr>
            <a:endParaRPr lang="cs-CZ" altLang="cs-CZ" sz="2400"/>
          </a:p>
          <a:p>
            <a:pPr>
              <a:lnSpc>
                <a:spcPct val="90000"/>
              </a:lnSpc>
            </a:pPr>
            <a:r>
              <a:rPr lang="cs-CZ" altLang="cs-CZ"/>
              <a:t>Alergie:</a:t>
            </a:r>
            <a:r>
              <a:rPr lang="cs-CZ" altLang="cs-CZ" sz="2400"/>
              <a:t> na plasty, membránu…</a:t>
            </a:r>
          </a:p>
          <a:p>
            <a:pPr>
              <a:lnSpc>
                <a:spcPct val="90000"/>
              </a:lnSpc>
            </a:pPr>
            <a:r>
              <a:rPr lang="cs-CZ" altLang="cs-CZ" b="1"/>
              <a:t>Syndrom „prvního užití“</a:t>
            </a:r>
            <a:r>
              <a:rPr lang="cs-CZ" altLang="cs-CZ" sz="2400" b="1"/>
              <a:t> („first use syndrome“) </a:t>
            </a:r>
            <a:r>
              <a:rPr lang="cs-CZ" altLang="cs-CZ" sz="2400"/>
              <a:t>na sterilizační činidlo etylenoxid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Typ A – za 5-30 min po zahájení  bronchokonstrikce, vasomotorická rýma</a:t>
            </a:r>
          </a:p>
          <a:p>
            <a:pPr>
              <a:lnSpc>
                <a:spcPct val="90000"/>
              </a:lnSpc>
            </a:pPr>
            <a:r>
              <a:rPr lang="cs-CZ" altLang="cs-CZ" sz="2400"/>
              <a:t>Typ B – po 60 min po zahájení procedury – mírnější průběh</a:t>
            </a:r>
            <a:endParaRPr lang="cs-CZ" altLang="cs-CZ" b="1"/>
          </a:p>
          <a:p>
            <a:pPr>
              <a:lnSpc>
                <a:spcPct val="90000"/>
              </a:lnSpc>
            </a:pPr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9611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 b="1"/>
              <a:t>Chronické komplikace I.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Kardiovaskulární</a:t>
            </a:r>
          </a:p>
          <a:p>
            <a:r>
              <a:rPr lang="cs-CZ" altLang="cs-CZ"/>
              <a:t>- nejčastější příčina úmrtí</a:t>
            </a:r>
          </a:p>
          <a:p>
            <a:r>
              <a:rPr lang="cs-CZ" altLang="cs-CZ"/>
              <a:t>Infarkt myokardu se vyskytuje až 20x častěji než u ostatní populace (u osob do 40 let 100x častěji)</a:t>
            </a:r>
          </a:p>
          <a:p>
            <a:r>
              <a:rPr lang="cs-CZ" altLang="cs-CZ"/>
              <a:t>Hypertrofie levé komory je u 50-75% dialyzovaných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4454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Chronické komplikace II.</a:t>
            </a:r>
          </a:p>
        </p:txBody>
      </p:sp>
      <p:sp>
        <p:nvSpPr>
          <p:cNvPr id="3891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 sz="3600" b="1" dirty="0"/>
              <a:t>Anémie</a:t>
            </a:r>
            <a:r>
              <a:rPr lang="cs-CZ" altLang="cs-CZ" dirty="0"/>
              <a:t> </a:t>
            </a:r>
          </a:p>
          <a:p>
            <a:pPr>
              <a:lnSpc>
                <a:spcPct val="90000"/>
              </a:lnSpc>
            </a:pPr>
            <a:r>
              <a:rPr lang="cs-CZ" altLang="cs-CZ" b="1" dirty="0"/>
              <a:t>Příčiny: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Nedostatek erytropoetinu produkovaného v </a:t>
            </a:r>
            <a:r>
              <a:rPr lang="cs-CZ" altLang="cs-CZ" sz="2800" dirty="0" err="1"/>
              <a:t>peritubulárních</a:t>
            </a:r>
            <a:r>
              <a:rPr lang="cs-CZ" altLang="cs-CZ" sz="2800" dirty="0"/>
              <a:t> buňkách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Deficit železa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Malnutrice, krevní ztráty, intoxikace </a:t>
            </a:r>
            <a:r>
              <a:rPr lang="cs-CZ" altLang="cs-CZ" sz="2800" dirty="0" err="1"/>
              <a:t>Al</a:t>
            </a:r>
            <a:endParaRPr lang="cs-CZ" altLang="cs-CZ" sz="2800" dirty="0"/>
          </a:p>
          <a:p>
            <a:pPr>
              <a:lnSpc>
                <a:spcPct val="90000"/>
              </a:lnSpc>
            </a:pPr>
            <a:r>
              <a:rPr lang="cs-CZ" altLang="cs-CZ" b="1" dirty="0"/>
              <a:t>Terapie :</a:t>
            </a:r>
            <a:r>
              <a:rPr lang="cs-CZ" altLang="cs-CZ" sz="2800" dirty="0"/>
              <a:t> erytropoetin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                   substituce </a:t>
            </a:r>
            <a:r>
              <a:rPr lang="cs-CZ" altLang="cs-CZ" sz="2800" dirty="0" err="1"/>
              <a:t>Fe</a:t>
            </a:r>
            <a:r>
              <a:rPr lang="cs-CZ" altLang="cs-CZ" sz="2800" dirty="0"/>
              <a:t> i.v.</a:t>
            </a:r>
          </a:p>
          <a:p>
            <a:pPr>
              <a:lnSpc>
                <a:spcPct val="90000"/>
              </a:lnSpc>
            </a:pPr>
            <a:endParaRPr lang="cs-CZ" altLang="cs-CZ" sz="2800" dirty="0"/>
          </a:p>
          <a:p>
            <a:pPr>
              <a:lnSpc>
                <a:spcPct val="90000"/>
              </a:lnSpc>
            </a:pP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9307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Chronické komplikace III.</a:t>
            </a:r>
          </a:p>
        </p:txBody>
      </p:sp>
      <p:sp>
        <p:nvSpPr>
          <p:cNvPr id="3993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Renální osteopatie </a:t>
            </a:r>
          </a:p>
          <a:p>
            <a:r>
              <a:rPr lang="cs-CZ" altLang="cs-CZ"/>
              <a:t>Příčiny</a:t>
            </a:r>
            <a:r>
              <a:rPr lang="cs-CZ" altLang="cs-CZ" sz="2800"/>
              <a:t> :</a:t>
            </a:r>
            <a:r>
              <a:rPr lang="cs-CZ" altLang="cs-CZ"/>
              <a:t> </a:t>
            </a:r>
            <a:r>
              <a:rPr lang="cs-CZ" altLang="cs-CZ" sz="2800"/>
              <a:t>zvýšená hladina fosforu a PTH v séru,    nedostatek kalcitriolu (snížení hydroxylace v poloze 1 alfa v buňkách proximálních tubulů</a:t>
            </a:r>
          </a:p>
          <a:p>
            <a:r>
              <a:rPr lang="cs-CZ" altLang="cs-CZ"/>
              <a:t>Terapie: </a:t>
            </a:r>
            <a:r>
              <a:rPr lang="cs-CZ" altLang="cs-CZ" sz="2800"/>
              <a:t>vazače fosfátů (CaCO3, pryskyřice – sevelamer)</a:t>
            </a:r>
          </a:p>
          <a:p>
            <a:r>
              <a:rPr lang="cs-CZ" altLang="cs-CZ" sz="2800"/>
              <a:t>                substituce kalcitriolu</a:t>
            </a:r>
          </a:p>
          <a:p>
            <a:r>
              <a:rPr lang="cs-CZ" altLang="cs-CZ" sz="2800"/>
              <a:t>                parathyreoidektomie</a:t>
            </a:r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25195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Chronické komplikace IV.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/>
              <a:t>Infekční – </a:t>
            </a:r>
            <a:r>
              <a:rPr lang="cs-CZ" altLang="cs-CZ" sz="2800"/>
              <a:t>2. nejčastější příčina úmrtí dialyzovaných pacientů – syndrom MIA (</a:t>
            </a:r>
            <a:r>
              <a:rPr lang="cs-CZ" altLang="cs-CZ" sz="2800" b="1"/>
              <a:t>m</a:t>
            </a:r>
            <a:r>
              <a:rPr lang="cs-CZ" altLang="cs-CZ" sz="2800"/>
              <a:t>alnutrition,</a:t>
            </a:r>
            <a:r>
              <a:rPr lang="cs-CZ" altLang="cs-CZ" sz="2800" b="1"/>
              <a:t> i</a:t>
            </a:r>
            <a:r>
              <a:rPr lang="cs-CZ" altLang="cs-CZ" sz="2800"/>
              <a:t>nfection, </a:t>
            </a:r>
            <a:r>
              <a:rPr lang="cs-CZ" altLang="cs-CZ" sz="2800" b="1"/>
              <a:t>a</a:t>
            </a:r>
            <a:r>
              <a:rPr lang="cs-CZ" altLang="cs-CZ" sz="2800"/>
              <a:t>therosclerosis)</a:t>
            </a:r>
          </a:p>
          <a:p>
            <a:r>
              <a:rPr lang="cs-CZ" altLang="cs-CZ" b="1"/>
              <a:t>Dialyzační amyloidóza</a:t>
            </a:r>
            <a:r>
              <a:rPr lang="cs-CZ" altLang="cs-CZ" sz="2400"/>
              <a:t> – retence beta 2 mikroglobulinu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70374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52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188913"/>
            <a:ext cx="8785225" cy="719137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Výhody CRRT – </a:t>
            </a:r>
            <a:r>
              <a:rPr lang="cs-CZ" dirty="0" err="1"/>
              <a:t>hemodynamická</a:t>
            </a:r>
            <a:r>
              <a:rPr lang="cs-CZ" dirty="0"/>
              <a:t>  stabilita </a:t>
            </a:r>
          </a:p>
        </p:txBody>
      </p:sp>
      <p:sp>
        <p:nvSpPr>
          <p:cNvPr id="4198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052513"/>
            <a:ext cx="8496300" cy="4897437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sz="2800"/>
              <a:t>iHD negativa</a:t>
            </a:r>
          </a:p>
          <a:p>
            <a:pPr lvl="1"/>
            <a:r>
              <a:rPr lang="cs-CZ" altLang="cs-CZ" sz="2400"/>
              <a:t>nelze eliminovat epizody poklesu TK </a:t>
            </a:r>
          </a:p>
          <a:p>
            <a:pPr lvl="2"/>
            <a:r>
              <a:rPr lang="cs-CZ" altLang="cs-CZ"/>
              <a:t>předčasné přerušení</a:t>
            </a:r>
          </a:p>
          <a:p>
            <a:pPr lvl="2"/>
            <a:r>
              <a:rPr lang="cs-CZ" altLang="cs-CZ"/>
              <a:t>nemožnost zahájení z důvodu alterace hemodynamiky</a:t>
            </a:r>
          </a:p>
          <a:p>
            <a:pPr lvl="1"/>
            <a:r>
              <a:rPr lang="cs-CZ" altLang="cs-CZ" sz="2400"/>
              <a:t>příčiny poklesu TK při iHD – více faktorů: </a:t>
            </a:r>
          </a:p>
          <a:p>
            <a:pPr lvl="2"/>
            <a:r>
              <a:rPr lang="cs-CZ" altLang="cs-CZ" sz="2000"/>
              <a:t>rapidní redukce objemu kolující krve</a:t>
            </a:r>
          </a:p>
          <a:p>
            <a:pPr lvl="2"/>
            <a:r>
              <a:rPr lang="cs-CZ" altLang="cs-CZ" sz="2000"/>
              <a:t>pokles osmolality séra s přesunem tekutiny do intersticia a intracelulárního prostoru</a:t>
            </a:r>
          </a:p>
          <a:p>
            <a:pPr lvl="1"/>
            <a:r>
              <a:rPr lang="cs-CZ" altLang="cs-CZ" sz="2400"/>
              <a:t>hypotenze dále prohlubuje renální poškození a prodlužuje dobu restituce renálních funkcí</a:t>
            </a:r>
          </a:p>
          <a:p>
            <a:r>
              <a:rPr lang="cs-CZ" altLang="cs-CZ" sz="2800"/>
              <a:t>CRRT pozitiva </a:t>
            </a:r>
            <a:endParaRPr lang="cs-CZ" altLang="cs-CZ" sz="2400"/>
          </a:p>
          <a:p>
            <a:pPr lvl="1"/>
            <a:r>
              <a:rPr lang="cs-CZ" altLang="cs-CZ" sz="2400"/>
              <a:t>dobrá oběhová tolerance a hemodynamická stabilita </a:t>
            </a:r>
          </a:p>
          <a:p>
            <a:pPr lvl="2"/>
            <a:r>
              <a:rPr lang="cs-CZ" altLang="cs-CZ" sz="2000"/>
              <a:t>protektivní efekt na reziduální renální funkce</a:t>
            </a:r>
            <a:endParaRPr lang="cs-CZ" altLang="cs-CZ"/>
          </a:p>
          <a:p>
            <a:pPr>
              <a:buFontTx/>
              <a:buNone/>
            </a:pPr>
            <a:endParaRPr lang="cs-CZ" altLang="cs-CZ" sz="2400"/>
          </a:p>
          <a:p>
            <a:endParaRPr lang="cs-CZ" altLang="cs-CZ" sz="2800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2254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836613"/>
            <a:ext cx="8229600" cy="1143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Výhody CRRT</a:t>
            </a:r>
            <a:br>
              <a:rPr lang="cs-CZ" dirty="0"/>
            </a:br>
            <a:r>
              <a:rPr lang="cs-CZ" dirty="0"/>
              <a:t>tekutinová a elektrolytová rovnováha </a:t>
            </a:r>
            <a:br>
              <a:rPr lang="cs-CZ" dirty="0"/>
            </a:br>
            <a:endParaRPr lang="cs-CZ" dirty="0"/>
          </a:p>
        </p:txBody>
      </p:sp>
      <p:sp>
        <p:nvSpPr>
          <p:cNvPr id="4301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179388" y="2205038"/>
            <a:ext cx="4608512" cy="4525962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iHD 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velké výkyvy urey, kreatininu, elektrolytů, tekutin,  hodnot ABR  </a:t>
            </a:r>
          </a:p>
          <a:p>
            <a:pPr lvl="1">
              <a:lnSpc>
                <a:spcPct val="90000"/>
              </a:lnSpc>
            </a:pPr>
            <a:endParaRPr lang="cs-CZ" altLang="cs-CZ"/>
          </a:p>
          <a:p>
            <a:pPr lvl="1">
              <a:lnSpc>
                <a:spcPct val="90000"/>
              </a:lnSpc>
            </a:pPr>
            <a:r>
              <a:rPr lang="cs-CZ" altLang="cs-CZ"/>
              <a:t>vzestup urey v mezidobí</a:t>
            </a:r>
          </a:p>
          <a:p>
            <a:pPr lvl="2">
              <a:lnSpc>
                <a:spcPct val="90000"/>
              </a:lnSpc>
            </a:pPr>
            <a:r>
              <a:rPr lang="cs-CZ" altLang="cs-CZ"/>
              <a:t> uremická toxicita</a:t>
            </a:r>
          </a:p>
          <a:p>
            <a:pPr>
              <a:lnSpc>
                <a:spcPct val="90000"/>
              </a:lnSpc>
            </a:pPr>
            <a:endParaRPr lang="cs-CZ" altLang="cs-CZ"/>
          </a:p>
        </p:txBody>
      </p:sp>
      <p:sp>
        <p:nvSpPr>
          <p:cNvPr id="43012" name="Zástupný symbol pro obsah 1"/>
          <p:cNvSpPr>
            <a:spLocks noGrp="1"/>
          </p:cNvSpPr>
          <p:nvPr>
            <p:ph sz="half" idx="2"/>
          </p:nvPr>
        </p:nvSpPr>
        <p:spPr>
          <a:xfrm>
            <a:off x="5003800" y="2133600"/>
            <a:ext cx="4038600" cy="4525963"/>
          </a:xfrm>
        </p:spPr>
        <p:txBody>
          <a:bodyPr/>
          <a:lstStyle/>
          <a:p>
            <a:r>
              <a:rPr lang="cs-CZ" altLang="cs-CZ"/>
              <a:t>CRRT </a:t>
            </a:r>
          </a:p>
          <a:p>
            <a:pPr lvl="1"/>
            <a:r>
              <a:rPr lang="cs-CZ" altLang="cs-CZ"/>
              <a:t>pomalá a plynulá eliminace vody, toxických látek</a:t>
            </a:r>
          </a:p>
          <a:p>
            <a:pPr lvl="1"/>
            <a:r>
              <a:rPr lang="cs-CZ" altLang="cs-CZ"/>
              <a:t>vylučování urey bez fluktuace její hladiny</a:t>
            </a:r>
          </a:p>
          <a:p>
            <a:pPr lvl="1"/>
            <a:r>
              <a:rPr lang="cs-CZ" altLang="cs-CZ"/>
              <a:t>bez disekvilibrace</a:t>
            </a:r>
          </a:p>
          <a:p>
            <a:pPr lvl="2"/>
            <a:r>
              <a:rPr lang="cs-CZ" altLang="cs-CZ"/>
              <a:t>pomalý pokles  osmolality 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21120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97888" cy="936625"/>
          </a:xfrm>
        </p:spPr>
        <p:txBody>
          <a:bodyPr/>
          <a:lstStyle/>
          <a:p>
            <a:r>
              <a:rPr lang="cs-CZ" altLang="cs-CZ"/>
              <a:t>CRRT nevýhody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628775"/>
            <a:ext cx="8496300" cy="4897438"/>
          </a:xfrm>
        </p:spPr>
        <p:txBody>
          <a:bodyPr/>
          <a:lstStyle/>
          <a:p>
            <a:r>
              <a:rPr lang="cs-CZ" altLang="cs-CZ"/>
              <a:t>nutnost kontinuální aplikace antikoagulancií</a:t>
            </a:r>
          </a:p>
          <a:p>
            <a:endParaRPr lang="cs-CZ" altLang="cs-CZ"/>
          </a:p>
          <a:p>
            <a:r>
              <a:rPr lang="cs-CZ" altLang="cs-CZ"/>
              <a:t>imobilizace pacienta</a:t>
            </a:r>
          </a:p>
          <a:p>
            <a:endParaRPr lang="cs-CZ" altLang="cs-CZ"/>
          </a:p>
          <a:p>
            <a:r>
              <a:rPr lang="cs-CZ" altLang="cs-CZ"/>
              <a:t>vedlejší účinky laktátu v substitučních nebo v dialyzačních roztocích</a:t>
            </a:r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3158273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424863" cy="6477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dirty="0"/>
              <a:t>CRRT a sepse</a:t>
            </a:r>
          </a:p>
        </p:txBody>
      </p:sp>
      <p:sp>
        <p:nvSpPr>
          <p:cNvPr id="45059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8496300" cy="4897437"/>
          </a:xfrm>
        </p:spPr>
        <p:txBody>
          <a:bodyPr/>
          <a:lstStyle/>
          <a:p>
            <a:r>
              <a:rPr lang="cs-CZ" altLang="cs-CZ"/>
              <a:t>nespecifické účinky CRRT - ovlivnění hemodynamiky,  kontrola tělesné teploty, kontrola tekutinové bilance atd.</a:t>
            </a:r>
          </a:p>
          <a:p>
            <a:r>
              <a:rPr lang="cs-CZ" altLang="cs-CZ"/>
              <a:t>eliminace cytokinů adsorpcí na povrch membrány filtru nezávisle od konvekce</a:t>
            </a:r>
          </a:p>
          <a:p>
            <a:r>
              <a:rPr lang="cs-CZ" altLang="cs-CZ"/>
              <a:t>výhoda - užití filtrů s velkým povrchem a jejich častá výměna </a:t>
            </a:r>
          </a:p>
          <a:p>
            <a:r>
              <a:rPr lang="cs-CZ" altLang="cs-CZ"/>
              <a:t>pokud se v sepsi vyvine ARF, musí být CRRT zahájena včas !!!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99636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3" name="Text Box 1"/>
          <p:cNvSpPr txBox="1">
            <a:spLocks noChangeArrowheads="1"/>
          </p:cNvSpPr>
          <p:nvPr/>
        </p:nvSpPr>
        <p:spPr bwMode="auto">
          <a:xfrm>
            <a:off x="539750" y="506413"/>
            <a:ext cx="79930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Šok je obecně:</a:t>
            </a:r>
          </a:p>
        </p:txBody>
      </p:sp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323850" y="1989138"/>
            <a:ext cx="8496300" cy="5189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akutní, anebo subakutní disproporce mezi potřebou a dodávkou O2 do tkání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práce buněk na kyslíkový dluh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dluhy je potřeba splácet i s úroky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a to tím většími, čím déle dluhy trvají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4604841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/>
          <p:cNvSpPr>
            <a:spLocks noGrp="1" noChangeArrowheads="1"/>
          </p:cNvSpPr>
          <p:nvPr>
            <p:ph type="title"/>
          </p:nvPr>
        </p:nvSpPr>
        <p:spPr>
          <a:xfrm>
            <a:off x="523875" y="274638"/>
            <a:ext cx="8080375" cy="1143000"/>
          </a:xfrm>
        </p:spPr>
        <p:txBody>
          <a:bodyPr/>
          <a:lstStyle/>
          <a:p>
            <a:r>
              <a:rPr lang="cs-CZ" altLang="cs-CZ" sz="4000"/>
              <a:t>Kritéria pro weaning z CRRT</a:t>
            </a:r>
          </a:p>
        </p:txBody>
      </p:sp>
      <p:sp>
        <p:nvSpPr>
          <p:cNvPr id="46083" name="Rectangle 3"/>
          <p:cNvSpPr>
            <a:spLocks noGrp="1" noChangeArrowheads="1"/>
          </p:cNvSpPr>
          <p:nvPr>
            <p:ph idx="1"/>
          </p:nvPr>
        </p:nvSpPr>
        <p:spPr>
          <a:xfrm>
            <a:off x="250825" y="1484313"/>
            <a:ext cx="8496300" cy="3024187"/>
          </a:xfrm>
        </p:spPr>
        <p:txBody>
          <a:bodyPr/>
          <a:lstStyle/>
          <a:p>
            <a:r>
              <a:rPr lang="cs-CZ" altLang="cs-CZ"/>
              <a:t>již chybí kritérium k zahájení CRRT</a:t>
            </a:r>
          </a:p>
          <a:p>
            <a:r>
              <a:rPr lang="cs-CZ" altLang="cs-CZ"/>
              <a:t>diuréza nad 1 ml/kg/h po dobu 24 hod.</a:t>
            </a:r>
          </a:p>
          <a:p>
            <a:r>
              <a:rPr lang="cs-CZ" altLang="cs-CZ"/>
              <a:t>daří se udržet vyrovnanou bilanci tekutin při stávající diuréze</a:t>
            </a:r>
          </a:p>
          <a:p>
            <a:r>
              <a:rPr lang="cs-CZ" altLang="cs-CZ"/>
              <a:t>komplikace vázaná na CRRT</a:t>
            </a:r>
          </a:p>
          <a:p>
            <a:endParaRPr lang="cs-CZ" altLang="cs-CZ"/>
          </a:p>
        </p:txBody>
      </p:sp>
      <p:sp>
        <p:nvSpPr>
          <p:cNvPr id="46084" name="Rectangle 5"/>
          <p:cNvSpPr>
            <a:spLocks noChangeArrowheads="1"/>
          </p:cNvSpPr>
          <p:nvPr/>
        </p:nvSpPr>
        <p:spPr bwMode="auto">
          <a:xfrm>
            <a:off x="827088" y="4941888"/>
            <a:ext cx="7200900" cy="1152525"/>
          </a:xfrm>
          <a:prstGeom prst="rect">
            <a:avLst/>
          </a:prstGeom>
          <a:solidFill>
            <a:srgbClr val="FFFFCC"/>
          </a:solidFill>
          <a:ln w="9525">
            <a:solidFill>
              <a:schemeClr val="folHlink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/>
          <a:lstStyle>
            <a:lvl1pPr marL="87313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buFontTx/>
              <a:buNone/>
            </a:pPr>
            <a:r>
              <a:rPr lang="cs-CZ" altLang="cs-CZ" sz="2000" b="1">
                <a:solidFill>
                  <a:schemeClr val="hlink"/>
                </a:solidFill>
                <a:latin typeface="Arial" panose="020B0604020202020204" pitchFamily="34" charset="0"/>
              </a:rPr>
              <a:t>Pokud nejsou tato kritéria naplněna během 12–24 hodin, je nutné opětovné napojení pacienta na CRRT nejméně na 24 hodin</a:t>
            </a:r>
          </a:p>
          <a:p>
            <a:pPr algn="ctr">
              <a:buFontTx/>
              <a:buNone/>
            </a:pPr>
            <a:endParaRPr lang="cs-CZ" altLang="cs-CZ" sz="2000" b="1">
              <a:solidFill>
                <a:schemeClr val="hlink"/>
              </a:solidFill>
              <a:latin typeface="Arial" panose="020B0604020202020204" pitchFamily="34" charset="0"/>
            </a:endParaRPr>
          </a:p>
          <a:p>
            <a:pPr algn="ctr">
              <a:buFontTx/>
              <a:buNone/>
            </a:pPr>
            <a:endParaRPr lang="cs-CZ" altLang="cs-CZ" sz="2000" b="1">
              <a:solidFill>
                <a:schemeClr val="hlink"/>
              </a:solidFill>
              <a:latin typeface="Arial" panose="020B060402020202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124708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/>
          <p:cNvSpPr>
            <a:spLocks noGrp="1" noChangeArrowheads="1"/>
          </p:cNvSpPr>
          <p:nvPr>
            <p:ph type="title"/>
          </p:nvPr>
        </p:nvSpPr>
        <p:spPr>
          <a:xfrm>
            <a:off x="250825" y="188913"/>
            <a:ext cx="8569325" cy="863600"/>
          </a:xfrm>
        </p:spPr>
        <p:txBody>
          <a:bodyPr/>
          <a:lstStyle/>
          <a:p>
            <a:r>
              <a:rPr lang="cs-CZ" altLang="cs-CZ"/>
              <a:t>Komplikace CRRT</a:t>
            </a:r>
          </a:p>
        </p:txBody>
      </p:sp>
      <p:sp>
        <p:nvSpPr>
          <p:cNvPr id="47107" name="Rectangle 3"/>
          <p:cNvSpPr>
            <a:spLocks noGrp="1" noChangeArrowheads="1"/>
          </p:cNvSpPr>
          <p:nvPr>
            <p:ph idx="1"/>
          </p:nvPr>
        </p:nvSpPr>
        <p:spPr>
          <a:xfrm>
            <a:off x="323850" y="1268413"/>
            <a:ext cx="8496300" cy="4897437"/>
          </a:xfrm>
        </p:spPr>
        <p:txBody>
          <a:bodyPr>
            <a:normAutofit lnSpcReduction="10000"/>
          </a:bodyPr>
          <a:lstStyle/>
          <a:p>
            <a:r>
              <a:rPr lang="cs-CZ" altLang="cs-CZ"/>
              <a:t>krvácení při větší heparinizaci</a:t>
            </a:r>
          </a:p>
          <a:p>
            <a:r>
              <a:rPr lang="cs-CZ" altLang="cs-CZ"/>
              <a:t>trombóza katétru</a:t>
            </a:r>
          </a:p>
          <a:p>
            <a:r>
              <a:rPr lang="cs-CZ" altLang="cs-CZ"/>
              <a:t>srážení krve ve filtru</a:t>
            </a:r>
          </a:p>
          <a:p>
            <a:r>
              <a:rPr lang="cs-CZ" altLang="cs-CZ"/>
              <a:t>hypotermie</a:t>
            </a:r>
          </a:p>
          <a:p>
            <a:r>
              <a:rPr lang="cs-CZ" altLang="cs-CZ"/>
              <a:t>chybná bilance tekutin s přetížením oběhu</a:t>
            </a:r>
          </a:p>
          <a:p>
            <a:r>
              <a:rPr lang="cs-CZ" altLang="cs-CZ"/>
              <a:t>hypofosfatémie </a:t>
            </a:r>
          </a:p>
          <a:p>
            <a:r>
              <a:rPr lang="cs-CZ" altLang="cs-CZ"/>
              <a:t>metabolická acidóza</a:t>
            </a:r>
          </a:p>
          <a:p>
            <a:r>
              <a:rPr lang="cs-CZ" altLang="cs-CZ"/>
              <a:t>hematomy  </a:t>
            </a:r>
          </a:p>
          <a:p>
            <a:r>
              <a:rPr lang="cs-CZ" altLang="cs-CZ"/>
              <a:t>infekce</a:t>
            </a:r>
          </a:p>
          <a:p>
            <a:endParaRPr lang="cs-CZ" altLang="cs-CZ"/>
          </a:p>
          <a:p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66231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Co byste měli vědět: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408520"/>
            <a:ext cx="8229600" cy="5257800"/>
          </a:xfrm>
        </p:spPr>
        <p:txBody>
          <a:bodyPr>
            <a:normAutofit fontScale="92500" lnSpcReduction="20000"/>
          </a:bodyPr>
          <a:lstStyle/>
          <a:p>
            <a:r>
              <a:rPr lang="cs-CZ" dirty="0"/>
              <a:t>Základní příčiny srdečního selhání</a:t>
            </a:r>
          </a:p>
          <a:p>
            <a:r>
              <a:rPr lang="cs-CZ" dirty="0"/>
              <a:t>Rozdělení a příčiny šokových stavů</a:t>
            </a:r>
          </a:p>
          <a:p>
            <a:r>
              <a:rPr lang="cs-CZ" dirty="0"/>
              <a:t>Projevy hemoragického šoku</a:t>
            </a:r>
          </a:p>
          <a:p>
            <a:r>
              <a:rPr lang="cs-CZ" dirty="0"/>
              <a:t>Léčba hemoragického šoku</a:t>
            </a:r>
          </a:p>
          <a:p>
            <a:r>
              <a:rPr lang="cs-CZ" dirty="0"/>
              <a:t>Vše o transfuzi krve</a:t>
            </a:r>
          </a:p>
          <a:p>
            <a:r>
              <a:rPr lang="cs-CZ" dirty="0"/>
              <a:t>Intoxikace obecně</a:t>
            </a:r>
          </a:p>
          <a:p>
            <a:pPr lvl="1"/>
            <a:r>
              <a:rPr lang="cs-CZ" dirty="0"/>
              <a:t>První pomoc</a:t>
            </a:r>
          </a:p>
          <a:p>
            <a:pPr lvl="1"/>
            <a:r>
              <a:rPr lang="cs-CZ" dirty="0"/>
              <a:t>Léčba</a:t>
            </a:r>
          </a:p>
          <a:p>
            <a:pPr lvl="1"/>
            <a:r>
              <a:rPr lang="cs-CZ" dirty="0"/>
              <a:t>Základní antidota</a:t>
            </a:r>
          </a:p>
          <a:p>
            <a:r>
              <a:rPr lang="cs-CZ" dirty="0"/>
              <a:t>Intoxikace – CO, paracetamol, metanol, etylenglykol, dráždivé plyny</a:t>
            </a:r>
            <a:r>
              <a:rPr lang="cs-CZ"/>
              <a:t>, návykové </a:t>
            </a:r>
            <a:r>
              <a:rPr lang="cs-CZ" dirty="0"/>
              <a:t>látkami</a:t>
            </a:r>
          </a:p>
          <a:p>
            <a:r>
              <a:rPr lang="cs-CZ" dirty="0"/>
              <a:t>Principy eliminačních metod</a:t>
            </a:r>
          </a:p>
          <a:p>
            <a:pPr lvl="1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704592113"/>
      </p:ext>
    </p:extLst>
  </p:cSld>
  <p:clrMapOvr>
    <a:masterClrMapping/>
  </p:clrMapOvr>
</p:sld>
</file>

<file path=ppt/slides/slide1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cs-CZ" dirty="0"/>
              <a:t>Děkuji za pozornost</a:t>
            </a:r>
          </a:p>
        </p:txBody>
      </p:sp>
      <p:sp>
        <p:nvSpPr>
          <p:cNvPr id="5" name="Podnadpis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750219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7" name="Text Box 1"/>
          <p:cNvSpPr txBox="1">
            <a:spLocks noChangeArrowheads="1"/>
          </p:cNvSpPr>
          <p:nvPr/>
        </p:nvSpPr>
        <p:spPr bwMode="auto">
          <a:xfrm>
            <a:off x="250825" y="577850"/>
            <a:ext cx="8642350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Šok vzniká:</a:t>
            </a:r>
          </a:p>
        </p:txBody>
      </p:sp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250825" y="2060575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většinou kolapsem kardiovaskulárního systému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vzácně poruchou využití O</a:t>
            </a:r>
            <a:r>
              <a:rPr lang="cs-CZ" altLang="cs-CZ" sz="3200" baseline="-25000">
                <a:latin typeface="Calibri" panose="020F0502020204030204" pitchFamily="34" charset="0"/>
                <a:ea typeface="Microsoft YaHei" panose="020B0503020204020204" pitchFamily="34" charset="-122"/>
              </a:rPr>
              <a:t>2</a:t>
            </a: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 buňkou 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(kyanidy)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995908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1" name="Text Box 1"/>
          <p:cNvSpPr txBox="1">
            <a:spLocks noChangeArrowheads="1"/>
          </p:cNvSpPr>
          <p:nvPr/>
        </p:nvSpPr>
        <p:spPr bwMode="auto">
          <a:xfrm>
            <a:off x="323850" y="790575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</a:rPr>
              <a:t>zatímco příčiny šoku jsou různorodé,  následky šoku jsou shodné: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</a:endParaRPr>
          </a:p>
          <a:p>
            <a:pPr algn="ctr">
              <a:spcBef>
                <a:spcPts val="1100"/>
              </a:spcBef>
              <a:buClrTx/>
              <a:buFontTx/>
              <a:buNone/>
            </a:pPr>
            <a:r>
              <a:rPr lang="cs-CZ" altLang="cs-CZ" sz="4400">
                <a:latin typeface="Calibri" panose="020F0502020204030204" pitchFamily="34" charset="0"/>
              </a:rPr>
              <a:t>Selhání funkce buněk životně důležitých orgánů!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5122" name="Text Box 2"/>
          <p:cNvSpPr txBox="1">
            <a:spLocks noChangeArrowheads="1"/>
          </p:cNvSpPr>
          <p:nvPr/>
        </p:nvSpPr>
        <p:spPr bwMode="auto">
          <a:xfrm>
            <a:off x="4427538" y="333375"/>
            <a:ext cx="4716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28917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Text Box 1"/>
          <p:cNvSpPr txBox="1">
            <a:spLocks noChangeArrowheads="1"/>
          </p:cNvSpPr>
          <p:nvPr/>
        </p:nvSpPr>
        <p:spPr bwMode="auto">
          <a:xfrm>
            <a:off x="523875" y="239713"/>
            <a:ext cx="808037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Dělení šoku</a:t>
            </a:r>
          </a:p>
        </p:txBody>
      </p:sp>
      <p:sp>
        <p:nvSpPr>
          <p:cNvPr id="6146" name="Text Box 2"/>
          <p:cNvSpPr txBox="1">
            <a:spLocks noChangeArrowheads="1"/>
          </p:cNvSpPr>
          <p:nvPr/>
        </p:nvSpPr>
        <p:spPr bwMode="auto">
          <a:xfrm>
            <a:off x="250825" y="1052513"/>
            <a:ext cx="8496300" cy="42481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hypovolemický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(hemorhagický, popáleninový,   ADH)</a:t>
            </a:r>
          </a:p>
          <a:p>
            <a:pPr>
              <a:lnSpc>
                <a:spcPct val="9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distribuční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(toxicko-septický, anafylaktický, neurogenní)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obstrukční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(tamponáda perikardu, masivní PE)</a:t>
            </a: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kardiogenní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(rozsáhlý IM, maligní arytmie)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					</a:t>
            </a:r>
          </a:p>
          <a:p>
            <a:pPr>
              <a:lnSpc>
                <a:spcPct val="90000"/>
              </a:lnSpc>
              <a:spcBef>
                <a:spcPts val="60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</a:t>
            </a:r>
          </a:p>
        </p:txBody>
      </p:sp>
      <p:sp>
        <p:nvSpPr>
          <p:cNvPr id="6147" name="Line 3"/>
          <p:cNvSpPr>
            <a:spLocks noChangeShapeType="1"/>
          </p:cNvSpPr>
          <p:nvPr/>
        </p:nvSpPr>
        <p:spPr bwMode="auto">
          <a:xfrm>
            <a:off x="6804025" y="1125538"/>
            <a:ext cx="1588" cy="287337"/>
          </a:xfrm>
          <a:prstGeom prst="line">
            <a:avLst/>
          </a:prstGeom>
          <a:noFill/>
          <a:ln w="93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2082731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Oběhová nedostatečnost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Definice</a:t>
            </a:r>
          </a:p>
          <a:p>
            <a:pPr lvl="1"/>
            <a:r>
              <a:rPr lang="cs-CZ" dirty="0"/>
              <a:t>Nepoměr mezi činností srdce a odporem periferních cév</a:t>
            </a:r>
          </a:p>
          <a:p>
            <a:r>
              <a:rPr lang="cs-CZ" dirty="0"/>
              <a:t>Jedna z nejčastějších příčin smrti</a:t>
            </a:r>
          </a:p>
          <a:p>
            <a:pPr lvl="1"/>
            <a:r>
              <a:rPr lang="cs-CZ" dirty="0"/>
              <a:t>USA &gt; 40 % všech úmrtí</a:t>
            </a:r>
          </a:p>
          <a:p>
            <a:pPr lvl="2"/>
            <a:r>
              <a:rPr lang="cs-CZ" dirty="0"/>
              <a:t>ICHS  80 % úmrtí</a:t>
            </a:r>
          </a:p>
          <a:p>
            <a:pPr lvl="2"/>
            <a:r>
              <a:rPr lang="cs-CZ" dirty="0"/>
              <a:t>5-10 % - následky hypertense, VVV, chlopenní vady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3" name="Text Box 1"/>
          <p:cNvSpPr txBox="1">
            <a:spLocks noChangeArrowheads="1"/>
          </p:cNvSpPr>
          <p:nvPr/>
        </p:nvSpPr>
        <p:spPr bwMode="auto">
          <a:xfrm>
            <a:off x="395288" y="290513"/>
            <a:ext cx="8353425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1. (akutní) fáze šoku</a:t>
            </a:r>
          </a:p>
        </p:txBody>
      </p:sp>
      <p:sp>
        <p:nvSpPr>
          <p:cNvPr id="8194" name="Text Box 2"/>
          <p:cNvSpPr txBox="1">
            <a:spLocks noChangeArrowheads="1"/>
          </p:cNvSpPr>
          <p:nvPr/>
        </p:nvSpPr>
        <p:spPr bwMode="auto">
          <a:xfrm>
            <a:off x="250825" y="1862138"/>
            <a:ext cx="8642350" cy="3214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ClrTx/>
              <a:buFontTx/>
              <a:buNone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reakce sympatiku: (↑ CO, ↑ SVR – centralizace)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	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- přerozdělení toku do vitálně důležitých orgánů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endParaRPr lang="cs-CZ" altLang="cs-CZ" sz="24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    - </a:t>
            </a:r>
            <a:r>
              <a:rPr lang="cs-CZ" altLang="cs-CZ" sz="24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mikrocirkulace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: </a:t>
            </a:r>
          </a:p>
          <a:p>
            <a:pPr>
              <a:spcBef>
                <a:spcPts val="600"/>
              </a:spcBef>
              <a:buFont typeface="Arial" pitchFamily="34" charset="0"/>
              <a:buChar char="•"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napřed - kontrakce arteriol (SVR) - ↓ hydrostatického tlaku v kapiláře → nasávání H2O z </a:t>
            </a:r>
            <a:r>
              <a:rPr lang="cs-CZ" altLang="cs-CZ" sz="24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intersticia</a:t>
            </a:r>
            <a:endParaRPr lang="cs-CZ" altLang="cs-CZ" sz="24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ClrTx/>
              <a:buFont typeface="Arial" pitchFamily="34" charset="0"/>
              <a:buChar char="•"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potom  - kontrakce </a:t>
            </a:r>
            <a:r>
              <a:rPr lang="cs-CZ" altLang="cs-CZ" sz="24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venul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 -  ↑ </a:t>
            </a:r>
            <a:r>
              <a:rPr lang="cs-CZ" altLang="cs-CZ" sz="24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preload</a:t>
            </a:r>
            <a:endParaRPr lang="cs-CZ" altLang="cs-CZ" sz="24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8195" name="Rectangle 3"/>
          <p:cNvSpPr>
            <a:spLocks noChangeArrowheads="1"/>
          </p:cNvSpPr>
          <p:nvPr/>
        </p:nvSpPr>
        <p:spPr bwMode="auto">
          <a:xfrm>
            <a:off x="827088" y="5589588"/>
            <a:ext cx="6264275" cy="431800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7313"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cs-CZ" altLang="cs-CZ" b="1">
                <a:solidFill>
                  <a:srgbClr val="0000FF"/>
                </a:solidFill>
                <a:latin typeface="Calibri" panose="020F0502020204030204" pitchFamily="34" charset="0"/>
              </a:rPr>
              <a:t>vede ke kompenzaci ztráty až 30 % objemu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7150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7" name="Text Box 1"/>
          <p:cNvSpPr txBox="1">
            <a:spLocks noChangeArrowheads="1"/>
          </p:cNvSpPr>
          <p:nvPr/>
        </p:nvSpPr>
        <p:spPr bwMode="auto">
          <a:xfrm>
            <a:off x="250825" y="392113"/>
            <a:ext cx="86423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2. (subakutní) fáze šoku</a:t>
            </a:r>
          </a:p>
        </p:txBody>
      </p:sp>
      <p:sp>
        <p:nvSpPr>
          <p:cNvPr id="9218" name="Text Box 2"/>
          <p:cNvSpPr txBox="1">
            <a:spLocks noChangeArrowheads="1"/>
          </p:cNvSpPr>
          <p:nvPr/>
        </p:nvSpPr>
        <p:spPr bwMode="auto">
          <a:xfrm>
            <a:off x="395288" y="1484313"/>
            <a:ext cx="8229600" cy="40624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</a:pPr>
            <a:r>
              <a:rPr lang="cs-CZ" altLang="cs-CZ" sz="30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mikrocirkulace</a:t>
            </a:r>
            <a:r>
              <a:rPr lang="cs-CZ" altLang="cs-CZ" sz="3000" dirty="0">
                <a:latin typeface="Calibri" panose="020F0502020204030204" pitchFamily="34" charset="0"/>
                <a:ea typeface="Microsoft YaHei" panose="020B0503020204020204" pitchFamily="34" charset="-122"/>
              </a:rPr>
              <a:t>:</a:t>
            </a:r>
          </a:p>
          <a:p>
            <a:pPr lvl="1">
              <a:lnSpc>
                <a:spcPct val="90000"/>
              </a:lnSpc>
              <a:spcBef>
                <a:spcPts val="475"/>
              </a:spcBef>
              <a:buFont typeface="Arial" panose="020B0604020202020204" pitchFamily="34" charset="0"/>
              <a:buChar char="–"/>
            </a:pPr>
            <a:r>
              <a:rPr lang="cs-CZ" altLang="cs-CZ" sz="1900" dirty="0">
                <a:latin typeface="Calibri" panose="020F0502020204030204" pitchFamily="34" charset="0"/>
                <a:ea typeface="Microsoft YaHei" panose="020B0503020204020204" pitchFamily="34" charset="-122"/>
              </a:rPr>
              <a:t>lokální vyplavení kyselých metabolitů + </a:t>
            </a:r>
            <a:r>
              <a:rPr lang="cs-CZ" altLang="cs-CZ" sz="19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vazoaktivních</a:t>
            </a:r>
            <a:r>
              <a:rPr lang="cs-CZ" altLang="cs-CZ" sz="1900" dirty="0">
                <a:latin typeface="Calibri" panose="020F0502020204030204" pitchFamily="34" charset="0"/>
                <a:ea typeface="Microsoft YaHei" panose="020B0503020204020204" pitchFamily="34" charset="-122"/>
              </a:rPr>
              <a:t> substancí (histamin a bradykinin)</a:t>
            </a: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endParaRPr lang="cs-CZ" altLang="cs-CZ" sz="2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		dilatace arteriol + 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↑</a:t>
            </a: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 fenestrace endotelu </a:t>
            </a: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                           - únik vody do tkání (intersticiální edém)</a:t>
            </a: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		</a:t>
            </a: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		kontrakce </a:t>
            </a:r>
            <a:r>
              <a:rPr lang="cs-CZ" altLang="cs-CZ" sz="22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venul</a:t>
            </a: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 přetrvává </a:t>
            </a: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r>
              <a:rPr lang="cs-CZ" altLang="cs-CZ" sz="2200" dirty="0">
                <a:latin typeface="Calibri" panose="020F0502020204030204" pitchFamily="34" charset="0"/>
                <a:ea typeface="Microsoft YaHei" panose="020B0503020204020204" pitchFamily="34" charset="-122"/>
              </a:rPr>
              <a:t>                           - podpora úniku H2O + </a:t>
            </a:r>
            <a:r>
              <a:rPr lang="cs-CZ" altLang="cs-CZ" sz="22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hemokoncentrace</a:t>
            </a:r>
            <a:endParaRPr lang="cs-CZ" altLang="cs-CZ" sz="2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50"/>
              </a:spcBef>
              <a:buFont typeface="Arial" panose="020B0604020202020204" pitchFamily="34" charset="0"/>
              <a:buNone/>
            </a:pPr>
            <a:endParaRPr lang="cs-CZ" altLang="cs-CZ" sz="2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50"/>
              </a:spcBef>
              <a:buClrTx/>
              <a:buFontTx/>
              <a:buNone/>
            </a:pPr>
            <a:endParaRPr lang="cs-CZ" altLang="cs-CZ" sz="2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9219" name="Text Box 3"/>
          <p:cNvSpPr txBox="1">
            <a:spLocks noChangeArrowheads="1"/>
          </p:cNvSpPr>
          <p:nvPr/>
        </p:nvSpPr>
        <p:spPr bwMode="auto">
          <a:xfrm>
            <a:off x="4427538" y="333375"/>
            <a:ext cx="4716462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9220" name="Rectangle 4"/>
          <p:cNvSpPr>
            <a:spLocks noChangeArrowheads="1"/>
          </p:cNvSpPr>
          <p:nvPr/>
        </p:nvSpPr>
        <p:spPr bwMode="auto">
          <a:xfrm>
            <a:off x="1403350" y="5805488"/>
            <a:ext cx="6264275" cy="792162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7313"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alibri" panose="020F0502020204030204" pitchFamily="34" charset="0"/>
              </a:rPr>
              <a:t>Výsledek: - agregace ERY a TRC </a:t>
            </a:r>
          </a:p>
          <a:p>
            <a:pPr>
              <a:spcBef>
                <a:spcPts val="450"/>
              </a:spcBef>
              <a:buClrTx/>
              <a:buFontTx/>
              <a:buNone/>
            </a:pPr>
            <a:r>
              <a:rPr lang="cs-CZ" altLang="cs-CZ" b="1">
                <a:solidFill>
                  <a:srgbClr val="0000FF"/>
                </a:solidFill>
                <a:latin typeface="Calibri" panose="020F0502020204030204" pitchFamily="34" charset="0"/>
              </a:rPr>
              <a:t>  </a:t>
            </a:r>
            <a:r>
              <a:rPr lang="en-US" altLang="cs-CZ" b="1">
                <a:solidFill>
                  <a:srgbClr val="0000FF"/>
                </a:solidFill>
                <a:latin typeface="Calibri" panose="020F0502020204030204" pitchFamily="34" charset="0"/>
              </a:rPr>
              <a:t>                - zhoršení hypoxie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00183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1" name="Text Box 1"/>
          <p:cNvSpPr txBox="1">
            <a:spLocks noChangeArrowheads="1"/>
          </p:cNvSpPr>
          <p:nvPr/>
        </p:nvSpPr>
        <p:spPr bwMode="auto">
          <a:xfrm>
            <a:off x="250825" y="392113"/>
            <a:ext cx="84978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3. (chronická) fáze šoku </a:t>
            </a:r>
            <a:r>
              <a:rPr lang="cs-CZ" altLang="cs-CZ" sz="2900">
                <a:latin typeface="Calibri" panose="020F0502020204030204" pitchFamily="34" charset="0"/>
                <a:ea typeface="Microsoft YaHei" panose="020B0503020204020204" pitchFamily="34" charset="-122"/>
              </a:rPr>
              <a:t>(fixovaný šok)</a:t>
            </a:r>
          </a:p>
        </p:txBody>
      </p:sp>
      <p:sp>
        <p:nvSpPr>
          <p:cNvPr id="10242" name="Text Box 2"/>
          <p:cNvSpPr txBox="1">
            <a:spLocks noChangeArrowheads="1"/>
          </p:cNvSpPr>
          <p:nvPr/>
        </p:nvSpPr>
        <p:spPr bwMode="auto">
          <a:xfrm>
            <a:off x="457200" y="1862138"/>
            <a:ext cx="8229600" cy="3387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ztráta funkce membrán (ischemie + reperfúze)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průnik toxinů do systémové cirkulace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  imunity 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(komplement; kalikrein-kinin; metabolismus kyseliny               	          arachidonové; TNF a; IL 1, 6 a 9)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SIRS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MODS 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(důsledek)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ClrTx/>
              <a:buFontTx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0243" name="Rectangle 3"/>
          <p:cNvSpPr>
            <a:spLocks noChangeArrowheads="1"/>
          </p:cNvSpPr>
          <p:nvPr/>
        </p:nvSpPr>
        <p:spPr bwMode="auto">
          <a:xfrm>
            <a:off x="1331913" y="5445125"/>
            <a:ext cx="6264275" cy="431800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7313"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450"/>
              </a:spcBef>
              <a:buClrTx/>
              <a:buFontTx/>
              <a:buNone/>
            </a:pPr>
            <a:r>
              <a:rPr lang="en-US" altLang="cs-CZ" b="1">
                <a:solidFill>
                  <a:srgbClr val="0000FF"/>
                </a:solidFill>
                <a:latin typeface="Calibri" panose="020F0502020204030204" pitchFamily="34" charset="0"/>
              </a:rPr>
              <a:t>velmi nepříznivá prognóza</a:t>
            </a:r>
          </a:p>
        </p:txBody>
      </p:sp>
      <p:sp>
        <p:nvSpPr>
          <p:cNvPr id="10244" name="Line 4"/>
          <p:cNvSpPr>
            <a:spLocks noChangeShapeType="1"/>
          </p:cNvSpPr>
          <p:nvPr/>
        </p:nvSpPr>
        <p:spPr bwMode="auto">
          <a:xfrm>
            <a:off x="827088" y="2781300"/>
            <a:ext cx="1587" cy="360363"/>
          </a:xfrm>
          <a:prstGeom prst="line">
            <a:avLst/>
          </a:prstGeom>
          <a:noFill/>
          <a:ln w="3816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648734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5" name="Text Box 1"/>
          <p:cNvSpPr txBox="1">
            <a:spLocks noChangeArrowheads="1"/>
          </p:cNvSpPr>
          <p:nvPr/>
        </p:nvSpPr>
        <p:spPr bwMode="auto">
          <a:xfrm>
            <a:off x="250825" y="290513"/>
            <a:ext cx="51133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orgány při šoku</a:t>
            </a:r>
          </a:p>
        </p:txBody>
      </p:sp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539552" y="1844824"/>
            <a:ext cx="8208963" cy="4792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střevo – citlivé na ischémii 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		(ztráta bariéry - toxiny oběhu)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ledviny – tolerance ischémie až 90 minut     	     	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(MAP &lt; 60 torr - ledvinný práh) </a:t>
            </a:r>
          </a:p>
          <a:p>
            <a:pPr lvl="1">
              <a:spcBef>
                <a:spcPts val="600"/>
              </a:spcBef>
              <a:buFont typeface="Arial" panose="020B0604020202020204" pitchFamily="34" charset="0"/>
              <a:buChar char="–"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potom: tubulární nekróza (šoková ledvina)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plíce – chronická fáze 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		(toxické poškození alveolo-kapilární membrány, 	 	 intersticiální edém – ARDS)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80782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9" name="Text Box 1"/>
          <p:cNvSpPr txBox="1">
            <a:spLocks noChangeArrowheads="1"/>
          </p:cNvSpPr>
          <p:nvPr/>
        </p:nvSpPr>
        <p:spPr bwMode="auto">
          <a:xfrm>
            <a:off x="323850" y="1268413"/>
            <a:ext cx="8496300" cy="5164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krev - porucha srážlivosti 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	              (DIC, diluční koagulopatie) </a:t>
            </a:r>
          </a:p>
          <a:p>
            <a:pPr>
              <a:spcBef>
                <a:spcPts val="60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		      (při masivním přívodu náhradních roztoků)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ABR - metabolická acidóza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játra - relativně rezistentní na ischémii 		     		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(detoxikační funkce)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641613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3" name="Text Box 1"/>
          <p:cNvSpPr txBox="1">
            <a:spLocks noChangeArrowheads="1"/>
          </p:cNvSpPr>
          <p:nvPr/>
        </p:nvSpPr>
        <p:spPr bwMode="auto">
          <a:xfrm>
            <a:off x="250825" y="249238"/>
            <a:ext cx="8497888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Hemoragický šok – příčiny</a:t>
            </a:r>
          </a:p>
        </p:txBody>
      </p:sp>
      <p:sp>
        <p:nvSpPr>
          <p:cNvPr id="13314" name="Text Box 2"/>
          <p:cNvSpPr txBox="1">
            <a:spLocks noChangeArrowheads="1"/>
          </p:cNvSpPr>
          <p:nvPr/>
        </p:nvSpPr>
        <p:spPr bwMode="auto">
          <a:xfrm>
            <a:off x="468312" y="1700808"/>
            <a:ext cx="8208143" cy="515719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náhlá ztráta 1000 až 1500 ml krve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3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- zevní - rychlé, ale dobře </a:t>
            </a:r>
            <a:r>
              <a:rPr lang="cs-CZ" altLang="cs-CZ" sz="32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diagnostikovatelné</a:t>
            </a:r>
            <a:endParaRPr lang="cs-CZ" altLang="cs-CZ" sz="3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32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450"/>
              </a:spcBef>
              <a:buClrTx/>
              <a:buFontTx/>
              <a:buChar char="-"/>
            </a:pP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vnitřní – hůře </a:t>
            </a:r>
            <a:r>
              <a:rPr lang="cs-CZ" altLang="cs-CZ" sz="32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diagnostikovatelné</a:t>
            </a:r>
            <a:r>
              <a:rPr lang="cs-CZ" altLang="cs-CZ" sz="3200" dirty="0">
                <a:latin typeface="Calibri" panose="020F0502020204030204" pitchFamily="34" charset="0"/>
                <a:ea typeface="Microsoft YaHei" panose="020B0503020204020204" pitchFamily="34" charset="-122"/>
              </a:rPr>
              <a:t>, ale možná  tamponáda přilehlými strukturami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 	</a:t>
            </a:r>
          </a:p>
          <a:p>
            <a:pPr lvl="2">
              <a:spcBef>
                <a:spcPts val="450"/>
              </a:spcBef>
              <a:buFontTx/>
              <a:buChar char="-"/>
            </a:pP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cs-CZ" altLang="cs-CZ" sz="20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retroperitoneum</a:t>
            </a:r>
            <a:endParaRPr lang="cs-CZ" altLang="cs-CZ" sz="36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279296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7" name="Text Box 1"/>
          <p:cNvSpPr txBox="1">
            <a:spLocks noChangeArrowheads="1"/>
          </p:cNvSpPr>
          <p:nvPr/>
        </p:nvSpPr>
        <p:spPr bwMode="auto">
          <a:xfrm>
            <a:off x="250825" y="392113"/>
            <a:ext cx="8642350" cy="6397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Hemoragický šok – příčiny</a:t>
            </a:r>
          </a:p>
        </p:txBody>
      </p:sp>
      <p:sp>
        <p:nvSpPr>
          <p:cNvPr id="14338" name="Text Box 2"/>
          <p:cNvSpPr txBox="1">
            <a:spLocks noChangeArrowheads="1"/>
          </p:cNvSpPr>
          <p:nvPr/>
        </p:nvSpPr>
        <p:spPr bwMode="auto">
          <a:xfrm>
            <a:off x="395288" y="1773238"/>
            <a:ext cx="8353425" cy="4060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„chirurgické“ – příčina v poruše cévní stěny, 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	lze ošetřit operační technikou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„nechirurgické“ – způsobeno koagulopatií, neošetřitelné chirurgicky, hematologická léčba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r>
              <a:rPr lang="cs-CZ" altLang="cs-CZ" sz="2800" i="1">
                <a:latin typeface="Calibri" panose="020F0502020204030204" pitchFamily="34" charset="0"/>
                <a:ea typeface="Microsoft YaHei" panose="020B0503020204020204" pitchFamily="34" charset="-122"/>
              </a:rPr>
              <a:t>				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r>
              <a:rPr lang="cs-CZ" altLang="cs-CZ" sz="2800" i="1">
                <a:latin typeface="Calibri" panose="020F0502020204030204" pitchFamily="34" charset="0"/>
                <a:ea typeface="Microsoft YaHei" panose="020B0503020204020204" pitchFamily="34" charset="-122"/>
              </a:rPr>
              <a:t>				… mohou se kombinovat !!!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endParaRPr lang="cs-CZ" altLang="cs-CZ" sz="2800" i="1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19941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ext Box 1"/>
          <p:cNvSpPr txBox="1">
            <a:spLocks noChangeArrowheads="1"/>
          </p:cNvSpPr>
          <p:nvPr/>
        </p:nvSpPr>
        <p:spPr bwMode="auto">
          <a:xfrm>
            <a:off x="539750" y="274638"/>
            <a:ext cx="8208963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Často na sálech těchto oborů</a:t>
            </a:r>
          </a:p>
        </p:txBody>
      </p:sp>
      <p:sp>
        <p:nvSpPr>
          <p:cNvPr id="15362" name="Text Box 2"/>
          <p:cNvSpPr txBox="1">
            <a:spLocks noChangeArrowheads="1"/>
          </p:cNvSpPr>
          <p:nvPr/>
        </p:nvSpPr>
        <p:spPr bwMode="auto">
          <a:xfrm>
            <a:off x="323850" y="1557338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traumatologie 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(viz níže)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chirurgie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(netraumatická) - VCHGD; tu trávící trubice; jícnové 		   		  varixy; hemoroidy + ruptury velkých cév (AAA) etc.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gynekologie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- atonie dělohy, placenta previa, EUG etc.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urologie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- tu ledviny, močového měchýře, prostaty etc.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neurochirurgie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- krvácení z mozkových splavů a mozku (při 			    otevřených poraněních a operaci) etc.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další …</a:t>
            </a:r>
          </a:p>
          <a:p>
            <a:pPr>
              <a:lnSpc>
                <a:spcPct val="9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93516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ext Box 1"/>
          <p:cNvSpPr txBox="1">
            <a:spLocks noChangeArrowheads="1"/>
          </p:cNvSpPr>
          <p:nvPr/>
        </p:nvSpPr>
        <p:spPr bwMode="auto">
          <a:xfrm>
            <a:off x="592138" y="274638"/>
            <a:ext cx="79406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Příklady odhadů krevních ztrát</a:t>
            </a:r>
          </a:p>
        </p:txBody>
      </p:sp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457200" y="2517775"/>
            <a:ext cx="8229600" cy="3743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7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pánev      		- 5000 ml   </a:t>
            </a:r>
            <a:r>
              <a:rPr lang="cs-CZ" altLang="cs-CZ">
                <a:latin typeface="Calibri" panose="020F0502020204030204" pitchFamily="34" charset="0"/>
                <a:ea typeface="Microsoft YaHei" panose="020B0503020204020204" pitchFamily="34" charset="-122"/>
              </a:rPr>
              <a:t>(šok)</a:t>
            </a:r>
          </a:p>
          <a:p>
            <a:pPr>
              <a:lnSpc>
                <a:spcPct val="70000"/>
              </a:lnSpc>
              <a:spcBef>
                <a:spcPts val="45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stehno     		- 2000 ml   </a:t>
            </a:r>
            <a:r>
              <a:rPr lang="cs-CZ" altLang="cs-CZ">
                <a:latin typeface="Calibri" panose="020F0502020204030204" pitchFamily="34" charset="0"/>
                <a:ea typeface="Microsoft YaHei" panose="020B0503020204020204" pitchFamily="34" charset="-122"/>
              </a:rPr>
              <a:t>(šok)</a:t>
            </a: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bérec       		- 1000 ml</a:t>
            </a: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paže        		-   800 ml</a:t>
            </a: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Char char="•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předloktí  		-   400 ml</a:t>
            </a: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70000"/>
              </a:lnSpc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70000"/>
              </a:lnSpc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16387" name="Rectangle 3"/>
          <p:cNvSpPr>
            <a:spLocks noChangeArrowheads="1"/>
          </p:cNvSpPr>
          <p:nvPr/>
        </p:nvSpPr>
        <p:spPr bwMode="auto">
          <a:xfrm>
            <a:off x="827088" y="5445125"/>
            <a:ext cx="7416800" cy="647700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7313"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87313" algn="l"/>
                <a:tab pos="1001713" algn="l"/>
                <a:tab pos="1916113" algn="l"/>
                <a:tab pos="2830513" algn="l"/>
                <a:tab pos="3744913" algn="l"/>
                <a:tab pos="4659313" algn="l"/>
                <a:tab pos="5573713" algn="l"/>
                <a:tab pos="6488113" algn="l"/>
                <a:tab pos="7402513" algn="l"/>
                <a:tab pos="8316913" algn="l"/>
                <a:tab pos="9231313" algn="l"/>
                <a:tab pos="101457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Tx/>
              <a:buFontTx/>
              <a:buNone/>
            </a:pPr>
            <a:r>
              <a:rPr lang="pl-PL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Máme VŽDY tendenci ztráty PODCENIT !!!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317664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Text Box 1"/>
          <p:cNvSpPr txBox="1">
            <a:spLocks noChangeArrowheads="1"/>
          </p:cNvSpPr>
          <p:nvPr/>
        </p:nvSpPr>
        <p:spPr bwMode="auto">
          <a:xfrm>
            <a:off x="592138" y="274638"/>
            <a:ext cx="8228012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Klinické příznaky hemoragického šoku</a:t>
            </a:r>
          </a:p>
        </p:txBody>
      </p:sp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323850" y="1557338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hypotenze (TKs &lt; 90 torr)</a:t>
            </a: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</a:p>
          <a:p>
            <a:pPr>
              <a:lnSpc>
                <a:spcPct val="80000"/>
              </a:lnSpc>
              <a:spcBef>
                <a:spcPts val="600"/>
              </a:spcBef>
              <a:buClrTx/>
              <a:buFontTx/>
              <a:buNone/>
            </a:pPr>
            <a:r>
              <a:rPr lang="cs-CZ" altLang="cs-CZ">
                <a:latin typeface="Calibri" panose="020F0502020204030204" pitchFamily="34" charset="0"/>
                <a:ea typeface="Microsoft YaHei" panose="020B0503020204020204" pitchFamily="34" charset="-122"/>
              </a:rPr>
              <a:t>				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(nebo pokles o 30-40 % původních hodnot)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	   	  hrubá orientace:</a:t>
            </a:r>
          </a:p>
          <a:p>
            <a:pPr>
              <a:lnSpc>
                <a:spcPct val="80000"/>
              </a:lnSpc>
              <a:spcBef>
                <a:spcPts val="60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		- tep na a. radialis TKs  </a:t>
            </a:r>
            <a:r>
              <a:rPr lang="cs-CZ" altLang="cs-CZ" sz="2400" u="sng">
                <a:latin typeface="Calibri" panose="020F0502020204030204" pitchFamily="34" charset="0"/>
                <a:ea typeface="Microsoft YaHei" panose="020B0503020204020204" pitchFamily="34" charset="-122"/>
              </a:rPr>
              <a:t>+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 90 torr			          		- tep na a. carotis ev. a. femoralis TKs </a:t>
            </a:r>
            <a:r>
              <a:rPr lang="cs-CZ" altLang="cs-CZ" sz="2400" u="sng">
                <a:latin typeface="Calibri" panose="020F0502020204030204" pitchFamily="34" charset="0"/>
                <a:ea typeface="Microsoft YaHei" panose="020B0503020204020204" pitchFamily="34" charset="-122"/>
              </a:rPr>
              <a:t>+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 60 torr</a:t>
            </a:r>
          </a:p>
          <a:p>
            <a:pPr>
              <a:lnSpc>
                <a:spcPct val="8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tachykardie</a:t>
            </a: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</a:p>
          <a:p>
            <a:pPr>
              <a:lnSpc>
                <a:spcPct val="80000"/>
              </a:lnSpc>
              <a:spcBef>
                <a:spcPts val="500"/>
              </a:spcBef>
              <a:buClrTx/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		     (pokud je více než 150/min. dif. dg. jiná příčina tachykardie)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tachypnoe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oligurie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nitkovitý puls, bledost, studený pot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porucha vědomí – neklid až bezvědomí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871634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cs-CZ" dirty="0"/>
              <a:t>Příčiny celkové oběhové insuficience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 lnSpcReduction="10000"/>
          </a:bodyPr>
          <a:lstStyle/>
          <a:p>
            <a:r>
              <a:rPr lang="cs-CZ" dirty="0"/>
              <a:t>Poruchy srdce</a:t>
            </a:r>
          </a:p>
          <a:p>
            <a:pPr lvl="1"/>
            <a:r>
              <a:rPr lang="cs-CZ" dirty="0"/>
              <a:t>Endokardu</a:t>
            </a:r>
          </a:p>
          <a:p>
            <a:pPr lvl="1"/>
            <a:r>
              <a:rPr lang="cs-CZ" dirty="0"/>
              <a:t>Myokardu</a:t>
            </a:r>
          </a:p>
          <a:p>
            <a:pPr lvl="1"/>
            <a:r>
              <a:rPr lang="cs-CZ" dirty="0"/>
              <a:t>Perikardu</a:t>
            </a:r>
          </a:p>
          <a:p>
            <a:pPr lvl="1"/>
            <a:r>
              <a:rPr lang="cs-CZ" dirty="0"/>
              <a:t>Vrozené vady</a:t>
            </a:r>
          </a:p>
          <a:p>
            <a:r>
              <a:rPr lang="cs-CZ" dirty="0"/>
              <a:t>Poruchy cévního systému</a:t>
            </a:r>
          </a:p>
          <a:p>
            <a:pPr lvl="1"/>
            <a:r>
              <a:rPr lang="cs-CZ" dirty="0"/>
              <a:t>Systémová  x  plicní hypertense</a:t>
            </a:r>
          </a:p>
          <a:p>
            <a:r>
              <a:rPr lang="cs-CZ" dirty="0"/>
              <a:t>Poruchy krevní náplně</a:t>
            </a:r>
          </a:p>
          <a:p>
            <a:pPr lvl="1"/>
            <a:r>
              <a:rPr lang="cs-CZ" dirty="0"/>
              <a:t>Hyper -   x  </a:t>
            </a:r>
            <a:r>
              <a:rPr lang="cs-CZ" dirty="0" err="1"/>
              <a:t>hypovolémie</a:t>
            </a:r>
            <a:endParaRPr lang="cs-CZ" dirty="0"/>
          </a:p>
          <a:p>
            <a:pPr lvl="1"/>
            <a:r>
              <a:rPr lang="cs-CZ" dirty="0"/>
              <a:t>Polyglobulie  x  anemie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3" name="Text Box 1"/>
          <p:cNvSpPr txBox="1">
            <a:spLocks noChangeArrowheads="1"/>
          </p:cNvSpPr>
          <p:nvPr/>
        </p:nvSpPr>
        <p:spPr bwMode="auto">
          <a:xfrm>
            <a:off x="523875" y="274638"/>
            <a:ext cx="8080375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Další známky hemoragického šoku</a:t>
            </a:r>
          </a:p>
        </p:txBody>
      </p:sp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323850" y="1774825"/>
            <a:ext cx="8496300" cy="46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↑ A-V kyslíková diference</a:t>
            </a:r>
          </a:p>
          <a:p>
            <a:pPr>
              <a:lnSpc>
                <a:spcPct val="90000"/>
              </a:lnSpc>
              <a:spcBef>
                <a:spcPts val="900"/>
              </a:spcBef>
              <a:buClrTx/>
              <a:buFontTx/>
              <a:buNone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  </a:t>
            </a:r>
          </a:p>
          <a:p>
            <a:pPr>
              <a:lnSpc>
                <a:spcPct val="90000"/>
              </a:lnSpc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↑ koncentrace laktátu</a:t>
            </a:r>
          </a:p>
          <a:p>
            <a:pPr>
              <a:lnSpc>
                <a:spcPct val="90000"/>
              </a:lnSpc>
              <a:spcBef>
                <a:spcPts val="900"/>
              </a:spcBef>
              <a:buClrTx/>
              <a:buFontTx/>
              <a:buNone/>
            </a:pPr>
            <a:endParaRPr lang="cs-CZ" altLang="cs-CZ" sz="36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↓ CVP pod 5 cm H</a:t>
            </a:r>
            <a:r>
              <a:rPr lang="cs-CZ" altLang="cs-CZ" sz="3600" baseline="-25000" dirty="0">
                <a:latin typeface="Calibri" panose="020F0502020204030204" pitchFamily="34" charset="0"/>
                <a:ea typeface="Microsoft YaHei" panose="020B0503020204020204" pitchFamily="34" charset="-122"/>
              </a:rPr>
              <a:t>2</a:t>
            </a: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O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(výjimkou je </a:t>
            </a:r>
            <a:r>
              <a:rPr lang="cs-CZ" altLang="cs-CZ" sz="20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kardiogenní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 šok)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cs-CZ" altLang="cs-CZ" sz="20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cs-CZ" altLang="cs-CZ" sz="20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600" dirty="0">
                <a:latin typeface="Calibri" panose="020F0502020204030204" pitchFamily="34" charset="0"/>
                <a:ea typeface="Microsoft YaHei" panose="020B0503020204020204" pitchFamily="34" charset="-122"/>
              </a:rPr>
              <a:t>↓ PCWP</a:t>
            </a:r>
            <a:r>
              <a:rPr lang="cs-CZ" altLang="cs-CZ" sz="2400" dirty="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(většinou na sále neměříme, výjimkou </a:t>
            </a:r>
            <a:r>
              <a:rPr lang="cs-CZ" altLang="cs-CZ" sz="2000" dirty="0" err="1">
                <a:latin typeface="Calibri" panose="020F0502020204030204" pitchFamily="34" charset="0"/>
                <a:ea typeface="Microsoft YaHei" panose="020B0503020204020204" pitchFamily="34" charset="-122"/>
              </a:rPr>
              <a:t>kardiogenní</a:t>
            </a:r>
            <a:r>
              <a:rPr lang="cs-CZ" altLang="cs-CZ" sz="2000" dirty="0">
                <a:latin typeface="Calibri" panose="020F0502020204030204" pitchFamily="34" charset="0"/>
                <a:ea typeface="Microsoft YaHei" panose="020B0503020204020204" pitchFamily="34" charset="-122"/>
              </a:rPr>
              <a:t> šok)</a:t>
            </a:r>
          </a:p>
          <a:p>
            <a:pPr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</a:pPr>
            <a:endParaRPr lang="cs-CZ" altLang="cs-CZ" sz="2000" dirty="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76750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250825" y="73025"/>
            <a:ext cx="8424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Laboratorní vyšetření:</a:t>
            </a:r>
          </a:p>
        </p:txBody>
      </p:sp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496300" cy="5454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1350"/>
              </a:spcBef>
              <a:buFont typeface="Arial" panose="020B0604020202020204" pitchFamily="34" charset="0"/>
              <a:buChar char="•"/>
            </a:pPr>
            <a:r>
              <a:rPr lang="cs-CZ" altLang="cs-CZ" sz="5400">
                <a:latin typeface="Calibri" panose="020F0502020204030204" pitchFamily="34" charset="0"/>
                <a:ea typeface="Microsoft YaHei" panose="020B0503020204020204" pitchFamily="34" charset="-122"/>
              </a:rPr>
              <a:t>KS !!! </a:t>
            </a:r>
          </a:p>
          <a:p>
            <a:pPr>
              <a:spcBef>
                <a:spcPts val="500"/>
              </a:spcBef>
              <a:buClrTx/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		(na všechny žádanky napsat STATIM + VITÁLNÍ INDIKACE!!!)</a:t>
            </a:r>
          </a:p>
          <a:p>
            <a:pPr>
              <a:spcBef>
                <a:spcPts val="500"/>
              </a:spcBef>
              <a:buClrTx/>
              <a:buFontTx/>
              <a:buNone/>
            </a:pPr>
            <a:endParaRPr lang="cs-CZ" altLang="cs-CZ" sz="20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KO (RBC; WBC; HGB; HTC; TRC !)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koagulace (včetně ATIII a DD)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dále -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ABR; ionty (včetně Ca</a:t>
            </a:r>
            <a:r>
              <a:rPr lang="cs-CZ" altLang="cs-CZ" sz="2400" baseline="30000">
                <a:latin typeface="Calibri" panose="020F0502020204030204" pitchFamily="34" charset="0"/>
                <a:ea typeface="Microsoft YaHei" panose="020B0503020204020204" pitchFamily="34" charset="-122"/>
              </a:rPr>
              <a:t>2+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); urea, kreatinin; laktát</a:t>
            </a: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600"/>
              </a:spcBef>
              <a:buFont typeface="Arial" panose="020B0604020202020204" pitchFamily="34" charset="0"/>
              <a:buNone/>
            </a:pPr>
            <a:endParaRPr lang="cs-CZ" altLang="cs-CZ" sz="24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88204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Text Box 1"/>
          <p:cNvSpPr txBox="1">
            <a:spLocks noChangeArrowheads="1"/>
          </p:cNvSpPr>
          <p:nvPr/>
        </p:nvSpPr>
        <p:spPr bwMode="auto">
          <a:xfrm>
            <a:off x="250825" y="219075"/>
            <a:ext cx="849788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Co monitorujeme?</a:t>
            </a:r>
          </a:p>
        </p:txBody>
      </p:sp>
      <p:sp>
        <p:nvSpPr>
          <p:cNvPr id="21506" name="Text Box 2"/>
          <p:cNvSpPr txBox="1">
            <a:spLocks noChangeArrowheads="1"/>
          </p:cNvSpPr>
          <p:nvPr/>
        </p:nvSpPr>
        <p:spPr bwMode="auto">
          <a:xfrm>
            <a:off x="827088" y="1268413"/>
            <a:ext cx="8316912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klinický stav pacienta </a:t>
            </a:r>
          </a:p>
          <a:p>
            <a:pPr>
              <a:lnSpc>
                <a:spcPct val="80000"/>
              </a:lnSpc>
              <a:spcBef>
                <a:spcPts val="450"/>
              </a:spcBef>
              <a:buClrTx/>
              <a:buFontTx/>
              <a:buNone/>
            </a:pP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	</a:t>
            </a:r>
            <a:r>
              <a:rPr lang="cs-CZ" altLang="cs-CZ" b="1">
                <a:latin typeface="Calibri" panose="020F0502020204030204" pitchFamily="34" charset="0"/>
                <a:ea typeface="Microsoft YaHei" panose="020B0503020204020204" pitchFamily="34" charset="-122"/>
              </a:rPr>
              <a:t>(GCS; vzhled a barvu kůže a spojivek; kapilární plnění; puls pohmatem; TT)</a:t>
            </a:r>
          </a:p>
          <a:p>
            <a:pPr>
              <a:lnSpc>
                <a:spcPct val="80000"/>
              </a:lnSpc>
              <a:spcBef>
                <a:spcPts val="450"/>
              </a:spcBef>
              <a:buFont typeface="Arial" panose="020B0604020202020204" pitchFamily="34" charset="0"/>
              <a:buNone/>
            </a:pPr>
            <a:endParaRPr lang="cs-CZ" altLang="cs-CZ" b="1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NIBP/ IBP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EKG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CVP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SpO</a:t>
            </a:r>
            <a:r>
              <a:rPr lang="cs-CZ" altLang="cs-CZ" sz="3200" baseline="-25000">
                <a:latin typeface="Calibri" panose="020F0502020204030204" pitchFamily="34" charset="0"/>
                <a:ea typeface="Microsoft YaHei" panose="020B0503020204020204" pitchFamily="34" charset="-122"/>
              </a:rPr>
              <a:t>2 </a:t>
            </a: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,</a:t>
            </a:r>
            <a:r>
              <a:rPr lang="cs-CZ" altLang="cs-CZ" sz="3200" baseline="-2500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ETCO</a:t>
            </a:r>
            <a:r>
              <a:rPr lang="cs-CZ" altLang="cs-CZ" sz="3200" baseline="-25000">
                <a:latin typeface="Calibri" panose="020F0502020204030204" pitchFamily="34" charset="0"/>
                <a:ea typeface="Microsoft YaHei" panose="020B0503020204020204" pitchFamily="34" charset="-122"/>
              </a:rPr>
              <a:t>2</a:t>
            </a: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lnSpc>
                <a:spcPct val="80000"/>
              </a:lnSpc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diuresa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179929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29" name="Text Box 1"/>
          <p:cNvSpPr txBox="1">
            <a:spLocks noChangeArrowheads="1"/>
          </p:cNvSpPr>
          <p:nvPr/>
        </p:nvSpPr>
        <p:spPr bwMode="auto">
          <a:xfrm>
            <a:off x="523875" y="274638"/>
            <a:ext cx="8008938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Terapie hemoragického šoku</a:t>
            </a:r>
          </a:p>
        </p:txBody>
      </p:sp>
      <p:sp>
        <p:nvSpPr>
          <p:cNvPr id="22530" name="Text Box 2"/>
          <p:cNvSpPr txBox="1">
            <a:spLocks noChangeArrowheads="1"/>
          </p:cNvSpPr>
          <p:nvPr/>
        </p:nvSpPr>
        <p:spPr bwMode="auto">
          <a:xfrm>
            <a:off x="457200" y="1862138"/>
            <a:ext cx="4475163" cy="14366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1000"/>
              </a:spcBef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Cíle:</a:t>
            </a:r>
          </a:p>
          <a:p>
            <a:pPr>
              <a:spcBef>
                <a:spcPts val="1000"/>
              </a:spcBef>
              <a:buClrTx/>
              <a:buFontTx/>
              <a:buNone/>
            </a:pPr>
            <a:endParaRPr lang="cs-CZ" altLang="cs-CZ" sz="40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2531" name="Rectangle 3"/>
          <p:cNvSpPr>
            <a:spLocks noChangeArrowheads="1"/>
          </p:cNvSpPr>
          <p:nvPr/>
        </p:nvSpPr>
        <p:spPr bwMode="auto">
          <a:xfrm>
            <a:off x="457200" y="3429000"/>
            <a:ext cx="8280400" cy="1728788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5725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 	zastavit krvácení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 	zajistit </a:t>
            </a:r>
            <a:r>
              <a:rPr lang="cs-CZ" altLang="cs-CZ" sz="2800" b="1" dirty="0" err="1">
                <a:solidFill>
                  <a:srgbClr val="0000FF"/>
                </a:solidFill>
                <a:latin typeface="Calibri" panose="020F0502020204030204" pitchFamily="34" charset="0"/>
              </a:rPr>
              <a:t>perfúzi</a:t>
            </a:r>
            <a:r>
              <a:rPr lang="cs-CZ" altLang="cs-CZ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 orgánů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 dirty="0">
                <a:solidFill>
                  <a:srgbClr val="0000FF"/>
                </a:solidFill>
                <a:latin typeface="Calibri" panose="020F0502020204030204" pitchFamily="34" charset="0"/>
              </a:rPr>
              <a:t> 	nahradit objem ztracené krve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endParaRPr lang="cs-CZ" altLang="cs-CZ" sz="2800" b="1" dirty="0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sp>
        <p:nvSpPr>
          <p:cNvPr id="22532" name="Rectangle 4"/>
          <p:cNvSpPr>
            <a:spLocks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3" name="Rectangle 5"/>
          <p:cNvSpPr>
            <a:spLocks noChangeArrowheads="1"/>
          </p:cNvSpPr>
          <p:nvPr/>
        </p:nvSpPr>
        <p:spPr bwMode="auto">
          <a:xfrm>
            <a:off x="63500" y="-384175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4" name="AutoShape 6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5" name="AutoShape 7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6" name="AutoShape 8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7" name="AutoShape 9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2538" name="AutoShape 10"/>
          <p:cNvSpPr>
            <a:spLocks noChangeAspect="1" noChangeArrowheads="1"/>
          </p:cNvSpPr>
          <p:nvPr/>
        </p:nvSpPr>
        <p:spPr bwMode="auto">
          <a:xfrm>
            <a:off x="155575" y="46038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8988125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3" name="Text Box 1"/>
          <p:cNvSpPr txBox="1">
            <a:spLocks noChangeArrowheads="1"/>
          </p:cNvSpPr>
          <p:nvPr/>
        </p:nvSpPr>
        <p:spPr bwMode="auto">
          <a:xfrm>
            <a:off x="250825" y="42863"/>
            <a:ext cx="4681538" cy="762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400">
                <a:latin typeface="Calibri" panose="020F0502020204030204" pitchFamily="34" charset="0"/>
                <a:ea typeface="Microsoft YaHei" panose="020B0503020204020204" pitchFamily="34" charset="-122"/>
              </a:rPr>
              <a:t>Priorita</a:t>
            </a:r>
          </a:p>
        </p:txBody>
      </p:sp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179388" y="1268413"/>
            <a:ext cx="5113337" cy="60801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indent="-28416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800"/>
              </a:spcBef>
              <a:buClrTx/>
              <a:buFontTx/>
              <a:buNone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zajištění žilních vstupů minimálně 2x i.v. kanyla   G14 – G16</a:t>
            </a:r>
          </a:p>
          <a:p>
            <a:pPr algn="ctr">
              <a:spcBef>
                <a:spcPts val="500"/>
              </a:spcBef>
              <a:buClrTx/>
              <a:buFontTx/>
              <a:buNone/>
            </a:pPr>
            <a:endParaRPr lang="cs-CZ" altLang="cs-CZ" sz="20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lokalizace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(podle priority)</a:t>
            </a:r>
          </a:p>
          <a:p>
            <a:pPr>
              <a:spcBef>
                <a:spcPts val="500"/>
              </a:spcBef>
              <a:buClrTx/>
              <a:buFontTx/>
              <a:buNone/>
            </a:pPr>
            <a:endParaRPr lang="cs-CZ" altLang="cs-CZ" sz="20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horní končetiny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dolní končetiny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v. jugularis externa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intraoseální přístup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3555" name="Text Box 3"/>
          <p:cNvSpPr txBox="1">
            <a:spLocks noChangeArrowheads="1"/>
          </p:cNvSpPr>
          <p:nvPr/>
        </p:nvSpPr>
        <p:spPr bwMode="auto">
          <a:xfrm>
            <a:off x="4427538" y="333375"/>
            <a:ext cx="47164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ts val="875"/>
              </a:spcBef>
              <a:buClrTx/>
              <a:buFontTx/>
              <a:buNone/>
            </a:pPr>
            <a:r>
              <a:rPr lang="cs-CZ" altLang="cs-CZ" sz="1400" b="1">
                <a:solidFill>
                  <a:srgbClr val="FFFFFF"/>
                </a:solidFill>
                <a:latin typeface="Calibri" panose="020F0502020204030204" pitchFamily="34" charset="0"/>
              </a:rPr>
              <a:t>Základy intenzivní medicíny: Hemorhagický šok</a:t>
            </a:r>
          </a:p>
        </p:txBody>
      </p:sp>
      <p:graphicFrame>
        <p:nvGraphicFramePr>
          <p:cNvPr id="3" name="Tabulk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65949831"/>
              </p:ext>
            </p:extLst>
          </p:nvPr>
        </p:nvGraphicFramePr>
        <p:xfrm>
          <a:off x="4427538" y="3645024"/>
          <a:ext cx="4248473" cy="24936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92088">
                  <a:extLst>
                    <a:ext uri="{9D8B030D-6E8A-4147-A177-3AD203B41FA5}">
                      <a16:colId xmlns:a16="http://schemas.microsoft.com/office/drawing/2014/main" val="3614042747"/>
                    </a:ext>
                  </a:extLst>
                </a:gridCol>
                <a:gridCol w="864096">
                  <a:extLst>
                    <a:ext uri="{9D8B030D-6E8A-4147-A177-3AD203B41FA5}">
                      <a16:colId xmlns:a16="http://schemas.microsoft.com/office/drawing/2014/main" val="481766711"/>
                    </a:ext>
                  </a:extLst>
                </a:gridCol>
                <a:gridCol w="1440160">
                  <a:extLst>
                    <a:ext uri="{9D8B030D-6E8A-4147-A177-3AD203B41FA5}">
                      <a16:colId xmlns:a16="http://schemas.microsoft.com/office/drawing/2014/main" val="607227749"/>
                    </a:ext>
                  </a:extLst>
                </a:gridCol>
                <a:gridCol w="1152129">
                  <a:extLst>
                    <a:ext uri="{9D8B030D-6E8A-4147-A177-3AD203B41FA5}">
                      <a16:colId xmlns:a16="http://schemas.microsoft.com/office/drawing/2014/main" val="1423119490"/>
                    </a:ext>
                  </a:extLst>
                </a:gridCol>
              </a:tblGrid>
              <a:tr h="360040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Velikost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Barva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Průtok (ml/min)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Délka (mm)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44156350"/>
                  </a:ext>
                </a:extLst>
              </a:tr>
              <a:tr h="288032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14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Oranžová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300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45/55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2247813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16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Šedá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150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45/55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1645830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18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Zelená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75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45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40232786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20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Růžová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55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33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2365906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22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Modrá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83067145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24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Žlutá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15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20059810"/>
                  </a:ext>
                </a:extLst>
              </a:tr>
              <a:tr h="298757"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26 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Fialová 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14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cs-CZ" sz="1400" dirty="0">
                          <a:solidFill>
                            <a:schemeClr val="tx1"/>
                          </a:solidFill>
                        </a:rPr>
                        <a:t>19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13661117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60315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323850" y="260350"/>
            <a:ext cx="8496300" cy="4132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900"/>
              </a:spcBef>
              <a:buFont typeface="Arial" panose="020B0604020202020204" pitchFamily="34" charset="0"/>
              <a:buChar char="•"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Dále </a:t>
            </a:r>
          </a:p>
          <a:p>
            <a:pPr lvl="1"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CVK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 – v. subclavia; v. jugularis interna; v. femoralis </a:t>
            </a:r>
          </a:p>
          <a:p>
            <a:pPr lvl="1">
              <a:spcBef>
                <a:spcPts val="800"/>
              </a:spcBef>
              <a:buFont typeface="Calibri" panose="020F050202020403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600"/>
              </a:spcBef>
              <a:buFont typeface="Calibri" panose="020F0502020204030204" pitchFamily="34" charset="0"/>
              <a:buChar char="-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IBP – a. radialis; a. brachialis </a:t>
            </a:r>
            <a:r>
              <a:rPr lang="cs-CZ" altLang="cs-CZ" sz="2400">
                <a:latin typeface="Calibri" panose="020F0502020204030204" pitchFamily="34" charset="0"/>
                <a:ea typeface="Microsoft YaHei" panose="020B0503020204020204" pitchFamily="34" charset="-122"/>
              </a:rPr>
              <a:t>a další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4427538" y="333375"/>
            <a:ext cx="47164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ts val="875"/>
              </a:spcBef>
              <a:buClrTx/>
              <a:buFontTx/>
              <a:buNone/>
            </a:pPr>
            <a:r>
              <a:rPr lang="cs-CZ" altLang="cs-CZ" sz="1400" b="1">
                <a:solidFill>
                  <a:srgbClr val="FFFFFF"/>
                </a:solidFill>
                <a:latin typeface="Calibri" panose="020F0502020204030204" pitchFamily="34" charset="0"/>
              </a:rPr>
              <a:t>Základy intenzivní medicíny: Hemorhagický šok</a:t>
            </a:r>
          </a:p>
        </p:txBody>
      </p:sp>
      <p:sp>
        <p:nvSpPr>
          <p:cNvPr id="24579" name="AutoShape 3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sp>
        <p:nvSpPr>
          <p:cNvPr id="24580" name="AutoShape 4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6663529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Text Box 1"/>
          <p:cNvSpPr txBox="1">
            <a:spLocks noChangeArrowheads="1"/>
          </p:cNvSpPr>
          <p:nvPr/>
        </p:nvSpPr>
        <p:spPr bwMode="auto">
          <a:xfrm>
            <a:off x="250825" y="73025"/>
            <a:ext cx="46815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Objednávka krve</a:t>
            </a:r>
          </a:p>
        </p:txBody>
      </p:sp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820150" cy="5235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musí být velkorysá – nechat přinést 20 – 25% odhadnutého celkového objemu krve pacienta </a:t>
            </a:r>
          </a:p>
          <a:p>
            <a:pPr>
              <a:spcBef>
                <a:spcPts val="500"/>
              </a:spcBef>
              <a:buClrTx/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	(raději vrátit nadbytečně objednanou krev než při podhodnocení stát bezmocně nad pacientem)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typická vitální indikace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(napsat na žádanku)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možno podat nestejnoskupinovou krev </a:t>
            </a:r>
            <a:r>
              <a:rPr lang="cs-CZ" altLang="cs-CZ" sz="3200" b="1">
                <a:latin typeface="Calibri" panose="020F0502020204030204" pitchFamily="34" charset="0"/>
                <a:ea typeface="Microsoft YaHei" panose="020B0503020204020204" pitchFamily="34" charset="-122"/>
              </a:rPr>
              <a:t>0 neg.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5603" name="Text Box 3"/>
          <p:cNvSpPr txBox="1">
            <a:spLocks noChangeArrowheads="1"/>
          </p:cNvSpPr>
          <p:nvPr/>
        </p:nvSpPr>
        <p:spPr bwMode="auto">
          <a:xfrm>
            <a:off x="4427538" y="333375"/>
            <a:ext cx="4716462" cy="3063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>
            <a:spAutoFit/>
          </a:bodyPr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>
              <a:spcBef>
                <a:spcPts val="875"/>
              </a:spcBef>
              <a:buClrTx/>
              <a:buFontTx/>
              <a:buNone/>
            </a:pPr>
            <a:r>
              <a:rPr lang="cs-CZ" altLang="cs-CZ" sz="1400" b="1">
                <a:solidFill>
                  <a:srgbClr val="FFFFFF"/>
                </a:solidFill>
                <a:latin typeface="Calibri" panose="020F0502020204030204" pitchFamily="34" charset="0"/>
              </a:rPr>
              <a:t>Základy intenzivní medicíny: Hemorhagický šok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764651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5" name="Text Box 1"/>
          <p:cNvSpPr txBox="1">
            <a:spLocks noChangeArrowheads="1"/>
          </p:cNvSpPr>
          <p:nvPr/>
        </p:nvSpPr>
        <p:spPr bwMode="auto">
          <a:xfrm>
            <a:off x="592138" y="274638"/>
            <a:ext cx="80835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Hrazení krevních ztrát (I.)</a:t>
            </a:r>
          </a:p>
        </p:txBody>
      </p:sp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496300" cy="53990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10%-15% - </a:t>
            </a:r>
            <a:r>
              <a:rPr lang="cs-CZ" altLang="cs-CZ" sz="3200" i="1">
                <a:latin typeface="Calibri" panose="020F0502020204030204" pitchFamily="34" charset="0"/>
                <a:ea typeface="Microsoft YaHei" panose="020B0503020204020204" pitchFamily="34" charset="-122"/>
              </a:rPr>
              <a:t>bez léčby</a:t>
            </a: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, nebo krystaloidy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15%-25% - krystaloidy</a:t>
            </a:r>
          </a:p>
          <a:p>
            <a:pPr>
              <a:spcBef>
                <a:spcPts val="5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25%-30% - krystaloidy + koloidy</a:t>
            </a: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 </a:t>
            </a:r>
          </a:p>
          <a:p>
            <a:pPr>
              <a:spcBef>
                <a:spcPts val="500"/>
              </a:spcBef>
              <a:buClrTx/>
              <a:buFontTx/>
              <a:buNone/>
            </a:pPr>
            <a:r>
              <a:rPr lang="cs-CZ" altLang="cs-CZ" sz="2000">
                <a:latin typeface="Calibri" panose="020F0502020204030204" pitchFamily="34" charset="0"/>
                <a:ea typeface="Microsoft YaHei" panose="020B0503020204020204" pitchFamily="34" charset="-122"/>
              </a:rPr>
              <a:t>						(relativní indikace transfuze)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en-US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&gt;</a:t>
            </a: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30% absolutní indikace transfuze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None/>
            </a:pPr>
            <a:endParaRPr lang="cs-CZ" altLang="cs-CZ" sz="28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trigger HGB 70-90 g/l</a:t>
            </a:r>
          </a:p>
          <a:p>
            <a:pPr lvl="1">
              <a:spcBef>
                <a:spcPts val="700"/>
              </a:spcBef>
              <a:buClrTx/>
              <a:buFontTx/>
              <a:buNone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- u ICHS vyšší !!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9589710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9" name="Text Box 1"/>
          <p:cNvSpPr txBox="1">
            <a:spLocks noChangeArrowheads="1"/>
          </p:cNvSpPr>
          <p:nvPr/>
        </p:nvSpPr>
        <p:spPr bwMode="auto">
          <a:xfrm>
            <a:off x="592138" y="274638"/>
            <a:ext cx="786765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Hrazení krevních ztrát (II.)</a:t>
            </a:r>
          </a:p>
        </p:txBody>
      </p:sp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323850" y="1484313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2900" indent="-341313"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2813" algn="l"/>
                <a:tab pos="1827213" algn="l"/>
                <a:tab pos="2741613" algn="l"/>
                <a:tab pos="3656013" algn="l"/>
                <a:tab pos="4570413" algn="l"/>
                <a:tab pos="5484813" algn="l"/>
                <a:tab pos="6399213" algn="l"/>
                <a:tab pos="7313613" algn="l"/>
                <a:tab pos="8228013" algn="l"/>
                <a:tab pos="9142413" algn="l"/>
                <a:tab pos="10056813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spcBef>
                <a:spcPts val="900"/>
              </a:spcBef>
              <a:buClrTx/>
              <a:buFontTx/>
              <a:buNone/>
            </a:pPr>
            <a:r>
              <a:rPr lang="cs-CZ" altLang="cs-CZ" sz="3600">
                <a:latin typeface="Calibri" panose="020F0502020204030204" pitchFamily="34" charset="0"/>
                <a:ea typeface="Microsoft YaHei" panose="020B0503020204020204" pitchFamily="34" charset="-122"/>
              </a:rPr>
              <a:t>Závisí na: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velikosti krevní ztráty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přidružených chorobách 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laboratorních hodnotách Hb, Ht, ery vznikem krvácení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přání pacienta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 i="1">
                <a:latin typeface="Calibri" panose="020F0502020204030204" pitchFamily="34" charset="0"/>
                <a:ea typeface="Microsoft YaHei" panose="020B0503020204020204" pitchFamily="34" charset="-122"/>
              </a:rPr>
              <a:t>je vždy individuální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 i="1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34597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02832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Hrazení masivních krevních ztrát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cs-CZ" dirty="0"/>
              <a:t>EM</a:t>
            </a:r>
          </a:p>
          <a:p>
            <a:r>
              <a:rPr lang="cs-CZ" dirty="0"/>
              <a:t>Podání koncentrátů koagulačních faktorů</a:t>
            </a:r>
          </a:p>
          <a:p>
            <a:pPr lvl="1"/>
            <a:r>
              <a:rPr lang="cs-CZ" dirty="0"/>
              <a:t>Fibrinogen</a:t>
            </a:r>
          </a:p>
          <a:p>
            <a:pPr lvl="1"/>
            <a:r>
              <a:rPr lang="cs-CZ" dirty="0" err="1"/>
              <a:t>Protromplex</a:t>
            </a:r>
            <a:endParaRPr lang="cs-CZ" dirty="0"/>
          </a:p>
          <a:p>
            <a:pPr lvl="1"/>
            <a:r>
              <a:rPr lang="cs-CZ" dirty="0"/>
              <a:t>Ev. </a:t>
            </a:r>
            <a:r>
              <a:rPr lang="cs-CZ" dirty="0" err="1"/>
              <a:t>NovoSeven</a:t>
            </a:r>
            <a:endParaRPr lang="cs-CZ" dirty="0"/>
          </a:p>
          <a:p>
            <a:r>
              <a:rPr lang="cs-CZ" dirty="0"/>
              <a:t>Podání </a:t>
            </a:r>
            <a:r>
              <a:rPr lang="cs-CZ" dirty="0" err="1"/>
              <a:t>antifibrinolytik</a:t>
            </a:r>
            <a:endParaRPr lang="cs-CZ" dirty="0"/>
          </a:p>
          <a:p>
            <a:pPr lvl="1"/>
            <a:r>
              <a:rPr lang="cs-CZ" dirty="0" err="1"/>
              <a:t>Exacyl</a:t>
            </a:r>
            <a:endParaRPr lang="cs-CZ" dirty="0"/>
          </a:p>
          <a:p>
            <a:r>
              <a:rPr lang="cs-CZ" dirty="0"/>
              <a:t>Doplnění objemu – MP </a:t>
            </a:r>
          </a:p>
          <a:p>
            <a:endParaRPr lang="cs-CZ" dirty="0"/>
          </a:p>
          <a:p>
            <a:r>
              <a:rPr lang="cs-CZ" dirty="0" err="1"/>
              <a:t>Bed</a:t>
            </a:r>
            <a:r>
              <a:rPr lang="cs-CZ" dirty="0"/>
              <a:t>-</a:t>
            </a:r>
            <a:r>
              <a:rPr lang="cs-CZ" dirty="0" err="1"/>
              <a:t>side</a:t>
            </a:r>
            <a:r>
              <a:rPr lang="cs-CZ" dirty="0"/>
              <a:t> dg. </a:t>
            </a:r>
            <a:r>
              <a:rPr lang="cs-CZ" dirty="0" err="1"/>
              <a:t>Rotem</a:t>
            </a:r>
            <a:r>
              <a:rPr lang="cs-CZ" dirty="0"/>
              <a:t>, hemoglobin test</a:t>
            </a:r>
          </a:p>
          <a:p>
            <a:pPr lvl="1"/>
            <a:r>
              <a:rPr lang="cs-CZ" dirty="0" err="1"/>
              <a:t>CoaguChek</a:t>
            </a:r>
            <a:endParaRPr lang="cs-CZ" dirty="0"/>
          </a:p>
          <a:p>
            <a:endParaRPr lang="cs-CZ" dirty="0"/>
          </a:p>
        </p:txBody>
      </p:sp>
      <p:sp>
        <p:nvSpPr>
          <p:cNvPr id="312326" name="AutoShape 6" descr="Výsledek obrázku pro exacy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sp>
        <p:nvSpPr>
          <p:cNvPr id="312328" name="AutoShape 8" descr="Výsledek obrázku pro exacyl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cs-CZ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Srdeční příčiny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Endokard</a:t>
            </a:r>
          </a:p>
          <a:p>
            <a:pPr lvl="1"/>
            <a:r>
              <a:rPr lang="cs-CZ" dirty="0"/>
              <a:t>Chlopňové vady – stenosa  x  insuficience</a:t>
            </a:r>
          </a:p>
          <a:p>
            <a:pPr lvl="1"/>
            <a:r>
              <a:rPr lang="cs-CZ" dirty="0"/>
              <a:t>Endokarditis</a:t>
            </a:r>
          </a:p>
          <a:p>
            <a:pPr lvl="1"/>
            <a:r>
              <a:rPr lang="cs-CZ" dirty="0"/>
              <a:t>Nádory</a:t>
            </a:r>
          </a:p>
          <a:p>
            <a:pPr lvl="1"/>
            <a:endParaRPr lang="cs-CZ" dirty="0"/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250825" y="73025"/>
            <a:ext cx="8424863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Podpora oběhu</a:t>
            </a:r>
          </a:p>
        </p:txBody>
      </p:sp>
      <p:sp>
        <p:nvSpPr>
          <p:cNvPr id="29698" name="Text Box 2"/>
          <p:cNvSpPr txBox="1">
            <a:spLocks noChangeArrowheads="1"/>
          </p:cNvSpPr>
          <p:nvPr/>
        </p:nvSpPr>
        <p:spPr bwMode="auto">
          <a:xfrm>
            <a:off x="323850" y="1268413"/>
            <a:ext cx="8496300" cy="4968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1363" indent="-28416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základem je doplnění náplně krevního řečiště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není-li dostačující, pak vazopresory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Char char="–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Efedrin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Char char="–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NAD (lék volby event. + dobutamin při   CO)</a:t>
            </a:r>
          </a:p>
          <a:p>
            <a:pPr lvl="1">
              <a:spcBef>
                <a:spcPts val="700"/>
              </a:spcBef>
              <a:buFont typeface="Arial" panose="020B0604020202020204" pitchFamily="34" charset="0"/>
              <a:buChar char="–"/>
            </a:pPr>
            <a:r>
              <a:rPr lang="cs-CZ" altLang="cs-CZ" sz="2800">
                <a:latin typeface="Calibri" panose="020F0502020204030204" pitchFamily="34" charset="0"/>
                <a:ea typeface="Microsoft YaHei" panose="020B0503020204020204" pitchFamily="34" charset="-122"/>
              </a:rPr>
              <a:t>adrenalin (kombinace s NAD, při zástavě)</a:t>
            </a:r>
          </a:p>
          <a:p>
            <a:pPr>
              <a:spcBef>
                <a:spcPts val="800"/>
              </a:spcBef>
              <a:buClrTx/>
              <a:buFontTx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29699" name="Line 3"/>
          <p:cNvSpPr>
            <a:spLocks noChangeShapeType="1"/>
          </p:cNvSpPr>
          <p:nvPr/>
        </p:nvSpPr>
        <p:spPr bwMode="auto">
          <a:xfrm>
            <a:off x="6804025" y="3068638"/>
            <a:ext cx="1588" cy="287337"/>
          </a:xfrm>
          <a:prstGeom prst="line">
            <a:avLst/>
          </a:prstGeom>
          <a:noFill/>
          <a:ln w="28440">
            <a:solidFill>
              <a:srgbClr val="000000"/>
            </a:solidFill>
            <a:miter lim="800000"/>
            <a:headEnd/>
            <a:tailEnd type="triangle" w="med" len="med"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/>
          <a:p>
            <a:endParaRPr 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943585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 Box 1"/>
          <p:cNvSpPr txBox="1">
            <a:spLocks noChangeArrowheads="1"/>
          </p:cNvSpPr>
          <p:nvPr/>
        </p:nvSpPr>
        <p:spPr bwMode="auto">
          <a:xfrm>
            <a:off x="250825" y="290513"/>
            <a:ext cx="5545138" cy="701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anchor="ctr"/>
          <a:lstStyle>
            <a:lvl1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914400" algn="l"/>
                <a:tab pos="1828800" algn="l"/>
                <a:tab pos="2743200" algn="l"/>
                <a:tab pos="3657600" algn="l"/>
                <a:tab pos="4572000" algn="l"/>
                <a:tab pos="5486400" algn="l"/>
                <a:tab pos="6400800" algn="l"/>
                <a:tab pos="7315200" algn="l"/>
                <a:tab pos="8229600" algn="l"/>
                <a:tab pos="9144000" algn="l"/>
                <a:tab pos="10058400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>
              <a:buClrTx/>
              <a:buFontTx/>
              <a:buNone/>
            </a:pPr>
            <a:r>
              <a:rPr lang="cs-CZ" altLang="cs-CZ" sz="4000">
                <a:latin typeface="Calibri" panose="020F0502020204030204" pitchFamily="34" charset="0"/>
                <a:ea typeface="Microsoft YaHei" panose="020B0503020204020204" pitchFamily="34" charset="-122"/>
              </a:rPr>
              <a:t>Léčba koagulopatie</a:t>
            </a:r>
          </a:p>
        </p:txBody>
      </p:sp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539750" y="1268413"/>
            <a:ext cx="8280400" cy="2244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/>
          <a:lstStyle>
            <a:lvl1pPr marL="341313" indent="-341313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800"/>
              </a:spcBef>
              <a:buFont typeface="Arial" panose="020B0604020202020204" pitchFamily="34" charset="0"/>
              <a:buChar char="•"/>
            </a:pPr>
            <a:r>
              <a:rPr lang="cs-CZ" altLang="cs-CZ" sz="3200">
                <a:latin typeface="Calibri" panose="020F0502020204030204" pitchFamily="34" charset="0"/>
                <a:ea typeface="Microsoft YaHei" panose="020B0503020204020204" pitchFamily="34" charset="-122"/>
              </a:rPr>
              <a:t>substituce ztracených a zředěných faktorů koagulační kaskády</a:t>
            </a: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  <a:p>
            <a:pPr>
              <a:spcBef>
                <a:spcPts val="800"/>
              </a:spcBef>
              <a:buFont typeface="Arial" panose="020B0604020202020204" pitchFamily="34" charset="0"/>
              <a:buNone/>
            </a:pPr>
            <a:endParaRPr lang="cs-CZ" altLang="cs-CZ" sz="3200">
              <a:latin typeface="Calibri" panose="020F0502020204030204" pitchFamily="34" charset="0"/>
              <a:ea typeface="Microsoft YaHei" panose="020B0503020204020204" pitchFamily="34" charset="-122"/>
            </a:endParaRPr>
          </a:p>
        </p:txBody>
      </p:sp>
      <p:sp>
        <p:nvSpPr>
          <p:cNvPr id="30723" name="Rectangle 3"/>
          <p:cNvSpPr>
            <a:spLocks noChangeArrowheads="1"/>
          </p:cNvSpPr>
          <p:nvPr/>
        </p:nvSpPr>
        <p:spPr bwMode="auto">
          <a:xfrm>
            <a:off x="323850" y="2349500"/>
            <a:ext cx="8280400" cy="3313113"/>
          </a:xfrm>
          <a:prstGeom prst="rect">
            <a:avLst/>
          </a:prstGeom>
          <a:solidFill>
            <a:srgbClr val="FFFFCC"/>
          </a:solidFill>
          <a:ln w="9360">
            <a:solidFill>
              <a:srgbClr val="800080"/>
            </a:solidFill>
            <a:miter lim="800000"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/>
          <a:lstStyle>
            <a:lvl1pPr marL="85725"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449263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  <a:defRPr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TRC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Fibrinogen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Prothromplex (protrombin; f. VII, IX, X)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Kalcium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AT III</a:t>
            </a:r>
          </a:p>
          <a:p>
            <a:pPr>
              <a:spcBef>
                <a:spcPts val="700"/>
              </a:spcBef>
              <a:buClr>
                <a:srgbClr val="0000FF"/>
              </a:buClr>
              <a:buFont typeface="Calibri" panose="020F0502020204030204" pitchFamily="34" charset="0"/>
              <a:buChar char="•"/>
            </a:pPr>
            <a:r>
              <a:rPr lang="cs-CZ" altLang="cs-CZ" sz="2800" b="1">
                <a:solidFill>
                  <a:srgbClr val="0000FF"/>
                </a:solidFill>
                <a:latin typeface="Calibri" panose="020F0502020204030204" pitchFamily="34" charset="0"/>
              </a:rPr>
              <a:t> 	rFVIIa (Novoseven)</a:t>
            </a:r>
          </a:p>
          <a:p>
            <a:pPr>
              <a:spcBef>
                <a:spcPts val="700"/>
              </a:spcBef>
              <a:buClrTx/>
              <a:buFontTx/>
              <a:buNone/>
            </a:pPr>
            <a:endParaRPr lang="cs-CZ" altLang="cs-CZ" sz="2800" b="1">
              <a:solidFill>
                <a:srgbClr val="0000FF"/>
              </a:solidFill>
              <a:latin typeface="Calibri" panose="020F0502020204030204" pitchFamily="34" charset="0"/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2855312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0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5170487"/>
          </a:xfrm>
        </p:spPr>
        <p:txBody>
          <a:bodyPr/>
          <a:lstStyle/>
          <a:p>
            <a:pPr eaLnBrk="1" hangingPunct="1"/>
            <a:r>
              <a:rPr lang="cs-CZ" altLang="cs-CZ" sz="5400">
                <a:solidFill>
                  <a:srgbClr val="000000"/>
                </a:solidFill>
              </a:rPr>
              <a:t>Infuzní terapie</a:t>
            </a:r>
            <a:endParaRPr lang="en-GB" altLang="cs-CZ" sz="5400">
              <a:solidFill>
                <a:srgbClr val="000000"/>
              </a:solidFill>
            </a:endParaRPr>
          </a:p>
        </p:txBody>
      </p:sp>
      <p:sp>
        <p:nvSpPr>
          <p:cNvPr id="307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>
              <a:solidFill>
                <a:srgbClr val="000000"/>
              </a:solidFill>
            </a:endParaRPr>
          </a:p>
          <a:p>
            <a:pPr eaLnBrk="1" hangingPunct="1"/>
            <a:endParaRPr lang="cs-CZ" altLang="cs-CZ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0799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922337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Příčiny snížené cévní náplně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snížený příjem tekutin: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nemožnost, neschopnost pít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zvýšený výdej: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diurésa – DM, diuretika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zvracení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průjem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pocení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fyzická aktivita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ztráty do třetího prostoru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ileus, ascites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ztráty mimo cévní řečiště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 sz="2000">
                <a:solidFill>
                  <a:srgbClr val="000000"/>
                </a:solidFill>
              </a:rPr>
              <a:t>sepse, anafylaktický šok, angioneurotický edém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krvácení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8983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Infuzní terapie</a:t>
            </a: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5123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>
              <a:solidFill>
                <a:srgbClr val="000000"/>
              </a:solidFill>
            </a:endParaRPr>
          </a:p>
          <a:p>
            <a:pPr eaLnBrk="1" hangingPunct="1"/>
            <a:endParaRPr lang="cs-CZ" altLang="cs-CZ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doplnění tekutin a cirkulujícího oběhu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i.v. aplikace léků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výživa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speciální roztoky</a:t>
            </a:r>
            <a:endParaRPr lang="en-GB" altLang="cs-CZ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5999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Náhradní roztoky</a:t>
            </a: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6147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doplnění cirkulujícího objemu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krystaloidy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nevýhoda – rychlý únik do intersticia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koloidy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objemové substituenty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objemové expandery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náhrady krve 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fluorokarbony, roztoky hemoglobinu</a:t>
            </a:r>
            <a:endParaRPr lang="en-GB" altLang="cs-CZ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43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84358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Kanylace žil</a:t>
            </a:r>
          </a:p>
        </p:txBody>
      </p:sp>
      <p:sp>
        <p:nvSpPr>
          <p:cNvPr id="173059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>
                <a:solidFill>
                  <a:srgbClr val="000000"/>
                </a:solidFill>
              </a:rPr>
              <a:t>periferní žíly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nejčastěji na HK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desinfekce místa vpichu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rukavice (i nesterilní)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ochrana zdravotníka!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sterilní přístup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sterilní krytí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důkladná fixace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4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>
                <a:solidFill>
                  <a:srgbClr val="000000"/>
                </a:solidFill>
              </a:rPr>
              <a:t>centrální žíly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altLang="cs-CZ" sz="2800" dirty="0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800" dirty="0" err="1">
                <a:solidFill>
                  <a:srgbClr val="000000"/>
                </a:solidFill>
              </a:rPr>
              <a:t>intraoseální</a:t>
            </a:r>
            <a:r>
              <a:rPr lang="cs-CZ" altLang="cs-CZ" sz="2800" dirty="0">
                <a:solidFill>
                  <a:srgbClr val="000000"/>
                </a:solidFill>
              </a:rPr>
              <a:t> aplikace</a:t>
            </a:r>
          </a:p>
          <a:p>
            <a:pPr lvl="2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děti</a:t>
            </a:r>
          </a:p>
        </p:txBody>
      </p:sp>
      <p:sp>
        <p:nvSpPr>
          <p:cNvPr id="7172" name="AutoShape 2" descr="data:image/jpeg;base64,/9j/4AAQSkZJRgABAQAAAQABAAD/2wCEAAkGBhQSEBUUEhQVFBQVFRQVFBUUFBQVFBQVFBQVFBQVFRcXHCYeGBkkGRQUHy8gJScpLCwsFR4xNTAqNSYrLCkBCQoKDgwOGg8PGiwfHyQpKSwpLCkpKSwpKSkpKSksKSwsKSksKSwsLCksLCkpLCwsLCkpLCkpKSkpLCwsKSwsLP/AABEIALgA8AMBIgACEQEDEQH/xAAcAAACAwEBAQEAAAAAAAAAAAADBAECBQAGBwj/xAA3EAABAwIDBgQEBgMAAwEAAAABAAIDESEEMUEFBhIiUWETcYGRobHB0QcyQlLh8CNichSCkhX/xAAaAQACAwEBAAAAAAAAAAAAAAAAAQIDBAUG/8QAIREAAgICAwEBAQEBAAAAAAAAAAECEQMhBBIxQVETYUL/2gAMAwEAAhEDEQA/APrwKtVBaUQJDLUVfDVgrIEVAV6KFIKAILVXhRVxQBQFCc9dLN0QuCqQDMbAUYNSLJKJuOcFMC4crVUUXBAFlyhVlkDWlxsACT5BMBLbe2WYaIvf/wCo1JXxvbu2zK90spBJyBNmjQALQ323jfPLWrWRt/KK1NOpHdeTZ/mfoW/qNL0WnHGvTNOXbwcwOGD/APLLcfpacj3PZTtLGcVi7l6N+qtiZrUFgMgpwu7T5ruPAw6/qI7DTzKtuyqqMrZ2H8V1WtsMunmSt87Ce8DiJP8A1ysH/LAtfD4aOBgbGAAPf1KWxW0O6d0FWIQbBhiPES2R/wDu0EDybWgVsXjBShawDSgHCe1xypXFT1+6SkxOhv8AUJ97DqTNIR+W41YTl/ydCgNmDhUGoy6EHoRoUs8kGoNtK6du4+SXlmoeMa2ePr5hVssSHJHJQuuf7/ckOXEoXjVUUT6jYeoLkAPXF6Ao/TQCuChhWCxmguuUBWCYEhWooooe+iBFiUCWVDknqojYSkM5rUdqsyJX8JMATogUB0ZGSaLVBSADHi6ZppkwKVkhqlzVqV0FGsvH7/7yiGPwWkB7xzE6N/la20NueDC99qhp4QTmdAvkmNxLpS50jg8uPF5HUXV+KPbZVklWjHxOLYbO56a/bqmsLQR1a3O9NQNFnbRxLAQ0BtSdTQDqmg+gBaRl+k1C0MoSDxTtbzEVpkD17puLbRdmVj4uWrR1N0rFNQqlt2XKKo9FJj6pSTEJKOeqHNiKKxEGg8kyQxc9BXpf01QpMX01Sk0xI87AC5J6DqU0Oi0+MLSaZZ9qahCOJDgSNbH6FNYzdzExxh0sMjGnhHE9pAuMrrKLRHboh+6JImSX6JhgoEDBx8Rqch8/4TTkiRweo41FKNVSkB+pQpCqFcLIWFgpVaockqALvlol3OJXBpKPHEgZSOFHa1WAU0TESHK4KTxOPjjs97WnoXAH2RMPiWvu1wd5EFKwpjNFUsUgqapiAuYlMW4NaXONABUlaK8Jv1t2rvBaeVt39zo30Uox7OiMpdVZh7c2s2Ylzjyj8re3XzXjtqY1twwUGt01jJ+IlYmPlGXp5rZFJaRke9sVw0HFLxHRNyQXsKE6tt79VaHCPiJEjDW3EDmKioqOqJyjmPL+0VrxV7aBRl+liBYl9/KgS5sUSWpFVV4rQ9VWkW2CdJ39fkVSBj5ZGxMBL3uDWgdSaKJjQf34L1H4RRxu2jV552RvdGM6uyJJ6hpJVj0rIrbPoOx/wywcLAHs8Z9BxOkNRXXhaLAVXpGYKNoAaxgplRrRTyoLKMbjgzu7RozP2S0GLcfzADtnbz6rK5Nl1I8p+MOJ4cHH3k+TSvhYYXGpzOQX1j8ZNvxPEUEbw+Rry57W3DatoKnr2Xz7CYKhqc/ktEFoqk6ZaKHhaAhSZeZATU5SzhcepUqEmRJmO10N5t5qzzc+y6OB0kjY2CriQBRIkj9RBWLqKgVHVWMuJfIuZGrsiRQEAQ1iuqlyE+RAgjpQASTQC5J0C8ZtzfoklmHsMi/U/wDPQd0Pf3bZaBA004hxPPbRv1Xj8FFxO+qyZczvrE38fAmu8jTdLxDmNya1N6lXw2OfE8GN9CMtPToR2S8jiNK6aIRBP9+aimaGl4fQNl76scAJwY3fuAq0+1wtkbah0lZ7r5THiDUW9k6ceAKVv7K2OX9M0uMm9H0qfabPCe9rmu4GudYg5AlfF8btcPJvxOqTWtDU3un8ftCgqxxBoQaGlQRQgjULyWKAHM21Fr4+VStfTHyOPKFP4Gx+M4RlQ+YXqdx9yS2uOxjeGOJpfFG7NxAqHuHToEnuDuI/GTCedrmwMIIDhTxSLgCv6epXrPxe2v4UEUAdweKSTT9rKW8qkey0ylvqjJGP1nzTF4175pJCTxyOLj0FTYe1lzsM17KVJcLkmxBOg7K+zonNBNWuP6aiop3QcRj3MdV0QHUsyKl8I7bARA3acx8QoyFEd+JY+jhZwzBFCR9Vn43E0BKSRP0Q2jixWlTbOlLouwce+GVs0Ro9p5aXztdZMrKGrvYfU6JnBtlcRwcoGVPvqk23ospI+l7E3nnZiHGWpa4EniNeEtbWtdAszeD8UJH8TMO0gXb4vQGx4Rp5lYMOzn345HGooRxEAg5go0OAaytMjoksau2QeT8FsHgacxNXG5OeaM23EfRMRR0HySuJdS3mVaVXYtK66E51/IKXHQZle43V/DQys8TFFzAfyxiziOrunkoNpelqVng8NC+R4ZG0ue7IDuvrO6W5jMIwPfzTEXP7ewW1szdzD4Uf4WAHVxu73Tb3KlyssSPRNciIDSiNKoLQocoL1UKzRRAivCSoxErY2Oe80a0Ek+X1Ry4AVNgLknJfL9795HYt5jjdSBptTOQj9R7dAq8k1BFuLG8jozNrbR8aZ8pF3GtK1oNG+yFhw4CrQAe91WLBi2q0vCAH8LAts6tJKjNdNIDzNHmLJkPJA5aHzCC+7wDl9uqfGKaOnbNWfCNb0iA7gFC0E61WRjcUS+gyTuLxFbA1Oqz3wc337qrbLlSEp5idDVLSYY8JBFndltRYep0+XuiTAceVafFWRuOyvI+2kO7sfiRLBwxynxGDl5swBldK78bZZjcSHDJjGtFb3NysDeLZzWgvirXUVqD3HdIbNxX+OpNb6rocaXZnJ5UFGNj/AIwbYWAsFD8a0ihusyXHUNWkeRyU4PD4nFPLMPE6QgVPA2pA6nQeq6KxurOf2VkY7GNaL+g1WJPjak309l7feP8ADGTCYA4qd5MvFG3gbcMa6xL3amtBQWHdeU2RssF3E8WGQ6paqlsmtbZfZexOLmf+XQde63mMa0UAol556WySr8Ua+iOtEbs0TIuDll/+WrDFoCh+ScC5yCBsvZM2Mm4Im1JzP6WjqStvdvcmXFkOkrHD1P5nf8j6r6psvZMWGjEcLQ0a9XHqTqVVKdaRZGJkbu7lQYRoJaJJdXuFaH/UaBbckqs9yE4qosBOKC5GeFQMQBuByI1yA1WBWctGQVcOqlvFAFSaUzP3XlNvb3E1jw57Ok18mfdKU1FbJRg5ukX323ko04eM1JtKQch+yvXr7LxzTQZKzojmUXDYTiP0WKbcnbOljioKkWwsZJ6qZ3XoEXEycAsL+SSZC41I9/oElos9KmShrSpyp90ObFygcrWj009UaWYNsLnX+6oYjNi8Gh16BJS/CzrQrHFI7N5v06emShuDNbuJWgWUFbUASbpy91ADTKqi5NklD6XGHAr2yPVLYx/BQ5pqWA9ba56aLP2lQRkk9h3TW2RdA8fiQW52KW2TsLxy7JrWUqXWZe9qZnsr4XAgMD5a8ObWA/5JO/8Aoz/Y56ArTwW0iWmwaAeVjRRrRS9NSe5uV0OEqmcvntdNGTj8CA9sMQu9waHPaBWtqjQD4r7nutsBmDwzImUsKvdS73HNxXyLEvNW0HMXA1Nw0NNSe/RfU91N6YsVGGhwErRRzDna1W1zC6HIjJLXhysMk/fTZ2hgWTROjkaHMe0tc05EFfNnfg2A40xLgyvKPDq4DQE1oT3X08lAkcsqm4+GhxT9PBN/CfDDh4pJXUNXVLQHDpYWT8m4+C4ifAbfSrqCnQVXo5XpWZyl3k/odUYkm62EOeHj/wDmnyVcLuzhI3VZBGD1pWnutB0qF4l09gHd2UNxZGaljqqsjapUAUTAqr3JN8ZGShuIIzTAZJU8VELxa5LuBAG4EPE4tsbC95o0C/8AHUqJp2saXOIDQKknIAL5/vBvKZzRto2nlGp/2csWTIoI1Y8TmydubzvmcQOVlbNr8XdT8As2B9TcpXPVSBX+3WHs27Z04wUVSNStUYyhrc/72SLHgAXuq3Pl5qSf0l1L+KSan8uncK08pPK0H0VaU8/JFgdQHTpa6TlZakkThcKGjie7mrlqFefFUadAgTYkAdSkXylxuKn9ov5Ib/AS+sJDGZDU2aPcpp72xtratLD+/NDiikc6n5aCpHTrXoizzRx0Ded2vFRzRbTqmov7ornlV0ti0jSGeI8+GwdTd1dABqsfGO8V4GTRWgpl9ynMbK6Q3NVbB4M50Hn91JUvBdW9s6DA6kkk5k3JPcpo7NFQa0cMjpcUuiMPDnfurzYrl/uqIycH2TIzgprq0KytzyqBSypgnuiex8dnsoWnuPmk246koH6Xcp8zl8fmtZpBv0+fRd3Bl/pC2ec5GH+WSkeq2Z+IzrNxEVTer4+mh4D916LCbbjnYXRusDQg2IJyBBXzMj7lDc00Lh7dxkUSxRfhFZWvT6k9ySxMy8hht5520q7jaQLOA9Li60494I5KVqw9Dl7qr+bRasiY+SqtddUa8EWNfJEjagkHYVcqjVzpCbBICHuVDFZGZD1UuagBYRUV/FVZpw0XWNjNoOdZgSbGYu829TsS7gbyxA2Grqfqd9tFmxRWSMMbnO1otbiDBRcdu9s7kY9VSKthromBFTJAheSKj2UlzjkKJEth+AnMK7YjT69ECr6UrZDDHV1NUWiaTHgwDW/WvxS8shdbLv8AZSzCkqJJGN14nfBPqQc3ZVrBqfNXikp2tS2Z9Utxud/CLFD1T7V4HWUvSk+KcbNsCT6oceHJNESUgZK3jUsM/khuySSj4EiwdDpTqmvEAFtPbzWacW7L3UvlqLH2UdDbbGJpbV9Vm4qa1QjE1H2WbiVKKIti0twSi4LbfNQmjqgO790m+WhoNPqsva4uHA81PYBbMGRwZi5OJZI39PcMxwcK9RVFw+Iq4tOo+K8Ns7bDqUIJ0tf4LXw20TxA5t66j7jsump3tHFlja0z0kR5PIkezv5R+G/xSmEkq1/mHD1H8J1/0VlldFcLM5pPCSMjbvUJo7bmFg4W/wBR8UlHZ47t+VD91LgiSTQRbTNhm9DqCsY70cR9FTB76gSBk0RYHGjXtdxNJ6HoVmBK4+KrD2v7GqgoxJ95H0VmIa5oc0gtNwRks3HbXDbC5Xk2Yl7QQ1zgK5A29kbBbUDHVe3i75FVSxteFscifpsx4d8pq6w6LTgwrWDJK4TbMTxyuof2mxWPtjealWszVMmo+lyXbw89BbzRXvJv/fZKyWyTcT6hcdHeZVxpkj4d9Qq+HU0V/D4QnsFQx4nVWlxTQ3JZ8uIoL+gS5q5NaFXYYnxznWFgujh90SKCisXUKTdk1FIvHHoqzGllfxQAkp5/WqEgbomSRFijAzuT8EvHa5/Mch9UxkO/yTZEmdmqCIijeNUfJDfMAkoicqBvNMlmY7EKdo7WDLa9FnYeAzOArUnpktmLBKWzJl5MYei+MkDRWt0iTUXXodobnAsqx3OL3yPYry03EwljgWkZgq2WFwKI8hZCcLi3QytkYaOY4OHmDVfa9q7l4bGRh/CYZHNDuOLlNXAHmb+U5r4e3mIAzJHzX6QhNI21seFtfOgVkG0U5qZ82bu/LgpOB7vEjeDwPAIyza4HI6rS0WrvROHcDdeIu9AKfMrLatcHZimti87qPjOnFT3BCK8IeObyg9CD7FFerb0VfSAg4m9uoKMhPHMEgZyFI1GKG5NgKval3NFalOPCXkaq5wUlTJwm4u0BeXA2VjiCEFshJ4Rmjlh1zXnv9PUeuijNouqmxiXGyWbGnIqAJd2N40Q7D1Nc0aOKihj7LmS0Pmhjig3FZKSPJcrzSdCgNdeqEht0Xmkoly8Crjpl3J0CpLPqdEBknEeJ35RkOvUqZBK9jkbtdTmdB2C6SbT37rMxO2GM/M6p/a2/8LKn3lcTyN4R1NzTtoFOONsrnkij0cmLAuTRLxyPmPDGDTUm1/p1WThQZHAk1tn2XrNnEMZa2g+p/vRb8PHinb2cvkcqVVHQhg92W8Zc/mIsK5V1PdbWF2Y0GoAHkKLmy2CKzEUWz6c9tsaOCZTX3WTtfdiGWjnipGRqW+lrlaLMQolcNeYnIf3RWJKWiu3HaPJYTc5sb2v43O4XBwFA0GhqOppZfR5N5InDMg25aGtToNF5yYOcc6eSJHCBl/TqVB4oosWab9LzvL5HOPQAdhU2VQrFVCBFZ21afJRWw8grOQyVIiTVUOa4lUJUgLEoZUFyiqAIcgPRnFCckMzeKj09GbBIzx83qnMKKLzd6PWf9BHi9VQuV5HIBdeigkWPwaZIqSOupaQhPkopgtBHGyFJJZSHWUjBcX5slZGLZnyTSMvEYquQLvklZo5JLOsOgsPXqvQOhY1Jz4saBXKCRnlkbMObZFrLLkw9F6Z7nuyCUm2O95uKKxMqYhsrF8B4Tkcj0K9RBirDssE7tv0BKGWyw5G37Tcfwr4ZKM2XF22j1ceIsFcYheaw+325PBafdv3Wnh8a145XB3karQppmOWNo1m4lEbiqX1PwGg+qyvG65a/QIhm1Kvi6VlMo26NIYn3OfYIrJ1jsmvTU59ugRv/ACqC5UWx0aviqwesyCet+uXl1TAehIBlzkMlD41BepCLkqhKoXqpemIsSqFyguVC5AUXLkJ7lxchuekSBSCpTDIzw1XLl5ytHqr2dIOiEBdSuUUWM57lSFhcuXKcVbITdIdbHRcWOOS5ctBhbObswnNNxbIaFy5Sog2NR7OGgT+H2BXNcuQQbHP/AM9jRkFh7R3WElS32XLkyFnjNrbuljqUNfJedxOCcx1RUEaiqlcpxYNWhzZ+0nG3LxjV1aHvnQFPnHnN74m9mkuPsoXLdB2rZinFJ0hzD4sOH+MEj9xBFfUozIr1ca9B+kfdSuUv9K2hljr1TbX2ULk0I4yKhkUrlIRQyKDIuXJgVMiqZFy5AFDIqOkquXIHR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7173" name="AutoShape 4" descr="data:image/jpeg;base64,/9j/4AAQSkZJRgABAQAAAQABAAD/2wCEAAkGBhQSEBUUEhQVFBQVFRQVFBUUFBQVFBQVFBQVFBQVFRcXHCYeGBkkGRQUHy8gJScpLCwsFR4xNTAqNSYrLCkBCQoKDgwOGg8PGiwfHyQpKSwpLCkpKSwpKSkpKSksKSwsKSksKSwsLCksLCkpLCwsLCkpLCkpKSkpLCwsKSwsLP/AABEIALgA8AMBIgACEQEDEQH/xAAcAAACAwEBAQEAAAAAAAAAAAADBAECBQAGBwj/xAA3EAABAwIDBgQEBgMAAwEAAAABAAIDESEEMUEFBhIiUWETcYGRobHB0QcyQlLh8CNichSCkhX/xAAaAQACAwEBAAAAAAAAAAAAAAAAAQIDBAUG/8QAIREAAgICAwEBAQEBAAAAAAAAAAECEQMhBBIxQVETYUL/2gAMAwEAAhEDEQA/APrwKtVBaUQJDLUVfDVgrIEVAV6KFIKAILVXhRVxQBQFCc9dLN0QuCqQDMbAUYNSLJKJuOcFMC4crVUUXBAFlyhVlkDWlxsACT5BMBLbe2WYaIvf/wCo1JXxvbu2zK90spBJyBNmjQALQ323jfPLWrWRt/KK1NOpHdeTZ/mfoW/qNL0WnHGvTNOXbwcwOGD/APLLcfpacj3PZTtLGcVi7l6N+qtiZrUFgMgpwu7T5ruPAw6/qI7DTzKtuyqqMrZ2H8V1WtsMunmSt87Ce8DiJP8A1ysH/LAtfD4aOBgbGAAPf1KWxW0O6d0FWIQbBhiPES2R/wDu0EDybWgVsXjBShawDSgHCe1xypXFT1+6SkxOhv8AUJ97DqTNIR+W41YTl/ydCgNmDhUGoy6EHoRoUs8kGoNtK6du4+SXlmoeMa2ePr5hVssSHJHJQuuf7/ckOXEoXjVUUT6jYeoLkAPXF6Ao/TQCuChhWCxmguuUBWCYEhWooooe+iBFiUCWVDknqojYSkM5rUdqsyJX8JMATogUB0ZGSaLVBSADHi6ZppkwKVkhqlzVqV0FGsvH7/7yiGPwWkB7xzE6N/la20NueDC99qhp4QTmdAvkmNxLpS50jg8uPF5HUXV+KPbZVklWjHxOLYbO56a/bqmsLQR1a3O9NQNFnbRxLAQ0BtSdTQDqmg+gBaRl+k1C0MoSDxTtbzEVpkD17puLbRdmVj4uWrR1N0rFNQqlt2XKKo9FJj6pSTEJKOeqHNiKKxEGg8kyQxc9BXpf01QpMX01Sk0xI87AC5J6DqU0Oi0+MLSaZZ9qahCOJDgSNbH6FNYzdzExxh0sMjGnhHE9pAuMrrKLRHboh+6JImSX6JhgoEDBx8Rqch8/4TTkiRweo41FKNVSkB+pQpCqFcLIWFgpVaockqALvlol3OJXBpKPHEgZSOFHa1WAU0TESHK4KTxOPjjs97WnoXAH2RMPiWvu1wd5EFKwpjNFUsUgqapiAuYlMW4NaXONABUlaK8Jv1t2rvBaeVt39zo30Uox7OiMpdVZh7c2s2Ylzjyj8re3XzXjtqY1twwUGt01jJ+IlYmPlGXp5rZFJaRke9sVw0HFLxHRNyQXsKE6tt79VaHCPiJEjDW3EDmKioqOqJyjmPL+0VrxV7aBRl+liBYl9/KgS5sUSWpFVV4rQ9VWkW2CdJ39fkVSBj5ZGxMBL3uDWgdSaKJjQf34L1H4RRxu2jV552RvdGM6uyJJ6hpJVj0rIrbPoOx/wywcLAHs8Z9BxOkNRXXhaLAVXpGYKNoAaxgplRrRTyoLKMbjgzu7RozP2S0GLcfzADtnbz6rK5Nl1I8p+MOJ4cHH3k+TSvhYYXGpzOQX1j8ZNvxPEUEbw+Rry57W3DatoKnr2Xz7CYKhqc/ktEFoqk6ZaKHhaAhSZeZATU5SzhcepUqEmRJmO10N5t5qzzc+y6OB0kjY2CriQBRIkj9RBWLqKgVHVWMuJfIuZGrsiRQEAQ1iuqlyE+RAgjpQASTQC5J0C8ZtzfoklmHsMi/U/wDPQd0Pf3bZaBA004hxPPbRv1Xj8FFxO+qyZczvrE38fAmu8jTdLxDmNya1N6lXw2OfE8GN9CMtPToR2S8jiNK6aIRBP9+aimaGl4fQNl76scAJwY3fuAq0+1wtkbah0lZ7r5THiDUW9k6ceAKVv7K2OX9M0uMm9H0qfabPCe9rmu4GudYg5AlfF8btcPJvxOqTWtDU3un8ftCgqxxBoQaGlQRQgjULyWKAHM21Fr4+VStfTHyOPKFP4Gx+M4RlQ+YXqdx9yS2uOxjeGOJpfFG7NxAqHuHToEnuDuI/GTCedrmwMIIDhTxSLgCv6epXrPxe2v4UEUAdweKSTT9rKW8qkey0ylvqjJGP1nzTF4175pJCTxyOLj0FTYe1lzsM17KVJcLkmxBOg7K+zonNBNWuP6aiop3QcRj3MdV0QHUsyKl8I7bARA3acx8QoyFEd+JY+jhZwzBFCR9Vn43E0BKSRP0Q2jixWlTbOlLouwce+GVs0Ro9p5aXztdZMrKGrvYfU6JnBtlcRwcoGVPvqk23ospI+l7E3nnZiHGWpa4EniNeEtbWtdAszeD8UJH8TMO0gXb4vQGx4Rp5lYMOzn345HGooRxEAg5go0OAaytMjoksau2QeT8FsHgacxNXG5OeaM23EfRMRR0HySuJdS3mVaVXYtK66E51/IKXHQZle43V/DQys8TFFzAfyxiziOrunkoNpelqVng8NC+R4ZG0ue7IDuvrO6W5jMIwPfzTEXP7ewW1szdzD4Uf4WAHVxu73Tb3KlyssSPRNciIDSiNKoLQocoL1UKzRRAivCSoxErY2Oe80a0Ek+X1Ry4AVNgLknJfL9795HYt5jjdSBptTOQj9R7dAq8k1BFuLG8jozNrbR8aZ8pF3GtK1oNG+yFhw4CrQAe91WLBi2q0vCAH8LAts6tJKjNdNIDzNHmLJkPJA5aHzCC+7wDl9uqfGKaOnbNWfCNb0iA7gFC0E61WRjcUS+gyTuLxFbA1Oqz3wc337qrbLlSEp5idDVLSYY8JBFndltRYep0+XuiTAceVafFWRuOyvI+2kO7sfiRLBwxynxGDl5swBldK78bZZjcSHDJjGtFb3NysDeLZzWgvirXUVqD3HdIbNxX+OpNb6rocaXZnJ5UFGNj/AIwbYWAsFD8a0ihusyXHUNWkeRyU4PD4nFPLMPE6QgVPA2pA6nQeq6KxurOf2VkY7GNaL+g1WJPjak309l7feP8ADGTCYA4qd5MvFG3gbcMa6xL3amtBQWHdeU2RssF3E8WGQ6paqlsmtbZfZexOLmf+XQde63mMa0UAol556WySr8Ua+iOtEbs0TIuDll/+WrDFoCh+ScC5yCBsvZM2Mm4Im1JzP6WjqStvdvcmXFkOkrHD1P5nf8j6r6psvZMWGjEcLQ0a9XHqTqVVKdaRZGJkbu7lQYRoJaJJdXuFaH/UaBbckqs9yE4qosBOKC5GeFQMQBuByI1yA1WBWctGQVcOqlvFAFSaUzP3XlNvb3E1jw57Ok18mfdKU1FbJRg5ukX323ko04eM1JtKQch+yvXr7LxzTQZKzojmUXDYTiP0WKbcnbOljioKkWwsZJ6qZ3XoEXEycAsL+SSZC41I9/oElos9KmShrSpyp90ObFygcrWj009UaWYNsLnX+6oYjNi8Gh16BJS/CzrQrHFI7N5v06emShuDNbuJWgWUFbUASbpy91ADTKqi5NklD6XGHAr2yPVLYx/BQ5pqWA9ba56aLP2lQRkk9h3TW2RdA8fiQW52KW2TsLxy7JrWUqXWZe9qZnsr4XAgMD5a8ObWA/5JO/8Aoz/Y56ArTwW0iWmwaAeVjRRrRS9NSe5uV0OEqmcvntdNGTj8CA9sMQu9waHPaBWtqjQD4r7nutsBmDwzImUsKvdS73HNxXyLEvNW0HMXA1Nw0NNSe/RfU91N6YsVGGhwErRRzDna1W1zC6HIjJLXhysMk/fTZ2hgWTROjkaHMe0tc05EFfNnfg2A40xLgyvKPDq4DQE1oT3X08lAkcsqm4+GhxT9PBN/CfDDh4pJXUNXVLQHDpYWT8m4+C4ifAbfSrqCnQVXo5XpWZyl3k/odUYkm62EOeHj/wDmnyVcLuzhI3VZBGD1pWnutB0qF4l09gHd2UNxZGaljqqsjapUAUTAqr3JN8ZGShuIIzTAZJU8VELxa5LuBAG4EPE4tsbC95o0C/8AHUqJp2saXOIDQKknIAL5/vBvKZzRto2nlGp/2csWTIoI1Y8TmydubzvmcQOVlbNr8XdT8As2B9TcpXPVSBX+3WHs27Z04wUVSNStUYyhrc/72SLHgAXuq3Pl5qSf0l1L+KSan8uncK08pPK0H0VaU8/JFgdQHTpa6TlZakkThcKGjie7mrlqFefFUadAgTYkAdSkXylxuKn9ov5Ib/AS+sJDGZDU2aPcpp72xtratLD+/NDiikc6n5aCpHTrXoizzRx0Ded2vFRzRbTqmov7ornlV0ti0jSGeI8+GwdTd1dABqsfGO8V4GTRWgpl9ynMbK6Q3NVbB4M50Hn91JUvBdW9s6DA6kkk5k3JPcpo7NFQa0cMjpcUuiMPDnfurzYrl/uqIycH2TIzgprq0KytzyqBSypgnuiex8dnsoWnuPmk246koH6Xcp8zl8fmtZpBv0+fRd3Bl/pC2ec5GH+WSkeq2Z+IzrNxEVTer4+mh4D916LCbbjnYXRusDQg2IJyBBXzMj7lDc00Lh7dxkUSxRfhFZWvT6k9ySxMy8hht5520q7jaQLOA9Li60494I5KVqw9Dl7qr+bRasiY+SqtddUa8EWNfJEjagkHYVcqjVzpCbBICHuVDFZGZD1UuagBYRUV/FVZpw0XWNjNoOdZgSbGYu829TsS7gbyxA2Grqfqd9tFmxRWSMMbnO1otbiDBRcdu9s7kY9VSKthromBFTJAheSKj2UlzjkKJEth+AnMK7YjT69ECr6UrZDDHV1NUWiaTHgwDW/WvxS8shdbLv8AZSzCkqJJGN14nfBPqQc3ZVrBqfNXikp2tS2Z9Utxud/CLFD1T7V4HWUvSk+KcbNsCT6oceHJNESUgZK3jUsM/khuySSj4EiwdDpTqmvEAFtPbzWacW7L3UvlqLH2UdDbbGJpbV9Vm4qa1QjE1H2WbiVKKIti0twSi4LbfNQmjqgO790m+WhoNPqsva4uHA81PYBbMGRwZi5OJZI39PcMxwcK9RVFw+Iq4tOo+K8Ns7bDqUIJ0tf4LXw20TxA5t66j7jsump3tHFlja0z0kR5PIkezv5R+G/xSmEkq1/mHD1H8J1/0VlldFcLM5pPCSMjbvUJo7bmFg4W/wBR8UlHZ47t+VD91LgiSTQRbTNhm9DqCsY70cR9FTB76gSBk0RYHGjXtdxNJ6HoVmBK4+KrD2v7GqgoxJ95H0VmIa5oc0gtNwRks3HbXDbC5Xk2Yl7QQ1zgK5A29kbBbUDHVe3i75FVSxteFscifpsx4d8pq6w6LTgwrWDJK4TbMTxyuof2mxWPtjealWszVMmo+lyXbw89BbzRXvJv/fZKyWyTcT6hcdHeZVxpkj4d9Qq+HU0V/D4QnsFQx4nVWlxTQ3JZ8uIoL+gS5q5NaFXYYnxznWFgujh90SKCisXUKTdk1FIvHHoqzGllfxQAkp5/WqEgbomSRFijAzuT8EvHa5/Mch9UxkO/yTZEmdmqCIijeNUfJDfMAkoicqBvNMlmY7EKdo7WDLa9FnYeAzOArUnpktmLBKWzJl5MYei+MkDRWt0iTUXXodobnAsqx3OL3yPYry03EwljgWkZgq2WFwKI8hZCcLi3QytkYaOY4OHmDVfa9q7l4bGRh/CYZHNDuOLlNXAHmb+U5r4e3mIAzJHzX6QhNI21seFtfOgVkG0U5qZ82bu/LgpOB7vEjeDwPAIyza4HI6rS0WrvROHcDdeIu9AKfMrLatcHZimti87qPjOnFT3BCK8IeObyg9CD7FFerb0VfSAg4m9uoKMhPHMEgZyFI1GKG5NgKval3NFalOPCXkaq5wUlTJwm4u0BeXA2VjiCEFshJ4Rmjlh1zXnv9PUeuijNouqmxiXGyWbGnIqAJd2N40Q7D1Nc0aOKihj7LmS0Pmhjig3FZKSPJcrzSdCgNdeqEht0Xmkoly8Crjpl3J0CpLPqdEBknEeJ35RkOvUqZBK9jkbtdTmdB2C6SbT37rMxO2GM/M6p/a2/8LKn3lcTyN4R1NzTtoFOONsrnkij0cmLAuTRLxyPmPDGDTUm1/p1WThQZHAk1tn2XrNnEMZa2g+p/vRb8PHinb2cvkcqVVHQhg92W8Zc/mIsK5V1PdbWF2Y0GoAHkKLmy2CKzEUWz6c9tsaOCZTX3WTtfdiGWjnipGRqW+lrlaLMQolcNeYnIf3RWJKWiu3HaPJYTc5sb2v43O4XBwFA0GhqOppZfR5N5InDMg25aGtToNF5yYOcc6eSJHCBl/TqVB4oosWab9LzvL5HOPQAdhU2VQrFVCBFZ21afJRWw8grOQyVIiTVUOa4lUJUgLEoZUFyiqAIcgPRnFCckMzeKj09GbBIzx83qnMKKLzd6PWf9BHi9VQuV5HIBdeigkWPwaZIqSOupaQhPkopgtBHGyFJJZSHWUjBcX5slZGLZnyTSMvEYquQLvklZo5JLOsOgsPXqvQOhY1Jz4saBXKCRnlkbMObZFrLLkw9F6Z7nuyCUm2O95uKKxMqYhsrF8B4Tkcj0K9RBirDssE7tv0BKGWyw5G37Tcfwr4ZKM2XF22j1ceIsFcYheaw+325PBafdv3Wnh8a145XB3karQppmOWNo1m4lEbiqX1PwGg+qyvG65a/QIhm1Kvi6VlMo26NIYn3OfYIrJ1jsmvTU59ugRv/ACqC5UWx0aviqwesyCet+uXl1TAehIBlzkMlD41BepCLkqhKoXqpemIsSqFyguVC5AUXLkJ7lxchuekSBSCpTDIzw1XLl5ytHqr2dIOiEBdSuUUWM57lSFhcuXKcVbITdIdbHRcWOOS5ctBhbObswnNNxbIaFy5Sog2NR7OGgT+H2BXNcuQQbHP/AM9jRkFh7R3WElS32XLkyFnjNrbuljqUNfJedxOCcx1RUEaiqlcpxYNWhzZ+0nG3LxjV1aHvnQFPnHnN74m9mkuPsoXLdB2rZinFJ0hzD4sOH+MEj9xBFfUozIr1ca9B+kfdSuUv9K2hljr1TbX2ULk0I4yKhkUrlIRQyKDIuXJgVMiqZFy5AFDIqOkquXIHR//Z"/>
          <p:cNvSpPr>
            <a:spLocks noChangeAspect="1" noChangeArrowheads="1"/>
          </p:cNvSpPr>
          <p:nvPr/>
        </p:nvSpPr>
        <p:spPr bwMode="auto">
          <a:xfrm>
            <a:off x="155575" y="-1050925"/>
            <a:ext cx="2857500" cy="219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2" name="TextovéPole 1"/>
          <p:cNvSpPr txBox="1"/>
          <p:nvPr/>
        </p:nvSpPr>
        <p:spPr>
          <a:xfrm>
            <a:off x="4932040" y="3284984"/>
            <a:ext cx="3086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https://youtu.be/7S2y-5osK70</a:t>
            </a:r>
            <a:r>
              <a:rPr lang="cs-CZ" dirty="0"/>
              <a:t> </a:t>
            </a:r>
          </a:p>
        </p:txBody>
      </p:sp>
      <p:sp>
        <p:nvSpPr>
          <p:cNvPr id="3" name="TextovéPole 2"/>
          <p:cNvSpPr txBox="1"/>
          <p:nvPr/>
        </p:nvSpPr>
        <p:spPr>
          <a:xfrm>
            <a:off x="4770689" y="5339100"/>
            <a:ext cx="30601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5"/>
              </a:rPr>
              <a:t>https://youtu.be/WvhSI-dKIjQ</a:t>
            </a:r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59224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Komplikace periferní i.v. kanylace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454025" y="1844675"/>
            <a:ext cx="8229600" cy="4281488"/>
          </a:xfrm>
        </p:spPr>
        <p:txBody>
          <a:bodyPr rtlCol="0"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flebitida, tromboflebitida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infekce až sepse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krvácení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otok podkoží při </a:t>
            </a:r>
            <a:r>
              <a:rPr lang="cs-CZ" dirty="0" err="1"/>
              <a:t>paravenózní</a:t>
            </a:r>
            <a:r>
              <a:rPr lang="cs-CZ" dirty="0"/>
              <a:t> aplikaci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 err="1"/>
              <a:t>nekrosa</a:t>
            </a:r>
            <a:r>
              <a:rPr lang="cs-CZ" dirty="0"/>
              <a:t>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vzduchová embolie </a:t>
            </a:r>
          </a:p>
          <a:p>
            <a:pPr marL="0" indent="0" eaLnBrk="1" fontAlgn="auto" hangingPunct="1">
              <a:spcAft>
                <a:spcPts val="0"/>
              </a:spcAft>
              <a:buFont typeface="Arial" charset="0"/>
              <a:buNone/>
              <a:defRPr/>
            </a:pPr>
            <a:endParaRPr 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849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6707188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Centrální žilní katétr</a:t>
            </a:r>
          </a:p>
        </p:txBody>
      </p:sp>
      <p:sp>
        <p:nvSpPr>
          <p:cNvPr id="12291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600200"/>
            <a:ext cx="6130925" cy="4852988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indikace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měření CVP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podávání vysoce koncentrovaných látek</a:t>
            </a:r>
          </a:p>
          <a:p>
            <a:pPr lvl="2" eaLnBrk="1" hangingPunct="1"/>
            <a:r>
              <a:rPr lang="cs-CZ" altLang="cs-CZ">
                <a:solidFill>
                  <a:srgbClr val="000000"/>
                </a:solidFill>
              </a:rPr>
              <a:t>40% glukoza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podávání vysoce účinných látek</a:t>
            </a:r>
          </a:p>
          <a:p>
            <a:pPr lvl="2" eaLnBrk="1" hangingPunct="1"/>
            <a:r>
              <a:rPr lang="cs-CZ" altLang="cs-CZ">
                <a:solidFill>
                  <a:srgbClr val="000000"/>
                </a:solidFill>
              </a:rPr>
              <a:t>katecholaminy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„devastace“ periferních žil</a:t>
            </a:r>
          </a:p>
        </p:txBody>
      </p:sp>
      <p:sp>
        <p:nvSpPr>
          <p:cNvPr id="12292" name="AutoShape 2" descr="data:image/jpeg;base64,/9j/4AAQSkZJRgABAQAAAQABAAD/2wCEAAkGBxQTEhQUEhQUFRUXFBQUFRQVFRcVFRUVFxcXFxQUFxQYHCggGBolHBQUITEhJSkrLi4uFx8zODMsNygtLisBCgoKDg0OGhAQFywkHBwsLCwsLCwsLCwsLCwsLCwsLCwsLCwsLCwsLCwsLCwsLCwsLCwsLCwsLCwsLCwsLCwsLP/AABEIAQMAwgMBIgACEQEDEQH/xAAbAAACAwEBAQAAAAAAAAAAAAACAwABBAUGB//EADkQAAICAQIEBAMHAgQHAAAAAAABAhEDBCESMUFhBVFxgSKR8BMyobHB0eEG8RRCUnIVI0Nic4LC/8QAGQEAAwEBAQAAAAAAAAAAAAAAAAECAwQF/8QAJBEBAQACAgICAQUBAAAAAAAAAAECEQMhEjFBcVEEEzJhwSL/2gAMAwEAAhEDEQA/APixZCAELIQQWWUh+HTSl92Lf5BvRybJCSOvpfA5P7zrsv3OzpfDYw5L9zPLlk9NceG328/pPCZy5/Cvx+R29N4dGC5e/U6DikKluc+fJa6MOKQoJRDaBkZbblyQ+ENvryOl4f4RxU5Xv0Nf/Bfj8ofjdcivGpnJi4+OPX2Gxj1Q3Np+CUo+TX4pP9SRRLWdnR+mVPuBGTVr6+uQ9Rtb9B7EZuGi4wC4QkkMbJkmLcDUoFLEPYZo4yNGyWKkZM4DbO5FB8BBs9vnxCBRjeyO15ah+m0spuor36HS8P8ABm95/L9z0mk0kYqkkvwMs+WT03w4be65Wg8DS3lu+/L5HaxaNLoOSr17Doo57lb7dEknouGAvLCkaEJ1L5dib6VPbHKPUBoZklQCRCw0O8NxKWRJrluUoGjwqcYZk5OlQ8P5Fn/GvZ6LRpJbBZ48O/Tr2N+jpxTXJqxPiuSMccnKkqa/g6pHFPbweonc5Pzbe/Pt+hS2Yqip5N0vxObVr0Z00P8AgOEtqa8twUy3Ek1yj+3uFijYMUmt/b17+1/JBJtFwqbwUWohRyIqcwIOTkc7NuzdOzHkiwKrSRBXCyD2nT57hxOTSXM9L4Z4Yobvd+ZXg3h/Ck3zfP8AY7mLAbcnJvqOfi4td1WKFdB1DYYhscRi2KhjHxiMjjCroCQOJnzxs1TiLlEKI5nDuXBUac2MCMSGoWxE4WzSwYx3EYsOuzY1UZyS6bjMmpyTrjk5JcrdlcPQGOFLltZp5bndGpO5A5XSsBYnwrz5+4yWnb2cnz7Eennv8X4IrUk6pw3ENoDS4WtnRpjAz8ezuRWLFfJjvsdh2HFSGSK0m5bYnCi0jS4g/ZhobLbQvJAeoluO24g57SKHSwq/7kGvUYNLg2N+PGLwRNeOIMFQxjFjGQQxRAqUol8I7hKaGTPOIpxNEgGhHCJRM2ZU0jc0DONisVKwuJSQ+URMiKuDg7L4QcQ6ISqoeEdFWikhsYlEGOMfGJcIhocTastouimiiUVQxEcABMgGxziC4gbNRB3AQD2w4ka4GXGaoCZGxGRFxQyIyE0Aw7AkwBbBaCJQgBIJYy0TIwVpk1WxhlE2ai6YiSpbGeTXHoEI0NiyLsrYQoo1bUNxzfl/IiLYbkVsrG2LvkWgNPEZRpELstSBRa8gJOLcJSQPASCBVW2DKIaQrLGVqvcZL4SgvsyD0W3NxofARjHxZDM+DGCoMNMAJgshQBCIpotAa0gci5BgZv0CqjHqnsBpsDyNKKe75h6lrb1PV+G6dOpV026V2oJh5FyZ+EZvDfAuB29757cg9V/TkXbi6flR6PFENwNvDHWtOX93Le9vnmq0rxyp+z80BGB3P6p07lOFNfCpSe6Xkq3ffl19jkxgY5Y6rrwz8sdn6ZKn7FyJpb3GuI56P5JjEjiMxxfUL7MBsppl0Gol15DMvkCmMaYvPF7V7jJf2ZA1j7kAvJxsbGxExGQZCGmDDTExkHFgDCMWpBpgawlEpINMDWhefb5DQMy3FfSp7ZsEE8kXLlxRu+VWez081ezXRnkHE3aTxFwhVW9qfL5j489dVHNhcu49xpXFby37eYnxDXxhHekr+Hzb8vNnE13iE0oJNJuN7xbVqr6+xys2plJ23cmquuS8l5deRvlnI58OK5dq8Sztybb3aqSr7u6fD3d82ZqsqUS+EwttdcxkmmjSw5jvs/MrBsl19uXaxqf16lyIt7Cl9fmW4r3CLr+Blsp4/wCSox/sHFNrffvQbXmwPZEkLoc+YuQjKvuQJosA8+nsFBgspMlLQpByl0M2KfN+QWJ3v5k1UjXEOIuAyKEBwQxARDQwJFZY9QmbdBonN29o/n2Q5jvoXLx7YNPp5SdRi2+x0cXgc9nLZN1XU6Hh0KlNR2p8ujS2OnFNpNu97W1GuPFI58+e305efQ8WT7zXDFPut3RjzeDtfdd9uR1tbiSalxJN0udN1fLffmyQy8UqXL9jS4T5RjyWenlnhknUo0/L+eoccR6fUadTVSXv5ehw9Xp3B0/Z+Zllx6dGPL5AWwS2F49i+LuI7DkyxUZBxYyG/cGQQvKBwuUxGRunTVjJinElcCmQvgIBuIxYbYDEzU5fD6sZpsmxny/c26OxejykNNdOxBjIyMuKRqiIjIjULgMiUD8OO7b+7GLlJ9krr8DraDVPJp8eTHGnLHCSj5Wla9txUMC/w8k1aljk5d7i9huglHFp8e1KMIJJeiOvHGTDfy5MsrlmPQcS3ltLe3ddundM26DialKUnK5Nx8lHol+fucjxHX5oqH+H0/2inbk20uH2fO9zq6fxCHClUlS/0la1J/bK90Os1PDLeMZJU48XNdK5F4p8U3Kkk75Lbkkc/wAZx55yTwLHw1JN5LTv/LW3JbmfTafXKUXky43FSVwSSXD1SfB9fiaeG5vyifXw6mDStZJTu7vb9/Q50cjy6rPifFwxx4+HbZS3bkvXir/17HS0eWblJSjSXJ/XMrSY/wDnZn/44/KLf/0RhrWX1/sXlvccbKqbT5rYBI1+KNPI66JJ+pjs5r1XZjdwUVvzGxe/4ITFjcTt9rEKckrFZXv+Q2DXp1AzvsOlGWQpoOcqAxzUla3RLQdFksgieesklsDBjkgSVGOzOXidSa72vRnZUdjka2FT4ly5Expb06enkboM5WkmdPFIRNMRiExY1DgdPR65KPBNNxprbyfRofLxKKVRhtSW9JdttzkxDo0md1pH7eO9tOv8XnGEmqVLZJfJbnOya+a4U274JPZ+S3RWrXFOEOifE/bkgdXvJVy4Jq65C3RMZ+HR0+ok4p8Ut1/qf7jftWntKXzZk0P3I9dvrYew3VajXj8Rmuqfqv2oLN4pNrbhj3V3+PIxNgtleV/KfDH8KbBsti2yVCTH4jMxmN7hCrejPqHsPi/r9jNqmVUz2zvluDhioqoqi+IshosgPEUB6eexmmKM2I1QBBkUZNbpuJP5r1NiKyK0SpxdHM6+KRyZw4Zv1v5/zZ0dNILCdDGPiJxMdFhDMRxf6l1soKCg3Fu5NryW1fM7Lntuef8AG8sW4RbXEoty8kpPaPySfuVrpt+nnlyyaY61GeEvs5ZHkiotfZunJu7Tqlslf9xOm8SlijCX2k57tZceV24yV3TatddvQ9P/AE9ieJQcUm5PiS7OLr8N/c539aaSKePP/wBSebhcapygqatdWmqvv6HZw47w7cH6zOTmvg9FpapLZdqe3X2G19ch/huKKc3kdLmm9k7pXd90Lv8AYxzw8ZFceflS2gWNoCaMmxLZVBSQNgKpIqOSml1e5GHECdDFLoI1HUZhE5kVfSZ7Z0y5lMtohoXv5IgXCQFbedwmuBiws2RBkcgJBIpiVHN8Sjupez/T67h6SYfiELg/mvVbmXRzAO3ikX9qZoZQJt06CG1vUpLmZpYoZLi1S57Krbe7EwVvsqv6+Q3PnTm5JUtkl/29PejSY/8AO0+es/GOzgxKbUfNpenl8jT454BghqbXFOUFGNznKdSS+Krb62Z/B8jjJT/0/EvVfdv1dL3NDyttt7tu2xzKyfaLjLT8Goi4pTVuK4Vb+F1ytefT3Fx/lisn3XXOtvXoYNJq2pW7cZOn2f10K3lnPpGscL9uu4i5oat9wZmbXbLkQtjsgmYlbRBQYtMOLAmrCyZWJjMKUthkRLmWmDN9UVFkrEUSyAbzmLma4GWHM0wHWZiZJSKQLZKi8zOVglTa8nX7fmdLKzlZX8b9v1HBXVwTNGV/CczDkOhp8byeiq+/YRXLXa8fwwfEnb+72t8/lt79jM5/Ek+7N2rpTpfd6X5LoJi0pxddbrzaVq/wNrlvWMY4dS5X3WnRZ5xSVtcTVrst6/J+x1Ys5+KHxcmmkk753/mfbejZxBydXR8Vtm6fGRg1ePhbXSTXz3a91ubEVqcdx5XTT+QsMtU+THyg/DdQ64ZfeW3qjVI4/G27jvJNbctq2t9uXyOkst8gy1vosPWqXMXJh5GIkS0U2XxlMuMBAeMZJsPDjDyQ2GW2Nd69ig5RAaEtCAliNwILc0wRmh0NUR1AgJFuQEmJUIyM5j+8/b9To6h7HOhzft9fiHwZyidDw/WcFpptO3s6afvzRkgg8aEmzfTZmz8cvJVSvu9z0X9G+HQzaisyTgscp8LfDa2qnfezy6VJu7/Q7mLHH7K1TT+BPbpTf6FYXV2zzmppG4cc3jTUXJuKbt8N7W/QZZmxPoOUgt3drxmodGQcZCoyDiwMMZ1J3bvf1vn7h447tl8QY0ePeypC5I0NCmgUCKGwQsOIj004WHLJYlSKlIe06BlQkY2DwiXA0QMoRvOxY1T2EoZY0w2xc2RSBnISiMzMGLr6/ojXmZlw9f8Ad+wfArXiGxQvAaeEkh4jVHEufX5GPEzbiYA6KGxQCCiOAxBxASCoqAaQ1MUkHEZDopxCKYJLaLROELg5AYqFy3GKINbiEKSGJF8ASiGj2XwkGEGNvJIOLEuQUZCVDXIVKRJMW2ALzMRpevqxmSQnRPn6sfwVdDTI2UY8JtxkES1TNOCQM4lY1QBuhIYpGeDGxW93tXLv52EU0QQxIVFjU9iiHFBpAxQcRpomUkWiWBBkC5hyQuQGuLGWBRLoAKwap9i7LlvzGA2QW4PzLAPH2EQglRYEiEAyJidHzf8Au/REIO+i+XSxGzCQhFI4qJCCBsR8SEAxwY+JCFQU2JcSEGmigEQgwjKrchAJAWQgjWwuhCDIBRCAH/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3" name="AutoShape 4" descr="data:image/jpeg;base64,/9j/4AAQSkZJRgABAQAAAQABAAD/2wCEAAkGBxQTEhQUEhQUFRUXFBQUFRQVFRcVFRUVFxcXFxQUFxQYHCggGBolHBQUITEhJSkrLi4uFx8zODMsNygtLisBCgoKDg0OGhAQFywkHBwsLCwsLCwsLCwsLCwsLCwsLCwsLCwsLCwsLCwsLCwsLCwsLCwsLCwsLCwsLCwsLCwsLP/AABEIAQMAwgMBIgACEQEDEQH/xAAbAAACAwEBAQAAAAAAAAAAAAACAwABBAUGB//EADkQAAICAQIEBAMHAgQHAAAAAAABAhEDBCESMUFhBVFxgSKR8BMyobHB0eEG8RRCUnIVI0Nic4LC/8QAGQEAAwEBAQAAAAAAAAAAAAAAAAECAwQF/8QAJBEBAQACAgICAQUBAAAAAAAAAAECEQMhEjFBcVEEEzJhwSL/2gAMAwEAAhEDEQA/APixZCAELIQQWWUh+HTSl92Lf5BvRybJCSOvpfA5P7zrsv3OzpfDYw5L9zPLlk9NceG328/pPCZy5/Cvx+R29N4dGC5e/U6DikKluc+fJa6MOKQoJRDaBkZbblyQ+ENvryOl4f4RxU5Xv0Nf/Bfj8ofjdcivGpnJi4+OPX2Gxj1Q3Np+CUo+TX4pP9SRRLWdnR+mVPuBGTVr6+uQ9Rtb9B7EZuGi4wC4QkkMbJkmLcDUoFLEPYZo4yNGyWKkZM4DbO5FB8BBs9vnxCBRjeyO15ah+m0spuor36HS8P8ABm95/L9z0mk0kYqkkvwMs+WT03w4be65Wg8DS3lu+/L5HaxaNLoOSr17Doo57lb7dEknouGAvLCkaEJ1L5dib6VPbHKPUBoZklQCRCw0O8NxKWRJrluUoGjwqcYZk5OlQ8P5Fn/GvZ6LRpJbBZ48O/Tr2N+jpxTXJqxPiuSMccnKkqa/g6pHFPbweonc5Pzbe/Pt+hS2Yqip5N0vxObVr0Z00P8AgOEtqa8twUy3Ek1yj+3uFijYMUmt/b17+1/JBJtFwqbwUWohRyIqcwIOTkc7NuzdOzHkiwKrSRBXCyD2nT57hxOTSXM9L4Z4Yobvd+ZXg3h/Ck3zfP8AY7mLAbcnJvqOfi4td1WKFdB1DYYhscRi2KhjHxiMjjCroCQOJnzxs1TiLlEKI5nDuXBUac2MCMSGoWxE4WzSwYx3EYsOuzY1UZyS6bjMmpyTrjk5JcrdlcPQGOFLltZp5bndGpO5A5XSsBYnwrz5+4yWnb2cnz7Eennv8X4IrUk6pw3ENoDS4WtnRpjAz8ezuRWLFfJjvsdh2HFSGSK0m5bYnCi0jS4g/ZhobLbQvJAeoluO24g57SKHSwq/7kGvUYNLg2N+PGLwRNeOIMFQxjFjGQQxRAqUol8I7hKaGTPOIpxNEgGhHCJRM2ZU0jc0DONisVKwuJSQ+URMiKuDg7L4QcQ6ISqoeEdFWikhsYlEGOMfGJcIhocTastouimiiUVQxEcABMgGxziC4gbNRB3AQD2w4ka4GXGaoCZGxGRFxQyIyE0Aw7AkwBbBaCJQgBIJYy0TIwVpk1WxhlE2ai6YiSpbGeTXHoEI0NiyLsrYQoo1bUNxzfl/IiLYbkVsrG2LvkWgNPEZRpELstSBRa8gJOLcJSQPASCBVW2DKIaQrLGVqvcZL4SgvsyD0W3NxofARjHxZDM+DGCoMNMAJgshQBCIpotAa0gci5BgZv0CqjHqnsBpsDyNKKe75h6lrb1PV+G6dOpV026V2oJh5FyZ+EZvDfAuB29757cg9V/TkXbi6flR6PFENwNvDHWtOX93Le9vnmq0rxyp+z80BGB3P6p07lOFNfCpSe6Xkq3ffl19jkxgY5Y6rrwz8sdn6ZKn7FyJpb3GuI56P5JjEjiMxxfUL7MBsppl0Gol15DMvkCmMaYvPF7V7jJf2ZA1j7kAvJxsbGxExGQZCGmDDTExkHFgDCMWpBpgawlEpINMDWhefb5DQMy3FfSp7ZsEE8kXLlxRu+VWez081ezXRnkHE3aTxFwhVW9qfL5j489dVHNhcu49xpXFby37eYnxDXxhHekr+Hzb8vNnE13iE0oJNJuN7xbVqr6+xys2plJ23cmquuS8l5deRvlnI58OK5dq8Sztybb3aqSr7u6fD3d82ZqsqUS+EwttdcxkmmjSw5jvs/MrBsl19uXaxqf16lyIt7Cl9fmW4r3CLr+Blsp4/wCSox/sHFNrffvQbXmwPZEkLoc+YuQjKvuQJosA8+nsFBgspMlLQpByl0M2KfN+QWJ3v5k1UjXEOIuAyKEBwQxARDQwJFZY9QmbdBonN29o/n2Q5jvoXLx7YNPp5SdRi2+x0cXgc9nLZN1XU6Hh0KlNR2p8ujS2OnFNpNu97W1GuPFI58+e305efQ8WT7zXDFPut3RjzeDtfdd9uR1tbiSalxJN0udN1fLffmyQy8UqXL9jS4T5RjyWenlnhknUo0/L+eoccR6fUadTVSXv5ehw9Xp3B0/Z+Zllx6dGPL5AWwS2F49i+LuI7DkyxUZBxYyG/cGQQvKBwuUxGRunTVjJinElcCmQvgIBuIxYbYDEzU5fD6sZpsmxny/c26OxejykNNdOxBjIyMuKRqiIjIjULgMiUD8OO7b+7GLlJ9krr8DraDVPJp8eTHGnLHCSj5Wla9txUMC/w8k1aljk5d7i9huglHFp8e1KMIJJeiOvHGTDfy5MsrlmPQcS3ltLe3ddundM26DialKUnK5Nx8lHol+fucjxHX5oqH+H0/2inbk20uH2fO9zq6fxCHClUlS/0la1J/bK90Os1PDLeMZJU48XNdK5F4p8U3Kkk75Lbkkc/wAZx55yTwLHw1JN5LTv/LW3JbmfTafXKUXky43FSVwSSXD1SfB9fiaeG5vyifXw6mDStZJTu7vb9/Q50cjy6rPifFwxx4+HbZS3bkvXir/17HS0eWblJSjSXJ/XMrSY/wDnZn/44/KLf/0RhrWX1/sXlvccbKqbT5rYBI1+KNPI66JJ+pjs5r1XZjdwUVvzGxe/4ITFjcTt9rEKckrFZXv+Q2DXp1AzvsOlGWQpoOcqAxzUla3RLQdFksgieesklsDBjkgSVGOzOXidSa72vRnZUdjka2FT4ly5Expb06enkboM5WkmdPFIRNMRiExY1DgdPR65KPBNNxprbyfRofLxKKVRhtSW9JdttzkxDo0md1pH7eO9tOv8XnGEmqVLZJfJbnOya+a4U274JPZ+S3RWrXFOEOifE/bkgdXvJVy4Jq65C3RMZ+HR0+ok4p8Ut1/qf7jftWntKXzZk0P3I9dvrYew3VajXj8Rmuqfqv2oLN4pNrbhj3V3+PIxNgtleV/KfDH8KbBsti2yVCTH4jMxmN7hCrejPqHsPi/r9jNqmVUz2zvluDhioqoqi+IshosgPEUB6eexmmKM2I1QBBkUZNbpuJP5r1NiKyK0SpxdHM6+KRyZw4Zv1v5/zZ0dNILCdDGPiJxMdFhDMRxf6l1soKCg3Fu5NryW1fM7Lntuef8AG8sW4RbXEoty8kpPaPySfuVrpt+nnlyyaY61GeEvs5ZHkiotfZunJu7Tqlslf9xOm8SlijCX2k57tZceV24yV3TatddvQ9P/AE9ieJQcUm5PiS7OLr8N/c539aaSKePP/wBSebhcapygqatdWmqvv6HZw47w7cH6zOTmvg9FpapLZdqe3X2G19ch/huKKc3kdLmm9k7pXd90Lv8AYxzw8ZFceflS2gWNoCaMmxLZVBSQNgKpIqOSml1e5GHECdDFLoI1HUZhE5kVfSZ7Z0y5lMtohoXv5IgXCQFbedwmuBiws2RBkcgJBIpiVHN8Sjupez/T67h6SYfiELg/mvVbmXRzAO3ikX9qZoZQJt06CG1vUpLmZpYoZLi1S57Krbe7EwVvsqv6+Q3PnTm5JUtkl/29PejSY/8AO0+es/GOzgxKbUfNpenl8jT454BghqbXFOUFGNznKdSS+Krb62Z/B8jjJT/0/EvVfdv1dL3NDyttt7tu2xzKyfaLjLT8Goi4pTVuK4Vb+F1ytefT3Fx/lisn3XXOtvXoYNJq2pW7cZOn2f10K3lnPpGscL9uu4i5oat9wZmbXbLkQtjsgmYlbRBQYtMOLAmrCyZWJjMKUthkRLmWmDN9UVFkrEUSyAbzmLma4GWHM0wHWZiZJSKQLZKi8zOVglTa8nX7fmdLKzlZX8b9v1HBXVwTNGV/CczDkOhp8byeiq+/YRXLXa8fwwfEnb+72t8/lt79jM5/Ek+7N2rpTpfd6X5LoJi0pxddbrzaVq/wNrlvWMY4dS5X3WnRZ5xSVtcTVrst6/J+x1Ys5+KHxcmmkk753/mfbejZxBydXR8Vtm6fGRg1ePhbXSTXz3a91ubEVqcdx5XTT+QsMtU+THyg/DdQ64ZfeW3qjVI4/G27jvJNbctq2t9uXyOkst8gy1vosPWqXMXJh5GIkS0U2XxlMuMBAeMZJsPDjDyQ2GW2Nd69ig5RAaEtCAliNwILc0wRmh0NUR1AgJFuQEmJUIyM5j+8/b9To6h7HOhzft9fiHwZyidDw/WcFpptO3s6afvzRkgg8aEmzfTZmz8cvJVSvu9z0X9G+HQzaisyTgscp8LfDa2qnfezy6VJu7/Q7mLHH7K1TT+BPbpTf6FYXV2zzmppG4cc3jTUXJuKbt8N7W/QZZmxPoOUgt3drxmodGQcZCoyDiwMMZ1J3bvf1vn7h447tl8QY0ePeypC5I0NCmgUCKGwQsOIj004WHLJYlSKlIe06BlQkY2DwiXA0QMoRvOxY1T2EoZY0w2xc2RSBnISiMzMGLr6/ojXmZlw9f8Ad+wfArXiGxQvAaeEkh4jVHEufX5GPEzbiYA6KGxQCCiOAxBxASCoqAaQ1MUkHEZDopxCKYJLaLROELg5AYqFy3GKINbiEKSGJF8ASiGj2XwkGEGNvJIOLEuQUZCVDXIVKRJMW2ALzMRpevqxmSQnRPn6sfwVdDTI2UY8JtxkES1TNOCQM4lY1QBuhIYpGeDGxW93tXLv52EU0QQxIVFjU9iiHFBpAxQcRpomUkWiWBBkC5hyQuQGuLGWBRLoAKwap9i7LlvzGA2QW4PzLAPH2EQglRYEiEAyJidHzf8Au/REIO+i+XSxGzCQhFI4qJCCBsR8SEAxwY+JCFQU2JcSEGmigEQgwjKrchAJAWQgjWwuhCDIBRCAH/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4" name="AutoShape 6" descr="data:image/jpeg;base64,/9j/4AAQSkZJRgABAQAAAQABAAD/2wCEAAkGBxQTEhQUEhQUFRUXFBQUFRQVFRcVFRUVFxcXFxQUFxQYHCggGBolHBQUITEhJSkrLi4uFx8zODMsNygtLisBCgoKDg0OGhAQFywkHBwsLCwsLCwsLCwsLCwsLCwsLCwsLCwsLCwsLCwsLCwsLCwsLCwsLCwsLCwsLCwsLCwsLP/AABEIAQMAwgMBIgACEQEDEQH/xAAbAAACAwEBAQAAAAAAAAAAAAACAwABBAUGB//EADkQAAICAQIEBAMHAgQHAAAAAAABAhEDBCESMUFhBVFxgSKR8BMyobHB0eEG8RRCUnIVI0Nic4LC/8QAGQEAAwEBAQAAAAAAAAAAAAAAAAECAwQF/8QAJBEBAQACAgICAQUBAAAAAAAAAAECEQMhEjFBcVEEEzJhwSL/2gAMAwEAAhEDEQA/APixZCAELIQQWWUh+HTSl92Lf5BvRybJCSOvpfA5P7zrsv3OzpfDYw5L9zPLlk9NceG328/pPCZy5/Cvx+R29N4dGC5e/U6DikKluc+fJa6MOKQoJRDaBkZbblyQ+ENvryOl4f4RxU5Xv0Nf/Bfj8ofjdcivGpnJi4+OPX2Gxj1Q3Np+CUo+TX4pP9SRRLWdnR+mVPuBGTVr6+uQ9Rtb9B7EZuGi4wC4QkkMbJkmLcDUoFLEPYZo4yNGyWKkZM4DbO5FB8BBs9vnxCBRjeyO15ah+m0spuor36HS8P8ABm95/L9z0mk0kYqkkvwMs+WT03w4be65Wg8DS3lu+/L5HaxaNLoOSr17Doo57lb7dEknouGAvLCkaEJ1L5dib6VPbHKPUBoZklQCRCw0O8NxKWRJrluUoGjwqcYZk5OlQ8P5Fn/GvZ6LRpJbBZ48O/Tr2N+jpxTXJqxPiuSMccnKkqa/g6pHFPbweonc5Pzbe/Pt+hS2Yqip5N0vxObVr0Z00P8AgOEtqa8twUy3Ek1yj+3uFijYMUmt/b17+1/JBJtFwqbwUWohRyIqcwIOTkc7NuzdOzHkiwKrSRBXCyD2nT57hxOTSXM9L4Z4Yobvd+ZXg3h/Ck3zfP8AY7mLAbcnJvqOfi4td1WKFdB1DYYhscRi2KhjHxiMjjCroCQOJnzxs1TiLlEKI5nDuXBUac2MCMSGoWxE4WzSwYx3EYsOuzY1UZyS6bjMmpyTrjk5JcrdlcPQGOFLltZp5bndGpO5A5XSsBYnwrz5+4yWnb2cnz7Eennv8X4IrUk6pw3ENoDS4WtnRpjAz8ezuRWLFfJjvsdh2HFSGSK0m5bYnCi0jS4g/ZhobLbQvJAeoluO24g57SKHSwq/7kGvUYNLg2N+PGLwRNeOIMFQxjFjGQQxRAqUol8I7hKaGTPOIpxNEgGhHCJRM2ZU0jc0DONisVKwuJSQ+URMiKuDg7L4QcQ6ISqoeEdFWikhsYlEGOMfGJcIhocTastouimiiUVQxEcABMgGxziC4gbNRB3AQD2w4ka4GXGaoCZGxGRFxQyIyE0Aw7AkwBbBaCJQgBIJYy0TIwVpk1WxhlE2ai6YiSpbGeTXHoEI0NiyLsrYQoo1bUNxzfl/IiLYbkVsrG2LvkWgNPEZRpELstSBRa8gJOLcJSQPASCBVW2DKIaQrLGVqvcZL4SgvsyD0W3NxofARjHxZDM+DGCoMNMAJgshQBCIpotAa0gci5BgZv0CqjHqnsBpsDyNKKe75h6lrb1PV+G6dOpV026V2oJh5FyZ+EZvDfAuB29757cg9V/TkXbi6flR6PFENwNvDHWtOX93Le9vnmq0rxyp+z80BGB3P6p07lOFNfCpSe6Xkq3ffl19jkxgY5Y6rrwz8sdn6ZKn7FyJpb3GuI56P5JjEjiMxxfUL7MBsppl0Gol15DMvkCmMaYvPF7V7jJf2ZA1j7kAvJxsbGxExGQZCGmDDTExkHFgDCMWpBpgawlEpINMDWhefb5DQMy3FfSp7ZsEE8kXLlxRu+VWez081ezXRnkHE3aTxFwhVW9qfL5j489dVHNhcu49xpXFby37eYnxDXxhHekr+Hzb8vNnE13iE0oJNJuN7xbVqr6+xys2plJ23cmquuS8l5deRvlnI58OK5dq8Sztybb3aqSr7u6fD3d82ZqsqUS+EwttdcxkmmjSw5jvs/MrBsl19uXaxqf16lyIt7Cl9fmW4r3CLr+Blsp4/wCSox/sHFNrffvQbXmwPZEkLoc+YuQjKvuQJosA8+nsFBgspMlLQpByl0M2KfN+QWJ3v5k1UjXEOIuAyKEBwQxARDQwJFZY9QmbdBonN29o/n2Q5jvoXLx7YNPp5SdRi2+x0cXgc9nLZN1XU6Hh0KlNR2p8ujS2OnFNpNu97W1GuPFI58+e305efQ8WT7zXDFPut3RjzeDtfdd9uR1tbiSalxJN0udN1fLffmyQy8UqXL9jS4T5RjyWenlnhknUo0/L+eoccR6fUadTVSXv5ehw9Xp3B0/Z+Zllx6dGPL5AWwS2F49i+LuI7DkyxUZBxYyG/cGQQvKBwuUxGRunTVjJinElcCmQvgIBuIxYbYDEzU5fD6sZpsmxny/c26OxejykNNdOxBjIyMuKRqiIjIjULgMiUD8OO7b+7GLlJ9krr8DraDVPJp8eTHGnLHCSj5Wla9txUMC/w8k1aljk5d7i9huglHFp8e1KMIJJeiOvHGTDfy5MsrlmPQcS3ltLe3ddundM26DialKUnK5Nx8lHol+fucjxHX5oqH+H0/2inbk20uH2fO9zq6fxCHClUlS/0la1J/bK90Os1PDLeMZJU48XNdK5F4p8U3Kkk75Lbkkc/wAZx55yTwLHw1JN5LTv/LW3JbmfTafXKUXky43FSVwSSXD1SfB9fiaeG5vyifXw6mDStZJTu7vb9/Q50cjy6rPifFwxx4+HbZS3bkvXir/17HS0eWblJSjSXJ/XMrSY/wDnZn/44/KLf/0RhrWX1/sXlvccbKqbT5rYBI1+KNPI66JJ+pjs5r1XZjdwUVvzGxe/4ITFjcTt9rEKckrFZXv+Q2DXp1AzvsOlGWQpoOcqAxzUla3RLQdFksgieesklsDBjkgSVGOzOXidSa72vRnZUdjka2FT4ly5Expb06enkboM5WkmdPFIRNMRiExY1DgdPR65KPBNNxprbyfRofLxKKVRhtSW9JdttzkxDo0md1pH7eO9tOv8XnGEmqVLZJfJbnOya+a4U274JPZ+S3RWrXFOEOifE/bkgdXvJVy4Jq65C3RMZ+HR0+ok4p8Ut1/qf7jftWntKXzZk0P3I9dvrYew3VajXj8Rmuqfqv2oLN4pNrbhj3V3+PIxNgtleV/KfDH8KbBsti2yVCTH4jMxmN7hCrejPqHsPi/r9jNqmVUz2zvluDhioqoqi+IshosgPEUB6eexmmKM2I1QBBkUZNbpuJP5r1NiKyK0SpxdHM6+KRyZw4Zv1v5/zZ0dNILCdDGPiJxMdFhDMRxf6l1soKCg3Fu5NryW1fM7Lntuef8AG8sW4RbXEoty8kpPaPySfuVrpt+nnlyyaY61GeEvs5ZHkiotfZunJu7Tqlslf9xOm8SlijCX2k57tZceV24yV3TatddvQ9P/AE9ieJQcUm5PiS7OLr8N/c539aaSKePP/wBSebhcapygqatdWmqvv6HZw47w7cH6zOTmvg9FpapLZdqe3X2G19ch/huKKc3kdLmm9k7pXd90Lv8AYxzw8ZFceflS2gWNoCaMmxLZVBSQNgKpIqOSml1e5GHECdDFLoI1HUZhE5kVfSZ7Z0y5lMtohoXv5IgXCQFbedwmuBiws2RBkcgJBIpiVHN8Sjupez/T67h6SYfiELg/mvVbmXRzAO3ikX9qZoZQJt06CG1vUpLmZpYoZLi1S57Krbe7EwVvsqv6+Q3PnTm5JUtkl/29PejSY/8AO0+es/GOzgxKbUfNpenl8jT454BghqbXFOUFGNznKdSS+Krb62Z/B8jjJT/0/EvVfdv1dL3NDyttt7tu2xzKyfaLjLT8Goi4pTVuK4Vb+F1ytefT3Fx/lisn3XXOtvXoYNJq2pW7cZOn2f10K3lnPpGscL9uu4i5oat9wZmbXbLkQtjsgmYlbRBQYtMOLAmrCyZWJjMKUthkRLmWmDN9UVFkrEUSyAbzmLma4GWHM0wHWZiZJSKQLZKi8zOVglTa8nX7fmdLKzlZX8b9v1HBXVwTNGV/CczDkOhp8byeiq+/YRXLXa8fwwfEnb+72t8/lt79jM5/Ek+7N2rpTpfd6X5LoJi0pxddbrzaVq/wNrlvWMY4dS5X3WnRZ5xSVtcTVrst6/J+x1Ys5+KHxcmmkk753/mfbejZxBydXR8Vtm6fGRg1ePhbXSTXz3a91ubEVqcdx5XTT+QsMtU+THyg/DdQ64ZfeW3qjVI4/G27jvJNbctq2t9uXyOkst8gy1vosPWqXMXJh5GIkS0U2XxlMuMBAeMZJsPDjDyQ2GW2Nd69ig5RAaEtCAliNwILc0wRmh0NUR1AgJFuQEmJUIyM5j+8/b9To6h7HOhzft9fiHwZyidDw/WcFpptO3s6afvzRkgg8aEmzfTZmz8cvJVSvu9z0X9G+HQzaisyTgscp8LfDa2qnfezy6VJu7/Q7mLHH7K1TT+BPbpTf6FYXV2zzmppG4cc3jTUXJuKbt8N7W/QZZmxPoOUgt3drxmodGQcZCoyDiwMMZ1J3bvf1vn7h447tl8QY0ePeypC5I0NCmgUCKGwQsOIj004WHLJYlSKlIe06BlQkY2DwiXA0QMoRvOxY1T2EoZY0w2xc2RSBnISiMzMGLr6/ojXmZlw9f8Ad+wfArXiGxQvAaeEkh4jVHEufX5GPEzbiYA6KGxQCCiOAxBxASCoqAaQ1MUkHEZDopxCKYJLaLROELg5AYqFy3GKINbiEKSGJF8ASiGj2XwkGEGNvJIOLEuQUZCVDXIVKRJMW2ALzMRpevqxmSQnRPn6sfwVdDTI2UY8JtxkES1TNOCQM4lY1QBuhIYpGeDGxW93tXLv52EU0QQxIVFjU9iiHFBpAxQcRpomUkWiWBBkC5hyQuQGuLGWBRLoAKwap9i7LlvzGA2QW4PzLAPH2EQglRYEiEAyJidHzf8Au/REIO+i+XSxGzCQhFI4qJCCBsR8SEAxwY+JCFQU2JcSEGmigEQgwjKrchAJAWQgjWwuhCDIBRCAH//Z"/>
          <p:cNvSpPr>
            <a:spLocks noChangeAspect="1" noChangeArrowheads="1"/>
          </p:cNvSpPr>
          <p:nvPr/>
        </p:nvSpPr>
        <p:spPr bwMode="auto">
          <a:xfrm>
            <a:off x="460375" y="1603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5" name="AutoShape 8" descr="data:image/jpeg;base64,/9j/4AAQSkZJRgABAQAAAQABAAD/2wCEAAkGBxQTEhQUEhQUFRUXFBQUFRQVFRcVFRUVFxcXFxQUFxQYHCggGBolHBQUITEhJSkrLi4uFx8zODMsNygtLisBCgoKDg0OGhAQFywkHBwsLCwsLCwsLCwsLCwsLCwsLCwsLCwsLCwsLCwsLCwsLCwsLCwsLCwsLCwsLCwsLCwsLP/AABEIAQMAwgMBIgACEQEDEQH/xAAbAAACAwEBAQAAAAAAAAAAAAACAwABBAUGB//EADkQAAICAQIEBAMHAgQHAAAAAAABAhEDBCESMUFhBVFxgSKR8BMyobHB0eEG8RRCUnIVI0Nic4LC/8QAGQEAAwEBAQAAAAAAAAAAAAAAAAECAwQF/8QAJBEBAQACAgICAQUBAAAAAAAAAAECEQMhEjFBcVEEEzJhwSL/2gAMAwEAAhEDEQA/APixZCAELIQQWWUh+HTSl92Lf5BvRybJCSOvpfA5P7zrsv3OzpfDYw5L9zPLlk9NceG328/pPCZy5/Cvx+R29N4dGC5e/U6DikKluc+fJa6MOKQoJRDaBkZbblyQ+ENvryOl4f4RxU5Xv0Nf/Bfj8ofjdcivGpnJi4+OPX2Gxj1Q3Np+CUo+TX4pP9SRRLWdnR+mVPuBGTVr6+uQ9Rtb9B7EZuGi4wC4QkkMbJkmLcDUoFLEPYZo4yNGyWKkZM4DbO5FB8BBs9vnxCBRjeyO15ah+m0spuor36HS8P8ABm95/L9z0mk0kYqkkvwMs+WT03w4be65Wg8DS3lu+/L5HaxaNLoOSr17Doo57lb7dEknouGAvLCkaEJ1L5dib6VPbHKPUBoZklQCRCw0O8NxKWRJrluUoGjwqcYZk5OlQ8P5Fn/GvZ6LRpJbBZ48O/Tr2N+jpxTXJqxPiuSMccnKkqa/g6pHFPbweonc5Pzbe/Pt+hS2Yqip5N0vxObVr0Z00P8AgOEtqa8twUy3Ek1yj+3uFijYMUmt/b17+1/JBJtFwqbwUWohRyIqcwIOTkc7NuzdOzHkiwKrSRBXCyD2nT57hxOTSXM9L4Z4Yobvd+ZXg3h/Ck3zfP8AY7mLAbcnJvqOfi4td1WKFdB1DYYhscRi2KhjHxiMjjCroCQOJnzxs1TiLlEKI5nDuXBUac2MCMSGoWxE4WzSwYx3EYsOuzY1UZyS6bjMmpyTrjk5JcrdlcPQGOFLltZp5bndGpO5A5XSsBYnwrz5+4yWnb2cnz7Eennv8X4IrUk6pw3ENoDS4WtnRpjAz8ezuRWLFfJjvsdh2HFSGSK0m5bYnCi0jS4g/ZhobLbQvJAeoluO24g57SKHSwq/7kGvUYNLg2N+PGLwRNeOIMFQxjFjGQQxRAqUol8I7hKaGTPOIpxNEgGhHCJRM2ZU0jc0DONisVKwuJSQ+URMiKuDg7L4QcQ6ISqoeEdFWikhsYlEGOMfGJcIhocTastouimiiUVQxEcABMgGxziC4gbNRB3AQD2w4ka4GXGaoCZGxGRFxQyIyE0Aw7AkwBbBaCJQgBIJYy0TIwVpk1WxhlE2ai6YiSpbGeTXHoEI0NiyLsrYQoo1bUNxzfl/IiLYbkVsrG2LvkWgNPEZRpELstSBRa8gJOLcJSQPASCBVW2DKIaQrLGVqvcZL4SgvsyD0W3NxofARjHxZDM+DGCoMNMAJgshQBCIpotAa0gci5BgZv0CqjHqnsBpsDyNKKe75h6lrb1PV+G6dOpV026V2oJh5FyZ+EZvDfAuB29757cg9V/TkXbi6flR6PFENwNvDHWtOX93Le9vnmq0rxyp+z80BGB3P6p07lOFNfCpSe6Xkq3ffl19jkxgY5Y6rrwz8sdn6ZKn7FyJpb3GuI56P5JjEjiMxxfUL7MBsppl0Gol15DMvkCmMaYvPF7V7jJf2ZA1j7kAvJxsbGxExGQZCGmDDTExkHFgDCMWpBpgawlEpINMDWhefb5DQMy3FfSp7ZsEE8kXLlxRu+VWez081ezXRnkHE3aTxFwhVW9qfL5j489dVHNhcu49xpXFby37eYnxDXxhHekr+Hzb8vNnE13iE0oJNJuN7xbVqr6+xys2plJ23cmquuS8l5deRvlnI58OK5dq8Sztybb3aqSr7u6fD3d82ZqsqUS+EwttdcxkmmjSw5jvs/MrBsl19uXaxqf16lyIt7Cl9fmW4r3CLr+Blsp4/wCSox/sHFNrffvQbXmwPZEkLoc+YuQjKvuQJosA8+nsFBgspMlLQpByl0M2KfN+QWJ3v5k1UjXEOIuAyKEBwQxARDQwJFZY9QmbdBonN29o/n2Q5jvoXLx7YNPp5SdRi2+x0cXgc9nLZN1XU6Hh0KlNR2p8ujS2OnFNpNu97W1GuPFI58+e305efQ8WT7zXDFPut3RjzeDtfdd9uR1tbiSalxJN0udN1fLffmyQy8UqXL9jS4T5RjyWenlnhknUo0/L+eoccR6fUadTVSXv5ehw9Xp3B0/Z+Zllx6dGPL5AWwS2F49i+LuI7DkyxUZBxYyG/cGQQvKBwuUxGRunTVjJinElcCmQvgIBuIxYbYDEzU5fD6sZpsmxny/c26OxejykNNdOxBjIyMuKRqiIjIjULgMiUD8OO7b+7GLlJ9krr8DraDVPJp8eTHGnLHCSj5Wla9txUMC/w8k1aljk5d7i9huglHFp8e1KMIJJeiOvHGTDfy5MsrlmPQcS3ltLe3ddundM26DialKUnK5Nx8lHol+fucjxHX5oqH+H0/2inbk20uH2fO9zq6fxCHClUlS/0la1J/bK90Os1PDLeMZJU48XNdK5F4p8U3Kkk75Lbkkc/wAZx55yTwLHw1JN5LTv/LW3JbmfTafXKUXky43FSVwSSXD1SfB9fiaeG5vyifXw6mDStZJTu7vb9/Q50cjy6rPifFwxx4+HbZS3bkvXir/17HS0eWblJSjSXJ/XMrSY/wDnZn/44/KLf/0RhrWX1/sXlvccbKqbT5rYBI1+KNPI66JJ+pjs5r1XZjdwUVvzGxe/4ITFjcTt9rEKckrFZXv+Q2DXp1AzvsOlGWQpoOcqAxzUla3RLQdFksgieesklsDBjkgSVGOzOXidSa72vRnZUdjka2FT4ly5Expb06enkboM5WkmdPFIRNMRiExY1DgdPR65KPBNNxprbyfRofLxKKVRhtSW9JdttzkxDo0md1pH7eO9tOv8XnGEmqVLZJfJbnOya+a4U274JPZ+S3RWrXFOEOifE/bkgdXvJVy4Jq65C3RMZ+HR0+ok4p8Ut1/qf7jftWntKXzZk0P3I9dvrYew3VajXj8Rmuqfqv2oLN4pNrbhj3V3+PIxNgtleV/KfDH8KbBsti2yVCTH4jMxmN7hCrejPqHsPi/r9jNqmVUz2zvluDhioqoqi+IshosgPEUB6eexmmKM2I1QBBkUZNbpuJP5r1NiKyK0SpxdHM6+KRyZw4Zv1v5/zZ0dNILCdDGPiJxMdFhDMRxf6l1soKCg3Fu5NryW1fM7Lntuef8AG8sW4RbXEoty8kpPaPySfuVrpt+nnlyyaY61GeEvs5ZHkiotfZunJu7Tqlslf9xOm8SlijCX2k57tZceV24yV3TatddvQ9P/AE9ieJQcUm5PiS7OLr8N/c539aaSKePP/wBSebhcapygqatdWmqvv6HZw47w7cH6zOTmvg9FpapLZdqe3X2G19ch/huKKc3kdLmm9k7pXd90Lv8AYxzw8ZFceflS2gWNoCaMmxLZVBSQNgKpIqOSml1e5GHECdDFLoI1HUZhE5kVfSZ7Z0y5lMtohoXv5IgXCQFbedwmuBiws2RBkcgJBIpiVHN8Sjupez/T67h6SYfiELg/mvVbmXRzAO3ikX9qZoZQJt06CG1vUpLmZpYoZLi1S57Krbe7EwVvsqv6+Q3PnTm5JUtkl/29PejSY/8AO0+es/GOzgxKbUfNpenl8jT454BghqbXFOUFGNznKdSS+Krb62Z/B8jjJT/0/EvVfdv1dL3NDyttt7tu2xzKyfaLjLT8Goi4pTVuK4Vb+F1ytefT3Fx/lisn3XXOtvXoYNJq2pW7cZOn2f10K3lnPpGscL9uu4i5oat9wZmbXbLkQtjsgmYlbRBQYtMOLAmrCyZWJjMKUthkRLmWmDN9UVFkrEUSyAbzmLma4GWHM0wHWZiZJSKQLZKi8zOVglTa8nX7fmdLKzlZX8b9v1HBXVwTNGV/CczDkOhp8byeiq+/YRXLXa8fwwfEnb+72t8/lt79jM5/Ek+7N2rpTpfd6X5LoJi0pxddbrzaVq/wNrlvWMY4dS5X3WnRZ5xSVtcTVrst6/J+x1Ys5+KHxcmmkk753/mfbejZxBydXR8Vtm6fGRg1ePhbXSTXz3a91ubEVqcdx5XTT+QsMtU+THyg/DdQ64ZfeW3qjVI4/G27jvJNbctq2t9uXyOkst8gy1vosPWqXMXJh5GIkS0U2XxlMuMBAeMZJsPDjDyQ2GW2Nd69ig5RAaEtCAliNwILc0wRmh0NUR1AgJFuQEmJUIyM5j+8/b9To6h7HOhzft9fiHwZyidDw/WcFpptO3s6afvzRkgg8aEmzfTZmz8cvJVSvu9z0X9G+HQzaisyTgscp8LfDa2qnfezy6VJu7/Q7mLHH7K1TT+BPbpTf6FYXV2zzmppG4cc3jTUXJuKbt8N7W/QZZmxPoOUgt3drxmodGQcZCoyDiwMMZ1J3bvf1vn7h447tl8QY0ePeypC5I0NCmgUCKGwQsOIj004WHLJYlSKlIe06BlQkY2DwiXA0QMoRvOxY1T2EoZY0w2xc2RSBnISiMzMGLr6/ojXmZlw9f8Ad+wfArXiGxQvAaeEkh4jVHEufX5GPEzbiYA6KGxQCCiOAxBxASCoqAaQ1MUkHEZDopxCKYJLaLROELg5AYqFy3GKINbiEKSGJF8ASiGj2XwkGEGNvJIOLEuQUZCVDXIVKRJMW2ALzMRpevqxmSQnRPn6sfwVdDTI2UY8JtxkES1TNOCQM4lY1QBuhIYpGeDGxW93tXLv52EU0QQxIVFjU9iiHFBpAxQcRpomUkWiWBBkC5hyQuQGuLGWBRLoAKwap9i7LlvzGA2QW4PzLAPH2EQglRYEiEAyJidHzf8Au/REIO+i+XSxGzCQhFI4qJCCBsR8SEAxwY+JCFQU2JcSEGmigEQgwjKrchAJAWQgjWwuhCDIBRCAH//Z"/>
          <p:cNvSpPr>
            <a:spLocks noChangeAspect="1" noChangeArrowheads="1"/>
          </p:cNvSpPr>
          <p:nvPr/>
        </p:nvSpPr>
        <p:spPr bwMode="auto">
          <a:xfrm>
            <a:off x="155575" y="-2803525"/>
            <a:ext cx="43910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sp>
        <p:nvSpPr>
          <p:cNvPr id="12296" name="AutoShape 10" descr="data:image/jpeg;base64,/9j/4AAQSkZJRgABAQAAAQABAAD/2wCEAAkGBxQTEhQUEhQUFRUXFBQUFRQVFRcVFRUVFxcXFxQUFxQYHCggGBolHBQUITEhJSkrLi4uFx8zODMsNygtLisBCgoKDg0OGhAQFywkHBwsLCwsLCwsLCwsLCwsLCwsLCwsLCwsLCwsLCwsLCwsLCwsLCwsLCwsLCwsLCwsLCwsLP/AABEIAQMAwgMBIgACEQEDEQH/xAAbAAACAwEBAQAAAAAAAAAAAAACAwABBAUGB//EADkQAAICAQIEBAMHAgQHAAAAAAABAhEDBCESMUFhBVFxgSKR8BMyobHB0eEG8RRCUnIVI0Nic4LC/8QAGQEAAwEBAQAAAAAAAAAAAAAAAAECAwQF/8QAJBEBAQACAgICAQUBAAAAAAAAAAECEQMhEjFBcVEEEzJhwSL/2gAMAwEAAhEDEQA/APixZCAELIQQWWUh+HTSl92Lf5BvRybJCSOvpfA5P7zrsv3OzpfDYw5L9zPLlk9NceG328/pPCZy5/Cvx+R29N4dGC5e/U6DikKluc+fJa6MOKQoJRDaBkZbblyQ+ENvryOl4f4RxU5Xv0Nf/Bfj8ofjdcivGpnJi4+OPX2Gxj1Q3Np+CUo+TX4pP9SRRLWdnR+mVPuBGTVr6+uQ9Rtb9B7EZuGi4wC4QkkMbJkmLcDUoFLEPYZo4yNGyWKkZM4DbO5FB8BBs9vnxCBRjeyO15ah+m0spuor36HS8P8ABm95/L9z0mk0kYqkkvwMs+WT03w4be65Wg8DS3lu+/L5HaxaNLoOSr17Doo57lb7dEknouGAvLCkaEJ1L5dib6VPbHKPUBoZklQCRCw0O8NxKWRJrluUoGjwqcYZk5OlQ8P5Fn/GvZ6LRpJbBZ48O/Tr2N+jpxTXJqxPiuSMccnKkqa/g6pHFPbweonc5Pzbe/Pt+hS2Yqip5N0vxObVr0Z00P8AgOEtqa8twUy3Ek1yj+3uFijYMUmt/b17+1/JBJtFwqbwUWohRyIqcwIOTkc7NuzdOzHkiwKrSRBXCyD2nT57hxOTSXM9L4Z4Yobvd+ZXg3h/Ck3zfP8AY7mLAbcnJvqOfi4td1WKFdB1DYYhscRi2KhjHxiMjjCroCQOJnzxs1TiLlEKI5nDuXBUac2MCMSGoWxE4WzSwYx3EYsOuzY1UZyS6bjMmpyTrjk5JcrdlcPQGOFLltZp5bndGpO5A5XSsBYnwrz5+4yWnb2cnz7Eennv8X4IrUk6pw3ENoDS4WtnRpjAz8ezuRWLFfJjvsdh2HFSGSK0m5bYnCi0jS4g/ZhobLbQvJAeoluO24g57SKHSwq/7kGvUYNLg2N+PGLwRNeOIMFQxjFjGQQxRAqUol8I7hKaGTPOIpxNEgGhHCJRM2ZU0jc0DONisVKwuJSQ+URMiKuDg7L4QcQ6ISqoeEdFWikhsYlEGOMfGJcIhocTastouimiiUVQxEcABMgGxziC4gbNRB3AQD2w4ka4GXGaoCZGxGRFxQyIyE0Aw7AkwBbBaCJQgBIJYy0TIwVpk1WxhlE2ai6YiSpbGeTXHoEI0NiyLsrYQoo1bUNxzfl/IiLYbkVsrG2LvkWgNPEZRpELstSBRa8gJOLcJSQPASCBVW2DKIaQrLGVqvcZL4SgvsyD0W3NxofARjHxZDM+DGCoMNMAJgshQBCIpotAa0gci5BgZv0CqjHqnsBpsDyNKKe75h6lrb1PV+G6dOpV026V2oJh5FyZ+EZvDfAuB29757cg9V/TkXbi6flR6PFENwNvDHWtOX93Le9vnmq0rxyp+z80BGB3P6p07lOFNfCpSe6Xkq3ffl19jkxgY5Y6rrwz8sdn6ZKn7FyJpb3GuI56P5JjEjiMxxfUL7MBsppl0Gol15DMvkCmMaYvPF7V7jJf2ZA1j7kAvJxsbGxExGQZCGmDDTExkHFgDCMWpBpgawlEpINMDWhefb5DQMy3FfSp7ZsEE8kXLlxRu+VWez081ezXRnkHE3aTxFwhVW9qfL5j489dVHNhcu49xpXFby37eYnxDXxhHekr+Hzb8vNnE13iE0oJNJuN7xbVqr6+xys2plJ23cmquuS8l5deRvlnI58OK5dq8Sztybb3aqSr7u6fD3d82ZqsqUS+EwttdcxkmmjSw5jvs/MrBsl19uXaxqf16lyIt7Cl9fmW4r3CLr+Blsp4/wCSox/sHFNrffvQbXmwPZEkLoc+YuQjKvuQJosA8+nsFBgspMlLQpByl0M2KfN+QWJ3v5k1UjXEOIuAyKEBwQxARDQwJFZY9QmbdBonN29o/n2Q5jvoXLx7YNPp5SdRi2+x0cXgc9nLZN1XU6Hh0KlNR2p8ujS2OnFNpNu97W1GuPFI58+e305efQ8WT7zXDFPut3RjzeDtfdd9uR1tbiSalxJN0udN1fLffmyQy8UqXL9jS4T5RjyWenlnhknUo0/L+eoccR6fUadTVSXv5ehw9Xp3B0/Z+Zllx6dGPL5AWwS2F49i+LuI7DkyxUZBxYyG/cGQQvKBwuUxGRunTVjJinElcCmQvgIBuIxYbYDEzU5fD6sZpsmxny/c26OxejykNNdOxBjIyMuKRqiIjIjULgMiUD8OO7b+7GLlJ9krr8DraDVPJp8eTHGnLHCSj5Wla9txUMC/w8k1aljk5d7i9huglHFp8e1KMIJJeiOvHGTDfy5MsrlmPQcS3ltLe3ddundM26DialKUnK5Nx8lHol+fucjxHX5oqH+H0/2inbk20uH2fO9zq6fxCHClUlS/0la1J/bK90Os1PDLeMZJU48XNdK5F4p8U3Kkk75Lbkkc/wAZx55yTwLHw1JN5LTv/LW3JbmfTafXKUXky43FSVwSSXD1SfB9fiaeG5vyifXw6mDStZJTu7vb9/Q50cjy6rPifFwxx4+HbZS3bkvXir/17HS0eWblJSjSXJ/XMrSY/wDnZn/44/KLf/0RhrWX1/sXlvccbKqbT5rYBI1+KNPI66JJ+pjs5r1XZjdwUVvzGxe/4ITFjcTt9rEKckrFZXv+Q2DXp1AzvsOlGWQpoOcqAxzUla3RLQdFksgieesklsDBjkgSVGOzOXidSa72vRnZUdjka2FT4ly5Expb06enkboM5WkmdPFIRNMRiExY1DgdPR65KPBNNxprbyfRofLxKKVRhtSW9JdttzkxDo0md1pH7eO9tOv8XnGEmqVLZJfJbnOya+a4U274JPZ+S3RWrXFOEOifE/bkgdXvJVy4Jq65C3RMZ+HR0+ok4p8Ut1/qf7jftWntKXzZk0P3I9dvrYew3VajXj8Rmuqfqv2oLN4pNrbhj3V3+PIxNgtleV/KfDH8KbBsti2yVCTH4jMxmN7hCrejPqHsPi/r9jNqmVUz2zvluDhioqoqi+IshosgPEUB6eexmmKM2I1QBBkUZNbpuJP5r1NiKyK0SpxdHM6+KRyZw4Zv1v5/zZ0dNILCdDGPiJxMdFhDMRxf6l1soKCg3Fu5NryW1fM7Lntuef8AG8sW4RbXEoty8kpPaPySfuVrpt+nnlyyaY61GeEvs5ZHkiotfZunJu7Tqlslf9xOm8SlijCX2k57tZceV24yV3TatddvQ9P/AE9ieJQcUm5PiS7OLr8N/c539aaSKePP/wBSebhcapygqatdWmqvv6HZw47w7cH6zOTmvg9FpapLZdqe3X2G19ch/huKKc3kdLmm9k7pXd90Lv8AYxzw8ZFceflS2gWNoCaMmxLZVBSQNgKpIqOSml1e5GHECdDFLoI1HUZhE5kVfSZ7Z0y5lMtohoXv5IgXCQFbedwmuBiws2RBkcgJBIpiVHN8Sjupez/T67h6SYfiELg/mvVbmXRzAO3ikX9qZoZQJt06CG1vUpLmZpYoZLi1S57Krbe7EwVvsqv6+Q3PnTm5JUtkl/29PejSY/8AO0+es/GOzgxKbUfNpenl8jT454BghqbXFOUFGNznKdSS+Krb62Z/B8jjJT/0/EvVfdv1dL3NDyttt7tu2xzKyfaLjLT8Goi4pTVuK4Vb+F1ytefT3Fx/lisn3XXOtvXoYNJq2pW7cZOn2f10K3lnPpGscL9uu4i5oat9wZmbXbLkQtjsgmYlbRBQYtMOLAmrCyZWJjMKUthkRLmWmDN9UVFkrEUSyAbzmLma4GWHM0wHWZiZJSKQLZKi8zOVglTa8nX7fmdLKzlZX8b9v1HBXVwTNGV/CczDkOhp8byeiq+/YRXLXa8fwwfEnb+72t8/lt79jM5/Ek+7N2rpTpfd6X5LoJi0pxddbrzaVq/wNrlvWMY4dS5X3WnRZ5xSVtcTVrst6/J+x1Ys5+KHxcmmkk753/mfbejZxBydXR8Vtm6fGRg1ePhbXSTXz3a91ubEVqcdx5XTT+QsMtU+THyg/DdQ64ZfeW3qjVI4/G27jvJNbctq2t9uXyOkst8gy1vosPWqXMXJh5GIkS0U2XxlMuMBAeMZJsPDjDyQ2GW2Nd69ig5RAaEtCAliNwILc0wRmh0NUR1AgJFuQEmJUIyM5j+8/b9To6h7HOhzft9fiHwZyidDw/WcFpptO3s6afvzRkgg8aEmzfTZmz8cvJVSvu9z0X9G+HQzaisyTgscp8LfDa2qnfezy6VJu7/Q7mLHH7K1TT+BPbpTf6FYXV2zzmppG4cc3jTUXJuKbt8N7W/QZZmxPoOUgt3drxmodGQcZCoyDiwMMZ1J3bvf1vn7h447tl8QY0ePeypC5I0NCmgUCKGwQsOIj004WHLJYlSKlIe06BlQkY2DwiXA0QMoRvOxY1T2EoZY0w2xc2RSBnISiMzMGLr6/ojXmZlw9f8Ad+wfArXiGxQvAaeEkh4jVHEufX5GPEzbiYA6KGxQCCiOAxBxASCoqAaQ1MUkHEZDopxCKYJLaLROELg5AYqFy3GKINbiEKSGJF8ASiGj2XwkGEGNvJIOLEuQUZCVDXIVKRJMW2ALzMRpevqxmSQnRPn6sfwVdDTI2UY8JtxkES1TNOCQM4lY1QBuhIYpGeDGxW93tXLv52EU0QQxIVFjU9iiHFBpAxQcRpomUkWiWBBkC5hyQuQGuLGWBRLoAKwap9i7LlvzGA2QW4PzLAPH2EQglRYEiEAyJidHzf8Au/REIO+i+XSxGzCQhFI4qJCCBsR8SEAxwY+JCFQU2JcSEGmigEQgwjKrchAJAWQgjWwuhCDIBRCAH//Z"/>
          <p:cNvSpPr>
            <a:spLocks noChangeAspect="1" noChangeArrowheads="1"/>
          </p:cNvSpPr>
          <p:nvPr/>
        </p:nvSpPr>
        <p:spPr bwMode="auto">
          <a:xfrm>
            <a:off x="307975" y="-2651125"/>
            <a:ext cx="4391025" cy="58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682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5338763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Centrální žilní katétr</a:t>
            </a:r>
          </a:p>
        </p:txBody>
      </p:sp>
      <p:sp>
        <p:nvSpPr>
          <p:cNvPr id="1331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přístupy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jugularis interna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subclavia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brachiocephalica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femoralis</a:t>
            </a:r>
          </a:p>
          <a:p>
            <a:pPr lvl="1" eaLnBrk="1" hangingPunct="1">
              <a:lnSpc>
                <a:spcPct val="90000"/>
              </a:lnSpc>
            </a:pPr>
            <a:endParaRPr lang="cs-CZ" altLang="cs-CZ">
              <a:solidFill>
                <a:srgbClr val="000000"/>
              </a:solidFill>
            </a:endParaRP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basilica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cefalica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v. saphena magna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78700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Mitrální vady</a:t>
            </a:r>
          </a:p>
        </p:txBody>
      </p:sp>
      <p:pic>
        <p:nvPicPr>
          <p:cNvPr id="304130" name="Picture 2" descr="Normal heart and heart with mitral valve stenosis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7544" y="2564904"/>
            <a:ext cx="4457700" cy="3495675"/>
          </a:xfrm>
          <a:prstGeom prst="rect">
            <a:avLst/>
          </a:prstGeom>
          <a:noFill/>
        </p:spPr>
      </p:pic>
      <p:pic>
        <p:nvPicPr>
          <p:cNvPr id="304132" name="Picture 4" descr="Výsledek obrázku pro valvula mitral insuficiencia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04048" y="2708920"/>
            <a:ext cx="3686175" cy="3228975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 dirty="0"/>
              <a:t>Zavedení CVK – aseptická technika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cs-CZ" dirty="0"/>
              <a:t>Sterilní stolek</a:t>
            </a:r>
          </a:p>
          <a:p>
            <a:r>
              <a:rPr lang="cs-CZ" dirty="0"/>
              <a:t>Čepice, obličejová rouška</a:t>
            </a:r>
          </a:p>
          <a:p>
            <a:r>
              <a:rPr lang="cs-CZ" dirty="0"/>
              <a:t>Sterilní empír a sterilní rukavice</a:t>
            </a:r>
          </a:p>
          <a:p>
            <a:r>
              <a:rPr lang="cs-CZ" dirty="0"/>
              <a:t>Desinfekce širokého okolí punkčního pole</a:t>
            </a:r>
          </a:p>
          <a:p>
            <a:pPr lvl="1"/>
            <a:r>
              <a:rPr lang="cs-CZ" dirty="0" err="1"/>
              <a:t>Chlorhexidin</a:t>
            </a:r>
            <a:endParaRPr lang="cs-CZ" dirty="0"/>
          </a:p>
          <a:p>
            <a:r>
              <a:rPr lang="cs-CZ" dirty="0"/>
              <a:t>Sterilní zarouškování </a:t>
            </a:r>
          </a:p>
          <a:p>
            <a:pPr lvl="1"/>
            <a:r>
              <a:rPr lang="cs-CZ" dirty="0"/>
              <a:t>přes celé pole i tělo pacienta</a:t>
            </a:r>
          </a:p>
          <a:p>
            <a:r>
              <a:rPr lang="cs-CZ" dirty="0"/>
              <a:t>Sterilní UZ obal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899592" y="5939393"/>
            <a:ext cx="3075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hlinkClick r:id="rId4"/>
              </a:rPr>
              <a:t>https://youtu.be/2VYp0rEr_cE</a:t>
            </a:r>
            <a:r>
              <a:rPr lang="cs-CZ" dirty="0"/>
              <a:t> </a:t>
            </a:r>
          </a:p>
        </p:txBody>
      </p:sp>
      <p:pic>
        <p:nvPicPr>
          <p:cNvPr id="4" name="Zvuk 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9560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202" name="Rectangle 2"/>
          <p:cNvSpPr>
            <a:spLocks noGrp="1" noChangeArrowheads="1"/>
          </p:cNvSpPr>
          <p:nvPr>
            <p:ph type="title"/>
          </p:nvPr>
        </p:nvSpPr>
        <p:spPr>
          <a:xfrm>
            <a:off x="107950" y="260350"/>
            <a:ext cx="4257675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dirty="0">
                <a:solidFill>
                  <a:srgbClr val="000000"/>
                </a:solidFill>
              </a:rPr>
              <a:t>Centrální žilní katétr</a:t>
            </a:r>
          </a:p>
        </p:txBody>
      </p:sp>
      <p:sp>
        <p:nvSpPr>
          <p:cNvPr id="17920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>
                <a:solidFill>
                  <a:srgbClr val="000000"/>
                </a:solidFill>
              </a:rPr>
              <a:t>komplikace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 err="1">
                <a:solidFill>
                  <a:srgbClr val="000000"/>
                </a:solidFill>
              </a:rPr>
              <a:t>trombosa</a:t>
            </a:r>
            <a:endParaRPr lang="cs-CZ" altLang="cs-CZ" sz="2400" dirty="0">
              <a:solidFill>
                <a:srgbClr val="000000"/>
              </a:solidFill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vzduchová embolie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perforace cévy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endParaRPr lang="cs-CZ" altLang="cs-CZ" sz="2000" dirty="0">
              <a:solidFill>
                <a:srgbClr val="000000"/>
              </a:solidFill>
            </a:endParaRP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perforace srdce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000" dirty="0">
                <a:solidFill>
                  <a:srgbClr val="000000"/>
                </a:solidFill>
              </a:rPr>
              <a:t>až tamponáda srdce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embolizace katetru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místní a systémová infekce</a:t>
            </a:r>
          </a:p>
          <a:p>
            <a:pPr lvl="2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000" dirty="0" err="1">
                <a:solidFill>
                  <a:srgbClr val="000000"/>
                </a:solidFill>
              </a:rPr>
              <a:t>katetrová</a:t>
            </a:r>
            <a:r>
              <a:rPr lang="cs-CZ" altLang="cs-CZ" sz="2000" dirty="0">
                <a:solidFill>
                  <a:srgbClr val="000000"/>
                </a:solidFill>
              </a:rPr>
              <a:t> sepse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chybná poloha konce katetru</a:t>
            </a:r>
          </a:p>
          <a:p>
            <a:pPr lvl="1"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400" dirty="0">
                <a:solidFill>
                  <a:srgbClr val="000000"/>
                </a:solidFill>
              </a:rPr>
              <a:t>PNO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4599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Krevní deriváty</a:t>
            </a:r>
          </a:p>
        </p:txBody>
      </p:sp>
      <p:sp>
        <p:nvSpPr>
          <p:cNvPr id="17411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/>
            <a:endParaRPr lang="cs-CZ" altLang="cs-CZ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erytrocyty 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mražená plasma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trombocyty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speciální přípravky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kryoprecipitát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aktivovaný plasmatický faktor VII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faktor VIII</a:t>
            </a:r>
          </a:p>
        </p:txBody>
      </p:sp>
      <p:sp>
        <p:nvSpPr>
          <p:cNvPr id="17412" name="AutoShape 2" descr="data:image/jpeg;base64,/9j/4AAQSkZJRgABAQAAAQABAAD/2wCEAAkGBxQSEhQTEhQWFRQXFxUYGBcYFBUYGBgWFxQWFxQUFxcYHCggGBolHBQUITEhJSkrLi4uFx8zODMsNygtLiwBCgoKDg0OGhAQGiwfHxwsLCwsLCwsLCwsLCwsLCwsLCwsLCwsLCwsLCwsLCwsLCwsLCwsLCwsLCwsLCwsLCwsLP/AABEIAQMAwgMBIgACEQEDEQH/xAAcAAABBQEBAQAAAAAAAAAAAAAGAAMEBQcCAQj/xABEEAABAgMGAwMICQMDAwUAAAABAgMABBEFEiExQVEGImETMnEHFCNCUoGR0jNicqGisbLB0VPh8ENzoxXC8RZjgoOT/8QAGQEAAwEBAQAAAAAAAAAAAAAAAQIDAAQF/8QAJBEAAgICAgICAwEBAAAAAAAAAAECEQMhEjEEE0FRIjKBYXH/2gAMAwEAAhEDEQA/AD+SlOzSAKZDLID2RES253sUjVSjRIxz/aOrD4slZseiWA5T6JWBr03jzzZ11JU4m5VVMcynp1jjaPQxpX+ZRS8opw3ySonQ511AO0SLVknlhKQaJ1xy/sIuqXOVKealPsjYdYafSQm5Wp1/iAhp5HJ0iukrjQKUCu6vaPTpFXPTDj6uzbJbQO8v9oee9IpTaDgO+Rp0EWDbFEjXRI3p6xjFUlDsgzT9xKU3VOZCmv2jEgS1ebI0wG0SZKWvVURWuAVv4R2ZU6Vr+caiUnZS2hK3wUqUQDppGfW9Zy5dRCFEJO2RjTrSm22UKU+bqQM9zsNzGV23bpmVkUutZIGtNzDIyJ3BHFa5J26tSjLrNFprgk/1I1J5utFFdUnFBBwUk6xiUs00b3aqKaDCmsHHk24nbChJTBJbKvQrOhPqk6CNQJKgvKjQlPL11pFZ5/ePLVwjWppFxOWP6RSlqVdFaVwFNqaxAcATgKZ4DKAOuKRBWhxYwN010rl4wmpVCCCpRUrqok+6LFSCugUQAYdbkwkYUOOcA3s+CGibJqKEbEx6JDCqjEtxqoiE83e5VVp0MGhL2Rn1IT69ffFdaEqHEG6TjkdjF47Y7SU39N1GgirmLUlWwQXEjYJxjf6bs84ftY0DLtUvowSa0vCC2ziqt50lW9TiPfGV2jbLa1AtVvJOCjhBpYFrl9GZNKXhr4+EdmKdnPOAXzEwp2iW63Rma5jaOnSGQFDM5COJaZaQjlJ+wc69IUvLFw3lg126biKslf2Z5azzpfdP/uL/AFGFD1rrR273MPpHP1mFCAtAIthaXTdQpK0nDSlNRvBRYXlFmpYhD9JhvZWCh4GNbtjhpmbIKkBJA7wwOUZ3xV5O1oNUkqH1RzAdRrHM8bR1xyQnphZYnEUpNfQOhLn9NeBqc8dYkWjJvBPIk1Jpe2G5jF5myFJUG0NLU5XApqFE+6NP4URPSrV2afCqjBo8ykfaVCqNhf4O07LDzC4jTvcxGalGGUNUVdopQyNN9AOkTnrWYK0IK+zWoG5ewSpXrU6w6uXLVCvXAHSukK1QXN9kZbBQodorDRI06nYQP8RT5IKw52bLeKjqrYJ6wVtNIShXbLStaq3jsD6sZtxdYUxMG62UIl0nkQVYn6yjrGoC2xzizh5+aabfDlRdqlqlKDfqYzqYYUhRCwUnLGN5sZxJl2kEi8EhJpkSNjA7xHw4h4GoxrnrElOns6FC1oypkXsNRvrDbiKHUfcQem0X07w242SUGtPjELzFbgJCCSMxT74qpJiuLRpfA/E3nzQl3lDzhocpP+okf90XcxK3aqUL5GF0DHwjDJV9bK0rbJS4g1SdqaRrUj5UZTsQp1taXyOcJGClDUQWiL0y0n03EBakBIGgxPhSIsxaDpRdbCUD2lGgpvjAZbPlLecBDDaWgdVcxp+xgPnbTde+kcUobVw+EChqNHmOM2ZcXCvt3BmUd0HYmBq0+On3DRCUtp6Yn4wIg7YR1eg0Ysp21XnhRbiiNq0HwiEkw2DHRjGHQuLew7bXLOJcTppuNQYpAqJkjKqdUEIFT/MNG09GfRs1guJmQl1JFVZA6RdGaUT2ST0Kv2EUFiWYOzbbb7yRjpQ+OsFMoyGUm+PjnXpHYujjlp6M1taSAfeFD9I5p9cx5D9rzhL7xp/qOa/XMKALs2VxQyGdPhHiW6VKsdzHYQBj8TvHIN7PKAIU9oNhK6oSlFRgsAX/AAG0VExLgV5So6jc7k6mCG1ptpKkNLNCs8tN9oatKeaYSQRUjEAb6VhG4otDlrRllqTfalbISAsGqCRUoUMqVyMU0nxPNS15t1ZWFHC/3SdR9X3RaPIr2qlfSOLKr2w2EM2kgvMLLgPoxgQBgdCRmY45TTej04xX6ssrOmnXSVOISE0qLq6ivWOXrMW7eU4vlGSRh4ADWM5aWtODalZ90E57gQXWPb0wFJbeRWgwORHjDQkn2Lkx8ei/sphbSMKqAOI1TspMOTltrbUEusqUFCqFpxr47Q1aFrXmzQ3VHC8nOKywrYLh7OYUUjIK9qEaTYYNpD6rRacUam6djHrErQlTaqE7bdYY4nkpZKQG1BS1aINT/wDIxTodcQBnhqIRriWUeaOrZ4UUtRW2QCdND1gUnrOdbJvoIprmIOJW2aChxEOrnkrwFD0MZTElhf0ZlWPIM7V4fS4hbjQuuIxKRkobjYwMuWY6kVLawN7pp4xeLs5pKmQxHoEPJlVnAJV8IsZThyZcwQyo9SCB8Yan9A19lVSOkwWS/AM0RVYCB1OPwggsjyepQQp68tOwwrDLG2DnH7Aex7FdmVXWkk7nQRpPDfDnm9EAAqzWqlTXYRfsWagejYQEVySnXxIgil2wwjnTUak5g7R0Qx8eznnmvSOJWRbQi8Dlia7xygKdNV1ujIHWHWmy8bwwToDrD83NFuiQAVHLoIdkNGaWy2nzh7lP0rn6zCiPa4Pbvcx+kc/WYUKbQQJ47nmXOzmpEqoaEt5eIrnBJ/66lrvMVNKu1uuIKcdqmLWbfqoouXxqaZdOpiDxJZ7BlnCUjLOlTCNNIpcW0ikbtFMxMMKBFE3jeqKdKGOeI3QVLShxJWjFQBxAORMCdlSAdRNlxXoWUVBRhU6R7wdwnMOy3nLMx2TrhNAoXgtAyvVyjmnBzWz0ajjd/RPlJVpwhLlRfFAr2V6e6FasmtgA0BWkFKhotB9akMyrTraltTZaIwKVtqrVVdtIs5yb84usil8YJUcMKZGOVwUUG3dmdWhZim1hQpSt5JH5RfTzjS2EKaSS/wCuP4h+clj3DTOhBzruIpyktrqDiPyhqtWWi+TPWJzInFO2tesRJueKlggAAV0yrEeZmKV7PU4nTr74rpiYJ1/mAmdEcaWyzYnEpvUAqB8TEB6cWuhKiTexRkAN+sJmWKhU8o23hl0AKFwmmvj0jDwcV0WcrLAprUiv5RLEsMKVrvEPtrqUp1EPtvgEVUB0JhKNNtllIPls1UOQ8p8IKuFrdbZX5vMhJYcPo1n1D7JO0BrdoIPKTngDTAnYHeO1io7NeIOR22imPI4s4c2NSRsrlhoUQWglKdwkY9REkSiW0010I190Z3wRxqZciXmSS3khed0+yekaeyQuijQgjlINU+6PRhNSR5OSMoMqBYilEKw8f7RW2zaYlz2Sk9odSNBsIJ5hRybz1OgEAtvi88rprvGySaRsUebJstb7CckKSd9YeNvNuEdsSUDLDPqYoEN+EJ1sHCkQ9zLvFELnbYYCPRrqrTA4Q1J2myMXFgk66wJLwyhoiuUN7mD0ojWvPsF94hQp2jn6zCgXtBJ7Vz7a/wBRhQ3sE9ZvNi2ih1u8D7xhX+8S3GL4IORHjAZ5L5tK2FYEm+cdPdBjMzqGgVrUEpAqSTT7oaMlQs4OM6Rn/HciiXYRJMfSTboCjrdB5os7ZlvNW0No5UpQAD4ZxVWJPpn7U86NewaFxkkYFepjQbRkEPoLaxVJ119xibXJOjoc/W1GX9MdtA9olTrWC094aeIigTPLSoLBN4EGNUmPJ+yi8oOrA1BpT4wD27JstYIBUd/7Ryyx12dmLIsn69IqeIbSJX2hOKkgnoYpvOioVNQNVVxPSGZ16poYh9oTlCJHckh+Zfr0Gg26mHFzKECiKFVIYbRviY4vJSDTPeDQstHdFHFSjjpvE+TlKYq93SK2XmwMSKq326Rf8OyUxOqowkJQO84ocifA6mDxZKWaKI84nDUq0Gp2iRIcNEgLf1xug/CsahKcGMy7OCr75FS6rGp1AGggamp1hh5LMwu6VHAU7o0r0hlGjnl5Dl0MKZbcl1SqgE1xbUAAUrGVD1gPbn1t8jw5k4dcImW7IOCbLb7qkgi9LqTgg6pBMQ5iZKh2qgC4jkVteHrQXFGw5PsmLmA42F+4+MX/AA1xk/Ki59I0fVOafsmAWRm6LN7uqz2rFwkXTuDlGUnHonkSk9mz2DxVLuiiFFtZ9Vep6RUzqauLPUxQcFywU5fON0EjxgnUyczrDPI5EVBQZXqNDDLgGYMTnWhFdMtlArmDAGQy4TDF6PHVmsONJqY1hA+0D6Vz7a/1GFDtot+lc+2v9RhRUiy98m/H0vKIdbmCUJUu8igqKR3xpblmziw7506MOZsBVFUyNIy+lM8P4i8sXhV+YHaXShrRahQq6J3hL0WUKlyLNrjUMFKZcEtoIIBw+4RodieVmWcol0FtRwxyrAAeEOzSp0AqSkVKqVp4iKOdlEPI7RAKQagLpyKI0rpBhLiLOKyH0RPTKX2+RVQpOBGu5jG+JJnFQTnXE9BBlwI4US6UrPcaVWvhWo3jJ7StJSypGF0KVQ6nmMbMuSTL+I+CaIgTeqdKx2AEw35yQmg+MR1LJiKidjypIkOTOgiKVbxPsaxnptwNy6CtWp9VPUmNOsXgmWkueYo++KYU9G2d6aw6VHHkzNugS4N4BenFJW56GXqCSrBS6aIH7xs8vZ7bCAlKQEJ7qQKJFNSNT1gWftAqXicsBoKdAMoIbFtG96NeJ9U7jY9YJzyv5IE/ahWogafCBPyi2SJlgTV2rjJAcpmtvcdRB3MWIi/U93OnXbwjt9pF24QLpBBG4MAya+DFphYLTcu6u+05zSr1eZCv6aoqQyUJUT3kG68knAg5LEESOHGWp5yVmQVIcBVLmuCa44bGITtiXVXVr7S6aJKTiU7L3pBY6Bt9FFXelQdwcoubJfvJunMR3aVnKUitKKT3eqRpFXZTt1wV1BFOsKx0zVvJqmvb9ABBcUVECvkxNGHicyunWm8F6so0SU+yE6zSI1oSoqAMqRZKxIBiK+rE7QTWDU/KEYgRIkpagBMWrxBERcIAQHtMemd/3F/qMKPLT+md/wBxf6jCipEI+DvJ0lu67NgLdICrhHIgaVHrKgunLVbTRtKQsDApFAAOkOyVqFSil3FJypp/aJCbCbDl/MZ3dImkM572ZtxPZ78pMCdYeWJdw0VeBKW1aBadUdYqn1odWplC0y7jhSHUJ55d1JxvNkYIUdo2uYl0LQptSQpChQppgRADZvDnmTr0ulCXmF+kbSU8zZ6L2EP0GMvg8kmSEOpSLt1soSPAUHxjHVtGpGtTX4xuhaKVC/SpFFUyFRGTWvZK2ZhzCovEjokmsCe0dOFXoo3mrppr98HHDfk7UspXOq7JBoQ2nFxQOVdoufJHZLTzjzziQpxugQDjcrmqkaMiQShVQMTiVHvf+IVITLPfH6OLEsxEu3cabS036oHeP1lHeKviKz1A9qnEEUUP3giaV74j2jOoQhV7GgqRrTXCG+DnjbegFTLFZAT3dzodovpCaalwASFOa/x0MUdp2gVgdgbred/L3Q/LSalqBNAKCqz6xOqR4YQiZ2erVyCWRfcWhSlJwryq1UOo0pEKen0Ni84qmw3iyZmG2kpaK8cs6nHQxCtKQSo8yb9DUA+1t4QWc2m6RSWiwJi46DdbAINU8wO6TsYH5tlKa9mATjVf9oIVvh0KTeCezN1SAMhsNzFPMNVw0222rAspVdlCE4lWZ3OXUxS25ZBPp2gcDzDX7QEE7jYFdxltHDL6TUakUMYxV8PW6tBvIOI7ydxuI0uzp8PIC0nA6bGMdtBsy7t5GAJy06jwgksO2OxIWjFCu8nbekbozQfLdXewOUQitZifZc2l1BWilKQw+aCCKRys0xhsLOsPX6xyYAQHtJfpnftr/UYUdWl9M79tf6jCipA0rz5DQ9CAvGhWd+gi2sFCiFLUTVWYOXjFf2TTDZK8TXlFM/D+YjIm5mZIDfK2DnkPBR38IVaLT41UQhtaVcWkBtwt48xAqSOkVyHKpuNHBGClKPOPHpFzKJISErVeVvEcyTd5woCb6qXqZ9KiMyEXRRqla1Pj74FeL7IU+32jf0rYx+sgaHqIObTZUhsXRU6qGnuivRZ6083rnEo6bnbwjF8c+LsybhS31STyXk5E0cToU1xw3je2JxDraXkKBbWAQYxbjyweyX5wyPRuGih7Kz00EWPkw4hU0vzR8HsncEk+oo6eBjJ/A+aCl+a/poj9qBVQ2dwaeoPaO+MDLTbpdqpXaKSTUjBISc6nUdIJX7CZaTcSVXlHMHmUB6vhDSWUJFFAcvqJ/wC46npAYIZIpaIDdnZlACgcakUQkDRKdTFTa1rEqAQCABdvet4pGkFbMyFkgJupH+ZaRBfS0hZWlIUs41PdHUdYFAeRvsqbEshxRvum6NzmsaHpBctIKQMTTAb+MU7U9SpNVVodj/AEQbT4mI5GElSzylY7qTt1gWjRxym9EufYCAsAUWcyMz74HLS5EiuBOg16mLqzGHkt+nVeUTUbiukQbWZSU8xpsdeogBa4uuwXVeUQBlpHqJMg1i4Ylie4LqfvPjtDU26lGA5j9w8YNGKe07LLrSwKAjEV1ppAxZ7xFUHPP3jMQXiZWcBid9ANoHLZs4tntk5E49DGMXfDNrlCruh0g1nFVApGUSzmSh/hg9sq0O0QATGRqLBEOkiIpcoY7QqDQAQtI+md+2v9RhRzaQ9M79tf6jCihA260JdpYCljTDensxCM1cAIohCa+A3rvCtKbCEqWrIfnsIrWJZUyA45VKDk2cK7FUI+x4Y9b6OpydfcN1khKFD6TSn1YlWRJty5K1KUpZ7y1HPoBD5aCABQGgwT6qab7eEOSjAc5l81MsMPdBGlPVIkIfU6DcF3qdeoh9uUCUkY1OatVe+PEimWA2h5C4xB/wCA3a1jJoULxbcr7jGRcTMuSrpaXjqh0Zkae8RulvTLLbK1vrCEAVvHQjKm5jJ7YnWp9rDEV5FahWgO1Y0kdWCd6YX8EcTGeligqpMNABW6k6Ki2bYFL6qgZY5q6pTr4xhtkWq7IzKXUVvIN0p9pPrJMbjLzKJtpEywSQsUpjeSdUfVgCZY8Za6ZHfdwNBdAyxxPRav2ium5hLff8UpAGewG3Ux5P2hcV2baL6h3hTBJ/c9TENizbqy64olZxqcQBphqRAZeGNVcj1h9x9zKjSgQpOPMDrhkYm23KhhgIRhdFRvXeJ9nt0F7fTU9TtFdxRMhSCNaRGV2Pyt66BZXG60JCLtVZFUXNnzSJhIUqhP5Rn0+ikT+G54oVdrFF0TlroPJpuqSK08IqU2ZUG9gK5DM+MWjbt4Ry64BsMMawbEKdxuhCEinQbRS8WzKEIKK44AD94btzipLailii1+1onw3gMffU4orWbyjqYKRiXKzF045f5jBHZ8wUUKTUGBNPWL6yD6OCzMLZOcv+MXMs0cIB5aZINRBhZE9fTjAsANWmPTO/7i/wBRhRxaZHbO/bX+ox7FSBqrVmKLpU4q8qqsPVGxEP3sK1pQ0rp7t4pOFuM255PZLHZTGZRkHKapP7QQtMKKhUUppTLoN4Sh3J/J6hAI++hy+0oxMYdKvVogDA5V6jpEdpYUpTaEYDFSyOWu3WK20XHEFSFcrVKl0mgH+bQSfbH3eI2g6Gk1Wa0JAyP7xV8W8dS8lVIPavaNpyH2jpAFxJxumqm5EUwoqYI5lDW4PVEAiiSSSak5k4k++AWjivstuIuIn51d59dQMkDup2w1iJZ0+WVZ8iqBQ3+t0pEOseFUAukktBRMvBJ7S4Fmgx3ToqCDye8YhmYDK+Vh3AE+q5oT0MC3D8whdGXFXVDBCjkQcwY6tOx0MKIceCdU0x8DWNdMZpTjRuM9KFThN1OOashTcnUxTOpSVkpF4Ad44JFNRvEHhG3fOpcMOKCnECoVX6VAyp9bpFiKr5buHsj1epMZnPG46Z1JoF0kEqr6x/LpFLbZ5TWCZTICcPA/238YGreaqDHPLs6MbszieNSfGGJRd1YMe2ukioTneirdn7gABvHfSLRVonk7NB/642y3ecVTDAanpSAu2+JnJgkDkb9kZ++KRbqlmqiSfyhCG4ipiEdJjyPL0Ew+EVIEWwmLgApECTb1MSFmpgMJNROCuIglsK0k90kAwGleg+MS5FqpGGMDoFFjaI9K5zDvr1+sYUVE3K86/tK16mFFLIUWto2e4lRUiqFoOIyUhQOY6Qe8G8eduEy84vs3QRddGAcA9U7GCvirhluYF/uuCtFjPwI9YRktsWGQq44m44clDur/AIMZxcR045Ea7b3E8tJNFa1pUacqEkEqPujE+LuMH59XPVtod1pJwpuo6mKmdk1Nmix7zU/CIihAbsaGJR7OR8I8j2keGFK2KscqMegQU8LcDTM4QQOzb1Wf2EMotgtLbB2Tk1vLCG0lSzoBj08I0XiDhlwyaA8B26E1BGo9k9YPeFuEG5AejAKvWWoVJ8Im2uQTlpl+8NkgoxsljzXOkYHZAdbPLyOJUFt1NOYZp8I0Wx+NUPABTdHqgLQeWp1VXWK3iXh9C1FxJuqGOG4gNtRC0KCkk3jQdb2Uc6laOqWNdm1sqvXllV6ulME00EVVsjA+EPWCypuXaQs1cugqP1jpHFqgEGJyFiqMj4nQoA6Y/wCCBkJjQrclL17SuZP7QBvM3SUnSLY3oXItjaRHYjwCHkNw5NDUPSzN49IkyVnKdNEAnc6RYJstaVUpQfcPGHUG1ZnJDC27oGlRh4QwY7VNBxSqZpwp4aiPUJxhGCxxhsmlBj/mUGXDti+sum/hFdwxZpcJNLoGpGfhBOlJTVCx2aEc1492mtTr4QrMCNovNdq5SvfXp9Ywoq5+2pYuuEKWRfViB9YwooRPpxSamKTiSwETDZF0XtOp/aLxSqQkCuOsdDVnPGTi9GF8YWY4213FejPOSO6Dka6iAUGuQr0APxj6mnpRDiSlQBrnUYHoYgSViNt5MtDrdFYT1I6V5Oj54kbAmXsENKPup+cEtleTKZdxXyj7/CNuVJJHdArqf4ESmk0FIKxpCS8h/ADcN+T6Xl8VtpUsarJMFzTAwCRcA0GUS1CsepFBDqkRlJsbSmmeMVFtg1r0i7zintvvDwiWfcSmCuYIz7JVUDURAkOHBfS48O5ihI30JghUnGOjlHAtHpuXwepWc/8AKxBnlcsSiaRDnRUfmYDNEC7WVmALxrQbDoIH7esmg+snM9T6sGipeqwrQVuD81mIE/Lch3rUw0ZUGSsz+UllLVdSkqVXIJqawecP+TlblHJv0LXs+sYtvJ/a4bUpjs0doalCzQE7isFtnu+cuHzhZTQ0AyBp1j0cUVKNnn5ZuLojycgyE9hJsjqo7e0YGuO+F3kMkJXQ54et0jQbQs5LSe0Qq5TUanQdYrZOfvuBU2nDJJpy+NIs1a0QU3Z84OMKQqhBSofEeMEvC3ZvLAdVcUN8lRqHHPAsu8kOsEJcJ5QMQoxmMxZRqpt5AQtGtbp9wjjnCujqhJSQeTdrS8m2FOKB2QggqJ8P5jOuK+K3Z00Po2Rk2Dn9reKqdlwk4Gp64xDVE0ilEReZ8TCjxzM+JhRUgfZoGJhHDLOEs7Zx4iozxi5ynqesJWOUImuAhJTSMYSRSFnCrWEE0jGEBSGxMoKrt4V2qKxB4gtHsWVLqAck11JypGS2jOrBK7xvZkhVD7o1l8WBzVm2ZQOW9PNkijiajClRWA+zeLXnpJ1C6laFJSFjC8k5VOhgbtBV6vOLw0GYPjCTpqi2Dx3bf0HiHYdvRU8JyDz0p2tbykkih1A2iW0/oc9o4p4+J0KSbokrMR5pWEd36wy+cYkOiEGc1anDwGwisnRgRF06MIpbR1MYYGJhZS4CnAgg/CNU4ct6XnW7iwG3kDEHCo9pBjKJ080esTBQpK0mikmoP7eEdWLJwZzZsXM1ltx0KClBTjKTypVnT2usXT09LuNlW3q05q+zSIHDnFbEyzz0QpI5wcqjUHrDDljKfUXk8o/0xkae0epjvTUtrR57VDDFmPNqD4wpkk4gA6U3ir40kGZ1IUtHZvjDx612gkFvqYF2YRX2VD1jsRHsrZYmE9sVAqViKYgDaM99mjJxdmE29wy6zS4hSk6qGIrtFGmScJoEKrtQx9DTsoWsCLxIoBt1iVY1jS5TkO01qMYi8Ks6Pfqz5nesx0KIKDUE/nCjWrXsUB94YfSOfrMKN619k/abGAQTHt+uAjxTmNBHqWqQxMQRSFfrhHPaY0ju4IwD25HF74DWPCo+6BDymcTCUlyhB9K5gBqBqYDddj44OclFAH5S+Le2mQ00fRsk46Fe/WkUUjNOTK0t0qtR01EDuJPXONW8ltktsgzT3fODQI+JHWOeDcpntZIxw+OFNl2KwzJrlr1FqBvEjmvHbwjGZ9wszDrWdDdvHcaxvi7NLh7VWBzSNownjqSUzPOJViSQr4xXMkkcXhzdtfZpvkxtQIlChR5r5CffvF1a9glVXG+9mpIyPhAt5H20uNOpViQR+UaG36I0rUHIbdIMYqcNkczePI6ARJx2Ov8AEPmhEENt2MF+lbFFajf+8DgGh/8AEcmTFxOjHlUkNOpqIp5xvSLhQziTZNi9se0cBuDIbxJJsq5JLYCqsR140aQSPayEPTXBswhN6qVHVIjWRLgCgAAGgwpDBZiyjog8hkFmvlh0dok3SQFA5UjVkTi5ZIUOdigUK5gHK6Yg2xw628CQKK1MVaLScZuMzSSphs0BTmAMid46MU0tMjmSl0EskETqy4s0pglGRSNzuTHE9KKledtVMcAMj4iI88JcoDzTwFRVNDRURbOty8u+/Vygok5U8RF+cf4c6hIt7LnEqUTMCi1anu+A2iXOyqUkBGKjlTSKibtZK+63TxisdtJaclY6UOUJLMkUjibBq12XO3eqT9I5r9cwoo7SmnC86So99ev1jChfYget/Z9B9jiTrHCncaffHDr2JSN84ebSKQ5M6CRDZVtlHCyTgnKHkKFIIBmdnEtNqcWaJSCT7o+cOK7bVOTDjqsq0SNkg4Ug88rvE9SJVpWWK6flGXstFRoI5csrdI9jwPHr8mXXCVkpmHkhw3WxitXQaeMbnL2Ql1CaiiEijadhorxMD/AnCSEMBaiCpYFcsOkFEpLqYJAJLex08Ivijxj/AKcvm+R7J0ukS5VJQLpNRGKeV5ik4lQ9ZH5Gkbg2q9jGSeWqWothX2h8cYXMtE/EdTIvkpn1NqdCMTQEDeNWsp+9XtBRZ3y90Y75K5kIm03jQKFI2uZu4H1jlBwu0U85fl/0klNMs4HLeszN1ApuP3i9YUod4Q8pQMNONqjlhJwlaAWQle1cA0zPhBalsAAAUAyjhuzktrUtPrfd0h6kc3r4lpZOY0oQ0RWHXTEF17MDKMzJHLqtBlESYZSoUWKiPXX6RFW6TCjoHLR4boq8yfcYjMPrbNHEkHfSCoq3hp1gEYio6xmxkQA+CMDEJ1XOIkv2eD3eWIS2VJIKsaawoxQWkgds79tf6jCiJaMz6Vz7a/1GPIoRZ9CpANYYdqe5lqY8fqSQn3w4yumB+MdRynTawMDh1il4ttxMrLrdJoe6gbqMWznPgMt94HuOOHTOSxbSeZJvJrlXaA7opi481Zgc+6tbilLNVqJNdMdIOPJfwr5w52jg9E3p7Sv7RRyHBk0472aWzUEXjonqd416XsLzJlHYrulI5joo616RDHifK2er5PkRjj4Qe2THZFUuq+0qia4pPdMWUq92uJw6RX2fNKmCC5ygZAZE7xblhKRhgI6meO2dlsCMv8tS09myK+kK8B9UDGNHQ6a4jDSM/wDLJJhSGXQCaEpIG2eMSyrRbxv3RnHCz919s7KGG/8AaNvkJZ1tXaHEHQ6DZPSMLsBlZmEXUE8w5RqKx9AMW03cAWClQAF06npC4LVnX57/AFos23woV12jwtGtYisy6jRRw6dIlh2mcWPNfdIS3KYKhpxNPCHVNVxht4AChhZRtBiyunHdIrlK0iZaLN2h0iCAY5padHVEaLeMeO0EOOuXYhrVeNYQejq9HZXhDYEekxjDa0wwtAh+pj25GCZ3aafTO4f6i/1GPIlWoj0zv+4v9RjyKEQxb4nmqfS/8bfyxzMcTzVPpfwN/LChR0nMcy3E81Sna/gb+WOpjiiap9Lr7DfywoUEHyRF8SzKVApcAJzIbb+WOp/iWZVdBcqKjC438sewoI0jscRzAODgH/1t/LCHFU1gO1/42/lhQoDFJKuJpr+p+Bv5YrLVt+YcBStYUmhwLbfywoUK+h8f7FXw5PrQsqTdChkezbqPimHbQt+YU6SVgkDDkb3+zHkKNDotlbci8keKJooHpfwN/LDUxxRNXh6X8DfywoUE5/klM8UTX9X8Dfyx4vieax9J/wAbfyx5CjIBEnOJpkpxc/42/liMOI5n+oP/AM2/lhQojPstF6IUzxBME/Sfgb+WGjb8xhz/AIEfLChQlIrbHf8Ar8x7f4G/ljz/AK/Mf1PwN/LChRqBbOTb8x/U/Aj5Y6PEEx/U/Aj5YUKNRrYJz1qul1wlWJWo91PtHpChQoeidn/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cs-CZ" altLang="cs-CZ" sz="1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106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04813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Možnosti náhrady krve</a:t>
            </a:r>
          </a:p>
        </p:txBody>
      </p:sp>
      <p:sp>
        <p:nvSpPr>
          <p:cNvPr id="18435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628775"/>
            <a:ext cx="8229600" cy="29337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převod heterologní krve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převod autologní krve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normovolemická hemodiluce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přístrojová autotransfuse (cell saver)</a:t>
            </a:r>
          </a:p>
          <a:p>
            <a:pPr lvl="1" eaLnBrk="1" hangingPunct="1"/>
            <a:r>
              <a:rPr lang="cs-CZ" altLang="cs-CZ">
                <a:solidFill>
                  <a:srgbClr val="000000"/>
                </a:solidFill>
              </a:rPr>
              <a:t>přístroje s a bez dalšího zpracování odsáté krve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61513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/>
          <p:cNvSpPr>
            <a:spLocks noGrp="1" noChangeArrowheads="1"/>
          </p:cNvSpPr>
          <p:nvPr>
            <p:ph type="title"/>
          </p:nvPr>
        </p:nvSpPr>
        <p:spPr>
          <a:xfrm>
            <a:off x="838200" y="609600"/>
            <a:ext cx="7772400" cy="11430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Indikace krevního převodu</a:t>
            </a:r>
          </a:p>
        </p:txBody>
      </p:sp>
      <p:sp>
        <p:nvSpPr>
          <p:cNvPr id="19459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2057400"/>
            <a:ext cx="7772400" cy="4114800"/>
          </a:xfrm>
        </p:spPr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nízké hodnoty krevního obrazu (individuální rozvaha - kardiopulmonální rezerva aj.)</a:t>
            </a:r>
          </a:p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akutní krevní ztráty převyšující 30 - 40% kolujícího objemu  (1500 - 2 000 ml u dospělých)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3876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>
                <a:solidFill>
                  <a:srgbClr val="000000"/>
                </a:solidFill>
              </a:rPr>
              <a:t>Typy krevních a plasmatických preparátů</a:t>
            </a:r>
          </a:p>
        </p:txBody>
      </p:sp>
      <p:sp>
        <p:nvSpPr>
          <p:cNvPr id="20483" name="Rectangle 3"/>
          <p:cNvSpPr>
            <a:spLocks noGrp="1" noChangeArrowheads="1"/>
          </p:cNvSpPr>
          <p:nvPr>
            <p:ph idx="1"/>
          </p:nvPr>
        </p:nvSpPr>
        <p:spPr>
          <a:xfrm>
            <a:off x="468313" y="1916113"/>
            <a:ext cx="8229600" cy="4525962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erytrocytová masa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koncentrát trombocytů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zmrazená čerstvá plasma (po karanténě)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přípravky pro konkrétní pacienty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ozářené krevní komponenty, promytý koncentrát ery, koncentrát trombocytů konzervovaný kryotechnologií, koncentrát granulocytů, preparáty kmenových buněk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plasmatické složky</a:t>
            </a:r>
          </a:p>
          <a:p>
            <a:pPr lvl="1" eaLnBrk="1" hangingPunct="1">
              <a:lnSpc>
                <a:spcPct val="80000"/>
              </a:lnSpc>
            </a:pPr>
            <a:r>
              <a:rPr lang="cs-CZ" altLang="cs-CZ" sz="2400">
                <a:solidFill>
                  <a:srgbClr val="000000"/>
                </a:solidFill>
              </a:rPr>
              <a:t>albumin, Ig, hemokoagulační faktory (f VII, f VIII, f IX, protrombinový komplex, antitrombin III)</a:t>
            </a:r>
          </a:p>
          <a:p>
            <a:pPr eaLnBrk="1" hangingPunct="1">
              <a:lnSpc>
                <a:spcPct val="80000"/>
              </a:lnSpc>
            </a:pPr>
            <a:r>
              <a:rPr lang="cs-CZ" altLang="cs-CZ" sz="2800">
                <a:solidFill>
                  <a:srgbClr val="000000"/>
                </a:solidFill>
              </a:rPr>
              <a:t>plná krev (obsolentní)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27543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8077200" cy="1143000"/>
          </a:xfrm>
        </p:spPr>
        <p:txBody>
          <a:bodyPr/>
          <a:lstStyle/>
          <a:p>
            <a:pPr eaLnBrk="1" hangingPunct="1"/>
            <a:r>
              <a:rPr lang="cs-CZ" altLang="cs-CZ" sz="3800">
                <a:solidFill>
                  <a:srgbClr val="000000"/>
                </a:solidFill>
              </a:rPr>
              <a:t>Komplikace heterologní transfuse krve 1</a:t>
            </a:r>
            <a:endParaRPr lang="cs-CZ" altLang="cs-CZ">
              <a:solidFill>
                <a:srgbClr val="000000"/>
              </a:solidFill>
            </a:endParaRPr>
          </a:p>
        </p:txBody>
      </p:sp>
      <p:sp>
        <p:nvSpPr>
          <p:cNvPr id="185347" name="Rectangle 3"/>
          <p:cNvSpPr>
            <a:spLocks noGrp="1" noChangeArrowheads="1"/>
          </p:cNvSpPr>
          <p:nvPr>
            <p:ph idx="1"/>
          </p:nvPr>
        </p:nvSpPr>
        <p:spPr>
          <a:xfrm>
            <a:off x="684213" y="1844675"/>
            <a:ext cx="7772400" cy="3733800"/>
          </a:xfrm>
        </p:spPr>
        <p:txBody>
          <a:bodyPr rtlCol="0">
            <a:normAutofit fontScale="92500"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>
                <a:solidFill>
                  <a:srgbClr val="000000"/>
                </a:solidFill>
              </a:rPr>
              <a:t>převedení inkompatibilní krve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>
                <a:solidFill>
                  <a:srgbClr val="000000"/>
                </a:solidFill>
              </a:rPr>
              <a:t>infekce - HIV, VHB, VHC, CMV, EBV, lues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>
                <a:solidFill>
                  <a:srgbClr val="000000"/>
                </a:solidFill>
              </a:rPr>
              <a:t>alergická reakce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>
                <a:solidFill>
                  <a:srgbClr val="000000"/>
                </a:solidFill>
              </a:rPr>
              <a:t>febrilní reakce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>
                <a:solidFill>
                  <a:srgbClr val="000000"/>
                </a:solidFill>
              </a:rPr>
              <a:t>poruchy koagulace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/>
              <a:t>TRALI 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cs-CZ" altLang="cs-CZ" sz="2400"/>
              <a:t>HLA dárce – deleukotizovaná krev (20min.)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 altLang="cs-CZ" sz="3000"/>
              <a:t>ARDS</a:t>
            </a:r>
            <a:endParaRPr lang="cs-CZ" altLang="cs-CZ" sz="3000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8994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609600"/>
            <a:ext cx="8077200" cy="1143000"/>
          </a:xfrm>
        </p:spPr>
        <p:txBody>
          <a:bodyPr/>
          <a:lstStyle/>
          <a:p>
            <a:pPr eaLnBrk="1" hangingPunct="1"/>
            <a:r>
              <a:rPr lang="cs-CZ" altLang="cs-CZ" sz="3800">
                <a:solidFill>
                  <a:srgbClr val="000000"/>
                </a:solidFill>
              </a:rPr>
              <a:t>Komplikace heterologní transfuse krve 2</a:t>
            </a:r>
          </a:p>
        </p:txBody>
      </p:sp>
      <p:sp>
        <p:nvSpPr>
          <p:cNvPr id="50179" name="Rectangle 3"/>
          <p:cNvSpPr>
            <a:spLocks noGrp="1" noChangeArrowheads="1"/>
          </p:cNvSpPr>
          <p:nvPr>
            <p:ph idx="1"/>
          </p:nvPr>
        </p:nvSpPr>
        <p:spPr>
          <a:xfrm>
            <a:off x="457200" y="1935163"/>
            <a:ext cx="8229600" cy="4022725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metabolická acidosa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přetížení oběhu a edém plic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předávkování citrátem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hyperkalemie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mikroagregáty</a:t>
            </a:r>
          </a:p>
          <a:p>
            <a:pPr lvl="1" eaLnBrk="1" fontAlgn="auto" hangingPunct="1">
              <a:spcAft>
                <a:spcPts val="0"/>
              </a:spcAft>
              <a:defRPr/>
            </a:pPr>
            <a:r>
              <a:rPr lang="cs-CZ" sz="2000"/>
              <a:t>(transfůzní filtry 170 až 230 </a:t>
            </a:r>
            <a:r>
              <a:rPr lang="cs-CZ" sz="2000">
                <a:latin typeface="Symbol" pitchFamily="18" charset="2"/>
              </a:rPr>
              <a:t>m</a:t>
            </a:r>
            <a:r>
              <a:rPr lang="cs-CZ" sz="2000"/>
              <a:t>m)</a:t>
            </a:r>
            <a:endParaRPr lang="cs-CZ">
              <a:solidFill>
                <a:srgbClr val="000000"/>
              </a:solidFill>
            </a:endParaRP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pokles tělesné teploty</a:t>
            </a:r>
          </a:p>
          <a:p>
            <a:pPr eaLnBrk="1" fontAlgn="auto" hangingPunct="1">
              <a:lnSpc>
                <a:spcPct val="90000"/>
              </a:lnSpc>
              <a:spcAft>
                <a:spcPts val="0"/>
              </a:spcAft>
              <a:defRPr/>
            </a:pPr>
            <a:r>
              <a:rPr lang="cs-CZ">
                <a:solidFill>
                  <a:srgbClr val="000000"/>
                </a:solidFill>
              </a:rPr>
              <a:t>pokles 2,3 difosfoglycerátu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7175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Pravidla pro TRF 1</a:t>
            </a: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23555" name="Rectangle 3"/>
          <p:cNvSpPr>
            <a:spLocks noGrp="1" noChangeArrowheads="1"/>
          </p:cNvSpPr>
          <p:nvPr>
            <p:ph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indikace a souhlas pacienta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odběr vzorku krve od pacienta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vitální indikace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statim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standardní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krevní skupina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skupiny A, B, 0, AB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Rh faktor</a:t>
            </a:r>
          </a:p>
          <a:p>
            <a:pPr lvl="1" eaLnBrk="1" hangingPunct="1">
              <a:lnSpc>
                <a:spcPct val="90000"/>
              </a:lnSpc>
            </a:pPr>
            <a:r>
              <a:rPr lang="cs-CZ" altLang="cs-CZ">
                <a:solidFill>
                  <a:srgbClr val="000000"/>
                </a:solidFill>
              </a:rPr>
              <a:t>nepravidelné skupiny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77661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Pravidla pro TRF 2</a:t>
            </a:r>
            <a:endParaRPr lang="en-GB" altLang="cs-CZ">
              <a:solidFill>
                <a:srgbClr val="000000"/>
              </a:solidFill>
            </a:endParaRPr>
          </a:p>
        </p:txBody>
      </p:sp>
      <p:sp>
        <p:nvSpPr>
          <p:cNvPr id="24579" name="Rectangle 3"/>
          <p:cNvSpPr>
            <a:spLocks noGrp="1" noChangeArrowheads="1"/>
          </p:cNvSpPr>
          <p:nvPr>
            <p:ph idx="1"/>
          </p:nvPr>
        </p:nvSpPr>
        <p:spPr>
          <a:xfrm>
            <a:off x="436916" y="1988840"/>
            <a:ext cx="8229600" cy="4525963"/>
          </a:xfrm>
        </p:spPr>
        <p:txBody>
          <a:bodyPr>
            <a:normAutofit fontScale="92500" lnSpcReduction="10000"/>
          </a:bodyPr>
          <a:lstStyle/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křížový pokus </a:t>
            </a:r>
          </a:p>
          <a:p>
            <a:pPr lvl="1" eaLnBrk="1" hangingPunct="1"/>
            <a:r>
              <a:rPr lang="cs-CZ" altLang="cs-CZ" dirty="0">
                <a:solidFill>
                  <a:srgbClr val="000000"/>
                </a:solidFill>
              </a:rPr>
              <a:t>velký: </a:t>
            </a:r>
            <a:r>
              <a:rPr lang="cs-CZ" altLang="cs-CZ" dirty="0" err="1">
                <a:solidFill>
                  <a:srgbClr val="000000"/>
                </a:solidFill>
              </a:rPr>
              <a:t>ery</a:t>
            </a:r>
            <a:r>
              <a:rPr lang="cs-CZ" altLang="cs-CZ" dirty="0">
                <a:solidFill>
                  <a:srgbClr val="000000"/>
                </a:solidFill>
              </a:rPr>
              <a:t> dárce + sérum příjemce</a:t>
            </a:r>
          </a:p>
          <a:p>
            <a:pPr lvl="1" eaLnBrk="1" hangingPunct="1"/>
            <a:r>
              <a:rPr lang="cs-CZ" altLang="cs-CZ" dirty="0">
                <a:solidFill>
                  <a:srgbClr val="000000"/>
                </a:solidFill>
              </a:rPr>
              <a:t>malý: </a:t>
            </a:r>
            <a:r>
              <a:rPr lang="cs-CZ" altLang="cs-CZ" dirty="0" err="1">
                <a:solidFill>
                  <a:srgbClr val="000000"/>
                </a:solidFill>
              </a:rPr>
              <a:t>ery</a:t>
            </a:r>
            <a:r>
              <a:rPr lang="cs-CZ" altLang="cs-CZ" dirty="0">
                <a:solidFill>
                  <a:srgbClr val="000000"/>
                </a:solidFill>
              </a:rPr>
              <a:t> příjemce + plasma dárce</a:t>
            </a: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kontrola dokumentace a pacienta</a:t>
            </a:r>
          </a:p>
          <a:p>
            <a:pPr eaLnBrk="1" hangingPunct="1"/>
            <a:r>
              <a:rPr lang="cs-CZ" altLang="cs-CZ" dirty="0" err="1">
                <a:solidFill>
                  <a:srgbClr val="000000"/>
                </a:solidFill>
              </a:rPr>
              <a:t>Sanquitest</a:t>
            </a:r>
            <a:endParaRPr lang="cs-CZ" altLang="cs-CZ" dirty="0">
              <a:solidFill>
                <a:srgbClr val="000000"/>
              </a:solidFill>
            </a:endParaRP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biologický pokus</a:t>
            </a:r>
          </a:p>
          <a:p>
            <a:pPr eaLnBrk="1" hangingPunct="1"/>
            <a:r>
              <a:rPr lang="cs-CZ" altLang="cs-CZ" dirty="0">
                <a:solidFill>
                  <a:srgbClr val="000000"/>
                </a:solidFill>
              </a:rPr>
              <a:t>záznam do chorobopisu</a:t>
            </a:r>
          </a:p>
          <a:p>
            <a:pPr eaLnBrk="1" hangingPunct="1"/>
            <a:endParaRPr lang="cs-CZ" altLang="cs-CZ" dirty="0">
              <a:solidFill>
                <a:srgbClr val="000000"/>
              </a:solidFill>
            </a:endParaRPr>
          </a:p>
          <a:p>
            <a:r>
              <a:rPr lang="cs-CZ" altLang="cs-CZ" sz="2000" dirty="0">
                <a:solidFill>
                  <a:srgbClr val="000000"/>
                </a:solidFill>
                <a:hlinkClick r:id="rId4"/>
              </a:rPr>
              <a:t>https://www.youtube.com/watch?v=xy1N-i_AOCw&amp;index=1&amp;list=PLsjKbubLeCtKEQlMfa89G7lHkq8F0fO-9</a:t>
            </a:r>
            <a:r>
              <a:rPr lang="cs-CZ" altLang="cs-CZ" sz="2000" dirty="0">
                <a:solidFill>
                  <a:srgbClr val="000000"/>
                </a:solidFill>
              </a:rPr>
              <a:t> </a:t>
            </a:r>
          </a:p>
          <a:p>
            <a:pPr eaLnBrk="1" hangingPunct="1"/>
            <a:endParaRPr lang="en-GB" altLang="cs-CZ" dirty="0">
              <a:solidFill>
                <a:srgbClr val="000000"/>
              </a:solidFill>
            </a:endParaRP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2805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3106688" cy="1714202"/>
          </a:xfrm>
        </p:spPr>
        <p:txBody>
          <a:bodyPr>
            <a:normAutofit/>
          </a:bodyPr>
          <a:lstStyle/>
          <a:p>
            <a:r>
              <a:rPr lang="cs-CZ" dirty="0"/>
              <a:t>Aortální vady</a:t>
            </a:r>
          </a:p>
        </p:txBody>
      </p:sp>
      <p:pic>
        <p:nvPicPr>
          <p:cNvPr id="303108" name="Picture 4" descr="Výsledek obrázku pro aortic regurgitation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3789040"/>
            <a:ext cx="4381500" cy="3068960"/>
          </a:xfrm>
          <a:prstGeom prst="rect">
            <a:avLst/>
          </a:prstGeom>
          <a:noFill/>
        </p:spPr>
      </p:pic>
      <p:pic>
        <p:nvPicPr>
          <p:cNvPr id="303106" name="Picture 2" descr="Výsledek obrázku pro stenosis aortic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731944" y="1"/>
            <a:ext cx="5412055" cy="4581128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Krevní skupiny AB0</a:t>
            </a:r>
          </a:p>
        </p:txBody>
      </p:sp>
      <p:graphicFrame>
        <p:nvGraphicFramePr>
          <p:cNvPr id="77827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7138988" cy="3700462"/>
        </p:xfrm>
        <a:graphic>
          <a:graphicData uri="http://schemas.openxmlformats.org/drawingml/2006/table">
            <a:tbl>
              <a:tblPr/>
              <a:tblGrid>
                <a:gridCol w="144567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686007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073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76581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marL="91438" marR="9143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antigen na ery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protilátky v plasmě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3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marL="91438" marR="9143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žádný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anti-A, anti-B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34626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38" marR="9143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anti-B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3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38" marR="9143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anti-A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33339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</a:t>
                      </a:r>
                    </a:p>
                  </a:txBody>
                  <a:tcPr marL="91438" marR="91438" marT="45709" marB="45709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 i B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žádné</a:t>
                      </a:r>
                    </a:p>
                  </a:txBody>
                  <a:tcPr marL="91438" marR="91438" marT="45709" marB="45709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1810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>
                <a:solidFill>
                  <a:srgbClr val="000000"/>
                </a:solidFill>
              </a:rPr>
              <a:t>Sanquitest</a:t>
            </a:r>
          </a:p>
        </p:txBody>
      </p:sp>
      <p:graphicFrame>
        <p:nvGraphicFramePr>
          <p:cNvPr id="185347" name="Group 3"/>
          <p:cNvGraphicFramePr>
            <a:graphicFrameLocks noGrp="1"/>
          </p:cNvGraphicFramePr>
          <p:nvPr>
            <p:ph type="tbl" idx="1"/>
          </p:nvPr>
        </p:nvGraphicFramePr>
        <p:xfrm>
          <a:off x="457200" y="1600200"/>
          <a:ext cx="8229600" cy="4525963"/>
        </p:xfrm>
        <a:graphic>
          <a:graphicData uri="http://schemas.openxmlformats.org/drawingml/2006/table">
            <a:tbl>
              <a:tblPr/>
              <a:tblGrid>
                <a:gridCol w="274320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4320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cs-CZ" sz="28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anti-A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anti-B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0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 reakce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 reakce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06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aglutinace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 reakce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bez reakce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aglutinace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048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AB</a:t>
                      </a: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aglutinace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cs-CZ" sz="2800" b="0" i="0" u="none" strike="noStrike" cap="none" normalizeH="0" baseline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</a:rPr>
                        <a:t>aglutinace</a:t>
                      </a: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22916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autotransfuse - indikace</a:t>
            </a:r>
          </a:p>
        </p:txBody>
      </p:sp>
      <p:sp>
        <p:nvSpPr>
          <p:cNvPr id="35843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3657600"/>
            <a:ext cx="7772400" cy="2667000"/>
          </a:xfrm>
        </p:spPr>
        <p:txBody>
          <a:bodyPr/>
          <a:lstStyle/>
          <a:p>
            <a:pPr eaLnBrk="1" hangingPunct="1"/>
            <a:r>
              <a:rPr lang="cs-CZ" altLang="cs-CZ"/>
              <a:t>operační výkon s předpokládanou nutností krevního převodu</a:t>
            </a:r>
          </a:p>
          <a:p>
            <a:pPr eaLnBrk="1" hangingPunct="1"/>
            <a:r>
              <a:rPr lang="cs-CZ" altLang="cs-CZ"/>
              <a:t>není kontraindikace a je dostatek času</a:t>
            </a:r>
          </a:p>
          <a:p>
            <a:pPr eaLnBrk="1" hangingPunct="1"/>
            <a:endParaRPr lang="cs-CZ" altLang="cs-CZ"/>
          </a:p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92721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autotransfuse - kontraindikace</a:t>
            </a:r>
          </a:p>
        </p:txBody>
      </p:sp>
      <p:sp>
        <p:nvSpPr>
          <p:cNvPr id="66563" name="Rectangle 3"/>
          <p:cNvSpPr>
            <a:spLocks noGrp="1" noChangeArrowheads="1"/>
          </p:cNvSpPr>
          <p:nvPr>
            <p:ph idx="1"/>
          </p:nvPr>
        </p:nvSpPr>
        <p:spPr/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absolutní: systolický TK pod 100 mmhg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anemie (Hb pod 110 g/l, Ht pod 0,34) 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akutní interkurentní onemocnění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relativní: poruchy hemokoagulace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onemocnění srdce (AP, ICHS)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plicní onemocnění, která závažně desaturují krev (relat. středně těžká respir. porucha)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těhotenství, vysoký věk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00987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autotransfuse</a:t>
            </a:r>
            <a:br>
              <a:rPr lang="cs-CZ"/>
            </a:br>
            <a:r>
              <a:rPr lang="cs-CZ"/>
              <a:t>výhody              nevýhody</a:t>
            </a:r>
          </a:p>
        </p:txBody>
      </p:sp>
      <p:sp>
        <p:nvSpPr>
          <p:cNvPr id="37891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1600200"/>
            <a:ext cx="4033838" cy="4525963"/>
          </a:xfrm>
        </p:spPr>
        <p:txBody>
          <a:bodyPr/>
          <a:lstStyle/>
          <a:p>
            <a:pPr eaLnBrk="1" hangingPunct="1"/>
            <a:r>
              <a:rPr lang="cs-CZ" altLang="cs-CZ"/>
              <a:t>odpadá nebezpečí přenosu infekce</a:t>
            </a:r>
          </a:p>
          <a:p>
            <a:pPr eaLnBrk="1" hangingPunct="1"/>
            <a:r>
              <a:rPr lang="cs-CZ" altLang="cs-CZ"/>
              <a:t>event. možnost odděleného skladování EM a MP</a:t>
            </a:r>
          </a:p>
          <a:p>
            <a:pPr eaLnBrk="1" hangingPunct="1"/>
            <a:r>
              <a:rPr lang="cs-CZ" altLang="cs-CZ"/>
              <a:t>nedochází k alloimunizaci</a:t>
            </a:r>
          </a:p>
        </p:txBody>
      </p:sp>
      <p:sp>
        <p:nvSpPr>
          <p:cNvPr id="37892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652963" y="1600200"/>
            <a:ext cx="4033837" cy="4525963"/>
          </a:xfrm>
        </p:spPr>
        <p:txBody>
          <a:bodyPr/>
          <a:lstStyle/>
          <a:p>
            <a:pPr eaLnBrk="1" hangingPunct="1"/>
            <a:r>
              <a:rPr lang="cs-CZ" altLang="cs-CZ"/>
              <a:t>skladováním dochází ke ztrátě funkce trombocytů a plasmatických koagulačních faktorů</a:t>
            </a:r>
          </a:p>
          <a:p>
            <a:pPr eaLnBrk="1" hangingPunct="1"/>
            <a:r>
              <a:rPr lang="cs-CZ" altLang="cs-CZ"/>
              <a:t>je třeba pacienta odeslat včas k odběru</a:t>
            </a:r>
          </a:p>
          <a:p>
            <a:pPr eaLnBrk="1" hangingPunct="1"/>
            <a:r>
              <a:rPr lang="cs-CZ" altLang="cs-CZ"/>
              <a:t>není využitelná v akutní operativě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65323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228600"/>
            <a:ext cx="7772400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sz="4000"/>
              <a:t>předoperační normovolemická hemodiluce</a:t>
            </a:r>
          </a:p>
        </p:txBody>
      </p:sp>
      <p:sp>
        <p:nvSpPr>
          <p:cNvPr id="68611" name="Rectangle 3"/>
          <p:cNvSpPr>
            <a:spLocks noGrp="1" noChangeArrowheads="1"/>
          </p:cNvSpPr>
          <p:nvPr>
            <p:ph idx="1"/>
          </p:nvPr>
        </p:nvSpPr>
        <p:spPr>
          <a:xfrm>
            <a:off x="685800" y="1447800"/>
            <a:ext cx="7772400" cy="4114800"/>
          </a:xfrm>
        </p:spPr>
        <p:txBody>
          <a:bodyPr rtlCol="0">
            <a:normAutofit fontScale="92500"/>
          </a:bodyPr>
          <a:lstStyle/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600"/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indikace: očekávané peroperační krevní ztráty nad 1 l krve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odběr krve 7,5-15 ml/kg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hrazeno - krystaloidy, koloidy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ideální hematokrit 0,30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výhody 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zachování nepoškozených trombocytů a 	koagulačních faktorů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peroperační ztráty krve o nižším hematokritu</a:t>
            </a:r>
          </a:p>
          <a:p>
            <a:pPr lvl="1"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zlepšené rheologické vlastnosti krve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r>
              <a:rPr lang="cs-CZ" sz="2600"/>
              <a:t>nevýhody: časová náročnost odběru</a:t>
            </a:r>
          </a:p>
          <a:p>
            <a:pPr eaLnBrk="1" fontAlgn="auto" hangingPunct="1">
              <a:lnSpc>
                <a:spcPct val="80000"/>
              </a:lnSpc>
              <a:spcAft>
                <a:spcPts val="0"/>
              </a:spcAft>
              <a:defRPr/>
            </a:pPr>
            <a:endParaRPr lang="cs-CZ" sz="26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2273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normovolemická hemodiluce - kontraindikace</a:t>
            </a:r>
          </a:p>
        </p:txBody>
      </p:sp>
      <p:sp>
        <p:nvSpPr>
          <p:cNvPr id="69635" name="Rectangle 3"/>
          <p:cNvSpPr>
            <a:spLocks noGrp="1" noChangeArrowheads="1"/>
          </p:cNvSpPr>
          <p:nvPr>
            <p:ph idx="1"/>
          </p:nvPr>
        </p:nvSpPr>
        <p:spPr>
          <a:xfrm>
            <a:off x="838200" y="2133600"/>
            <a:ext cx="7772400" cy="4114800"/>
          </a:xfrm>
        </p:spPr>
        <p:txBody>
          <a:bodyPr rtlCol="0">
            <a:normAutofit lnSpcReduction="1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hypovolemie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anemie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poruchy hemokoagulace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srdeční insuficience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plicní onemocnění, která závažně desaturují krev</a:t>
            </a:r>
          </a:p>
          <a:p>
            <a:pPr eaLnBrk="1" fontAlgn="auto" hangingPunct="1">
              <a:spcAft>
                <a:spcPts val="0"/>
              </a:spcAft>
              <a:defRPr/>
            </a:pPr>
            <a:r>
              <a:rPr lang="cs-CZ"/>
              <a:t>relativní: jaterní onemocnění, léčba betablokátory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34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princip cell saveru:</a:t>
            </a:r>
          </a:p>
        </p:txBody>
      </p:sp>
      <p:sp>
        <p:nvSpPr>
          <p:cNvPr id="40963" name="Rectangle 3"/>
          <p:cNvSpPr>
            <a:spLocks noGrp="1" noChangeArrowheads="1"/>
          </p:cNvSpPr>
          <p:nvPr>
            <p:ph idx="1"/>
          </p:nvPr>
        </p:nvSpPr>
        <p:spPr>
          <a:xfrm>
            <a:off x="827088" y="1916113"/>
            <a:ext cx="7772400" cy="4343400"/>
          </a:xfrm>
        </p:spPr>
        <p:txBody>
          <a:bodyPr/>
          <a:lstStyle/>
          <a:p>
            <a:pPr eaLnBrk="1" hangingPunct="1"/>
            <a:r>
              <a:rPr lang="cs-CZ" altLang="cs-CZ" sz="2800"/>
              <a:t>krev aspirována z operačního pole</a:t>
            </a:r>
          </a:p>
          <a:p>
            <a:pPr eaLnBrk="1" hangingPunct="1"/>
            <a:r>
              <a:rPr lang="cs-CZ" altLang="cs-CZ" sz="2800"/>
              <a:t>sběr do kardiotomického rezervoáru</a:t>
            </a:r>
          </a:p>
          <a:p>
            <a:pPr eaLnBrk="1" hangingPunct="1"/>
            <a:r>
              <a:rPr lang="cs-CZ" altLang="cs-CZ" sz="2800"/>
              <a:t>rotační pumpou převedena do centrifugační baňky</a:t>
            </a:r>
          </a:p>
          <a:p>
            <a:pPr eaLnBrk="1" hangingPunct="1"/>
            <a:r>
              <a:rPr lang="cs-CZ" altLang="cs-CZ" sz="2800"/>
              <a:t>separace erytrocytů a jejich promytí FR</a:t>
            </a:r>
          </a:p>
          <a:p>
            <a:pPr lvl="1" eaLnBrk="1" hangingPunct="1"/>
            <a:r>
              <a:rPr lang="cs-CZ" altLang="cs-CZ" sz="2600"/>
              <a:t>odstranění tkáňového detritu, antikoagulancií, volného hb, leukocytů, trombocytů, plasmy s koagulačními faktory</a:t>
            </a:r>
          </a:p>
          <a:p>
            <a:pPr eaLnBrk="1" hangingPunct="1"/>
            <a:r>
              <a:rPr lang="cs-CZ" altLang="cs-CZ" sz="2800"/>
              <a:t>pumpou přečerpána do retransfusního vaku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564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609600"/>
            <a:ext cx="7643813" cy="1143000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cs-CZ" dirty="0"/>
              <a:t>Cell </a:t>
            </a:r>
            <a:r>
              <a:rPr lang="cs-CZ" dirty="0" err="1"/>
              <a:t>savery</a:t>
            </a:r>
            <a:br>
              <a:rPr lang="cs-CZ" dirty="0"/>
            </a:br>
            <a:r>
              <a:rPr lang="cs-CZ" dirty="0"/>
              <a:t> </a:t>
            </a:r>
            <a:r>
              <a:rPr lang="cs-CZ" sz="3600" dirty="0"/>
              <a:t>kontraindikace                 nevýhody</a:t>
            </a:r>
          </a:p>
        </p:txBody>
      </p:sp>
      <p:sp>
        <p:nvSpPr>
          <p:cNvPr id="44035" name="Rectangle 3"/>
          <p:cNvSpPr>
            <a:spLocks noGrp="1" noChangeArrowheads="1"/>
          </p:cNvSpPr>
          <p:nvPr>
            <p:ph sz="half" idx="1"/>
          </p:nvPr>
        </p:nvSpPr>
        <p:spPr>
          <a:xfrm>
            <a:off x="457200" y="2438400"/>
            <a:ext cx="4033838" cy="2598738"/>
          </a:xfrm>
        </p:spPr>
        <p:txBody>
          <a:bodyPr/>
          <a:lstStyle/>
          <a:p>
            <a:pPr eaLnBrk="1" hangingPunct="1"/>
            <a:r>
              <a:rPr lang="cs-CZ" altLang="cs-CZ" sz="3000"/>
              <a:t>malignita</a:t>
            </a:r>
          </a:p>
          <a:p>
            <a:pPr eaLnBrk="1" hangingPunct="1"/>
            <a:r>
              <a:rPr lang="cs-CZ" altLang="cs-CZ" sz="3000"/>
              <a:t>infekce</a:t>
            </a:r>
            <a:endParaRPr lang="cs-CZ" altLang="cs-CZ"/>
          </a:p>
        </p:txBody>
      </p:sp>
      <p:sp>
        <p:nvSpPr>
          <p:cNvPr id="44036" name="Rectangle 4"/>
          <p:cNvSpPr>
            <a:spLocks noGrp="1" noChangeArrowheads="1"/>
          </p:cNvSpPr>
          <p:nvPr>
            <p:ph sz="half" idx="2"/>
          </p:nvPr>
        </p:nvSpPr>
        <p:spPr>
          <a:xfrm>
            <a:off x="4859338" y="2270125"/>
            <a:ext cx="3827462" cy="2767013"/>
          </a:xfrm>
        </p:spPr>
        <p:txBody>
          <a:bodyPr/>
          <a:lstStyle/>
          <a:p>
            <a:pPr eaLnBrk="1" hangingPunct="1"/>
            <a:r>
              <a:rPr lang="cs-CZ" altLang="cs-CZ" sz="3000"/>
              <a:t>odstranění</a:t>
            </a:r>
          </a:p>
          <a:p>
            <a:pPr lvl="1" eaLnBrk="1" hangingPunct="1"/>
            <a:r>
              <a:rPr lang="cs-CZ" altLang="cs-CZ" sz="2600"/>
              <a:t>trombocytů</a:t>
            </a:r>
          </a:p>
          <a:p>
            <a:pPr lvl="1" eaLnBrk="1" hangingPunct="1"/>
            <a:r>
              <a:rPr lang="cs-CZ" altLang="cs-CZ" sz="2600"/>
              <a:t> plasmy</a:t>
            </a:r>
          </a:p>
          <a:p>
            <a:pPr lvl="1" eaLnBrk="1" hangingPunct="1"/>
            <a:r>
              <a:rPr lang="cs-CZ" altLang="cs-CZ" sz="2600"/>
              <a:t>koagulačních faktorů</a:t>
            </a:r>
          </a:p>
          <a:p>
            <a:pPr eaLnBrk="1" hangingPunct="1"/>
            <a:endParaRPr lang="cs-CZ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605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Intoxikace (otravy)</a:t>
            </a:r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4186808" cy="1714202"/>
          </a:xfrm>
        </p:spPr>
        <p:txBody>
          <a:bodyPr>
            <a:normAutofit/>
          </a:bodyPr>
          <a:lstStyle/>
          <a:p>
            <a:r>
              <a:rPr lang="cs-CZ" dirty="0"/>
              <a:t>Trikuspidální vady</a:t>
            </a:r>
          </a:p>
        </p:txBody>
      </p:sp>
      <p:pic>
        <p:nvPicPr>
          <p:cNvPr id="302082" name="Picture 2" descr="Výsledek obrázku pro tricuspid regurgitation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96952"/>
            <a:ext cx="6019800" cy="4105275"/>
          </a:xfrm>
          <a:prstGeom prst="rect">
            <a:avLst/>
          </a:prstGeom>
          <a:noFill/>
        </p:spPr>
      </p:pic>
      <p:pic>
        <p:nvPicPr>
          <p:cNvPr id="302084" name="Picture 4" descr="Výsledek obrázku pro tricuspid stenosis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32040" y="260648"/>
            <a:ext cx="3695700" cy="2781300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476250"/>
            <a:ext cx="7772400" cy="1143000"/>
          </a:xfrm>
        </p:spPr>
        <p:txBody>
          <a:bodyPr/>
          <a:lstStyle/>
          <a:p>
            <a:r>
              <a:rPr lang="cs-CZ" altLang="cs-CZ"/>
              <a:t>Rozdělení</a:t>
            </a:r>
            <a:endParaRPr lang="en-GB" altLang="cs-CZ"/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684213" y="2205038"/>
            <a:ext cx="6694487" cy="4114800"/>
          </a:xfrm>
        </p:spPr>
        <p:txBody>
          <a:bodyPr/>
          <a:lstStyle/>
          <a:p>
            <a:r>
              <a:rPr lang="cs-CZ" altLang="cs-CZ" sz="2800"/>
              <a:t>Sebevražedné (95 %)</a:t>
            </a:r>
          </a:p>
          <a:p>
            <a:r>
              <a:rPr lang="cs-CZ" altLang="cs-CZ" sz="2800"/>
              <a:t>Náhodné (děti, průmysl a zemědělství)</a:t>
            </a:r>
          </a:p>
          <a:p>
            <a:r>
              <a:rPr lang="cs-CZ" altLang="cs-CZ" sz="2800"/>
              <a:t>Nenáhodné</a:t>
            </a:r>
          </a:p>
          <a:p>
            <a:pPr lvl="1"/>
            <a:r>
              <a:rPr lang="cs-CZ" altLang="cs-CZ" sz="2400"/>
              <a:t>drogy – adolescenti a mladí dospělí</a:t>
            </a:r>
          </a:p>
          <a:p>
            <a:pPr lvl="1"/>
            <a:r>
              <a:rPr lang="cs-CZ" altLang="cs-CZ" sz="2400"/>
              <a:t>zneužívání dětí</a:t>
            </a:r>
          </a:p>
          <a:p>
            <a:pPr lvl="1"/>
            <a:r>
              <a:rPr lang="cs-CZ" altLang="cs-CZ" sz="2400"/>
              <a:t>iatrogenní (zejména u seniorů)</a:t>
            </a:r>
          </a:p>
          <a:p>
            <a:pPr lvl="1"/>
            <a:r>
              <a:rPr lang="cs-CZ" altLang="cs-CZ" sz="2400"/>
              <a:t>vraždy</a:t>
            </a:r>
            <a:endParaRPr lang="en-GB" altLang="cs-CZ" sz="2400"/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5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Cesta vstupu</a:t>
            </a:r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body" sz="half" idx="1"/>
          </p:nvPr>
        </p:nvSpPr>
        <p:spPr>
          <a:xfrm>
            <a:off x="971550" y="2492375"/>
            <a:ext cx="5902325" cy="4114800"/>
          </a:xfrm>
        </p:spPr>
        <p:txBody>
          <a:bodyPr/>
          <a:lstStyle/>
          <a:p>
            <a:r>
              <a:rPr lang="cs-CZ" altLang="cs-CZ" sz="2800"/>
              <a:t>perorální cestou (95 %)</a:t>
            </a:r>
          </a:p>
          <a:p>
            <a:r>
              <a:rPr lang="cs-CZ" altLang="cs-CZ" sz="2800"/>
              <a:t>perkutánní cestou (2 %)</a:t>
            </a:r>
          </a:p>
          <a:p>
            <a:r>
              <a:rPr lang="cs-CZ" altLang="cs-CZ" sz="2800"/>
              <a:t>inhalační cestou (2 %)</a:t>
            </a:r>
          </a:p>
          <a:p>
            <a:r>
              <a:rPr lang="cs-CZ" altLang="cs-CZ" sz="2800"/>
              <a:t>parenterální cestou (1 %)</a:t>
            </a:r>
          </a:p>
        </p:txBody>
      </p:sp>
      <p:sp>
        <p:nvSpPr>
          <p:cNvPr id="2" name="Zástupný symbol pro obsah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cs-CZ"/>
          </a:p>
        </p:txBody>
      </p:sp>
      <p:pic>
        <p:nvPicPr>
          <p:cNvPr id="3" name="Zvuk 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412141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/>
          <p:cNvSpPr>
            <a:spLocks noGrp="1" noChangeArrowheads="1"/>
          </p:cNvSpPr>
          <p:nvPr>
            <p:ph type="title"/>
          </p:nvPr>
        </p:nvSpPr>
        <p:spPr>
          <a:xfrm>
            <a:off x="74613" y="188913"/>
            <a:ext cx="9036050" cy="1143000"/>
          </a:xfrm>
        </p:spPr>
        <p:txBody>
          <a:bodyPr/>
          <a:lstStyle/>
          <a:p>
            <a:r>
              <a:rPr lang="cs-CZ" altLang="cs-CZ" sz="3600" b="1"/>
              <a:t>Problematika intoxikací</a:t>
            </a:r>
          </a:p>
        </p:txBody>
      </p:sp>
      <p:sp>
        <p:nvSpPr>
          <p:cNvPr id="40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223963"/>
            <a:ext cx="8785225" cy="5638800"/>
          </a:xfrm>
        </p:spPr>
        <p:txBody>
          <a:bodyPr/>
          <a:lstStyle/>
          <a:p>
            <a:r>
              <a:rPr lang="cs-CZ" altLang="cs-CZ" sz="2800"/>
              <a:t>Vývoj </a:t>
            </a:r>
            <a:r>
              <a:rPr lang="cs-CZ" altLang="cs-CZ" sz="2800" b="1"/>
              <a:t>nových léčivých přípravků</a:t>
            </a:r>
          </a:p>
          <a:p>
            <a:r>
              <a:rPr lang="cs-CZ" altLang="cs-CZ" sz="2800"/>
              <a:t>Ošetřující </a:t>
            </a:r>
            <a:r>
              <a:rPr lang="cs-CZ" altLang="cs-CZ" sz="2800" b="1"/>
              <a:t>lékař někdy nezná lék</a:t>
            </a:r>
            <a:r>
              <a:rPr lang="cs-CZ" altLang="cs-CZ" sz="2800"/>
              <a:t> ani podle firemního názvu či účinné látky</a:t>
            </a:r>
          </a:p>
          <a:p>
            <a:r>
              <a:rPr lang="cs-CZ" altLang="cs-CZ" sz="2800"/>
              <a:t>V případě </a:t>
            </a:r>
            <a:r>
              <a:rPr lang="cs-CZ" altLang="cs-CZ" sz="2800" b="1"/>
              <a:t>suicidálních pokusů</a:t>
            </a:r>
            <a:r>
              <a:rPr lang="cs-CZ" altLang="cs-CZ" sz="2800"/>
              <a:t> se jedná často o desítky různých druhů tablet </a:t>
            </a:r>
          </a:p>
          <a:p>
            <a:r>
              <a:rPr lang="cs-CZ" altLang="cs-CZ" sz="2800"/>
              <a:t>Velmi </a:t>
            </a:r>
            <a:r>
              <a:rPr lang="cs-CZ" altLang="cs-CZ" sz="2800" b="1"/>
              <a:t>nepřehledná</a:t>
            </a:r>
            <a:r>
              <a:rPr lang="cs-CZ" altLang="cs-CZ" sz="2800"/>
              <a:t> je situace okolo </a:t>
            </a:r>
            <a:r>
              <a:rPr lang="cs-CZ" altLang="cs-CZ" sz="2800" b="1"/>
              <a:t>komerčních přípravků na chemickém základě </a:t>
            </a:r>
            <a:r>
              <a:rPr lang="cs-CZ" altLang="cs-CZ" sz="2800"/>
              <a:t>(čistící přípravky, kosmetické výrobky, přípravky pro motoristy, zahrádkáře či používaných v průmyslu)</a:t>
            </a:r>
          </a:p>
          <a:p>
            <a:r>
              <a:rPr lang="cs-CZ" altLang="cs-CZ" sz="2800"/>
              <a:t>Neexistuje příbalový leták</a:t>
            </a:r>
          </a:p>
          <a:p>
            <a:r>
              <a:rPr lang="cs-CZ" altLang="cs-CZ" sz="2800"/>
              <a:t>Na etiketě jen zřídka vypsáno chemické složení</a:t>
            </a:r>
          </a:p>
          <a:p>
            <a:endParaRPr lang="cs-CZ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549275"/>
            <a:ext cx="7772400" cy="1143000"/>
          </a:xfrm>
        </p:spPr>
        <p:txBody>
          <a:bodyPr/>
          <a:lstStyle/>
          <a:p>
            <a:r>
              <a:rPr lang="cs-CZ" altLang="cs-CZ"/>
              <a:t>Vyšetření</a:t>
            </a:r>
            <a:endParaRPr lang="en-GB" altLang="cs-CZ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989138"/>
            <a:ext cx="7772400" cy="4114800"/>
          </a:xfrm>
        </p:spPr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Na otravu myslet vždy při náhlém nejasném zhoršení stavu z plného zdraví </a:t>
            </a:r>
          </a:p>
          <a:p>
            <a:pPr>
              <a:lnSpc>
                <a:spcPct val="90000"/>
              </a:lnSpc>
            </a:pPr>
            <a:endParaRPr lang="cs-CZ" altLang="cs-CZ"/>
          </a:p>
          <a:p>
            <a:pPr>
              <a:lnSpc>
                <a:spcPct val="90000"/>
              </a:lnSpc>
            </a:pPr>
            <a:r>
              <a:rPr lang="cs-CZ" altLang="cs-CZ"/>
              <a:t>Anamnéza</a:t>
            </a:r>
          </a:p>
          <a:p>
            <a:pPr>
              <a:lnSpc>
                <a:spcPct val="90000"/>
              </a:lnSpc>
            </a:pPr>
            <a:r>
              <a:rPr lang="cs-CZ" altLang="cs-CZ"/>
              <a:t>Klinické vyšetření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Laboratorní vyšetření</a:t>
            </a:r>
          </a:p>
          <a:p>
            <a:pPr>
              <a:lnSpc>
                <a:spcPct val="90000"/>
              </a:lnSpc>
            </a:pPr>
            <a:r>
              <a:rPr lang="cs-CZ" altLang="cs-CZ"/>
              <a:t>Kde hospitalizovat ?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45626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První pomoc – obecně </a:t>
            </a:r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Zajistit bezpečnost zachránce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Podpůrná terapie - </a:t>
            </a:r>
            <a:r>
              <a:rPr lang="cs-CZ" altLang="cs-CZ" u="sng"/>
              <a:t>prevence sekundárního traumatu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Zabránění dalšího vstřebávání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Urychlení eliminace jedu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Specifická antidota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Symptomatická léčba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 případě potřeby KPR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Klinické vyšetření</a:t>
            </a:r>
            <a:endParaRPr lang="en-GB" altLang="cs-CZ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dirty="0"/>
              <a:t>Základní životní funkce</a:t>
            </a:r>
          </a:p>
          <a:p>
            <a:r>
              <a:rPr lang="cs-CZ" altLang="cs-CZ" dirty="0"/>
              <a:t>Celkové vyšetření vč. tělesné teploty</a:t>
            </a:r>
          </a:p>
          <a:p>
            <a:r>
              <a:rPr lang="cs-CZ" altLang="cs-CZ" dirty="0"/>
              <a:t>Přidružená poranění, polohové trauma</a:t>
            </a:r>
          </a:p>
          <a:p>
            <a:r>
              <a:rPr lang="cs-CZ" altLang="cs-CZ" dirty="0"/>
              <a:t>Opakované žilní punkce</a:t>
            </a:r>
          </a:p>
          <a:p>
            <a:r>
              <a:rPr lang="cs-CZ" altLang="cs-CZ" dirty="0"/>
              <a:t>Stav rohovek</a:t>
            </a:r>
          </a:p>
          <a:p>
            <a:r>
              <a:rPr lang="cs-CZ" altLang="cs-CZ" dirty="0"/>
              <a:t>Potřísnění oděvu</a:t>
            </a:r>
          </a:p>
          <a:p>
            <a:r>
              <a:rPr lang="cs-CZ" altLang="cs-CZ" dirty="0"/>
              <a:t>Indurace svalů</a:t>
            </a:r>
            <a:endParaRPr lang="en-GB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88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Indikace k přijetí na ICU</a:t>
            </a:r>
            <a:endParaRPr lang="en-GB" altLang="cs-CZ"/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cs-CZ" altLang="cs-CZ" sz="2800"/>
              <a:t>Chybí reakce na slovní podněty</a:t>
            </a:r>
          </a:p>
          <a:p>
            <a:r>
              <a:rPr lang="cs-CZ" altLang="cs-CZ" sz="2800"/>
              <a:t>Nutnost zajistit dýchací cesty</a:t>
            </a:r>
          </a:p>
          <a:p>
            <a:r>
              <a:rPr lang="cs-CZ" altLang="cs-CZ" sz="2800"/>
              <a:t>Křeče</a:t>
            </a:r>
          </a:p>
          <a:p>
            <a:r>
              <a:rPr lang="cs-CZ" altLang="cs-CZ" sz="2800"/>
              <a:t>pCO</a:t>
            </a:r>
            <a:r>
              <a:rPr lang="cs-CZ" altLang="cs-CZ" sz="2800" baseline="-25000"/>
              <a:t>2</a:t>
            </a:r>
            <a:r>
              <a:rPr lang="cs-CZ" altLang="cs-CZ" sz="2800"/>
              <a:t> &gt; 6 kPa, pO</a:t>
            </a:r>
            <a:r>
              <a:rPr lang="cs-CZ" altLang="cs-CZ" sz="2800" baseline="-25000"/>
              <a:t>2</a:t>
            </a:r>
            <a:r>
              <a:rPr lang="cs-CZ" altLang="cs-CZ" sz="2800"/>
              <a:t> &lt; 8 kPa</a:t>
            </a:r>
          </a:p>
          <a:p>
            <a:r>
              <a:rPr lang="cs-CZ" altLang="cs-CZ" sz="2800"/>
              <a:t>Jiný než sinus. rytmus</a:t>
            </a:r>
          </a:p>
          <a:p>
            <a:r>
              <a:rPr lang="cs-CZ" altLang="cs-CZ" sz="2800"/>
              <a:t>Sinusová tachykardie &gt; 110/min (TCA)</a:t>
            </a:r>
          </a:p>
          <a:p>
            <a:r>
              <a:rPr lang="cs-CZ" altLang="cs-CZ" sz="2800"/>
              <a:t>STK &lt; 90 torr po doplnění objemu</a:t>
            </a:r>
          </a:p>
          <a:p>
            <a:endParaRPr lang="en-GB" altLang="cs-CZ" sz="280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60186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Indikace k přijetí na ICU</a:t>
            </a:r>
            <a:endParaRPr lang="en-GB" altLang="cs-CZ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>
              <a:lnSpc>
                <a:spcPct val="90000"/>
              </a:lnSpc>
            </a:pPr>
            <a:r>
              <a:rPr lang="cs-CZ" altLang="cs-CZ"/>
              <a:t>Předpoklad závažné otravy:</a:t>
            </a:r>
          </a:p>
          <a:p>
            <a:pPr>
              <a:lnSpc>
                <a:spcPct val="90000"/>
              </a:lnSpc>
            </a:pPr>
            <a:r>
              <a:rPr lang="cs-CZ" altLang="cs-CZ"/>
              <a:t>Otravy s latencí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Salicyláty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Paracetamol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TCA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Lithium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Metylalkohol</a:t>
            </a:r>
          </a:p>
          <a:p>
            <a:pPr lvl="1">
              <a:lnSpc>
                <a:spcPct val="90000"/>
              </a:lnSpc>
            </a:pPr>
            <a:r>
              <a:rPr lang="cs-CZ" altLang="cs-CZ"/>
              <a:t>Amanita phalloides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69874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154" name="Rectangle 2"/>
          <p:cNvSpPr>
            <a:spLocks noGrp="1" noChangeArrowheads="1"/>
          </p:cNvSpPr>
          <p:nvPr>
            <p:ph type="title"/>
          </p:nvPr>
        </p:nvSpPr>
        <p:spPr/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Terapie – obecné aspekty</a:t>
            </a:r>
            <a:br>
              <a:rPr lang="cs-CZ" altLang="cs-CZ"/>
            </a:br>
            <a:r>
              <a:rPr lang="cs-CZ" altLang="cs-CZ"/>
              <a:t>= čtvero opatření</a:t>
            </a:r>
            <a:endParaRPr lang="en-GB" altLang="cs-CZ"/>
          </a:p>
        </p:txBody>
      </p:sp>
      <p:sp>
        <p:nvSpPr>
          <p:cNvPr id="1024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2743200"/>
            <a:ext cx="7772400" cy="4114800"/>
          </a:xfrm>
        </p:spPr>
        <p:txBody>
          <a:bodyPr/>
          <a:lstStyle/>
          <a:p>
            <a:r>
              <a:rPr lang="cs-CZ" altLang="cs-CZ"/>
              <a:t>Podpůrná terapie</a:t>
            </a:r>
          </a:p>
          <a:p>
            <a:r>
              <a:rPr lang="cs-CZ" altLang="cs-CZ"/>
              <a:t>Zabránění dalšího vstřebání jedu</a:t>
            </a:r>
          </a:p>
          <a:p>
            <a:r>
              <a:rPr lang="cs-CZ" altLang="cs-CZ"/>
              <a:t>Urychlení eliminace jedu</a:t>
            </a:r>
          </a:p>
          <a:p>
            <a:r>
              <a:rPr lang="cs-CZ" altLang="cs-CZ"/>
              <a:t>Specifická antidota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41451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cs-CZ" altLang="cs-CZ"/>
              <a:t>Podpůrná terapie</a:t>
            </a:r>
            <a:endParaRPr lang="en-GB" altLang="cs-CZ"/>
          </a:p>
        </p:txBody>
      </p:sp>
      <p:sp>
        <p:nvSpPr>
          <p:cNvPr id="112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2060575"/>
            <a:ext cx="7772400" cy="4114800"/>
          </a:xfrm>
        </p:spPr>
        <p:txBody>
          <a:bodyPr/>
          <a:lstStyle/>
          <a:p>
            <a:r>
              <a:rPr lang="cs-CZ" altLang="cs-CZ"/>
              <a:t>Péče o akutně intoxikované sestává </a:t>
            </a:r>
            <a:r>
              <a:rPr lang="cs-CZ" altLang="cs-CZ" u="sng"/>
              <a:t>především z podpůrných opatření společných pro všechny kritické stavy</a:t>
            </a:r>
            <a:r>
              <a:rPr lang="cs-CZ" altLang="cs-CZ"/>
              <a:t>.</a:t>
            </a:r>
          </a:p>
          <a:p>
            <a:r>
              <a:rPr lang="cs-CZ" altLang="cs-CZ"/>
              <a:t>Aktivní opatření k urychlení eliminace jedu jsou doporučována jen ve výjimečných případech.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78476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dpis 3"/>
          <p:cNvSpPr>
            <a:spLocks noGrp="1"/>
          </p:cNvSpPr>
          <p:nvPr>
            <p:ph type="title"/>
          </p:nvPr>
        </p:nvSpPr>
        <p:spPr>
          <a:xfrm>
            <a:off x="323528" y="764704"/>
            <a:ext cx="3250704" cy="1143000"/>
          </a:xfrm>
        </p:spPr>
        <p:txBody>
          <a:bodyPr>
            <a:normAutofit fontScale="90000"/>
          </a:bodyPr>
          <a:lstStyle/>
          <a:p>
            <a:r>
              <a:rPr lang="cs-CZ" dirty="0"/>
              <a:t>Vady pulmonální chlopně</a:t>
            </a:r>
          </a:p>
        </p:txBody>
      </p:sp>
      <p:pic>
        <p:nvPicPr>
          <p:cNvPr id="301058" name="Picture 2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0" y="2940525"/>
            <a:ext cx="5472608" cy="3917475"/>
          </a:xfrm>
          <a:prstGeom prst="rect">
            <a:avLst/>
          </a:prstGeom>
          <a:noFill/>
        </p:spPr>
      </p:pic>
      <p:pic>
        <p:nvPicPr>
          <p:cNvPr id="301060" name="Picture 4" descr="Výsledek obrázku pro pulmonary regurgitation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67944" y="0"/>
            <a:ext cx="4821560" cy="3633897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0"/>
            <a:ext cx="7772400" cy="1143000"/>
          </a:xfrm>
        </p:spPr>
        <p:txBody>
          <a:bodyPr/>
          <a:lstStyle/>
          <a:p>
            <a:r>
              <a:rPr lang="cs-CZ" altLang="cs-CZ"/>
              <a:t>Podpůrná terapie</a:t>
            </a:r>
            <a:endParaRPr lang="en-GB" altLang="cs-CZ"/>
          </a:p>
        </p:txBody>
      </p:sp>
      <p:sp>
        <p:nvSpPr>
          <p:cNvPr id="17920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7544" y="1484784"/>
            <a:ext cx="8280400" cy="4114800"/>
          </a:xfrm>
        </p:spPr>
        <p:txBody>
          <a:bodyPr rtlCol="0">
            <a:no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Zajištění a ochrana DC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Podpora nebo náhrada ventilace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Doplnění objemu intravaskulární tekutiny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Zajištění elektrolytové a vodní rovnováhy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Korekce ABR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Příležitostně – </a:t>
            </a:r>
            <a:r>
              <a:rPr lang="cs-CZ" altLang="cs-CZ" sz="2800" dirty="0" err="1"/>
              <a:t>inotropní</a:t>
            </a:r>
            <a:r>
              <a:rPr lang="cs-CZ" altLang="cs-CZ" sz="2800" dirty="0"/>
              <a:t> a </a:t>
            </a:r>
            <a:r>
              <a:rPr lang="cs-CZ" altLang="cs-CZ" sz="2800" dirty="0" err="1"/>
              <a:t>vazoaktivní</a:t>
            </a:r>
            <a:r>
              <a:rPr lang="cs-CZ" altLang="cs-CZ" sz="2800" dirty="0"/>
              <a:t> substance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Terapie poruch rytmu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Zavedení žaludeční sondy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Léčba křečí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Zajištění optimální tělesné teploty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Ošetřovatelská péče</a:t>
            </a:r>
            <a:endParaRPr lang="en-GB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90516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Perorální intoxikace – PP </a:t>
            </a:r>
          </a:p>
        </p:txBody>
      </p:sp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79388" y="1557338"/>
            <a:ext cx="8964612" cy="4525962"/>
          </a:xfrm>
        </p:spPr>
        <p:txBody>
          <a:bodyPr>
            <a:normAutofit lnSpcReduction="10000"/>
          </a:bodyPr>
          <a:lstStyle/>
          <a:p>
            <a:pPr eaLnBrk="1" hangingPunct="1">
              <a:lnSpc>
                <a:spcPct val="90000"/>
              </a:lnSpc>
            </a:pPr>
            <a:r>
              <a:rPr lang="cs-CZ" altLang="cs-CZ"/>
              <a:t>Zajistit látku, volat ZZS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Vyvolání zvracení (podráždění prstem, slabě osolená vlažná voda)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Prvou porci zvratků schovat pro vyšetření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Nakonec dát vypít vodu se živočišným uhlím, případně lafinol</a:t>
            </a:r>
          </a:p>
          <a:p>
            <a:pPr eaLnBrk="1" hangingPunct="1">
              <a:lnSpc>
                <a:spcPct val="90000"/>
              </a:lnSpc>
            </a:pPr>
            <a:endParaRPr lang="cs-CZ" altLang="cs-CZ"/>
          </a:p>
          <a:p>
            <a:pPr eaLnBrk="1" hangingPunct="1">
              <a:lnSpc>
                <a:spcPct val="90000"/>
              </a:lnSpc>
            </a:pPr>
            <a:r>
              <a:rPr lang="cs-CZ" altLang="cs-CZ"/>
              <a:t>Nikdy nedávat pít mléko, jedlé oleje</a:t>
            </a:r>
          </a:p>
          <a:p>
            <a:pPr eaLnBrk="1" hangingPunct="1">
              <a:lnSpc>
                <a:spcPct val="90000"/>
              </a:lnSpc>
            </a:pPr>
            <a:r>
              <a:rPr lang="cs-CZ" altLang="cs-CZ" b="1"/>
              <a:t>Nikdy nevyvolávat zvracení při KI </a:t>
            </a:r>
            <a:r>
              <a:rPr lang="cs-CZ" altLang="cs-CZ"/>
              <a:t>(viz dále)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KI vyvolání zvracení</a:t>
            </a:r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cs-CZ" altLang="cs-CZ" dirty="0"/>
              <a:t>Poruchy vědomí</a:t>
            </a:r>
          </a:p>
          <a:p>
            <a:pPr eaLnBrk="1" hangingPunct="1"/>
            <a:r>
              <a:rPr lang="cs-CZ" altLang="cs-CZ" dirty="0"/>
              <a:t>Křeče</a:t>
            </a:r>
          </a:p>
          <a:p>
            <a:pPr eaLnBrk="1" hangingPunct="1"/>
            <a:r>
              <a:rPr lang="cs-CZ" altLang="cs-CZ" dirty="0"/>
              <a:t>Korozivní látky (kyseliny, louhy)</a:t>
            </a:r>
          </a:p>
          <a:p>
            <a:pPr eaLnBrk="1" hangingPunct="1"/>
            <a:r>
              <a:rPr lang="cs-CZ" altLang="cs-CZ" dirty="0"/>
              <a:t>Pěnivé látky (saponáty)</a:t>
            </a:r>
          </a:p>
          <a:p>
            <a:pPr eaLnBrk="1" hangingPunct="1"/>
            <a:r>
              <a:rPr lang="cs-CZ" altLang="cs-CZ" dirty="0"/>
              <a:t>Ropné deriváty</a:t>
            </a:r>
          </a:p>
          <a:p>
            <a:pPr eaLnBrk="1" hangingPunct="1"/>
            <a:r>
              <a:rPr lang="cs-CZ" altLang="cs-CZ" dirty="0"/>
              <a:t>Dlouhá doba od požití?</a:t>
            </a:r>
          </a:p>
          <a:p>
            <a:pPr lvl="1"/>
            <a:r>
              <a:rPr lang="cs-CZ" altLang="cs-CZ" dirty="0"/>
              <a:t>Obvykle &gt; 1 hod.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Nadpis 1"/>
          <p:cNvSpPr>
            <a:spLocks noGrp="1"/>
          </p:cNvSpPr>
          <p:nvPr>
            <p:ph type="title"/>
          </p:nvPr>
        </p:nvSpPr>
        <p:spPr>
          <a:xfrm>
            <a:off x="468313" y="20638"/>
            <a:ext cx="8229600" cy="1143000"/>
          </a:xfrm>
        </p:spPr>
        <p:txBody>
          <a:bodyPr/>
          <a:lstStyle/>
          <a:p>
            <a:r>
              <a:rPr lang="cs-CZ" altLang="cs-CZ" dirty="0"/>
              <a:t>Primární eliminace v nemocnici</a:t>
            </a:r>
          </a:p>
        </p:txBody>
      </p:sp>
      <p:sp>
        <p:nvSpPr>
          <p:cNvPr id="11267" name="Zástupný symbol pro obsah 2"/>
          <p:cNvSpPr>
            <a:spLocks noGrp="1"/>
          </p:cNvSpPr>
          <p:nvPr>
            <p:ph idx="1"/>
          </p:nvPr>
        </p:nvSpPr>
        <p:spPr>
          <a:xfrm>
            <a:off x="0" y="1484784"/>
            <a:ext cx="9036050" cy="5145088"/>
          </a:xfrm>
        </p:spPr>
        <p:txBody>
          <a:bodyPr>
            <a:normAutofit lnSpcReduction="10000"/>
          </a:bodyPr>
          <a:lstStyle/>
          <a:p>
            <a:r>
              <a:rPr lang="cs-CZ" altLang="cs-CZ" sz="2800" dirty="0"/>
              <a:t>Zavádí se silná žaludeční sonda ústy a zkontroluje uložení </a:t>
            </a:r>
          </a:p>
          <a:p>
            <a:pPr lvl="1"/>
            <a:r>
              <a:rPr lang="cs-CZ" altLang="cs-CZ" sz="2400" dirty="0"/>
              <a:t>při poruše vědomí po zajištění DC OTI</a:t>
            </a:r>
          </a:p>
          <a:p>
            <a:r>
              <a:rPr lang="cs-CZ" altLang="cs-CZ" sz="2800" dirty="0"/>
              <a:t>Poloha </a:t>
            </a:r>
            <a:r>
              <a:rPr lang="cs-CZ" altLang="cs-CZ" sz="2800" dirty="0" err="1"/>
              <a:t>Trendelenburgova</a:t>
            </a:r>
            <a:r>
              <a:rPr lang="cs-CZ" altLang="cs-CZ" sz="2800" dirty="0"/>
              <a:t> na L boku, n. vsedě</a:t>
            </a:r>
          </a:p>
          <a:p>
            <a:r>
              <a:rPr lang="cs-CZ" altLang="cs-CZ" sz="2800" dirty="0"/>
              <a:t>Nejprve se odsaje všechen dostupný obsah. </a:t>
            </a:r>
          </a:p>
          <a:p>
            <a:pPr lvl="1"/>
            <a:r>
              <a:rPr lang="cs-CZ" altLang="cs-CZ" sz="2400" dirty="0"/>
              <a:t>Vzorek na toxikologické vyšetření</a:t>
            </a:r>
          </a:p>
          <a:p>
            <a:r>
              <a:rPr lang="cs-CZ" altLang="cs-CZ" sz="2800" dirty="0"/>
              <a:t>Poté 200 ml vlažné lehce osolené vody, nebo fyziologického roztoku do žaludku a obsah se znovu odsaje nebo nechá vytéci gravitací. </a:t>
            </a:r>
          </a:p>
          <a:p>
            <a:pPr lvl="1"/>
            <a:r>
              <a:rPr lang="cs-CZ" altLang="cs-CZ" sz="2400" dirty="0"/>
              <a:t>Opakuje se tak dlouho až je odsávaná tekutina čirá</a:t>
            </a:r>
          </a:p>
          <a:p>
            <a:r>
              <a:rPr lang="cs-CZ" altLang="cs-CZ" sz="2800" dirty="0"/>
              <a:t>Po ukončení </a:t>
            </a:r>
            <a:r>
              <a:rPr lang="cs-CZ" altLang="cs-CZ" sz="2800" dirty="0" err="1"/>
              <a:t>laváže</a:t>
            </a:r>
            <a:r>
              <a:rPr lang="cs-CZ" altLang="cs-CZ" sz="2800" dirty="0"/>
              <a:t> se podá sondou aktivní uhlí</a:t>
            </a:r>
          </a:p>
          <a:p>
            <a:r>
              <a:rPr lang="cs-CZ" altLang="cs-CZ" sz="2800" dirty="0">
                <a:hlinkClick r:id="rId4"/>
              </a:rPr>
              <a:t>https://youtu.be/J-Hsn_SyB1I?t=70</a:t>
            </a:r>
            <a:r>
              <a:rPr lang="cs-CZ" altLang="cs-CZ" sz="2800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Aktivní uhlí</a:t>
            </a:r>
          </a:p>
        </p:txBody>
      </p:sp>
      <p:sp>
        <p:nvSpPr>
          <p:cNvPr id="12291" name="Zástupný symbol pro obsah 2"/>
          <p:cNvSpPr>
            <a:spLocks noGrp="1"/>
          </p:cNvSpPr>
          <p:nvPr>
            <p:ph idx="1"/>
          </p:nvPr>
        </p:nvSpPr>
        <p:spPr>
          <a:xfrm>
            <a:off x="107950" y="1628800"/>
            <a:ext cx="9036050" cy="4814888"/>
          </a:xfrm>
        </p:spPr>
        <p:txBody>
          <a:bodyPr>
            <a:normAutofit fontScale="92500" lnSpcReduction="10000"/>
          </a:bodyPr>
          <a:lstStyle/>
          <a:p>
            <a:r>
              <a:rPr lang="cs-CZ" altLang="cs-CZ" dirty="0"/>
              <a:t>Vysoká sorpční plocha 3000 m</a:t>
            </a:r>
            <a:r>
              <a:rPr lang="cs-CZ" altLang="cs-CZ" baseline="30000" dirty="0"/>
              <a:t>2</a:t>
            </a:r>
            <a:r>
              <a:rPr lang="cs-CZ" altLang="cs-CZ" dirty="0"/>
              <a:t>/1g</a:t>
            </a:r>
          </a:p>
          <a:p>
            <a:r>
              <a:rPr lang="cs-CZ" altLang="cs-CZ" dirty="0"/>
              <a:t>Intestinální dialýza, přerušení </a:t>
            </a:r>
            <a:r>
              <a:rPr lang="cs-CZ" altLang="cs-CZ" dirty="0" err="1"/>
              <a:t>enterohepatálního</a:t>
            </a:r>
            <a:r>
              <a:rPr lang="cs-CZ" altLang="cs-CZ" dirty="0"/>
              <a:t> oběhu</a:t>
            </a:r>
          </a:p>
          <a:p>
            <a:r>
              <a:rPr lang="cs-CZ" altLang="cs-CZ" dirty="0"/>
              <a:t>Opakovaně 20 – 25 g po 4 – 5 hodinách, po 1. dávce laxativum</a:t>
            </a:r>
          </a:p>
          <a:p>
            <a:r>
              <a:rPr lang="cs-CZ" altLang="cs-CZ" dirty="0"/>
              <a:t>Účinek</a:t>
            </a:r>
          </a:p>
          <a:p>
            <a:pPr lvl="1"/>
            <a:r>
              <a:rPr lang="cs-CZ" altLang="cs-CZ" dirty="0"/>
              <a:t>Neuroleptika, AD, fenobarbital, </a:t>
            </a:r>
            <a:r>
              <a:rPr lang="cs-CZ" altLang="cs-CZ" dirty="0" err="1"/>
              <a:t>karbamazepin</a:t>
            </a:r>
            <a:endParaRPr lang="cs-CZ" altLang="cs-CZ" dirty="0"/>
          </a:p>
          <a:p>
            <a:pPr lvl="1"/>
            <a:r>
              <a:rPr lang="cs-CZ" altLang="cs-CZ" dirty="0"/>
              <a:t>Kokain, </a:t>
            </a:r>
            <a:r>
              <a:rPr lang="cs-CZ" altLang="cs-CZ" dirty="0" err="1"/>
              <a:t>digitalis</a:t>
            </a:r>
            <a:endParaRPr lang="cs-CZ" altLang="cs-CZ" dirty="0"/>
          </a:p>
          <a:p>
            <a:r>
              <a:rPr lang="cs-CZ" altLang="cs-CZ" dirty="0"/>
              <a:t>Neúčinné</a:t>
            </a:r>
          </a:p>
          <a:p>
            <a:pPr lvl="1"/>
            <a:r>
              <a:rPr lang="cs-CZ" altLang="cs-CZ" dirty="0"/>
              <a:t>louhy, kyseliny, alkoholy, etylenglykol, oleje, kovy, kyanidy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Nadpis 1"/>
          <p:cNvSpPr>
            <a:spLocks noGrp="1"/>
          </p:cNvSpPr>
          <p:nvPr>
            <p:ph type="title"/>
          </p:nvPr>
        </p:nvSpPr>
        <p:spPr>
          <a:xfrm>
            <a:off x="539750" y="115888"/>
            <a:ext cx="8229600" cy="855662"/>
          </a:xfrm>
        </p:spPr>
        <p:txBody>
          <a:bodyPr/>
          <a:lstStyle/>
          <a:p>
            <a:r>
              <a:rPr lang="cs-CZ" altLang="cs-CZ"/>
              <a:t>Sekundární eliminace</a:t>
            </a:r>
          </a:p>
        </p:txBody>
      </p:sp>
      <p:sp>
        <p:nvSpPr>
          <p:cNvPr id="13315" name="Zástupný symbol pro obsah 2"/>
          <p:cNvSpPr>
            <a:spLocks noGrp="1"/>
          </p:cNvSpPr>
          <p:nvPr>
            <p:ph idx="1"/>
          </p:nvPr>
        </p:nvSpPr>
        <p:spPr>
          <a:xfrm>
            <a:off x="468313" y="1844824"/>
            <a:ext cx="8208143" cy="4525962"/>
          </a:xfrm>
        </p:spPr>
        <p:txBody>
          <a:bodyPr>
            <a:normAutofit fontScale="92500" lnSpcReduction="20000"/>
          </a:bodyPr>
          <a:lstStyle/>
          <a:p>
            <a:r>
              <a:rPr lang="cs-CZ" altLang="cs-CZ" dirty="0"/>
              <a:t>Vysoké hladiny, závažná intoxikace</a:t>
            </a:r>
          </a:p>
          <a:p>
            <a:r>
              <a:rPr lang="cs-CZ" altLang="cs-CZ" dirty="0"/>
              <a:t>Hemodialýza</a:t>
            </a:r>
          </a:p>
          <a:p>
            <a:pPr lvl="1"/>
            <a:r>
              <a:rPr lang="cs-CZ" altLang="cs-CZ" dirty="0"/>
              <a:t>Lithium</a:t>
            </a:r>
          </a:p>
          <a:p>
            <a:pPr lvl="1"/>
            <a:r>
              <a:rPr lang="cs-CZ" altLang="cs-CZ" dirty="0" err="1"/>
              <a:t>Etylénglykol</a:t>
            </a:r>
            <a:r>
              <a:rPr lang="cs-CZ" altLang="cs-CZ" dirty="0"/>
              <a:t> (metanol u letální dávky n. &gt; 0,5 ‰) </a:t>
            </a:r>
          </a:p>
          <a:p>
            <a:pPr lvl="1"/>
            <a:r>
              <a:rPr lang="cs-CZ" altLang="cs-CZ" dirty="0"/>
              <a:t>Salicyláty</a:t>
            </a:r>
          </a:p>
          <a:p>
            <a:pPr lvl="1"/>
            <a:r>
              <a:rPr lang="cs-CZ" altLang="cs-CZ" dirty="0"/>
              <a:t>Kyselina </a:t>
            </a:r>
            <a:r>
              <a:rPr lang="cs-CZ" altLang="cs-CZ" dirty="0" err="1"/>
              <a:t>valproová</a:t>
            </a:r>
            <a:endParaRPr lang="cs-CZ" altLang="cs-CZ" dirty="0"/>
          </a:p>
          <a:p>
            <a:pPr lvl="1"/>
            <a:r>
              <a:rPr lang="cs-CZ" altLang="cs-CZ" dirty="0"/>
              <a:t>Paracetamol</a:t>
            </a:r>
          </a:p>
          <a:p>
            <a:r>
              <a:rPr lang="cs-CZ" altLang="cs-CZ" dirty="0" err="1"/>
              <a:t>Hemoperfuze</a:t>
            </a:r>
            <a:endParaRPr lang="cs-CZ" altLang="cs-CZ" dirty="0"/>
          </a:p>
          <a:p>
            <a:pPr lvl="1"/>
            <a:r>
              <a:rPr lang="cs-CZ" altLang="cs-CZ" dirty="0" err="1"/>
              <a:t>amatoxiny</a:t>
            </a:r>
            <a:r>
              <a:rPr lang="cs-CZ" altLang="cs-CZ" dirty="0"/>
              <a:t> (do 6 h), </a:t>
            </a:r>
            <a:r>
              <a:rPr lang="cs-CZ" altLang="cs-CZ" dirty="0" err="1"/>
              <a:t>karbamazepin</a:t>
            </a:r>
            <a:r>
              <a:rPr lang="cs-CZ" altLang="cs-CZ" dirty="0"/>
              <a:t>, fenobarbital </a:t>
            </a:r>
          </a:p>
          <a:p>
            <a:pPr lvl="1"/>
            <a:r>
              <a:rPr lang="cs-CZ" altLang="cs-CZ" dirty="0"/>
              <a:t>HD + HP: </a:t>
            </a:r>
            <a:r>
              <a:rPr lang="cs-CZ" altLang="cs-CZ" dirty="0" err="1"/>
              <a:t>theofyllin</a:t>
            </a:r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0"/>
            <a:ext cx="8064500" cy="1143000"/>
          </a:xfrm>
        </p:spPr>
        <p:txBody>
          <a:bodyPr/>
          <a:lstStyle/>
          <a:p>
            <a:r>
              <a:rPr lang="cs-CZ" altLang="cs-CZ"/>
              <a:t>Tricyklická antidepresiva (TCA)</a:t>
            </a:r>
            <a:endParaRPr lang="en-GB" altLang="cs-CZ"/>
          </a:p>
        </p:txBody>
      </p:sp>
      <p:sp>
        <p:nvSpPr>
          <p:cNvPr id="18125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4213" y="1412874"/>
            <a:ext cx="7772400" cy="4968453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dirty="0"/>
              <a:t>V ČR – </a:t>
            </a:r>
            <a:r>
              <a:rPr lang="cs-CZ" altLang="cs-CZ" dirty="0" err="1"/>
              <a:t>amitriptylin</a:t>
            </a:r>
            <a:r>
              <a:rPr lang="cs-CZ" altLang="cs-CZ" dirty="0"/>
              <a:t>, ale i </a:t>
            </a:r>
            <a:r>
              <a:rPr lang="cs-CZ" altLang="cs-CZ" dirty="0" err="1"/>
              <a:t>klomipramin</a:t>
            </a:r>
            <a:r>
              <a:rPr lang="cs-CZ" altLang="cs-CZ" dirty="0"/>
              <a:t>, </a:t>
            </a:r>
            <a:r>
              <a:rPr lang="cs-CZ" altLang="cs-CZ" dirty="0" err="1"/>
              <a:t>imipramin</a:t>
            </a:r>
            <a:r>
              <a:rPr lang="cs-CZ" altLang="cs-CZ" dirty="0"/>
              <a:t>, </a:t>
            </a:r>
            <a:r>
              <a:rPr lang="cs-CZ" altLang="cs-CZ" dirty="0" err="1"/>
              <a:t>nortriptylin</a:t>
            </a:r>
            <a:r>
              <a:rPr lang="cs-CZ" altLang="cs-CZ" dirty="0"/>
              <a:t>, </a:t>
            </a:r>
            <a:r>
              <a:rPr lang="cs-CZ" altLang="cs-CZ" dirty="0" err="1"/>
              <a:t>prothiaden</a:t>
            </a:r>
            <a:endParaRPr lang="cs-CZ" altLang="cs-CZ" dirty="0"/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dirty="0"/>
              <a:t>Patří mezi nejzávažnější – potenciální letální kardiovaskulární a neurologické účinky: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dirty="0"/>
              <a:t>Útlum CNS, případně křeče</a:t>
            </a:r>
          </a:p>
          <a:p>
            <a:pPr lvl="2">
              <a:lnSpc>
                <a:spcPct val="90000"/>
              </a:lnSpc>
              <a:defRPr/>
            </a:pPr>
            <a:r>
              <a:rPr lang="cs-CZ" altLang="cs-CZ" dirty="0"/>
              <a:t>respirační </a:t>
            </a:r>
            <a:r>
              <a:rPr lang="cs-CZ" altLang="cs-CZ" dirty="0" err="1"/>
              <a:t>insifucience</a:t>
            </a:r>
            <a:r>
              <a:rPr lang="cs-CZ" altLang="cs-CZ" dirty="0"/>
              <a:t> vyžadující intubaci…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dirty="0"/>
              <a:t>Sinus. tachykardie, prodloužení QRS, </a:t>
            </a:r>
            <a:r>
              <a:rPr lang="cs-CZ" altLang="cs-CZ" dirty="0" err="1"/>
              <a:t>QTc</a:t>
            </a:r>
            <a:r>
              <a:rPr lang="cs-CZ" altLang="cs-CZ" dirty="0"/>
              <a:t>, PQ, komor. tachykardie, KES, AVB, RBBB, hypotenze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dirty="0"/>
              <a:t>Děti – arytmie a hypotenze méně často, ale jsou na TCA citlivější</a:t>
            </a:r>
            <a:endParaRPr lang="en-GB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417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863600"/>
          </a:xfrm>
        </p:spPr>
        <p:txBody>
          <a:bodyPr/>
          <a:lstStyle/>
          <a:p>
            <a:r>
              <a:rPr lang="cs-CZ" altLang="cs-CZ"/>
              <a:t>TCA - terapie</a:t>
            </a:r>
            <a:endParaRPr lang="en-GB" altLang="cs-CZ"/>
          </a:p>
        </p:txBody>
      </p:sp>
      <p:sp>
        <p:nvSpPr>
          <p:cNvPr id="1822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700213"/>
            <a:ext cx="8064500" cy="4114800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I pozdější výplach žaludku + uhlí!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Lehká alkalizace (NaHCO</a:t>
            </a:r>
            <a:r>
              <a:rPr lang="cs-CZ" altLang="cs-CZ" baseline="-25000" dirty="0"/>
              <a:t>3</a:t>
            </a:r>
            <a:r>
              <a:rPr lang="cs-CZ" altLang="cs-CZ" dirty="0"/>
              <a:t> 1-2 </a:t>
            </a:r>
            <a:r>
              <a:rPr lang="cs-CZ" altLang="cs-CZ" dirty="0" err="1"/>
              <a:t>mmol</a:t>
            </a:r>
            <a:r>
              <a:rPr lang="cs-CZ" altLang="cs-CZ" dirty="0"/>
              <a:t>/kg – do zúžení QRS nebo pH 7,55; </a:t>
            </a:r>
            <a:r>
              <a:rPr lang="cs-CZ" altLang="cs-CZ" dirty="0" err="1"/>
              <a:t>hyperventilace</a:t>
            </a:r>
            <a:r>
              <a:rPr lang="cs-CZ" altLang="cs-CZ" dirty="0"/>
              <a:t>) 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Objemová náhrada při hypotenzi, ale často nutné </a:t>
            </a:r>
            <a:r>
              <a:rPr lang="cs-CZ" altLang="cs-CZ" dirty="0" err="1"/>
              <a:t>vazopresory</a:t>
            </a:r>
            <a:endParaRPr lang="cs-CZ" altLang="cs-CZ" dirty="0"/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 err="1"/>
              <a:t>Lidokain</a:t>
            </a:r>
            <a:r>
              <a:rPr lang="cs-CZ" altLang="cs-CZ" dirty="0"/>
              <a:t> nebo </a:t>
            </a:r>
            <a:r>
              <a:rPr lang="cs-CZ" altLang="cs-CZ" dirty="0" err="1"/>
              <a:t>trimekain</a:t>
            </a:r>
            <a:r>
              <a:rPr lang="cs-CZ" altLang="cs-CZ" dirty="0"/>
              <a:t> při komor. arytmiích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dirty="0"/>
              <a:t>Křeče – diazepam, fenobarbital</a:t>
            </a:r>
          </a:p>
          <a:p>
            <a:pPr lvl="1">
              <a:defRPr/>
            </a:pPr>
            <a:r>
              <a:rPr lang="cs-CZ" altLang="cs-CZ" dirty="0"/>
              <a:t>v refrakterních případech </a:t>
            </a:r>
            <a:r>
              <a:rPr lang="cs-CZ" altLang="cs-CZ" dirty="0" err="1"/>
              <a:t>fenytoin</a:t>
            </a:r>
            <a:endParaRPr lang="en-GB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71926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altLang="cs-CZ"/>
              <a:t>Lithium</a:t>
            </a:r>
            <a:endParaRPr lang="en-GB" altLang="cs-CZ"/>
          </a:p>
        </p:txBody>
      </p:sp>
      <p:sp>
        <p:nvSpPr>
          <p:cNvPr id="18329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539750" y="1844675"/>
            <a:ext cx="8135938" cy="4114800"/>
          </a:xfrm>
        </p:spPr>
        <p:txBody>
          <a:bodyPr rtlCol="0">
            <a:normAutofit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Úzký terapeutický index a vysoká toxicita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V ČR stále ještě u cca 2000 pac. k léčbě bipolárních afektivních poruch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Zvracení, apatie, zmatenost, koma, třes, záchvaty křečí, prodloužení QT, diab. insipidus, dehydratace, MODS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Deficit vody, Na, porucha renálních funkcí </a:t>
            </a:r>
            <a:r>
              <a:rPr lang="cs-CZ" altLang="cs-CZ">
                <a:sym typeface="Symbol" pitchFamily="18" charset="2"/>
              </a:rPr>
              <a:t>-  eliminace Li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Riziko – zejména retardované preparáty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7579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altLang="cs-CZ"/>
              <a:t>Lithium - terapie</a:t>
            </a:r>
            <a:endParaRPr lang="en-GB" altLang="cs-CZ"/>
          </a:p>
        </p:txBody>
      </p:sp>
      <p:sp>
        <p:nvSpPr>
          <p:cNvPr id="184323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773238"/>
            <a:ext cx="8135937" cy="4114800"/>
          </a:xfrm>
        </p:spPr>
        <p:txBody>
          <a:bodyPr rtlCol="0">
            <a:normAutofit fontScale="92500" lnSpcReduction="10000"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Výplach žaludku i pozdní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Projímadla, výplach střeva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Aktivní uhlí nemá význam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Podpůrná léčba, elektrolyty, tekutiny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HD – i opakovaná, alternativně CRRT: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při hlad. </a:t>
            </a:r>
            <a:r>
              <a:rPr lang="en-US" altLang="cs-CZ">
                <a:cs typeface="Arial" charset="0"/>
              </a:rPr>
              <a:t>&gt;</a:t>
            </a:r>
            <a:r>
              <a:rPr lang="cs-CZ" altLang="cs-CZ"/>
              <a:t> 2 (4) mmol/l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po požití velkých dávek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symptomatičtí pacienti</a:t>
            </a:r>
          </a:p>
          <a:p>
            <a:pPr lvl="1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/>
              <a:t>pac. s renální insuficiencí</a:t>
            </a:r>
            <a:endParaRPr lang="en-GB" altLang="cs-CZ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00198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0038" name="Picture 6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34000" y="1772816"/>
            <a:ext cx="3810000" cy="2857500"/>
          </a:xfrm>
          <a:prstGeom prst="rect">
            <a:avLst/>
          </a:prstGeom>
          <a:noFill/>
        </p:spPr>
      </p:pic>
      <p:sp>
        <p:nvSpPr>
          <p:cNvPr id="3" name="Nadpis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4474840" cy="1143000"/>
          </a:xfrm>
        </p:spPr>
        <p:txBody>
          <a:bodyPr/>
          <a:lstStyle/>
          <a:p>
            <a:r>
              <a:rPr lang="cs-CZ" dirty="0"/>
              <a:t>Srdeční příčiny </a:t>
            </a:r>
          </a:p>
        </p:txBody>
      </p:sp>
      <p:sp>
        <p:nvSpPr>
          <p:cNvPr id="5" name="Zástupný symbol pro obsah 4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dirty="0"/>
              <a:t>Myokard </a:t>
            </a:r>
          </a:p>
          <a:p>
            <a:pPr lvl="1"/>
            <a:r>
              <a:rPr lang="cs-CZ" dirty="0"/>
              <a:t>ICHS</a:t>
            </a:r>
          </a:p>
          <a:p>
            <a:pPr lvl="1"/>
            <a:r>
              <a:rPr lang="cs-CZ" dirty="0"/>
              <a:t>Myokarditis</a:t>
            </a:r>
          </a:p>
          <a:p>
            <a:pPr lvl="1"/>
            <a:r>
              <a:rPr lang="cs-CZ" dirty="0"/>
              <a:t>Kardiomyopatie </a:t>
            </a:r>
          </a:p>
        </p:txBody>
      </p:sp>
      <p:pic>
        <p:nvPicPr>
          <p:cNvPr id="300036" name="Picture 4" descr="Související obrázek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076056" y="0"/>
            <a:ext cx="3707904" cy="2780928"/>
          </a:xfrm>
          <a:prstGeom prst="rect">
            <a:avLst/>
          </a:prstGeom>
          <a:noFill/>
        </p:spPr>
      </p:pic>
      <p:pic>
        <p:nvPicPr>
          <p:cNvPr id="300040" name="Picture 8" descr="Související obrázek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1520" y="4077072"/>
            <a:ext cx="3619500" cy="2390775"/>
          </a:xfrm>
          <a:prstGeom prst="rect">
            <a:avLst/>
          </a:prstGeom>
          <a:noFill/>
        </p:spPr>
      </p:pic>
      <p:pic>
        <p:nvPicPr>
          <p:cNvPr id="300042" name="Picture 10" descr="Související obrázek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283968" y="4213375"/>
            <a:ext cx="3698776" cy="2644625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cs-CZ" altLang="cs-CZ"/>
              <a:t>Paracetamol</a:t>
            </a:r>
            <a:endParaRPr lang="en-GB" altLang="cs-CZ"/>
          </a:p>
        </p:txBody>
      </p:sp>
      <p:sp>
        <p:nvSpPr>
          <p:cNvPr id="1853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844824"/>
            <a:ext cx="8641655" cy="4680520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Nejčastější otrava – v USA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Po požití se rychle vstřebává – do 1 hod. je maximální </a:t>
            </a:r>
            <a:r>
              <a:rPr lang="cs-CZ" altLang="cs-CZ" sz="2800" dirty="0" err="1"/>
              <a:t>plazm</a:t>
            </a:r>
            <a:r>
              <a:rPr lang="cs-CZ" altLang="cs-CZ" sz="2800" dirty="0"/>
              <a:t>. hladina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Latence </a:t>
            </a:r>
            <a:r>
              <a:rPr lang="cs-CZ" altLang="cs-CZ" sz="2800" dirty="0" err="1"/>
              <a:t>hepatotoxicity</a:t>
            </a:r>
            <a:r>
              <a:rPr lang="cs-CZ" altLang="cs-CZ" sz="2800" dirty="0"/>
              <a:t> – 12 – 36 hod.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Toxická dávka 150 mg/kg nebo 7,5-10 g</a:t>
            </a:r>
          </a:p>
          <a:p>
            <a:pPr lvl="1">
              <a:lnSpc>
                <a:spcPct val="90000"/>
              </a:lnSpc>
              <a:defRPr/>
            </a:pPr>
            <a:r>
              <a:rPr lang="cs-CZ" altLang="cs-CZ" sz="2400" dirty="0"/>
              <a:t>u dětí 200 mg/kg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Alkoholici, indukce CYP</a:t>
            </a:r>
            <a:r>
              <a:rPr lang="cs-CZ" altLang="cs-CZ" sz="2800" baseline="-25000" dirty="0"/>
              <a:t>450</a:t>
            </a:r>
            <a:r>
              <a:rPr lang="cs-CZ" altLang="cs-CZ" sz="2800" dirty="0"/>
              <a:t>, malnutrice – 4-6 g 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Křivka toxických hladin (200 mg/l v prvních 4 h)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2434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706437"/>
          </a:xfrm>
        </p:spPr>
        <p:txBody>
          <a:bodyPr>
            <a:normAutofit fontScale="90000"/>
          </a:bodyPr>
          <a:lstStyle/>
          <a:p>
            <a:r>
              <a:rPr lang="cs-CZ" altLang="cs-CZ"/>
              <a:t>Intoxikace paracetamolem</a:t>
            </a:r>
          </a:p>
        </p:txBody>
      </p:sp>
      <p:sp>
        <p:nvSpPr>
          <p:cNvPr id="21507" name="Zástupný symbol pro obsah 2"/>
          <p:cNvSpPr>
            <a:spLocks noGrp="1"/>
          </p:cNvSpPr>
          <p:nvPr>
            <p:ph idx="1"/>
          </p:nvPr>
        </p:nvSpPr>
        <p:spPr>
          <a:xfrm>
            <a:off x="179388" y="1125538"/>
            <a:ext cx="8964612" cy="5000625"/>
          </a:xfrm>
        </p:spPr>
        <p:txBody>
          <a:bodyPr/>
          <a:lstStyle/>
          <a:p>
            <a:r>
              <a:rPr lang="cs-CZ" altLang="cs-CZ" dirty="0"/>
              <a:t>Průběh otravy:</a:t>
            </a:r>
          </a:p>
          <a:p>
            <a:pPr lvl="1"/>
            <a:r>
              <a:rPr lang="cs-CZ" altLang="cs-CZ" sz="2400" dirty="0"/>
              <a:t>1. fáze – bledost, opocení, nechutenství, nevolnost a zvracení, malátnost</a:t>
            </a:r>
          </a:p>
          <a:p>
            <a:pPr lvl="1"/>
            <a:r>
              <a:rPr lang="cs-CZ" altLang="cs-CZ" sz="2400" dirty="0"/>
              <a:t>2. fáze – ústup příznaků </a:t>
            </a:r>
            <a:r>
              <a:rPr lang="cs-CZ" altLang="cs-CZ" sz="2400" dirty="0" err="1"/>
              <a:t>ev</a:t>
            </a:r>
            <a:r>
              <a:rPr lang="cs-CZ" altLang="cs-CZ" sz="2400" dirty="0"/>
              <a:t>. bolest nebo tlak v pravém </a:t>
            </a:r>
            <a:r>
              <a:rPr lang="cs-CZ" altLang="cs-CZ" sz="2400" dirty="0" err="1"/>
              <a:t>podžeb</a:t>
            </a:r>
            <a:r>
              <a:rPr lang="cs-CZ" altLang="cs-CZ" sz="2400" dirty="0"/>
              <a:t>-</a:t>
            </a:r>
            <a:r>
              <a:rPr lang="cs-CZ" altLang="cs-CZ" sz="2400" dirty="0" err="1"/>
              <a:t>ří</a:t>
            </a:r>
            <a:r>
              <a:rPr lang="cs-CZ" altLang="cs-CZ" sz="2400" dirty="0"/>
              <a:t>, zvětšení jater a u některých pacientů oligurie. </a:t>
            </a:r>
          </a:p>
          <a:p>
            <a:pPr lvl="1"/>
            <a:r>
              <a:rPr lang="cs-CZ" altLang="cs-CZ" sz="2400" dirty="0"/>
              <a:t>3. fáze – obvykle po 48 – 120 </a:t>
            </a:r>
            <a:r>
              <a:rPr lang="cs-CZ" altLang="cs-CZ" sz="2400" dirty="0" err="1"/>
              <a:t>h</a:t>
            </a:r>
            <a:r>
              <a:rPr lang="cs-CZ" altLang="cs-CZ" sz="2400" dirty="0"/>
              <a:t>. opět nechutenství, nevolnost, zvracení a malátnost, ale již se známkami jaterního selhání (žloutenka, hypoglykémie, </a:t>
            </a:r>
            <a:r>
              <a:rPr lang="cs-CZ" altLang="cs-CZ" sz="2400" dirty="0" err="1"/>
              <a:t>koagulopatie</a:t>
            </a:r>
            <a:r>
              <a:rPr lang="cs-CZ" altLang="cs-CZ" sz="2400" dirty="0"/>
              <a:t>, encefalopatie), renální selhání, kardiomyopatie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/>
          <a:lstStyle/>
          <a:p>
            <a:r>
              <a:rPr lang="cs-CZ" altLang="cs-CZ"/>
              <a:t>Terapie intoxikace paracetamolem</a:t>
            </a:r>
          </a:p>
        </p:txBody>
      </p:sp>
      <p:sp>
        <p:nvSpPr>
          <p:cNvPr id="22531" name="Zástupný symbol pro obsah 2"/>
          <p:cNvSpPr>
            <a:spLocks noGrp="1"/>
          </p:cNvSpPr>
          <p:nvPr>
            <p:ph idx="1"/>
          </p:nvPr>
        </p:nvSpPr>
        <p:spPr>
          <a:xfrm>
            <a:off x="457200" y="1600200"/>
            <a:ext cx="8686800" cy="4525963"/>
          </a:xfrm>
        </p:spPr>
        <p:txBody>
          <a:bodyPr/>
          <a:lstStyle/>
          <a:p>
            <a:r>
              <a:rPr lang="cs-CZ" altLang="cs-CZ" dirty="0"/>
              <a:t>Výplach + uhlí do 1 hodiny</a:t>
            </a:r>
          </a:p>
          <a:p>
            <a:r>
              <a:rPr lang="cs-CZ" altLang="cs-CZ" dirty="0"/>
              <a:t>Stanovení hladiny v plasmě</a:t>
            </a:r>
          </a:p>
          <a:p>
            <a:r>
              <a:rPr lang="cs-CZ" altLang="cs-CZ" dirty="0"/>
              <a:t>N-</a:t>
            </a:r>
            <a:r>
              <a:rPr lang="cs-CZ" altLang="cs-CZ" dirty="0" err="1"/>
              <a:t>Acetylcystein</a:t>
            </a:r>
            <a:r>
              <a:rPr lang="cs-CZ" altLang="cs-CZ" dirty="0"/>
              <a:t> 150 mg i.v., pak 150 mg/kg v dalších 20 hod.</a:t>
            </a:r>
          </a:p>
          <a:p>
            <a:pPr lvl="1"/>
            <a:r>
              <a:rPr lang="cs-CZ" altLang="cs-CZ" dirty="0"/>
              <a:t>V USA 140 mg/kg, pak 70 mg/kg à 4 hod. v 17 dávkách </a:t>
            </a:r>
            <a:r>
              <a:rPr lang="cs-CZ" altLang="cs-CZ" dirty="0" err="1"/>
              <a:t>p.o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Antiemetika </a:t>
            </a:r>
            <a:r>
              <a:rPr lang="cs-CZ" altLang="cs-CZ" dirty="0" err="1"/>
              <a:t>p.p</a:t>
            </a:r>
            <a:r>
              <a:rPr lang="cs-CZ" altLang="cs-CZ" dirty="0"/>
              <a:t>.</a:t>
            </a:r>
          </a:p>
          <a:p>
            <a:r>
              <a:rPr lang="cs-CZ" altLang="cs-CZ" dirty="0"/>
              <a:t>Při hladině &gt;1000 mg/l HP či HD</a:t>
            </a:r>
          </a:p>
          <a:p>
            <a:endParaRPr lang="cs-CZ" altLang="cs-CZ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cs-CZ" altLang="cs-CZ"/>
              <a:t>Intoxikace alkoholem</a:t>
            </a:r>
          </a:p>
        </p:txBody>
      </p:sp>
      <p:sp>
        <p:nvSpPr>
          <p:cNvPr id="1433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468313" y="1484784"/>
            <a:ext cx="8229600" cy="5184576"/>
          </a:xfrm>
        </p:spPr>
        <p:txBody>
          <a:bodyPr>
            <a:normAutofit lnSpcReduction="10000"/>
          </a:bodyPr>
          <a:lstStyle/>
          <a:p>
            <a:pPr eaLnBrk="1" hangingPunct="1"/>
            <a:r>
              <a:rPr lang="cs-CZ" altLang="cs-CZ" dirty="0"/>
              <a:t>Lehká otrava 0,5 - 1,0 ‰</a:t>
            </a:r>
          </a:p>
          <a:p>
            <a:pPr eaLnBrk="1" hangingPunct="1"/>
            <a:r>
              <a:rPr lang="cs-CZ" altLang="cs-CZ" dirty="0"/>
              <a:t>Střední 1 - 2 ‰</a:t>
            </a:r>
          </a:p>
          <a:p>
            <a:pPr eaLnBrk="1" hangingPunct="1"/>
            <a:r>
              <a:rPr lang="cs-CZ" altLang="cs-CZ" dirty="0"/>
              <a:t>Těžká 2 - 3 ‰</a:t>
            </a:r>
          </a:p>
          <a:p>
            <a:pPr eaLnBrk="1" hangingPunct="1"/>
            <a:r>
              <a:rPr lang="cs-CZ" altLang="cs-CZ" dirty="0"/>
              <a:t>Smrtelná dávka 300 - 600 g čistého alkoholu, </a:t>
            </a:r>
            <a:r>
              <a:rPr lang="cs-CZ" altLang="cs-CZ" dirty="0" err="1"/>
              <a:t>t.j</a:t>
            </a:r>
            <a:r>
              <a:rPr lang="cs-CZ" altLang="cs-CZ" dirty="0"/>
              <a:t>. 600 - 1600 ml destilátu</a:t>
            </a:r>
          </a:p>
          <a:p>
            <a:pPr eaLnBrk="1" hangingPunct="1"/>
            <a:r>
              <a:rPr lang="cs-CZ" altLang="cs-CZ" dirty="0"/>
              <a:t>Příznaky : poruchy chování a vědomí</a:t>
            </a:r>
          </a:p>
          <a:p>
            <a:pPr eaLnBrk="1" hangingPunct="1"/>
            <a:r>
              <a:rPr lang="cs-CZ" altLang="cs-CZ" dirty="0"/>
              <a:t>První pomoc - jako u jiných intoxikací s poruchou vědomí</a:t>
            </a:r>
          </a:p>
          <a:p>
            <a:pPr eaLnBrk="1" hangingPunct="1"/>
            <a:endParaRPr lang="cs-CZ" altLang="cs-CZ" sz="1400" dirty="0">
              <a:hlinkClick r:id="rId4"/>
            </a:endParaRPr>
          </a:p>
          <a:p>
            <a:pPr eaLnBrk="1" hangingPunct="1"/>
            <a:endParaRPr lang="cs-CZ" altLang="cs-CZ" sz="1400" dirty="0">
              <a:hlinkClick r:id="rId4"/>
            </a:endParaRPr>
          </a:p>
          <a:p>
            <a:r>
              <a:rPr lang="cs-CZ" altLang="cs-CZ" sz="1400" dirty="0">
                <a:hlinkClick r:id="rId5"/>
              </a:rPr>
              <a:t>https://www.youtube.com/watch?v=y6XdP5DXzM0&amp;index=11&amp;list=PLazRp5Q9wp9lNvlOUvNw1bDmMaLIZxxJm</a:t>
            </a:r>
            <a:r>
              <a:rPr lang="cs-CZ" altLang="cs-CZ" sz="1400" dirty="0"/>
              <a:t> 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3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274638"/>
            <a:ext cx="8229600" cy="633412"/>
          </a:xfrm>
        </p:spPr>
        <p:txBody>
          <a:bodyPr>
            <a:noAutofit/>
          </a:bodyPr>
          <a:lstStyle/>
          <a:p>
            <a:pPr eaLnBrk="1" hangingPunct="1"/>
            <a:r>
              <a:rPr lang="cs-CZ" altLang="cs-CZ" sz="3600" dirty="0"/>
              <a:t>Intoxikace metanolem a etylenglykolem</a:t>
            </a:r>
          </a:p>
        </p:txBody>
      </p:sp>
      <p:pic>
        <p:nvPicPr>
          <p:cNvPr id="130050" name="Picture 2" descr="Související obrázek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11560" y="1628800"/>
            <a:ext cx="7920880" cy="4809734"/>
          </a:xfrm>
          <a:prstGeom prst="rect">
            <a:avLst/>
          </a:prstGeom>
          <a:noFill/>
        </p:spPr>
      </p:pic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 dirty="0"/>
              <a:t>Etylenglykol (FRIDEX)</a:t>
            </a:r>
            <a:endParaRPr lang="en-GB" altLang="cs-CZ" dirty="0"/>
          </a:p>
        </p:txBody>
      </p:sp>
      <p:sp>
        <p:nvSpPr>
          <p:cNvPr id="1873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536" y="1628800"/>
            <a:ext cx="8353425" cy="4608512"/>
          </a:xfrm>
        </p:spPr>
        <p:txBody>
          <a:bodyPr rtlCol="0">
            <a:normAutofit/>
          </a:bodyPr>
          <a:lstStyle/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Potencionálně toxická dávka - 0,2 ml/kg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LD 1,4-1,6 ml/kg, tedy cca 100 ml u dospělého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Významná toxicita – sér. hladina </a:t>
            </a:r>
            <a:r>
              <a:rPr lang="en-US" altLang="cs-CZ" sz="2800" dirty="0">
                <a:cs typeface="Arial" charset="0"/>
              </a:rPr>
              <a:t>&gt;</a:t>
            </a:r>
            <a:r>
              <a:rPr lang="cs-CZ" altLang="cs-CZ" sz="2800" dirty="0">
                <a:cs typeface="Arial" charset="0"/>
              </a:rPr>
              <a:t> 500 mg/l.</a:t>
            </a:r>
            <a:endParaRPr lang="en-US" altLang="cs-CZ" sz="2800" dirty="0">
              <a:cs typeface="Arial" charset="0"/>
            </a:endParaRP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800" dirty="0"/>
              <a:t>fáze - podobné intoxikaci alkoholem,</a:t>
            </a:r>
            <a:r>
              <a:rPr lang="cs-CZ" altLang="cs-CZ" sz="2800" dirty="0">
                <a:cs typeface="Arial" charset="0"/>
              </a:rPr>
              <a:t>↑</a:t>
            </a:r>
            <a:r>
              <a:rPr lang="cs-CZ" altLang="cs-CZ" sz="2800" dirty="0"/>
              <a:t> anion gap, MAC, </a:t>
            </a:r>
            <a:r>
              <a:rPr lang="cs-CZ" altLang="cs-CZ" sz="2800" dirty="0" err="1"/>
              <a:t>krystalurie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hypokalcemie</a:t>
            </a:r>
            <a:r>
              <a:rPr lang="cs-CZ" altLang="cs-CZ" sz="2800" dirty="0"/>
              <a:t>, </a:t>
            </a:r>
            <a:r>
              <a:rPr lang="cs-CZ" altLang="cs-CZ" sz="2800" dirty="0" err="1"/>
              <a:t>ev</a:t>
            </a:r>
            <a:r>
              <a:rPr lang="cs-CZ" altLang="cs-CZ" sz="2800" dirty="0"/>
              <a:t>. edém mozku</a:t>
            </a: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800" dirty="0"/>
              <a:t>fáze –dysfunkce myokardu, edém plic</a:t>
            </a:r>
          </a:p>
          <a:p>
            <a:pPr marL="514350" indent="-514350" fontAlgn="auto">
              <a:lnSpc>
                <a:spcPct val="90000"/>
              </a:lnSpc>
              <a:spcAft>
                <a:spcPts val="0"/>
              </a:spcAft>
              <a:buFont typeface="+mj-lt"/>
              <a:buAutoNum type="arabicPeriod"/>
              <a:defRPr/>
            </a:pPr>
            <a:r>
              <a:rPr lang="cs-CZ" altLang="cs-CZ" sz="2800" dirty="0"/>
              <a:t>fáze – akutní poškození ledvin</a:t>
            </a:r>
          </a:p>
          <a:p>
            <a:pPr lvl="2"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000" dirty="0"/>
              <a:t>reverzibilní pokles exkrečně-metabolické funkce ledvin, který je ve své těžší formě spojen s výrazným poklesem diurézy (oligurie, anurie)</a:t>
            </a:r>
          </a:p>
          <a:p>
            <a:pPr fontAlgn="auto">
              <a:lnSpc>
                <a:spcPct val="90000"/>
              </a:lnSpc>
              <a:spcAft>
                <a:spcPts val="0"/>
              </a:spcAft>
              <a:defRPr/>
            </a:pPr>
            <a:r>
              <a:rPr lang="cs-CZ" altLang="cs-CZ" sz="2800" dirty="0"/>
              <a:t>U přeživších – pozdní neurologické poruchy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155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/>
          <p:cNvSpPr>
            <a:spLocks noGrp="1" noChangeArrowheads="1"/>
          </p:cNvSpPr>
          <p:nvPr>
            <p:ph type="title"/>
          </p:nvPr>
        </p:nvSpPr>
        <p:spPr>
          <a:xfrm>
            <a:off x="684213" y="260350"/>
            <a:ext cx="7772400" cy="1143000"/>
          </a:xfrm>
        </p:spPr>
        <p:txBody>
          <a:bodyPr/>
          <a:lstStyle/>
          <a:p>
            <a:r>
              <a:rPr lang="cs-CZ" altLang="cs-CZ"/>
              <a:t>Etylenglykol - terapie</a:t>
            </a:r>
            <a:endParaRPr lang="en-GB" altLang="cs-CZ"/>
          </a:p>
        </p:txBody>
      </p:sp>
      <p:sp>
        <p:nvSpPr>
          <p:cNvPr id="2150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395288" y="1412875"/>
            <a:ext cx="8353425" cy="5229225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cs-CZ" altLang="cs-CZ" sz="2800" dirty="0"/>
              <a:t>První pomoc – podání 0,05 až 0,1 l lihoviny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do příznaků lehké opilosti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Odsátí a výplach žaludku, uhlí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Etanol 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Terapie MAC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HD 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sér. hladina </a:t>
            </a:r>
            <a:r>
              <a:rPr lang="en-US" altLang="cs-CZ" sz="2400" dirty="0">
                <a:cs typeface="Arial" panose="020B0604020202020204" pitchFamily="34" charset="0"/>
              </a:rPr>
              <a:t>&gt;</a:t>
            </a:r>
            <a:r>
              <a:rPr lang="cs-CZ" altLang="cs-CZ" sz="2400" dirty="0">
                <a:cs typeface="Arial" panose="020B0604020202020204" pitchFamily="34" charset="0"/>
              </a:rPr>
              <a:t> 500 mg/l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požití letální dávky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refrakterní MAC</a:t>
            </a:r>
          </a:p>
          <a:p>
            <a:pPr lvl="1">
              <a:lnSpc>
                <a:spcPct val="90000"/>
              </a:lnSpc>
            </a:pPr>
            <a:r>
              <a:rPr lang="cs-CZ" altLang="cs-CZ" sz="2400" dirty="0"/>
              <a:t>projevy orgánového postižení</a:t>
            </a:r>
          </a:p>
          <a:p>
            <a:pPr>
              <a:lnSpc>
                <a:spcPct val="90000"/>
              </a:lnSpc>
            </a:pPr>
            <a:r>
              <a:rPr lang="cs-CZ" altLang="cs-CZ" sz="2800" dirty="0"/>
              <a:t>B1, B6, kyselina listová</a:t>
            </a:r>
            <a:endParaRPr lang="en-GB" altLang="cs-CZ" sz="2800" dirty="0"/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50264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900"/>
          </a:xfrm>
        </p:spPr>
        <p:txBody>
          <a:bodyPr/>
          <a:lstStyle/>
          <a:p>
            <a:r>
              <a:rPr lang="cs-CZ" altLang="cs-CZ"/>
              <a:t>Metanol</a:t>
            </a:r>
          </a:p>
        </p:txBody>
      </p:sp>
      <p:sp>
        <p:nvSpPr>
          <p:cNvPr id="189443" name="Zástupný symbol pro obsah 2"/>
          <p:cNvSpPr>
            <a:spLocks noGrp="1"/>
          </p:cNvSpPr>
          <p:nvPr>
            <p:ph idx="1"/>
          </p:nvPr>
        </p:nvSpPr>
        <p:spPr>
          <a:xfrm>
            <a:off x="468313" y="1052513"/>
            <a:ext cx="8229600" cy="4857750"/>
          </a:xfrm>
        </p:spPr>
        <p:txBody>
          <a:bodyPr rtlCol="0">
            <a:normAutofit fontScale="92500"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800" dirty="0"/>
              <a:t>Výskyt :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rozpouštědla, kapalina do ostřikovačů na autoskla, kapalina do kopírek, alternativní pohonná hmota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nekvalitní lihoviny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 dirty="0"/>
              <a:t>Kinetika: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rychle se vstřebává z GIT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maximum v séru za 30-90 minut po požití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biologický poločas 8-28 hodin (průměr 12 hodin)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 dirty="0"/>
              <a:t>prodlužuje se při terapii </a:t>
            </a:r>
            <a:r>
              <a:rPr lang="cs-CZ" altLang="cs-CZ" sz="2000" dirty="0" err="1"/>
              <a:t>antidotem</a:t>
            </a:r>
            <a:r>
              <a:rPr lang="cs-CZ" altLang="cs-CZ" sz="2000" dirty="0"/>
              <a:t> na 30-50 hodin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 dirty="0"/>
              <a:t>zkracuje se při hemodialýze (HD) na 2-3 hodiny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 dirty="0"/>
              <a:t>metabolizuje se v játrech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 dirty="0"/>
              <a:t>toxické metabolity formaldehyd  a kyselina mravenčí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 dirty="0"/>
              <a:t>asi 3% metanolu se vylučuje nezměněno plícemi a močí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8819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777875"/>
          </a:xfrm>
        </p:spPr>
        <p:txBody>
          <a:bodyPr/>
          <a:lstStyle/>
          <a:p>
            <a:r>
              <a:rPr lang="cs-CZ" altLang="cs-CZ"/>
              <a:t>metanol</a:t>
            </a:r>
          </a:p>
        </p:txBody>
      </p:sp>
      <p:sp>
        <p:nvSpPr>
          <p:cNvPr id="190467" name="Zástupný symbol pro obsah 2"/>
          <p:cNvSpPr>
            <a:spLocks noGrp="1"/>
          </p:cNvSpPr>
          <p:nvPr>
            <p:ph idx="1"/>
          </p:nvPr>
        </p:nvSpPr>
        <p:spPr>
          <a:xfrm>
            <a:off x="457200" y="1196975"/>
            <a:ext cx="8229600" cy="4929188"/>
          </a:xfrm>
        </p:spPr>
        <p:txBody>
          <a:bodyPr rtlCol="0">
            <a:normAutofit lnSpcReduction="1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 sz="2800"/>
              <a:t>mechanismus účinku: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excitační až narkotický na CNS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metabolity – toxické!! 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/>
              <a:t>kumulace kyseliny mravenčí v sítnici, očním nervu a bazálních gangliích mozku – trvalé poruchy zraku a extrapyramidové projevy</a:t>
            </a:r>
          </a:p>
          <a:p>
            <a:pPr lvl="3" fontAlgn="auto">
              <a:spcAft>
                <a:spcPts val="0"/>
              </a:spcAft>
              <a:defRPr/>
            </a:pPr>
            <a:r>
              <a:rPr lang="cs-CZ" altLang="cs-CZ" sz="1800"/>
              <a:t>toxický vliv mravenčanu zhoršuje metabolická acidóza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/>
              <a:t>toxicita: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minimální toxická dávka čistého metanolu 0,1 ml/kg (10 ml pro dospělého) 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cs-CZ" altLang="cs-CZ" sz="2400"/>
              <a:t>hladina metanolu v krvi 200 mg/l – léčba antidotem</a:t>
            </a:r>
          </a:p>
          <a:p>
            <a:pPr lvl="2" fontAlgn="auto">
              <a:spcAft>
                <a:spcPts val="0"/>
              </a:spcAft>
              <a:defRPr/>
            </a:pPr>
            <a:r>
              <a:rPr lang="cs-CZ" altLang="cs-CZ" sz="2000"/>
              <a:t>etanol nebo fomepizol</a:t>
            </a:r>
          </a:p>
          <a:p>
            <a:pPr fontAlgn="auto">
              <a:spcAft>
                <a:spcPts val="0"/>
              </a:spcAft>
              <a:defRPr/>
            </a:pPr>
            <a:r>
              <a:rPr lang="cs-CZ" altLang="cs-CZ" sz="2800"/>
              <a:t>smrtelná dávka 1 ml/kg (30-100 (-200) ml)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75384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490" name="Nadpis 1"/>
          <p:cNvSpPr>
            <a:spLocks noGrp="1"/>
          </p:cNvSpPr>
          <p:nvPr>
            <p:ph type="title"/>
          </p:nvPr>
        </p:nvSpPr>
        <p:spPr>
          <a:xfrm>
            <a:off x="468313" y="115888"/>
            <a:ext cx="8229600" cy="635000"/>
          </a:xfrm>
        </p:spPr>
        <p:txBody>
          <a:bodyPr rtlCol="0">
            <a:normAutofit fontScale="90000"/>
          </a:bodyPr>
          <a:lstStyle/>
          <a:p>
            <a:pPr fontAlgn="auto">
              <a:spcAft>
                <a:spcPts val="0"/>
              </a:spcAft>
              <a:defRPr/>
            </a:pPr>
            <a:r>
              <a:rPr lang="cs-CZ" altLang="cs-CZ"/>
              <a:t>Příznaky otravy – lehká otrava</a:t>
            </a:r>
          </a:p>
        </p:txBody>
      </p:sp>
      <p:sp>
        <p:nvSpPr>
          <p:cNvPr id="24579" name="Zástupný symbol pro obsah 2"/>
          <p:cNvSpPr>
            <a:spLocks noGrp="1"/>
          </p:cNvSpPr>
          <p:nvPr>
            <p:ph idx="1"/>
          </p:nvPr>
        </p:nvSpPr>
        <p:spPr>
          <a:xfrm>
            <a:off x="468313" y="836613"/>
            <a:ext cx="8229600" cy="5616575"/>
          </a:xfrm>
        </p:spPr>
        <p:txBody>
          <a:bodyPr/>
          <a:lstStyle/>
          <a:p>
            <a:r>
              <a:rPr lang="cs-CZ" altLang="cs-CZ" sz="2000"/>
              <a:t>Nástup projevů otravy - za několik (6-12) hod, v kombinaci s alkoholem až za 36 hod!</a:t>
            </a:r>
          </a:p>
          <a:p>
            <a:r>
              <a:rPr lang="cs-CZ" altLang="cs-CZ" sz="2000"/>
              <a:t>po latenci 8-30 hodin:</a:t>
            </a:r>
          </a:p>
          <a:p>
            <a:pPr>
              <a:buFontTx/>
              <a:buAutoNum type="arabicPeriod"/>
            </a:pPr>
            <a:r>
              <a:rPr lang="cs-CZ" altLang="cs-CZ" sz="2400" b="1"/>
              <a:t>CNS projevy</a:t>
            </a:r>
            <a:r>
              <a:rPr lang="cs-CZ" altLang="cs-CZ" sz="2400"/>
              <a:t>: bolesti hlavy, závratě, slabost, zmatenost, poruchy paměti</a:t>
            </a:r>
          </a:p>
          <a:p>
            <a:pPr>
              <a:buFontTx/>
              <a:buAutoNum type="arabicPeriod"/>
            </a:pPr>
            <a:r>
              <a:rPr lang="cs-CZ" altLang="cs-CZ" sz="2400" b="1"/>
              <a:t>Oční poruchy</a:t>
            </a:r>
            <a:r>
              <a:rPr lang="cs-CZ" altLang="cs-CZ" sz="2400"/>
              <a:t>: mlhavé vidění, fotofobie, mydriáza, porucha barevné percepce, menší skotomy; na očním pozadí hyperemie optického disku a sítnice</a:t>
            </a:r>
          </a:p>
          <a:p>
            <a:pPr>
              <a:buFontTx/>
              <a:buAutoNum type="arabicPeriod"/>
            </a:pPr>
            <a:r>
              <a:rPr lang="cs-CZ" altLang="cs-CZ" sz="2400" b="1"/>
              <a:t>Metabolické poruchy</a:t>
            </a:r>
            <a:r>
              <a:rPr lang="cs-CZ" altLang="cs-CZ" sz="2400"/>
              <a:t>: </a:t>
            </a:r>
            <a:r>
              <a:rPr lang="cs-CZ" altLang="cs-CZ" sz="2400" b="1"/>
              <a:t>pokles pH </a:t>
            </a:r>
            <a:r>
              <a:rPr lang="cs-CZ" altLang="cs-CZ" sz="2400"/>
              <a:t>(acidóza znamená závažnější intoxikaci) se rozvíjí již v období latence (podle tvorby metabolitů) za několik, ale někdy až za 24-48 hodin: </a:t>
            </a:r>
          </a:p>
          <a:p>
            <a:pPr marL="857250" lvl="1" indent="-457200"/>
            <a:r>
              <a:rPr lang="cs-CZ" altLang="cs-CZ" sz="1800" b="1"/>
              <a:t>hyperventilace, </a:t>
            </a:r>
            <a:r>
              <a:rPr lang="cs-CZ" altLang="cs-CZ" sz="1800"/>
              <a:t>zvýšení nejprve osmolálního, později aniontového gapu</a:t>
            </a:r>
          </a:p>
          <a:p>
            <a:pPr>
              <a:buFontTx/>
              <a:buAutoNum type="arabicPeriod"/>
            </a:pPr>
            <a:r>
              <a:rPr lang="cs-CZ" altLang="cs-CZ" sz="2400" b="1"/>
              <a:t>GIT projevy</a:t>
            </a:r>
            <a:r>
              <a:rPr lang="cs-CZ" altLang="cs-CZ" sz="2400"/>
              <a:t>: nauzea, zvracení, bolesti břicha, ev. průjem</a:t>
            </a:r>
          </a:p>
        </p:txBody>
      </p:sp>
      <p:pic>
        <p:nvPicPr>
          <p:cNvPr id="2" name="Zvuk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1462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Kancelář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1694</TotalTime>
  <Words>7396</Words>
  <Application>Microsoft Office PowerPoint</Application>
  <PresentationFormat>Předvádění na obrazovce (4:3)</PresentationFormat>
  <Paragraphs>1293</Paragraphs>
  <Slides>163</Slides>
  <Notes>33</Notes>
  <HiddenSlides>0</HiddenSlides>
  <MMClips>161</MMClips>
  <ScaleCrop>false</ScaleCrop>
  <HeadingPairs>
    <vt:vector size="8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Vložené servery OLE</vt:lpstr>
      </vt:variant>
      <vt:variant>
        <vt:i4>1</vt:i4>
      </vt:variant>
      <vt:variant>
        <vt:lpstr>Nadpisy snímků</vt:lpstr>
      </vt:variant>
      <vt:variant>
        <vt:i4>163</vt:i4>
      </vt:variant>
    </vt:vector>
  </HeadingPairs>
  <TitlesOfParts>
    <vt:vector size="170" baseType="lpstr">
      <vt:lpstr>Microsoft YaHei</vt:lpstr>
      <vt:lpstr>Arial</vt:lpstr>
      <vt:lpstr>Calibri</vt:lpstr>
      <vt:lpstr>Symbol</vt:lpstr>
      <vt:lpstr>Wingdings</vt:lpstr>
      <vt:lpstr>Motiv sady Office</vt:lpstr>
      <vt:lpstr>Graf</vt:lpstr>
      <vt:lpstr>Oběhová nedostatečnost, šok, zajištění vstupů do krevního řečiště, transfuze, intoxikace, dialýza (základní informace) </vt:lpstr>
      <vt:lpstr>Oběhová nedostatečnost</vt:lpstr>
      <vt:lpstr>Příčiny celkové oběhové insuficience</vt:lpstr>
      <vt:lpstr>Srdeční příčiny</vt:lpstr>
      <vt:lpstr>Mitrální vady</vt:lpstr>
      <vt:lpstr>Aortální vady</vt:lpstr>
      <vt:lpstr>Trikuspidální vady</vt:lpstr>
      <vt:lpstr>Vady pulmonální chlopně</vt:lpstr>
      <vt:lpstr>Srdeční příčiny </vt:lpstr>
      <vt:lpstr>Srdeční příčiny</vt:lpstr>
      <vt:lpstr>Poruchy cévního systému</vt:lpstr>
      <vt:lpstr>Projevy srdečního selhávání</vt:lpstr>
      <vt:lpstr>Klinika srdečního selhávání</vt:lpstr>
      <vt:lpstr>Diagnostika </vt:lpstr>
      <vt:lpstr>Terapie 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Hrazení masivních krevních ztrát</vt:lpstr>
      <vt:lpstr>Prezentace aplikace PowerPoint</vt:lpstr>
      <vt:lpstr>Prezentace aplikace PowerPoint</vt:lpstr>
      <vt:lpstr>Infuzní terapie</vt:lpstr>
      <vt:lpstr>Příčiny snížené cévní náplně</vt:lpstr>
      <vt:lpstr>Infuzní terapie</vt:lpstr>
      <vt:lpstr>Náhradní roztoky</vt:lpstr>
      <vt:lpstr>Kanylace žil</vt:lpstr>
      <vt:lpstr>Komplikace periferní i.v. kanylace</vt:lpstr>
      <vt:lpstr>Centrální žilní katétr</vt:lpstr>
      <vt:lpstr>Centrální žilní katétr</vt:lpstr>
      <vt:lpstr>Zavedení CVK – aseptická technika</vt:lpstr>
      <vt:lpstr>Centrální žilní katétr</vt:lpstr>
      <vt:lpstr>Krevní deriváty</vt:lpstr>
      <vt:lpstr>Možnosti náhrady krve</vt:lpstr>
      <vt:lpstr>Indikace krevního převodu</vt:lpstr>
      <vt:lpstr>Typy krevních a plasmatických preparátů</vt:lpstr>
      <vt:lpstr>Komplikace heterologní transfuse krve 1</vt:lpstr>
      <vt:lpstr>Komplikace heterologní transfuse krve 2</vt:lpstr>
      <vt:lpstr>Pravidla pro TRF 1</vt:lpstr>
      <vt:lpstr>Pravidla pro TRF 2</vt:lpstr>
      <vt:lpstr>Krevní skupiny AB0</vt:lpstr>
      <vt:lpstr>Sanquitest</vt:lpstr>
      <vt:lpstr>autotransfuse - indikace</vt:lpstr>
      <vt:lpstr>autotransfuse - kontraindikace</vt:lpstr>
      <vt:lpstr>autotransfuse výhody              nevýhody</vt:lpstr>
      <vt:lpstr>předoperační normovolemická hemodiluce</vt:lpstr>
      <vt:lpstr>normovolemická hemodiluce - kontraindikace</vt:lpstr>
      <vt:lpstr>princip cell saveru:</vt:lpstr>
      <vt:lpstr>Cell savery  kontraindikace                 nevýhody</vt:lpstr>
      <vt:lpstr>Intoxikace (otravy)</vt:lpstr>
      <vt:lpstr>Rozdělení</vt:lpstr>
      <vt:lpstr>Cesta vstupu</vt:lpstr>
      <vt:lpstr>Problematika intoxikací</vt:lpstr>
      <vt:lpstr>Vyšetření</vt:lpstr>
      <vt:lpstr>První pomoc – obecně </vt:lpstr>
      <vt:lpstr>Klinické vyšetření</vt:lpstr>
      <vt:lpstr>Indikace k přijetí na ICU</vt:lpstr>
      <vt:lpstr>Indikace k přijetí na ICU</vt:lpstr>
      <vt:lpstr>Terapie – obecné aspekty = čtvero opatření</vt:lpstr>
      <vt:lpstr>Podpůrná terapie</vt:lpstr>
      <vt:lpstr>Podpůrná terapie</vt:lpstr>
      <vt:lpstr>Perorální intoxikace – PP </vt:lpstr>
      <vt:lpstr>KI vyvolání zvracení</vt:lpstr>
      <vt:lpstr>Primární eliminace v nemocnici</vt:lpstr>
      <vt:lpstr>Aktivní uhlí</vt:lpstr>
      <vt:lpstr>Sekundární eliminace</vt:lpstr>
      <vt:lpstr>Tricyklická antidepresiva (TCA)</vt:lpstr>
      <vt:lpstr>TCA - terapie</vt:lpstr>
      <vt:lpstr>Lithium</vt:lpstr>
      <vt:lpstr>Lithium - terapie</vt:lpstr>
      <vt:lpstr>Paracetamol</vt:lpstr>
      <vt:lpstr>Intoxikace paracetamolem</vt:lpstr>
      <vt:lpstr>Terapie intoxikace paracetamolem</vt:lpstr>
      <vt:lpstr>Intoxikace alkoholem</vt:lpstr>
      <vt:lpstr>Intoxikace metanolem a etylenglykolem</vt:lpstr>
      <vt:lpstr>Etylenglykol (FRIDEX)</vt:lpstr>
      <vt:lpstr>Etylenglykol - terapie</vt:lpstr>
      <vt:lpstr>Metanol</vt:lpstr>
      <vt:lpstr>metanol</vt:lpstr>
      <vt:lpstr>Příznaky otravy – lehká otrava</vt:lpstr>
      <vt:lpstr>Příznaky otravy – těžká otrava</vt:lpstr>
      <vt:lpstr>Otrava metanolem</vt:lpstr>
      <vt:lpstr>Doporučený terapeutický postup </vt:lpstr>
      <vt:lpstr>Doporučený terapeutický postup </vt:lpstr>
      <vt:lpstr>Doporučený terapeutický postup </vt:lpstr>
      <vt:lpstr>Doporučený terapeutický postup </vt:lpstr>
      <vt:lpstr>Doporučený terapeutický postup </vt:lpstr>
      <vt:lpstr>Prognoza </vt:lpstr>
      <vt:lpstr>Inhalační intoxikace</vt:lpstr>
      <vt:lpstr>Dráždivé plyny</vt:lpstr>
      <vt:lpstr> Čichači ředidel</vt:lpstr>
      <vt:lpstr>Otrava CO</vt:lpstr>
      <vt:lpstr>Výskyt</vt:lpstr>
      <vt:lpstr>Saturace CO v krvi a stupeň intoxikace (% přeměny Hb na karbonylhemoglobin)</vt:lpstr>
      <vt:lpstr>Patofyziologie</vt:lpstr>
      <vt:lpstr>Diagnostika</vt:lpstr>
      <vt:lpstr>Laboratorní vyšetření</vt:lpstr>
      <vt:lpstr>První pomoc</vt:lpstr>
      <vt:lpstr>Další terapie</vt:lpstr>
      <vt:lpstr>Pozdní následky</vt:lpstr>
      <vt:lpstr>Kontaktní intoxikace (pesticidy, herbicidy, poleptání, volatilní látky)</vt:lpstr>
      <vt:lpstr>Parenterální intoxikace</vt:lpstr>
      <vt:lpstr>Excitační drogy</vt:lpstr>
      <vt:lpstr>Halucinogeny </vt:lpstr>
      <vt:lpstr>„Excitované delirium“</vt:lpstr>
      <vt:lpstr>Amfetaminy - terapie</vt:lpstr>
      <vt:lpstr>Opioidy včetně heroinu</vt:lpstr>
      <vt:lpstr>Farmakoterapie předávkování dalšími „drogami“</vt:lpstr>
      <vt:lpstr>Antidota a eliminační postupy</vt:lpstr>
      <vt:lpstr>Specifická antidota</vt:lpstr>
      <vt:lpstr>Lipidové emulze jako antidotum</vt:lpstr>
      <vt:lpstr> Toxikologické informační středisko</vt:lpstr>
      <vt:lpstr> </vt:lpstr>
      <vt:lpstr> </vt:lpstr>
      <vt:lpstr>Kontinuální eliminační metody</vt:lpstr>
      <vt:lpstr>Náhrada funkce ledvin  zastoupení jednotlivých způsobů v ČR v r. 2004</vt:lpstr>
      <vt:lpstr>Peritoneální dialýza</vt:lpstr>
      <vt:lpstr>Indikace k hemodialýze</vt:lpstr>
      <vt:lpstr>Indikace kontinuální HD</vt:lpstr>
      <vt:lpstr>Kontraindikace hemodialýzy</vt:lpstr>
      <vt:lpstr>Organizační zajištění intermitentní hemodialyzační léčby</vt:lpstr>
      <vt:lpstr>Princip hemodialýzy</vt:lpstr>
      <vt:lpstr>Podstata hemodialýzy</vt:lpstr>
      <vt:lpstr>Principy transportu látek</vt:lpstr>
      <vt:lpstr>Ultrafiltrace</vt:lpstr>
      <vt:lpstr>Funkce dialyzačního monitoru</vt:lpstr>
      <vt:lpstr>Cévní přístupy k HD</vt:lpstr>
      <vt:lpstr>Nativní arteriovenózní fistule</vt:lpstr>
      <vt:lpstr>Antikoagulace v mimotělním oběhu</vt:lpstr>
      <vt:lpstr>Akutní komplikace I.</vt:lpstr>
      <vt:lpstr>Akutní komplikace II.</vt:lpstr>
      <vt:lpstr>Akutní komplikace III.</vt:lpstr>
      <vt:lpstr>Chronické komplikace I.</vt:lpstr>
      <vt:lpstr>Chronické komplikace II.</vt:lpstr>
      <vt:lpstr>Chronické komplikace III.</vt:lpstr>
      <vt:lpstr>Chronické komplikace IV.</vt:lpstr>
      <vt:lpstr>Výhody CRRT – hemodynamická  stabilita </vt:lpstr>
      <vt:lpstr>Výhody CRRT tekutinová a elektrolytová rovnováha  </vt:lpstr>
      <vt:lpstr>CRRT nevýhody</vt:lpstr>
      <vt:lpstr>CRRT a sepse</vt:lpstr>
      <vt:lpstr>Kritéria pro weaning z CRRT</vt:lpstr>
      <vt:lpstr>Komplikace CRRT</vt:lpstr>
      <vt:lpstr>Co byste měli vědět:</vt:lpstr>
      <vt:lpstr>Děkuji za pozornost</vt:lpstr>
    </vt:vector>
  </TitlesOfParts>
  <Company>FNKV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Oběhová nedostatečnost, šok, zajištění vstupů do krevního řečiště, transfuze, intoxikace, dialýza (základní informace)</dc:title>
  <dc:creator>sturmaj</dc:creator>
  <cp:lastModifiedBy>Jexová, Soňa</cp:lastModifiedBy>
  <cp:revision>71</cp:revision>
  <dcterms:created xsi:type="dcterms:W3CDTF">2017-10-07T11:07:09Z</dcterms:created>
  <dcterms:modified xsi:type="dcterms:W3CDTF">2020-10-22T17:54:05Z</dcterms:modified>
</cp:coreProperties>
</file>