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notesMasterIdLst>
    <p:notesMasterId r:id="rId10"/>
  </p:notesMasterIdLst>
  <p:handoutMasterIdLst>
    <p:handoutMasterId r:id="rId11"/>
  </p:handoutMasterIdLst>
  <p:sldIdLst>
    <p:sldId id="256" r:id="rId2"/>
    <p:sldId id="339" r:id="rId3"/>
    <p:sldId id="345" r:id="rId4"/>
    <p:sldId id="340" r:id="rId5"/>
    <p:sldId id="344" r:id="rId6"/>
    <p:sldId id="342" r:id="rId7"/>
    <p:sldId id="346" r:id="rId8"/>
    <p:sldId id="311" r:id="rId9"/>
  </p:sldIdLst>
  <p:sldSz cx="9144000" cy="6858000" type="screen4x3"/>
  <p:notesSz cx="6669088" cy="9926638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Střední styl 2 – zvýraznění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Styl s motivem 1 – zvýraznění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000" autoAdjust="0"/>
    <p:restoredTop sz="94660"/>
  </p:normalViewPr>
  <p:slideViewPr>
    <p:cSldViewPr>
      <p:cViewPr varScale="1">
        <p:scale>
          <a:sx n="157" d="100"/>
          <a:sy n="157" d="100"/>
        </p:scale>
        <p:origin x="344" y="-18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402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89250" cy="4968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6C163DD3-C320-4B3D-8C90-806F0B23798B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778250" y="9428163"/>
            <a:ext cx="2889250" cy="4968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5A2B7D0-DE21-4FDB-8FAE-722F8EBF6C5A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43567491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777607" y="0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21B0D29-9A06-45B2-979B-94E6DAE90199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854075" y="744538"/>
            <a:ext cx="4960938" cy="37226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66909" y="4715153"/>
            <a:ext cx="5335270" cy="4466987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/>
              <a:t>Kliknutím lze upravit styly předlohy textu.</a:t>
            </a:r>
          </a:p>
          <a:p>
            <a:pPr lvl="1"/>
            <a:r>
              <a:rPr lang="cs-CZ"/>
              <a:t>Druhá úroveň</a:t>
            </a:r>
          </a:p>
          <a:p>
            <a:pPr lvl="2"/>
            <a:r>
              <a:rPr lang="cs-CZ"/>
              <a:t>Třetí úroveň</a:t>
            </a:r>
          </a:p>
          <a:p>
            <a:pPr lvl="3"/>
            <a:r>
              <a:rPr lang="cs-CZ"/>
              <a:t>Čtvrtá úroveň</a:t>
            </a:r>
          </a:p>
          <a:p>
            <a:pPr lvl="4"/>
            <a:r>
              <a:rPr lang="cs-CZ"/>
              <a:t>Pátá úroveň</a:t>
            </a:r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777607" y="9428583"/>
            <a:ext cx="2889938" cy="49633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63006C4-0491-4F8B-A2CF-7C5D05573031}" type="slidenum">
              <a:rPr lang="cs-CZ" smtClean="0"/>
              <a:pPr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3592685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Nadpis 8"/>
          <p:cNvSpPr>
            <a:spLocks noGrp="1"/>
          </p:cNvSpPr>
          <p:nvPr>
            <p:ph type="ctrTitle"/>
          </p:nvPr>
        </p:nvSpPr>
        <p:spPr>
          <a:xfrm>
            <a:off x="533400" y="1371600"/>
            <a:ext cx="7851648" cy="1828800"/>
          </a:xfrm>
          <a:ln>
            <a:noFill/>
          </a:ln>
        </p:spPr>
        <p:txBody>
          <a:bodyPr vert="horz" tIns="0" rIns="18288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  <a:contourClr>
                <a:schemeClr val="tx2"/>
              </a:contourClr>
            </a:sp3d>
          </a:bodyPr>
          <a:lstStyle>
            <a:lvl1pPr algn="r" rtl="0">
              <a:spcBef>
                <a:spcPct val="0"/>
              </a:spcBef>
              <a:buNone/>
              <a:defRPr sz="5600" b="1">
                <a:ln>
                  <a:noFill/>
                </a:ln>
                <a:solidFill>
                  <a:schemeClr val="accent3">
                    <a:tint val="90000"/>
                    <a:satMod val="120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17" name="Podnadpis 16"/>
          <p:cNvSpPr>
            <a:spLocks noGrp="1"/>
          </p:cNvSpPr>
          <p:nvPr>
            <p:ph type="subTitle" idx="1"/>
          </p:nvPr>
        </p:nvSpPr>
        <p:spPr>
          <a:xfrm>
            <a:off x="533400" y="3228536"/>
            <a:ext cx="7854696" cy="1752600"/>
          </a:xfrm>
        </p:spPr>
        <p:txBody>
          <a:bodyPr lIns="0" rIns="18288"/>
          <a:lstStyle>
            <a:lvl1pPr marL="0" marR="45720" indent="0" algn="r">
              <a:buNone/>
              <a:defRPr>
                <a:solidFill>
                  <a:schemeClr val="tx1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cs-CZ"/>
              <a:t>Klepnutím lze upravit styl předlohy podnadpisů.</a:t>
            </a:r>
            <a:endParaRPr kumimoji="0" lang="en-US"/>
          </a:p>
        </p:txBody>
      </p:sp>
      <p:sp>
        <p:nvSpPr>
          <p:cNvPr id="30" name="Zástupný symbol pro datum 29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19" name="Zástupný symbol pro zápatí 18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27" name="Zástupný symbol pro číslo snímku 2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6629400" y="914401"/>
            <a:ext cx="2057400" cy="5211763"/>
          </a:xfrm>
        </p:spPr>
        <p:txBody>
          <a:bodyPr vert="eaVert"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457200" y="914401"/>
            <a:ext cx="6019800" cy="5211763"/>
          </a:xfrm>
        </p:spPr>
        <p:txBody>
          <a:bodyPr vert="eaVert"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530352" y="1316736"/>
            <a:ext cx="7772400" cy="1362456"/>
          </a:xfrm>
          <a:ln>
            <a:noFill/>
          </a:ln>
        </p:spPr>
        <p:txBody>
          <a:bodyPr vert="horz" tIns="0" bIns="0" anchor="b">
            <a:no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bevelT w="38100" h="38100"/>
            </a:sp3d>
          </a:bodyPr>
          <a:lstStyle>
            <a:lvl1pPr algn="l" rtl="0">
              <a:spcBef>
                <a:spcPct val="0"/>
              </a:spcBef>
              <a:buNone/>
              <a:defRPr lang="en-US" sz="5600" b="1" cap="none" baseline="0" dirty="0">
                <a:ln w="635">
                  <a:noFill/>
                </a:ln>
                <a:solidFill>
                  <a:schemeClr val="accent4">
                    <a:tint val="90000"/>
                    <a:satMod val="125000"/>
                  </a:schemeClr>
                </a:solidFill>
                <a:effectLst>
                  <a:outerShdw blurRad="38100" dist="25400" dir="5400000" algn="tl" rotWithShape="0">
                    <a:srgbClr val="000000">
                      <a:alpha val="43000"/>
                    </a:srgbClr>
                  </a:outerShdw>
                </a:effectLst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530352" y="2704664"/>
            <a:ext cx="7772400" cy="1509712"/>
          </a:xfrm>
        </p:spPr>
        <p:txBody>
          <a:bodyPr lIns="45720" rIns="45720" anchor="t"/>
          <a:lstStyle>
            <a:lvl1pPr marL="0" indent="0">
              <a:buNone/>
              <a:defRPr sz="2200">
                <a:solidFill>
                  <a:schemeClr val="tx1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/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457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4648200" y="1920085"/>
            <a:ext cx="4038600" cy="4434840"/>
          </a:xfrm>
        </p:spPr>
        <p:txBody>
          <a:bodyPr/>
          <a:lstStyle>
            <a:lvl1pPr>
              <a:defRPr sz="26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</p:spPr>
        <p:txBody>
          <a:bodyPr tIns="45720" anchor="b"/>
          <a:lstStyle>
            <a:lvl1pPr>
              <a:defRPr/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457200" y="1855248"/>
            <a:ext cx="4040188" cy="659352"/>
          </a:xfrm>
        </p:spPr>
        <p:txBody>
          <a:bodyPr lIns="45720" tIns="0" rIns="45720" bIns="0" anchor="ctr">
            <a:noAutofit/>
          </a:bodyPr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3"/>
          </p:nvPr>
        </p:nvSpPr>
        <p:spPr>
          <a:xfrm>
            <a:off x="4645025" y="1859757"/>
            <a:ext cx="4041775" cy="654843"/>
          </a:xfrm>
        </p:spPr>
        <p:txBody>
          <a:bodyPr lIns="45720" tIns="0" rIns="45720" bIns="0" anchor="ctr"/>
          <a:lstStyle>
            <a:lvl1pPr marL="0" indent="0">
              <a:buNone/>
              <a:defRPr sz="2400" b="1" cap="none" baseline="0">
                <a:solidFill>
                  <a:schemeClr val="tx2"/>
                </a:solidFill>
                <a:effectLst/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obsah 4"/>
          <p:cNvSpPr>
            <a:spLocks noGrp="1"/>
          </p:cNvSpPr>
          <p:nvPr>
            <p:ph sz="quarter" idx="2"/>
          </p:nvPr>
        </p:nvSpPr>
        <p:spPr>
          <a:xfrm>
            <a:off x="457200" y="2514600"/>
            <a:ext cx="4040188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4645025" y="2514600"/>
            <a:ext cx="4041775" cy="3845720"/>
          </a:xfrm>
        </p:spPr>
        <p:txBody>
          <a:bodyPr tIns="0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305800" cy="1143000"/>
          </a:xfrm>
        </p:spPr>
        <p:txBody>
          <a:bodyPr vert="horz" tIns="45720" bIns="0" anchor="b">
            <a:normAutofit/>
            <a:scene3d>
              <a:camera prst="orthographicFront"/>
              <a:lightRig rig="freezing" dir="t">
                <a:rot lat="0" lon="0" rev="5640000"/>
              </a:lightRig>
            </a:scene3d>
            <a:sp3d prstMaterial="flat">
              <a:contourClr>
                <a:schemeClr val="tx2"/>
              </a:contourClr>
            </a:sp3d>
          </a:bodyPr>
          <a:lstStyle>
            <a:lvl1pPr algn="l" rtl="0">
              <a:spcBef>
                <a:spcPct val="0"/>
              </a:spcBef>
              <a:buNone/>
              <a:defRPr sz="50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85800" y="514352"/>
            <a:ext cx="2743200" cy="1162050"/>
          </a:xfrm>
        </p:spPr>
        <p:txBody>
          <a:bodyPr lIns="0" anchor="b">
            <a:noAutofit/>
          </a:bodyPr>
          <a:lstStyle>
            <a:lvl1pPr algn="l" rtl="0">
              <a:spcBef>
                <a:spcPct val="0"/>
              </a:spcBef>
              <a:buNone/>
              <a:defRPr sz="2600" b="0">
                <a:ln>
                  <a:noFill/>
                </a:ln>
                <a:solidFill>
                  <a:schemeClr val="tx2"/>
                </a:solidFill>
                <a:effectLst/>
                <a:latin typeface="+mj-lt"/>
                <a:ea typeface="+mj-ea"/>
                <a:cs typeface="+mj-cs"/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2"/>
          </p:nvPr>
        </p:nvSpPr>
        <p:spPr>
          <a:xfrm>
            <a:off x="685800" y="1676400"/>
            <a:ext cx="2743200" cy="4572000"/>
          </a:xfrm>
        </p:spPr>
        <p:txBody>
          <a:bodyPr lIns="18288" rIns="18288"/>
          <a:lstStyle>
            <a:lvl1pPr marL="0" indent="0" algn="l">
              <a:buNone/>
              <a:defRPr sz="1400"/>
            </a:lvl1pPr>
            <a:lvl2pPr indent="0" algn="l">
              <a:buNone/>
              <a:defRPr sz="1200"/>
            </a:lvl2pPr>
            <a:lvl3pPr indent="0" algn="l">
              <a:buNone/>
              <a:defRPr sz="1000"/>
            </a:lvl3pPr>
            <a:lvl4pPr indent="0" algn="l">
              <a:buNone/>
              <a:defRPr sz="900"/>
            </a:lvl4pPr>
            <a:lvl5pPr indent="0" algn="l">
              <a:buNone/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1"/>
          </p:nvPr>
        </p:nvSpPr>
        <p:spPr>
          <a:xfrm>
            <a:off x="3575050" y="1676400"/>
            <a:ext cx="5111750" cy="4572000"/>
          </a:xfrm>
        </p:spPr>
        <p:txBody>
          <a:bodyPr tIns="0"/>
          <a:lstStyle>
            <a:lvl1pPr>
              <a:defRPr sz="2800"/>
            </a:lvl1pPr>
            <a:lvl2pPr>
              <a:defRPr sz="2600"/>
            </a:lvl2pPr>
            <a:lvl3pPr>
              <a:defRPr sz="2400"/>
            </a:lvl3pPr>
            <a:lvl4pPr>
              <a:defRPr sz="2000"/>
            </a:lvl4pPr>
            <a:lvl5pPr>
              <a:defRPr sz="1800"/>
            </a:lvl5pPr>
          </a:lstStyle>
          <a:p>
            <a:pPr lvl="0" eaLnBrk="1" latinLnBrk="0" hangingPunct="1"/>
            <a:r>
              <a:rPr lang="cs-CZ"/>
              <a:t>Klepnutím lze upravit styly předlohy textu.</a:t>
            </a:r>
          </a:p>
          <a:p>
            <a:pPr lvl="1" eaLnBrk="1" latinLnBrk="0" hangingPunct="1"/>
            <a:r>
              <a:rPr lang="cs-CZ"/>
              <a:t>Druhá úroveň</a:t>
            </a:r>
          </a:p>
          <a:p>
            <a:pPr lvl="2" eaLnBrk="1" latinLnBrk="0" hangingPunct="1"/>
            <a:r>
              <a:rPr lang="cs-CZ"/>
              <a:t>Třetí úroveň</a:t>
            </a:r>
          </a:p>
          <a:p>
            <a:pPr lvl="3" eaLnBrk="1" latinLnBrk="0" hangingPunct="1"/>
            <a:r>
              <a:rPr lang="cs-CZ"/>
              <a:t>Čtvrtá úroveň</a:t>
            </a:r>
          </a:p>
          <a:p>
            <a:pPr lvl="4" eaLnBrk="1" latinLnBrk="0" hangingPunct="1"/>
            <a:r>
              <a:rPr lang="cs-CZ"/>
              <a:t>Pátá úroveň</a:t>
            </a:r>
            <a:endParaRPr kumimoji="0" lang="en-US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Obdélník s odříznutým a zakulaceným jedním rohem 8"/>
          <p:cNvSpPr/>
          <p:nvPr/>
        </p:nvSpPr>
        <p:spPr>
          <a:xfrm rot="420000" flipV="1">
            <a:off x="3165753" y="1108077"/>
            <a:ext cx="5257800" cy="4114800"/>
          </a:xfrm>
          <a:prstGeom prst="snipRoundRect">
            <a:avLst>
              <a:gd name="adj1" fmla="val 0"/>
              <a:gd name="adj2" fmla="val 3646"/>
            </a:avLst>
          </a:prstGeom>
          <a:solidFill>
            <a:srgbClr val="FFFFFF"/>
          </a:solidFill>
          <a:ln w="3175" cap="rnd" cmpd="sng" algn="ctr">
            <a:solidFill>
              <a:srgbClr val="C0C0C0"/>
            </a:solidFill>
            <a:prstDash val="solid"/>
          </a:ln>
          <a:effectLst>
            <a:outerShdw blurRad="63500" dist="38500" dir="7500000" sx="98500" sy="100080" kx="100000" algn="tl" rotWithShape="0">
              <a:srgbClr val="000000">
                <a:alpha val="25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Pravoúhlý trojúhelník 11"/>
          <p:cNvSpPr/>
          <p:nvPr/>
        </p:nvSpPr>
        <p:spPr>
          <a:xfrm rot="420000" flipV="1">
            <a:off x="8004134" y="5359769"/>
            <a:ext cx="155448" cy="155448"/>
          </a:xfrm>
          <a:prstGeom prst="rtTriangle">
            <a:avLst/>
          </a:prstGeom>
          <a:solidFill>
            <a:srgbClr val="FFFFFF"/>
          </a:solidFill>
          <a:ln w="12700" cap="flat" cmpd="sng" algn="ctr">
            <a:solidFill>
              <a:srgbClr val="FFFFFF"/>
            </a:solidFill>
            <a:prstDash val="solid"/>
            <a:bevel/>
          </a:ln>
          <a:effectLst>
            <a:outerShdw blurRad="19685" dist="6350" dir="12900000" algn="tl" rotWithShape="0">
              <a:srgbClr val="000000">
                <a:alpha val="47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609600" y="1176996"/>
            <a:ext cx="2212848" cy="1582621"/>
          </a:xfrm>
        </p:spPr>
        <p:txBody>
          <a:bodyPr vert="horz" lIns="45720" tIns="45720" rIns="45720" bIns="45720" anchor="b"/>
          <a:lstStyle>
            <a:lvl1pPr algn="l">
              <a:buNone/>
              <a:defRPr sz="2000" b="1">
                <a:solidFill>
                  <a:schemeClr val="tx2"/>
                </a:solidFill>
              </a:defRPr>
            </a:lvl1pPr>
          </a:lstStyle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609600" y="2828785"/>
            <a:ext cx="2209800" cy="2179320"/>
          </a:xfrm>
        </p:spPr>
        <p:txBody>
          <a:bodyPr lIns="64008" rIns="45720" bIns="45720" anchor="t"/>
          <a:lstStyle>
            <a:lvl1pPr marL="0" indent="0" algn="l">
              <a:spcBef>
                <a:spcPts val="250"/>
              </a:spcBef>
              <a:buFontTx/>
              <a:buNone/>
              <a:defRPr sz="13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cs-CZ"/>
              <a:t>Klepnutím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>
          <a:xfrm>
            <a:off x="8077200" y="6356350"/>
            <a:ext cx="609600" cy="365125"/>
          </a:xfrm>
        </p:spPr>
        <p:txBody>
          <a:bodyPr/>
          <a:lstStyle/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 rot="420000">
            <a:off x="3485793" y="1199517"/>
            <a:ext cx="4617720" cy="3931920"/>
          </a:xfrm>
          <a:prstGeom prst="rect">
            <a:avLst/>
          </a:prstGeom>
          <a:solidFill>
            <a:schemeClr val="bg2"/>
          </a:solidFill>
          <a:ln w="3000" cap="rnd">
            <a:solidFill>
              <a:srgbClr val="C0C0C0"/>
            </a:solidFill>
            <a:round/>
          </a:ln>
          <a:effectLst/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cs-CZ"/>
              <a:t>Klepnutím na ikonu přidáte obrázek.</a:t>
            </a:r>
            <a:endParaRPr kumimoji="0" lang="en-US" dirty="0"/>
          </a:p>
        </p:txBody>
      </p:sp>
      <p:sp>
        <p:nvSpPr>
          <p:cNvPr id="10" name="Volný tvar 9"/>
          <p:cNvSpPr>
            <a:spLocks/>
          </p:cNvSpPr>
          <p:nvPr/>
        </p:nvSpPr>
        <p:spPr bwMode="auto">
          <a:xfrm flipV="1">
            <a:off x="-9525" y="5816600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11" name="Volný tvar 10"/>
          <p:cNvSpPr>
            <a:spLocks/>
          </p:cNvSpPr>
          <p:nvPr/>
        </p:nvSpPr>
        <p:spPr bwMode="auto">
          <a:xfrm flipV="1">
            <a:off x="4381500" y="6219825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Volný tvar 6"/>
          <p:cNvSpPr>
            <a:spLocks/>
          </p:cNvSpPr>
          <p:nvPr/>
        </p:nvSpPr>
        <p:spPr bwMode="auto">
          <a:xfrm>
            <a:off x="-9525" y="-7144"/>
            <a:ext cx="9163050" cy="1041400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6" y="2"/>
              </a:cxn>
              <a:cxn ang="0">
                <a:pos x="2542" y="0"/>
              </a:cxn>
              <a:cxn ang="0">
                <a:pos x="4374" y="367"/>
              </a:cxn>
              <a:cxn ang="0">
                <a:pos x="5766" y="55"/>
              </a:cxn>
              <a:cxn ang="0">
                <a:pos x="5772" y="213"/>
              </a:cxn>
              <a:cxn ang="0">
                <a:pos x="4302" y="439"/>
              </a:cxn>
              <a:cxn ang="0">
                <a:pos x="1488" y="201"/>
              </a:cxn>
              <a:cxn ang="0">
                <a:pos x="0" y="656"/>
              </a:cxn>
              <a:cxn ang="0">
                <a:pos x="6" y="2"/>
              </a:cxn>
            </a:cxnLst>
            <a:rect l="0" t="0" r="0" b="0"/>
            <a:pathLst>
              <a:path w="5772" h="656">
                <a:moveTo>
                  <a:pt x="6" y="2"/>
                </a:moveTo>
                <a:lnTo>
                  <a:pt x="2542" y="0"/>
                </a:lnTo>
                <a:cubicBezTo>
                  <a:pt x="2746" y="101"/>
                  <a:pt x="3828" y="367"/>
                  <a:pt x="4374" y="367"/>
                </a:cubicBezTo>
                <a:cubicBezTo>
                  <a:pt x="4920" y="367"/>
                  <a:pt x="5526" y="152"/>
                  <a:pt x="5766" y="55"/>
                </a:cubicBezTo>
                <a:lnTo>
                  <a:pt x="5772" y="213"/>
                </a:lnTo>
                <a:cubicBezTo>
                  <a:pt x="5670" y="257"/>
                  <a:pt x="5016" y="441"/>
                  <a:pt x="4302" y="439"/>
                </a:cubicBezTo>
                <a:cubicBezTo>
                  <a:pt x="3588" y="437"/>
                  <a:pt x="2205" y="165"/>
                  <a:pt x="1488" y="201"/>
                </a:cubicBezTo>
                <a:cubicBezTo>
                  <a:pt x="750" y="209"/>
                  <a:pt x="270" y="482"/>
                  <a:pt x="0" y="656"/>
                </a:cubicBezTo>
                <a:lnTo>
                  <a:pt x="6" y="2"/>
                </a:lnTo>
                <a:close/>
              </a:path>
            </a:pathLst>
          </a:custGeom>
          <a:gradFill>
            <a:gsLst>
              <a:gs pos="0">
                <a:schemeClr val="accent2">
                  <a:shade val="50000"/>
                  <a:alpha val="45000"/>
                  <a:satMod val="120000"/>
                </a:schemeClr>
              </a:gs>
              <a:gs pos="100000">
                <a:schemeClr val="accent3">
                  <a:shade val="80000"/>
                  <a:alpha val="55000"/>
                  <a:satMod val="155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8" name="Volný tvar 7"/>
          <p:cNvSpPr>
            <a:spLocks/>
          </p:cNvSpPr>
          <p:nvPr/>
        </p:nvSpPr>
        <p:spPr bwMode="auto">
          <a:xfrm>
            <a:off x="4381500" y="-7144"/>
            <a:ext cx="4762500" cy="638175"/>
          </a:xfrm>
          <a:custGeom>
            <a:avLst>
              <a:gd name="A1" fmla="val 0"/>
              <a:gd name="A2" fmla="val 0"/>
              <a:gd name="A3" fmla="val 0"/>
              <a:gd name="A4" fmla="val 0"/>
              <a:gd name="A5" fmla="val 0"/>
              <a:gd name="A6" fmla="val 0"/>
              <a:gd name="A7" fmla="val 0"/>
              <a:gd name="A8" fmla="val 0"/>
            </a:avLst>
            <a:gdLst/>
            <a:ahLst/>
            <a:cxnLst>
              <a:cxn ang="0">
                <a:pos x="0" y="0"/>
              </a:cxn>
              <a:cxn ang="0">
                <a:pos x="1668" y="564"/>
              </a:cxn>
              <a:cxn ang="0">
                <a:pos x="3000" y="186"/>
              </a:cxn>
              <a:cxn ang="0">
                <a:pos x="3000" y="6"/>
              </a:cxn>
              <a:cxn ang="0">
                <a:pos x="0" y="0"/>
              </a:cxn>
            </a:cxnLst>
            <a:rect l="0" t="0" r="0" b="0"/>
            <a:pathLst>
              <a:path w="3000" h="595">
                <a:moveTo>
                  <a:pt x="0" y="0"/>
                </a:moveTo>
                <a:cubicBezTo>
                  <a:pt x="174" y="102"/>
                  <a:pt x="1168" y="533"/>
                  <a:pt x="1668" y="564"/>
                </a:cubicBezTo>
                <a:cubicBezTo>
                  <a:pt x="2168" y="595"/>
                  <a:pt x="2778" y="279"/>
                  <a:pt x="3000" y="186"/>
                </a:cubicBezTo>
                <a:lnTo>
                  <a:pt x="3000" y="6"/>
                </a:lnTo>
                <a:lnTo>
                  <a:pt x="0" y="0"/>
                </a:lnTo>
                <a:close/>
              </a:path>
            </a:pathLst>
          </a:custGeom>
          <a:gradFill>
            <a:gsLst>
              <a:gs pos="0">
                <a:schemeClr val="accent3">
                  <a:shade val="50000"/>
                  <a:alpha val="30000"/>
                  <a:satMod val="130000"/>
                </a:schemeClr>
              </a:gs>
              <a:gs pos="80000">
                <a:schemeClr val="accent2">
                  <a:shade val="75000"/>
                  <a:alpha val="45000"/>
                  <a:satMod val="140000"/>
                </a:schemeClr>
              </a:gs>
            </a:gsLst>
            <a:lin ang="5400000" scaled="1"/>
          </a:gra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pPr marL="0" algn="l" rtl="0" eaLnBrk="1" latinLnBrk="0" hangingPunct="1"/>
            <a:endParaRPr kumimoji="0" lang="en-US">
              <a:solidFill>
                <a:schemeClr val="tx1"/>
              </a:solidFill>
              <a:latin typeface="+mn-lt"/>
              <a:ea typeface="+mn-ea"/>
              <a:cs typeface="+mn-cs"/>
            </a:endParaRPr>
          </a:p>
        </p:txBody>
      </p:sp>
      <p:sp>
        <p:nvSpPr>
          <p:cNvPr id="9" name="Zástupný symbol pro nadpis 8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143000"/>
          </a:xfrm>
          <a:prstGeom prst="rect">
            <a:avLst/>
          </a:prstGeom>
        </p:spPr>
        <p:txBody>
          <a:bodyPr vert="horz" lIns="0" rIns="0" bIns="0" anchor="b">
            <a:normAutofit/>
          </a:bodyPr>
          <a:lstStyle/>
          <a:p>
            <a:r>
              <a:rPr kumimoji="0" lang="cs-CZ"/>
              <a:t>Klepnutím lze upravit styl předlohy nadpisů.</a:t>
            </a:r>
            <a:endParaRPr kumimoji="0" lang="en-US"/>
          </a:p>
        </p:txBody>
      </p:sp>
      <p:sp>
        <p:nvSpPr>
          <p:cNvPr id="30" name="Zástupný symbol pro text 29"/>
          <p:cNvSpPr>
            <a:spLocks noGrp="1"/>
          </p:cNvSpPr>
          <p:nvPr>
            <p:ph type="body" idx="1"/>
          </p:nvPr>
        </p:nvSpPr>
        <p:spPr>
          <a:xfrm>
            <a:off x="457200" y="1935480"/>
            <a:ext cx="8229600" cy="4389120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cs-CZ"/>
              <a:t>Klepnutím lze upravit styly předlohy textu.</a:t>
            </a:r>
          </a:p>
          <a:p>
            <a:pPr lvl="1" eaLnBrk="1" latinLnBrk="0" hangingPunct="1"/>
            <a:r>
              <a:rPr kumimoji="0" lang="cs-CZ"/>
              <a:t>Druhá úroveň</a:t>
            </a:r>
          </a:p>
          <a:p>
            <a:pPr lvl="2" eaLnBrk="1" latinLnBrk="0" hangingPunct="1"/>
            <a:r>
              <a:rPr kumimoji="0" lang="cs-CZ"/>
              <a:t>Třetí úroveň</a:t>
            </a:r>
          </a:p>
          <a:p>
            <a:pPr lvl="3" eaLnBrk="1" latinLnBrk="0" hangingPunct="1"/>
            <a:r>
              <a:rPr kumimoji="0" lang="cs-CZ"/>
              <a:t>Čtvrtá úroveň</a:t>
            </a:r>
          </a:p>
          <a:p>
            <a:pPr lvl="4" eaLnBrk="1" latinLnBrk="0" hangingPunct="1"/>
            <a:r>
              <a:rPr kumimoji="0" lang="cs-CZ"/>
              <a:t>Pátá úroveň</a:t>
            </a:r>
            <a:endParaRPr kumimoji="0" lang="en-US"/>
          </a:p>
        </p:txBody>
      </p:sp>
      <p:sp>
        <p:nvSpPr>
          <p:cNvPr id="10" name="Zástupný symbol pro datum 9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C52DDA86-FA63-44C0-BED6-3286828CF8C6}" type="datetimeFigureOut">
              <a:rPr lang="cs-CZ" smtClean="0"/>
              <a:pPr/>
              <a:t>18.09.2020</a:t>
            </a:fld>
            <a:endParaRPr lang="cs-CZ"/>
          </a:p>
        </p:txBody>
      </p:sp>
      <p:sp>
        <p:nvSpPr>
          <p:cNvPr id="22" name="Zástupný symbol pro zápatí 21"/>
          <p:cNvSpPr>
            <a:spLocks noGrp="1"/>
          </p:cNvSpPr>
          <p:nvPr>
            <p:ph type="ftr" sz="quarter" idx="3"/>
          </p:nvPr>
        </p:nvSpPr>
        <p:spPr>
          <a:xfrm>
            <a:off x="2667000" y="6356350"/>
            <a:ext cx="33528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l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18" name="Zástupný symbol pro číslo snímku 17"/>
          <p:cNvSpPr>
            <a:spLocks noGrp="1"/>
          </p:cNvSpPr>
          <p:nvPr>
            <p:ph type="sldNum" sz="quarter" idx="4"/>
          </p:nvPr>
        </p:nvSpPr>
        <p:spPr>
          <a:xfrm>
            <a:off x="7924800" y="6356350"/>
            <a:ext cx="762000" cy="365125"/>
          </a:xfrm>
          <a:prstGeom prst="rect">
            <a:avLst/>
          </a:prstGeom>
        </p:spPr>
        <p:txBody>
          <a:bodyPr vert="horz" lIns="0" tIns="0" rIns="0" bIns="0" anchor="b"/>
          <a:lstStyle>
            <a:lvl1pPr algn="r" eaLnBrk="1" latinLnBrk="0" hangingPunct="1">
              <a:defRPr kumimoji="0" sz="1200">
                <a:solidFill>
                  <a:schemeClr val="tx2">
                    <a:shade val="90000"/>
                  </a:schemeClr>
                </a:solidFill>
              </a:defRPr>
            </a:lvl1pPr>
          </a:lstStyle>
          <a:p>
            <a:fld id="{223A98FB-0B52-48B6-B111-A0F69381C194}" type="slidenum">
              <a:rPr lang="cs-CZ" smtClean="0"/>
              <a:pPr/>
              <a:t>‹#›</a:t>
            </a:fld>
            <a:endParaRPr lang="cs-CZ"/>
          </a:p>
        </p:txBody>
      </p:sp>
      <p:grpSp>
        <p:nvGrpSpPr>
          <p:cNvPr id="2" name="Skupina 1"/>
          <p:cNvGrpSpPr/>
          <p:nvPr/>
        </p:nvGrpSpPr>
        <p:grpSpPr>
          <a:xfrm>
            <a:off x="-19017" y="202408"/>
            <a:ext cx="9180548" cy="649224"/>
            <a:chOff x="-19045" y="216550"/>
            <a:chExt cx="9180548" cy="649224"/>
          </a:xfrm>
        </p:grpSpPr>
        <p:sp>
          <p:nvSpPr>
            <p:cNvPr id="12" name="Volný tvar 11"/>
            <p:cNvSpPr>
              <a:spLocks/>
            </p:cNvSpPr>
            <p:nvPr/>
          </p:nvSpPr>
          <p:spPr bwMode="auto">
            <a:xfrm rot="21435692">
              <a:off x="-19045" y="216550"/>
              <a:ext cx="9163050" cy="649224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966"/>
                </a:cxn>
                <a:cxn ang="0">
                  <a:pos x="1608" y="282"/>
                </a:cxn>
                <a:cxn ang="0">
                  <a:pos x="4110" y="1008"/>
                </a:cxn>
                <a:cxn ang="0">
                  <a:pos x="5772" y="0"/>
                </a:cxn>
              </a:cxnLst>
              <a:rect l="0" t="0" r="0" b="0"/>
              <a:pathLst>
                <a:path w="5772" h="1055">
                  <a:moveTo>
                    <a:pt x="0" y="966"/>
                  </a:moveTo>
                  <a:cubicBezTo>
                    <a:pt x="282" y="738"/>
                    <a:pt x="923" y="275"/>
                    <a:pt x="1608" y="282"/>
                  </a:cubicBezTo>
                  <a:cubicBezTo>
                    <a:pt x="2293" y="289"/>
                    <a:pt x="3416" y="1055"/>
                    <a:pt x="4110" y="1008"/>
                  </a:cubicBezTo>
                  <a:cubicBezTo>
                    <a:pt x="4804" y="961"/>
                    <a:pt x="5426" y="210"/>
                    <a:pt x="5772" y="0"/>
                  </a:cubicBezTo>
                </a:path>
              </a:pathLst>
            </a:custGeom>
            <a:noFill/>
            <a:ln w="10795" cap="flat" cmpd="sng" algn="ctr">
              <a:gradFill>
                <a:gsLst>
                  <a:gs pos="74000">
                    <a:schemeClr val="accent3">
                      <a:shade val="75000"/>
                    </a:schemeClr>
                  </a:gs>
                  <a:gs pos="86000">
                    <a:schemeClr val="tx1">
                      <a:alpha val="29000"/>
                    </a:schemeClr>
                  </a:gs>
                  <a:gs pos="16000">
                    <a:schemeClr val="accent2">
                      <a:shade val="75000"/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  <p:sp>
          <p:nvSpPr>
            <p:cNvPr id="13" name="Volný tvar 12"/>
            <p:cNvSpPr>
              <a:spLocks/>
            </p:cNvSpPr>
            <p:nvPr/>
          </p:nvSpPr>
          <p:spPr bwMode="auto">
            <a:xfrm rot="21435692">
              <a:off x="-14309" y="290003"/>
              <a:ext cx="9175812" cy="530352"/>
            </a:xfrm>
            <a:custGeom>
              <a:avLst>
                <a:gd name="A1" fmla="val 0"/>
                <a:gd name="A2" fmla="val 0"/>
                <a:gd name="A3" fmla="val 0"/>
                <a:gd name="A4" fmla="val 0"/>
                <a:gd name="A5" fmla="val 0"/>
                <a:gd name="A6" fmla="val 0"/>
                <a:gd name="A7" fmla="val 0"/>
                <a:gd name="A8" fmla="val 0"/>
              </a:avLst>
              <a:gdLst/>
              <a:ahLst/>
              <a:cxnLst>
                <a:cxn ang="0">
                  <a:pos x="0" y="732"/>
                </a:cxn>
                <a:cxn ang="0">
                  <a:pos x="1638" y="228"/>
                </a:cxn>
                <a:cxn ang="0">
                  <a:pos x="4122" y="816"/>
                </a:cxn>
                <a:cxn ang="0">
                  <a:pos x="5766" y="0"/>
                </a:cxn>
              </a:cxnLst>
              <a:rect l="0" t="0" r="0" b="0"/>
              <a:pathLst>
                <a:path w="5766" h="854">
                  <a:moveTo>
                    <a:pt x="0" y="732"/>
                  </a:moveTo>
                  <a:cubicBezTo>
                    <a:pt x="273" y="647"/>
                    <a:pt x="951" y="214"/>
                    <a:pt x="1638" y="228"/>
                  </a:cubicBezTo>
                  <a:cubicBezTo>
                    <a:pt x="2325" y="242"/>
                    <a:pt x="3434" y="854"/>
                    <a:pt x="4122" y="816"/>
                  </a:cubicBezTo>
                  <a:cubicBezTo>
                    <a:pt x="4810" y="778"/>
                    <a:pt x="5424" y="170"/>
                    <a:pt x="5766" y="0"/>
                  </a:cubicBezTo>
                </a:path>
              </a:pathLst>
            </a:custGeom>
            <a:noFill/>
            <a:ln w="9525" cap="flat" cmpd="sng" algn="ctr">
              <a:gradFill>
                <a:gsLst>
                  <a:gs pos="74000">
                    <a:schemeClr val="accent4"/>
                  </a:gs>
                  <a:gs pos="44000">
                    <a:schemeClr val="accent1"/>
                  </a:gs>
                  <a:gs pos="33000">
                    <a:schemeClr val="accent2">
                      <a:alpha val="56000"/>
                    </a:schemeClr>
                  </a:gs>
                </a:gsLst>
                <a:lin ang="5400000" scaled="1"/>
              </a:gradFill>
              <a:prstDash val="solid"/>
              <a:round/>
              <a:headEnd type="none" w="med" len="med"/>
              <a:tailEnd type="none" w="med" len="med"/>
            </a:ln>
            <a:effectLst/>
          </p:spPr>
          <p:txBody>
            <a:bodyPr vert="horz" wrap="square" lIns="91440" tIns="45720" rIns="91440" bIns="45720" anchor="t" compatLnSpc="1"/>
            <a:lstStyle/>
            <a:p>
              <a:endParaRPr kumimoji="0" lang="en-US"/>
            </a:p>
          </p:txBody>
        </p:sp>
      </p:grp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rtl="0" eaLnBrk="1" latinLnBrk="0" hangingPunct="1">
        <a:spcBef>
          <a:spcPct val="0"/>
        </a:spcBef>
        <a:buNone/>
        <a:defRPr kumimoji="0" sz="5000" b="0" kern="1200">
          <a:ln>
            <a:noFill/>
          </a:ln>
          <a:solidFill>
            <a:schemeClr val="tx2"/>
          </a:solidFill>
          <a:effectLst/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3"/>
        </a:buClr>
        <a:buSzPct val="95000"/>
        <a:buFont typeface="Wingdings 2"/>
        <a:buChar char=""/>
        <a:defRPr kumimoji="0" sz="26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46888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246888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210312" algn="l" rtl="0" eaLnBrk="1" latinLnBrk="0" hangingPunct="1">
        <a:spcBef>
          <a:spcPct val="20000"/>
        </a:spcBef>
        <a:buClr>
          <a:schemeClr val="accent3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210312" algn="l" rtl="0" eaLnBrk="1" latinLnBrk="0" hangingPunct="1">
        <a:spcBef>
          <a:spcPct val="20000"/>
        </a:spcBef>
        <a:buClr>
          <a:schemeClr val="accent4"/>
        </a:buClr>
        <a:buSzPct val="65000"/>
        <a:buFont typeface="Wingdings 2"/>
        <a:buChar char="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210312" algn="l" rtl="0" eaLnBrk="1" latinLnBrk="0" hangingPunct="1">
        <a:spcBef>
          <a:spcPct val="20000"/>
        </a:spcBef>
        <a:buClr>
          <a:schemeClr val="accent5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94560" indent="-182880" algn="l" rtl="0" eaLnBrk="1" latinLnBrk="0" hangingPunct="1">
        <a:spcBef>
          <a:spcPct val="20000"/>
        </a:spcBef>
        <a:buClr>
          <a:schemeClr val="tx2"/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468880" indent="-182880" algn="l" rtl="0" eaLnBrk="1" latinLnBrk="0" hangingPunct="1">
        <a:spcBef>
          <a:spcPct val="20000"/>
        </a:spcBef>
        <a:buClr>
          <a:schemeClr val="tx2"/>
        </a:buClr>
        <a:buFontTx/>
        <a:buChar char="•"/>
        <a:defRPr kumimoji="0" sz="1400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hyperlink" Target="https://www.google.com/imgres?imgurl=https://img.grada.cz/_t_/media/sprinx.bookimages/741390_250_0_fit.jpg&amp;imgrefurl=https://www.grada.cz/socialni-pece-o-seniory-7085/&amp;docid=LrK-SCnC_4BHuM&amp;tbnid=V3tQTW663u62YM:&amp;vet=10ahUKEwiBhc2MsJ_mAhXPKFAKHQSFBQUQMwg_KAAwAA..i&amp;w=250&amp;h=359&amp;bih=671&amp;biw=1371&amp;q=syst%C3%A9m%20p%C3%A9%C4%8De%20o%20seniory%20-zdravotn%C3%AD%20a%20soci%C3%A1ln%C3%AD&amp;ved=0ahUKEwiBhc2MsJ_mAhXPKFAKHQSFBQUQMwg_KAAwAA&amp;iact=mrc&amp;uact=8" TargetMode="Externa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oogle.com/imgres?imgurl=http://www.medial.cz/content/files/medial/images/verathon/bvi_6400.jpg&amp;imgrefurl=http://www.medial.cz/pro-profesionaly/pc-689-uz-mereni-objemu-mocoveho-mechyre&amp;docid=1hyo8MxsBvy1fM&amp;tbnid=-eCEHspt6RFfgM:&amp;vet=10ahUKEwjrsNiwrp_mAhVJaFAKHYKDC94QMwhaKAgwCA..i&amp;w=182&amp;h=273&amp;bih=671&amp;biw=1371&amp;q=mo%C4%8Dov%C3%BD%20m%C4%9Bch%C3%BD%C5%99%20%20-%20m%C4%9B%C5%99%C3%ADc%C3%A1%20p%C5%99%C3%ADstroj&amp;ved=0ahUKEwjrsNiwrp_mAhVJaFAKHYKDC94QMwhaKAgwCA&amp;iact=mrc&amp;uact=8" TargetMode="External"/><Relationship Id="rId2" Type="http://schemas.openxmlformats.org/officeDocument/2006/relationships/hyperlink" Target="https://www.google.com/imgres?imgurl=https://m.actve.net/frekvence1/2019/02/seniori-610x411.png&amp;imgrefurl=https://www.frekvence1.cz/clanky/zpravy/skvely-napad-domov-pro-seniory-pouzil-retro-zarizeni-pacientum-vraci-pamet.shtml&amp;docid=jvhsIamGpzLtbM&amp;tbnid=RBIg_xCsC9l-mM:&amp;vet=10ahUKEwjr5cXknJ_mAhXCCuwKHdjVBk4QMwhMKA4wDg..i&amp;w=610&amp;h=411&amp;bih=671&amp;biw=1371&amp;q=spole%C4%8Densk%C3%A9%20m%C3%ADstnosti%20v%20nemocnici&amp;ved=0ahUKEwjr5cXknJ_mAhXCCuwKHdjVBk4QMwhMKA4wDg&amp;iact=mrc&amp;uact=8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.jpeg"/><Relationship Id="rId4" Type="http://schemas.openxmlformats.org/officeDocument/2006/relationships/hyperlink" Target="https://www.google.com/url?sa=i&amp;url=https%3A%2F%2Fzdravy-zivot.zdrave.cz%2Fdehydratace-u-starsich-osob%2F&amp;psig=AOvVaw3i7lKXP3QR48s2PhA2Pf0y&amp;ust=1583407660578000&amp;source=images&amp;cd=vfe&amp;ved=0CAIQjRxqFwoTCNCzhavbgOgCFQAAAAAdAAAAABAE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79512" y="745850"/>
            <a:ext cx="9036496" cy="1440161"/>
          </a:xfrm>
        </p:spPr>
        <p:txBody>
          <a:bodyPr>
            <a:noAutofit/>
          </a:bodyPr>
          <a:lstStyle/>
          <a:p>
            <a:pPr algn="ctr"/>
            <a:br>
              <a:rPr lang="sk-SK" sz="3600" dirty="0">
                <a:effectLst/>
              </a:rPr>
            </a:br>
            <a:br>
              <a:rPr lang="sk-SK" sz="3600" dirty="0">
                <a:effectLst/>
              </a:rPr>
            </a:br>
            <a:br>
              <a:rPr lang="sk-SK" sz="3600" dirty="0">
                <a:effectLst/>
              </a:rPr>
            </a:br>
            <a:br>
              <a:rPr lang="sk-SK" sz="3600" dirty="0">
                <a:effectLst/>
              </a:rPr>
            </a:br>
            <a:br>
              <a:rPr lang="sk-SK" sz="3600" dirty="0">
                <a:effectLst/>
              </a:rPr>
            </a:br>
            <a:br>
              <a:rPr lang="sk-SK" sz="3600" dirty="0">
                <a:effectLst/>
              </a:rPr>
            </a:br>
            <a:br>
              <a:rPr lang="sk-SK" sz="3600" dirty="0">
                <a:effectLst/>
              </a:rPr>
            </a:br>
            <a:br>
              <a:rPr lang="sk-SK" sz="3600" dirty="0">
                <a:effectLst/>
              </a:rPr>
            </a:br>
            <a:br>
              <a:rPr lang="sk-SK" sz="3600" dirty="0">
                <a:effectLst/>
              </a:rPr>
            </a:br>
            <a:br>
              <a:rPr lang="cs-CZ" sz="3600" dirty="0">
                <a:solidFill>
                  <a:schemeClr val="accent1"/>
                </a:solidFill>
                <a:effectLst/>
                <a:latin typeface="+mn-lt"/>
              </a:rPr>
            </a:br>
            <a:endParaRPr lang="cs-CZ" sz="3600" dirty="0">
              <a:solidFill>
                <a:schemeClr val="accent1"/>
              </a:solidFill>
              <a:effectLst/>
              <a:latin typeface="+mn-lt"/>
            </a:endParaRPr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79511" y="476672"/>
            <a:ext cx="8784977" cy="6192688"/>
          </a:xfrm>
        </p:spPr>
        <p:txBody>
          <a:bodyPr>
            <a:normAutofit/>
          </a:bodyPr>
          <a:lstStyle/>
          <a:p>
            <a:pPr algn="ctr"/>
            <a:endParaRPr lang="cs-CZ" sz="2800" b="1" dirty="0">
              <a:solidFill>
                <a:schemeClr val="accent1"/>
              </a:solidFill>
            </a:endParaRPr>
          </a:p>
          <a:p>
            <a:pPr algn="ctr"/>
            <a:r>
              <a:rPr lang="cs-CZ" sz="2800" b="1" dirty="0">
                <a:solidFill>
                  <a:schemeClr val="accent1"/>
                </a:solidFill>
              </a:rPr>
              <a:t>OSP o seniory</a:t>
            </a:r>
          </a:p>
          <a:p>
            <a:pPr algn="ctr"/>
            <a:endParaRPr lang="cs-CZ" sz="2800" b="1" dirty="0">
              <a:solidFill>
                <a:schemeClr val="accent1"/>
              </a:solidFill>
            </a:endParaRPr>
          </a:p>
          <a:p>
            <a:pPr algn="ctr"/>
            <a:r>
              <a:rPr lang="cs-CZ" sz="2800" b="1" dirty="0">
                <a:solidFill>
                  <a:schemeClr val="accent1"/>
                </a:solidFill>
              </a:rPr>
              <a:t>Dehydratace</a:t>
            </a:r>
          </a:p>
          <a:p>
            <a:pPr algn="ctr"/>
            <a:endParaRPr lang="cs-CZ" sz="2800" b="1" dirty="0">
              <a:solidFill>
                <a:schemeClr val="accent1"/>
              </a:solidFill>
            </a:endParaRPr>
          </a:p>
          <a:p>
            <a:pPr algn="ctr"/>
            <a:endParaRPr lang="cs-CZ" sz="2800" b="1" dirty="0">
              <a:solidFill>
                <a:schemeClr val="accent1"/>
              </a:solidFill>
            </a:endParaRPr>
          </a:p>
          <a:p>
            <a:pPr algn="ctr"/>
            <a:endParaRPr lang="cs-CZ" sz="2200" b="1" dirty="0">
              <a:solidFill>
                <a:schemeClr val="tx2"/>
              </a:solidFill>
            </a:endParaRPr>
          </a:p>
          <a:p>
            <a:pPr algn="ctr"/>
            <a:endParaRPr lang="cs-CZ" sz="2200" b="1" dirty="0">
              <a:solidFill>
                <a:schemeClr val="tx2"/>
              </a:solidFill>
            </a:endParaRPr>
          </a:p>
          <a:p>
            <a:pPr algn="ctr"/>
            <a:endParaRPr lang="cs-CZ" sz="2200" b="1" dirty="0">
              <a:solidFill>
                <a:schemeClr val="tx2"/>
              </a:solidFill>
            </a:endParaRPr>
          </a:p>
          <a:p>
            <a:pPr algn="ctr"/>
            <a:endParaRPr lang="cs-CZ" sz="2200" b="1" dirty="0">
              <a:solidFill>
                <a:schemeClr val="tx2"/>
              </a:solidFill>
            </a:endParaRPr>
          </a:p>
          <a:p>
            <a:pPr algn="ctr"/>
            <a:endParaRPr lang="cs-CZ" sz="2400" b="1" dirty="0">
              <a:solidFill>
                <a:schemeClr val="tx2"/>
              </a:solidFill>
            </a:endParaRPr>
          </a:p>
          <a:p>
            <a:pPr algn="ctr"/>
            <a:r>
              <a:rPr lang="cs-CZ" sz="2400" b="1" dirty="0">
                <a:solidFill>
                  <a:schemeClr val="tx2"/>
                </a:solidFill>
              </a:rPr>
              <a:t>PhDr. Karolína Stuchlíková, PhD.</a:t>
            </a:r>
          </a:p>
          <a:p>
            <a:pPr algn="ctr"/>
            <a:endParaRPr lang="cs-CZ" sz="2400" dirty="0"/>
          </a:p>
        </p:txBody>
      </p:sp>
      <p:sp>
        <p:nvSpPr>
          <p:cNvPr id="6" name="AutoShape 5" descr="Výsledek obrázku pro systém péče o seniory -zdravotní a sociální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7" name="Obrázek 6"/>
          <p:cNvPicPr/>
          <p:nvPr/>
        </p:nvPicPr>
        <p:blipFill>
          <a:blip r:embed="rId3" cstate="print"/>
          <a:srcRect l="24762" t="35588" r="41396" b="12941"/>
          <a:stretch>
            <a:fillRect/>
          </a:stretch>
        </p:blipFill>
        <p:spPr bwMode="auto">
          <a:xfrm>
            <a:off x="2555776" y="2595562"/>
            <a:ext cx="3960439" cy="270564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08688"/>
          </a:xfrm>
        </p:spPr>
        <p:txBody>
          <a:bodyPr>
            <a:normAutofit/>
          </a:bodyPr>
          <a:lstStyle/>
          <a:p>
            <a:endParaRPr lang="cs-CZ" sz="3200" b="1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251520" y="1484784"/>
            <a:ext cx="8435280" cy="5832648"/>
          </a:xfrm>
        </p:spPr>
        <p:txBody>
          <a:bodyPr>
            <a:noAutofit/>
          </a:bodyPr>
          <a:lstStyle/>
          <a:p>
            <a:pPr marL="0" indent="0" algn="just"/>
            <a:r>
              <a:rPr lang="cs-CZ" sz="2400" dirty="0"/>
              <a:t>Ztráta kapalin z orgánů = odvodnění =  vysychání.</a:t>
            </a:r>
          </a:p>
          <a:p>
            <a:pPr marL="0" indent="0" algn="just"/>
            <a:r>
              <a:rPr lang="cs-CZ" sz="2400" dirty="0"/>
              <a:t>Narušení </a:t>
            </a:r>
            <a:r>
              <a:rPr lang="cs-CZ" sz="2400" dirty="0" err="1"/>
              <a:t>homeostázy</a:t>
            </a:r>
            <a:r>
              <a:rPr lang="cs-CZ" sz="2400" dirty="0"/>
              <a:t>.</a:t>
            </a:r>
          </a:p>
          <a:p>
            <a:pPr marL="0" indent="0" algn="just"/>
            <a:r>
              <a:rPr lang="cs-CZ" sz="2400" dirty="0"/>
              <a:t>Častý problém u geriatrických pacientů.</a:t>
            </a:r>
          </a:p>
          <a:p>
            <a:pPr marL="0" indent="0" algn="just"/>
            <a:r>
              <a:rPr lang="cs-CZ" sz="2400" dirty="0">
                <a:solidFill>
                  <a:srgbClr val="FF0000"/>
                </a:solidFill>
              </a:rPr>
              <a:t>Pocit žízně </a:t>
            </a:r>
            <a:r>
              <a:rPr lang="cs-CZ" sz="2400" dirty="0"/>
              <a:t>= neodpovídá pokročilosti dehydratace.</a:t>
            </a:r>
          </a:p>
          <a:p>
            <a:pPr marL="0" indent="0" algn="just"/>
            <a:endParaRPr lang="cs-CZ" sz="2400" dirty="0"/>
          </a:p>
          <a:p>
            <a:pPr marL="0" indent="0" algn="just">
              <a:buNone/>
            </a:pPr>
            <a:r>
              <a:rPr lang="cs-CZ" sz="2400" b="1" dirty="0">
                <a:solidFill>
                  <a:schemeClr val="tx2"/>
                </a:solidFill>
              </a:rPr>
              <a:t>Příčiny: </a:t>
            </a:r>
            <a:r>
              <a:rPr lang="cs-CZ" sz="2400" b="1" dirty="0"/>
              <a:t>2 skupiny</a:t>
            </a:r>
          </a:p>
          <a:p>
            <a:pPr marL="0" indent="0" algn="just"/>
            <a:r>
              <a:rPr lang="cs-CZ" sz="2000" b="1" dirty="0"/>
              <a:t>Zvýšená ztráta tekutin </a:t>
            </a:r>
            <a:r>
              <a:rPr lang="cs-CZ" sz="2000" dirty="0"/>
              <a:t>– nepřiměřená diuretická léčba; dekompenzovaný DM; </a:t>
            </a:r>
            <a:r>
              <a:rPr lang="cs-CZ" sz="2000" dirty="0" err="1"/>
              <a:t>infekty</a:t>
            </a:r>
            <a:r>
              <a:rPr lang="cs-CZ" sz="2000" dirty="0"/>
              <a:t> s horečkou; pocené, </a:t>
            </a:r>
            <a:r>
              <a:rPr lang="cs-CZ" sz="2000" dirty="0">
                <a:solidFill>
                  <a:srgbClr val="FF0000"/>
                </a:solidFill>
              </a:rPr>
              <a:t>GIT ztráty??.</a:t>
            </a:r>
          </a:p>
          <a:p>
            <a:pPr marL="0" indent="0" algn="just"/>
            <a:r>
              <a:rPr lang="cs-CZ" sz="2000" b="1" dirty="0"/>
              <a:t>Nedostatečný přívod tekutin – </a:t>
            </a:r>
            <a:r>
              <a:rPr lang="cs-CZ" sz="2000" dirty="0"/>
              <a:t>chybění pocitu žízně; nedostatečná nabídka nebo dostupnost nápojů (dysfagie), stavy zmatenosti; poruchy vědomí; deprese.</a:t>
            </a:r>
            <a:endParaRPr lang="cs-CZ" sz="2000" b="1" dirty="0"/>
          </a:p>
        </p:txBody>
      </p:sp>
    </p:spTree>
    <p:extLst>
      <p:ext uri="{BB962C8B-B14F-4D97-AF65-F5344CB8AC3E}">
        <p14:creationId xmlns:p14="http://schemas.microsoft.com/office/powerpoint/2010/main" val="329746751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132624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980728"/>
            <a:ext cx="8291264" cy="5343872"/>
          </a:xfrm>
        </p:spPr>
        <p:txBody>
          <a:bodyPr/>
          <a:lstStyle/>
          <a:p>
            <a:pPr marL="0" indent="0" algn="just">
              <a:buNone/>
            </a:pPr>
            <a:r>
              <a:rPr lang="cs-CZ" sz="3200" b="1" dirty="0">
                <a:solidFill>
                  <a:schemeClr val="tx2"/>
                </a:solidFill>
              </a:rPr>
              <a:t>Příznaky:</a:t>
            </a:r>
          </a:p>
          <a:p>
            <a:pPr marL="0" indent="0" algn="just"/>
            <a:r>
              <a:rPr lang="cs-CZ" sz="2800" b="1" dirty="0"/>
              <a:t>suchá kůže a sliznice;</a:t>
            </a:r>
          </a:p>
          <a:p>
            <a:pPr marL="0" indent="0" algn="just"/>
            <a:r>
              <a:rPr lang="cs-CZ" sz="2800" b="1" dirty="0"/>
              <a:t>snížený kožní turgor s výraznými vrásky;</a:t>
            </a:r>
          </a:p>
          <a:p>
            <a:pPr marL="0" indent="0" algn="just"/>
            <a:r>
              <a:rPr lang="cs-CZ" sz="2800" b="1" dirty="0"/>
              <a:t>rychlá ztráta hmotnosti;</a:t>
            </a:r>
          </a:p>
          <a:p>
            <a:pPr marL="0" indent="0" algn="just"/>
            <a:r>
              <a:rPr lang="cs-CZ" sz="2800" b="1" dirty="0"/>
              <a:t>závrať;</a:t>
            </a:r>
          </a:p>
          <a:p>
            <a:pPr marL="0" indent="0" algn="just"/>
            <a:r>
              <a:rPr lang="cs-CZ" sz="2800" b="1" dirty="0"/>
              <a:t> ortostatické kolapsové stavy, synkopy;</a:t>
            </a:r>
          </a:p>
          <a:p>
            <a:pPr marL="0" indent="0" algn="just"/>
            <a:r>
              <a:rPr lang="cs-CZ" sz="2800" b="1" dirty="0"/>
              <a:t>oběhová nestabilita;</a:t>
            </a:r>
          </a:p>
          <a:p>
            <a:pPr marL="0" indent="0" algn="just"/>
            <a:r>
              <a:rPr lang="cs-CZ" sz="2800" b="1" dirty="0"/>
              <a:t>apatie, poruchy vědomí..</a:t>
            </a:r>
          </a:p>
          <a:p>
            <a:endParaRPr lang="cs-CZ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780696"/>
          </a:xfrm>
        </p:spPr>
        <p:txBody>
          <a:bodyPr>
            <a:normAutofit/>
          </a:bodyPr>
          <a:lstStyle/>
          <a:p>
            <a:endParaRPr lang="cs-CZ" sz="3200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23528" y="1556792"/>
            <a:ext cx="8363272" cy="4767808"/>
          </a:xfrm>
        </p:spPr>
        <p:txBody>
          <a:bodyPr/>
          <a:lstStyle/>
          <a:p>
            <a:pPr>
              <a:buNone/>
            </a:pPr>
            <a:r>
              <a:rPr lang="cs-CZ" b="1" dirty="0"/>
              <a:t>Nedostatečný přívod tekutin   ???</a:t>
            </a:r>
          </a:p>
          <a:p>
            <a:pPr>
              <a:buNone/>
            </a:pPr>
            <a:endParaRPr lang="cs-CZ" b="1" dirty="0"/>
          </a:p>
          <a:p>
            <a:pPr>
              <a:buNone/>
            </a:pPr>
            <a:r>
              <a:rPr lang="cs-CZ" b="1" dirty="0">
                <a:solidFill>
                  <a:srgbClr val="FF0000"/>
                </a:solidFill>
              </a:rPr>
              <a:t>intervence</a:t>
            </a:r>
            <a:endParaRPr lang="cs-CZ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6514030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cs-CZ" sz="3200" b="1" dirty="0"/>
              <a:t>Diagnostika 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79512" y="1340768"/>
            <a:ext cx="8507288" cy="4983832"/>
          </a:xfrm>
        </p:spPr>
        <p:txBody>
          <a:bodyPr/>
          <a:lstStyle/>
          <a:p>
            <a:r>
              <a:rPr lang="cs-CZ" dirty="0"/>
              <a:t>diuréza – </a:t>
            </a:r>
            <a:r>
              <a:rPr lang="cs-CZ" dirty="0">
                <a:solidFill>
                  <a:srgbClr val="FF0000"/>
                </a:solidFill>
              </a:rPr>
              <a:t>jak?;</a:t>
            </a:r>
          </a:p>
          <a:p>
            <a:r>
              <a:rPr lang="cs-CZ" dirty="0"/>
              <a:t>specifická váha moči (vyšší);</a:t>
            </a:r>
          </a:p>
          <a:p>
            <a:r>
              <a:rPr lang="cs-CZ" dirty="0"/>
              <a:t>krevní obraz (vyšší);</a:t>
            </a:r>
          </a:p>
          <a:p>
            <a:r>
              <a:rPr lang="cs-CZ" dirty="0"/>
              <a:t>BCH – kreatinin, urea, Na, osmol. (vyšší);</a:t>
            </a:r>
          </a:p>
          <a:p>
            <a:r>
              <a:rPr lang="cs-CZ" dirty="0"/>
              <a:t>Celková bílkovina;</a:t>
            </a:r>
          </a:p>
          <a:p>
            <a:pPr>
              <a:buNone/>
            </a:pP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3914350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 flipV="1">
            <a:off x="971600" y="620688"/>
            <a:ext cx="7715200" cy="83400"/>
          </a:xfrm>
        </p:spPr>
        <p:txBody>
          <a:bodyPr>
            <a:normAutofit fontScale="90000"/>
          </a:bodyPr>
          <a:lstStyle/>
          <a:p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107504" y="1124744"/>
            <a:ext cx="8579296" cy="5199856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cs-CZ" b="1" dirty="0">
                <a:solidFill>
                  <a:schemeClr val="tx2"/>
                </a:solidFill>
              </a:rPr>
              <a:t>Náhrada deficitu:</a:t>
            </a:r>
          </a:p>
          <a:p>
            <a:pPr marL="0" indent="0"/>
            <a:r>
              <a:rPr lang="cs-CZ" b="1" dirty="0"/>
              <a:t>perorálně;</a:t>
            </a:r>
          </a:p>
          <a:p>
            <a:pPr marL="0" indent="0"/>
            <a:r>
              <a:rPr lang="cs-CZ" b="1" dirty="0"/>
              <a:t>enterálně;</a:t>
            </a:r>
          </a:p>
          <a:p>
            <a:pPr marL="0" indent="0"/>
            <a:r>
              <a:rPr lang="cs-CZ" b="1" dirty="0"/>
              <a:t>parenterálně.</a:t>
            </a:r>
          </a:p>
          <a:p>
            <a:pPr marL="0" indent="0"/>
            <a:endParaRPr lang="cs-CZ" b="1" dirty="0"/>
          </a:p>
          <a:p>
            <a:pPr marL="0" indent="0">
              <a:buNone/>
            </a:pPr>
            <a:r>
              <a:rPr lang="cs-CZ" b="1" dirty="0">
                <a:solidFill>
                  <a:schemeClr val="tx2"/>
                </a:solidFill>
              </a:rPr>
              <a:t>Kauzální léčba:</a:t>
            </a:r>
          </a:p>
          <a:p>
            <a:pPr marL="0" indent="0"/>
            <a:r>
              <a:rPr lang="cs-CZ" b="1" dirty="0"/>
              <a:t>sanace infekce;</a:t>
            </a:r>
          </a:p>
          <a:p>
            <a:pPr marL="0" indent="0"/>
            <a:r>
              <a:rPr lang="cs-CZ" b="1" dirty="0"/>
              <a:t>kompenzace DM;</a:t>
            </a:r>
          </a:p>
          <a:p>
            <a:pPr marL="0" indent="0"/>
            <a:r>
              <a:rPr lang="cs-CZ" b="1" dirty="0" err="1"/>
              <a:t>Aantidepresivní</a:t>
            </a:r>
            <a:r>
              <a:rPr lang="cs-CZ" b="1" dirty="0"/>
              <a:t> terapie;</a:t>
            </a:r>
          </a:p>
          <a:p>
            <a:pPr marL="0" indent="0"/>
            <a:r>
              <a:rPr lang="cs-CZ" b="1" dirty="0"/>
              <a:t>hormonální (ŠŽ)</a:t>
            </a:r>
          </a:p>
          <a:p>
            <a:pPr marL="0" indent="0"/>
            <a:r>
              <a:rPr lang="cs-CZ" b="1" dirty="0"/>
              <a:t>bilance tekutin!!</a:t>
            </a:r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70414897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704088"/>
            <a:ext cx="8229600" cy="636680"/>
          </a:xfrm>
        </p:spPr>
        <p:txBody>
          <a:bodyPr>
            <a:normAutofit/>
          </a:bodyPr>
          <a:lstStyle/>
          <a:p>
            <a:r>
              <a:rPr lang="cs-CZ" sz="2800" b="1" dirty="0"/>
              <a:t>Následná opatření - ověřit</a:t>
            </a:r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395536" y="1412776"/>
            <a:ext cx="8291264" cy="4911824"/>
          </a:xfrm>
        </p:spPr>
        <p:txBody>
          <a:bodyPr/>
          <a:lstStyle/>
          <a:p>
            <a:r>
              <a:rPr lang="cs-CZ" dirty="0"/>
              <a:t>Kontrola rovnováhy mezi P+V.</a:t>
            </a:r>
          </a:p>
          <a:p>
            <a:r>
              <a:rPr lang="cs-CZ" dirty="0"/>
              <a:t>Laboratorní monitoring.</a:t>
            </a:r>
          </a:p>
          <a:p>
            <a:r>
              <a:rPr lang="cs-CZ" dirty="0"/>
              <a:t>Klinické fyzikální vyšetření.</a:t>
            </a:r>
          </a:p>
          <a:p>
            <a:r>
              <a:rPr lang="cs-CZ" dirty="0"/>
              <a:t>Krevní tlak.</a:t>
            </a:r>
          </a:p>
          <a:p>
            <a:r>
              <a:rPr lang="cs-CZ" dirty="0"/>
              <a:t>CVT.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noFill/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457200" y="1052736"/>
            <a:ext cx="8229600" cy="794352"/>
          </a:xfrm>
        </p:spPr>
        <p:txBody>
          <a:bodyPr>
            <a:normAutofit fontScale="90000"/>
          </a:bodyPr>
          <a:lstStyle/>
          <a:p>
            <a:pPr algn="ctr"/>
            <a:br>
              <a:rPr lang="cs-CZ" sz="5400" b="1" dirty="0"/>
            </a:br>
            <a:br>
              <a:rPr lang="cs-CZ" sz="5400" b="1" dirty="0"/>
            </a:br>
            <a:br>
              <a:rPr lang="cs-CZ" sz="5400" b="1" dirty="0"/>
            </a:br>
            <a:br>
              <a:rPr lang="cs-CZ" sz="5400" b="1" dirty="0"/>
            </a:br>
            <a:br>
              <a:rPr lang="cs-CZ" sz="5400" b="1" dirty="0"/>
            </a:br>
            <a:br>
              <a:rPr lang="cs-CZ" sz="5400" b="1" dirty="0"/>
            </a:br>
            <a:r>
              <a:rPr lang="cs-CZ" sz="4800" b="1" dirty="0"/>
              <a:t> DĚKUJI ZA POZORNOST</a:t>
            </a:r>
            <a:endParaRPr lang="cs-CZ" dirty="0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4424685" y="4473352"/>
            <a:ext cx="8229600" cy="5445224"/>
          </a:xfrm>
        </p:spPr>
        <p:txBody>
          <a:bodyPr>
            <a:normAutofit/>
          </a:bodyPr>
          <a:lstStyle/>
          <a:p>
            <a:pPr>
              <a:buNone/>
            </a:pPr>
            <a:br>
              <a:rPr lang="cs-CZ" dirty="0"/>
            </a:b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  <a:p>
            <a:pPr>
              <a:buNone/>
            </a:pPr>
            <a:endParaRPr lang="cs-CZ" dirty="0"/>
          </a:p>
        </p:txBody>
      </p:sp>
      <p:sp>
        <p:nvSpPr>
          <p:cNvPr id="5" name="AutoShape 3" descr="Výsledek obrázku pro společenské místnosti v nemocnici">
            <a:hlinkClick r:id="rId2"/>
          </p:cNvPr>
          <p:cNvSpPr>
            <a:spLocks noChangeAspect="1" noChangeArrowheads="1"/>
          </p:cNvSpPr>
          <p:nvPr/>
        </p:nvSpPr>
        <p:spPr bwMode="auto">
          <a:xfrm>
            <a:off x="92075" y="0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sp>
        <p:nvSpPr>
          <p:cNvPr id="4" name="AutoShape 3" descr="Výsledek obrázku pro močový měchýř - měřící přístroj">
            <a:hlinkClick r:id="rId3"/>
          </p:cNvPr>
          <p:cNvSpPr>
            <a:spLocks noChangeAspect="1" noChangeArrowheads="1"/>
          </p:cNvSpPr>
          <p:nvPr/>
        </p:nvSpPr>
        <p:spPr bwMode="auto">
          <a:xfrm>
            <a:off x="4211960" y="3212976"/>
            <a:ext cx="304800" cy="3048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cs-CZ"/>
          </a:p>
        </p:txBody>
      </p:sp>
      <p:pic>
        <p:nvPicPr>
          <p:cNvPr id="3074" name="Picture 2" descr="Image result for pitný režim seniorů">
            <a:hlinkClick r:id="rId4"/>
          </p:cNvPr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2195736" y="2132856"/>
            <a:ext cx="4171950" cy="2962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Tok">
  <a:themeElements>
    <a:clrScheme name="Bohatý">
      <a:dk1>
        <a:sysClr val="windowText" lastClr="000000"/>
      </a:dk1>
      <a:lt1>
        <a:sysClr val="window" lastClr="FFFFFF"/>
      </a:lt1>
      <a:dk2>
        <a:srgbClr val="B13F9A"/>
      </a:dk2>
      <a:lt2>
        <a:srgbClr val="F4E7ED"/>
      </a:lt2>
      <a:accent1>
        <a:srgbClr val="B83D68"/>
      </a:accent1>
      <a:accent2>
        <a:srgbClr val="AC66BB"/>
      </a:accent2>
      <a:accent3>
        <a:srgbClr val="DE6C36"/>
      </a:accent3>
      <a:accent4>
        <a:srgbClr val="F9B639"/>
      </a:accent4>
      <a:accent5>
        <a:srgbClr val="CF6DA4"/>
      </a:accent5>
      <a:accent6>
        <a:srgbClr val="FA8D3D"/>
      </a:accent6>
      <a:hlink>
        <a:srgbClr val="FFDE66"/>
      </a:hlink>
      <a:folHlink>
        <a:srgbClr val="D490C5"/>
      </a:folHlink>
    </a:clrScheme>
    <a:fontScheme name="Tok">
      <a:majorFont>
        <a:latin typeface="Calibri"/>
        <a:ea typeface=""/>
        <a:cs typeface=""/>
        <a:font script="Jpan" typeface="ＭＳ Ｐゴシック"/>
        <a:font script="Hang" typeface="HY중고딕"/>
        <a:font script="Hans" typeface="隶书"/>
        <a:font script="Hant" typeface="微軟正黑體"/>
        <a:font script="Arab" typeface="Traditional Arabic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Constantia"/>
        <a:ea typeface=""/>
        <a:cs typeface=""/>
        <a:font script="Jpan" typeface="HGP明朝E"/>
        <a:font script="Hang" typeface="HY신명조"/>
        <a:font script="Hans" typeface="宋体"/>
        <a:font script="Hant" typeface="新細明體"/>
        <a:font script="Arab" typeface="Majalla UI"/>
        <a:font script="Hebr" typeface="David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ok">
      <a:fillStyleLst>
        <a:solidFill>
          <a:schemeClr val="phClr"/>
        </a:solidFill>
        <a:gradFill rotWithShape="1">
          <a:gsLst>
            <a:gs pos="0">
              <a:schemeClr val="phClr">
                <a:tint val="70000"/>
                <a:satMod val="130000"/>
              </a:schemeClr>
            </a:gs>
            <a:gs pos="43000">
              <a:schemeClr val="phClr">
                <a:tint val="44000"/>
                <a:satMod val="165000"/>
              </a:schemeClr>
            </a:gs>
            <a:gs pos="93000">
              <a:schemeClr val="phClr">
                <a:tint val="15000"/>
                <a:satMod val="165000"/>
              </a:schemeClr>
            </a:gs>
            <a:gs pos="100000">
              <a:schemeClr val="phClr">
                <a:tint val="5000"/>
                <a:satMod val="250000"/>
              </a:schemeClr>
            </a:gs>
          </a:gsLst>
          <a:path path="circle">
            <a:fillToRect l="50000" t="130000" r="50000" b="-30000"/>
          </a:path>
        </a:gradFill>
        <a:gradFill rotWithShape="1">
          <a:gsLst>
            <a:gs pos="0">
              <a:schemeClr val="phClr">
                <a:tint val="98000"/>
                <a:shade val="25000"/>
                <a:satMod val="250000"/>
              </a:schemeClr>
            </a:gs>
            <a:gs pos="68000">
              <a:schemeClr val="phClr">
                <a:tint val="86000"/>
                <a:satMod val="115000"/>
              </a:schemeClr>
            </a:gs>
            <a:gs pos="100000">
              <a:schemeClr val="phClr">
                <a:tint val="50000"/>
                <a:satMod val="150000"/>
              </a:schemeClr>
            </a:gs>
          </a:gsLst>
          <a:path path="circle">
            <a:fillToRect l="50000" t="130000" r="50000" b="-30000"/>
          </a:path>
        </a:gradFill>
      </a:fillStyleLst>
      <a:lnStyleLst>
        <a:ln w="9525" cap="flat" cmpd="sng" algn="ctr">
          <a:solidFill>
            <a:schemeClr val="phClr">
              <a:shade val="50000"/>
              <a:satMod val="103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</a:effectStyle>
        <a:effectStyle>
          <a:effectLst>
            <a:outerShdw blurRad="57150" dist="38100" dir="5400000" algn="ctr" rotWithShape="0">
              <a:schemeClr val="phClr">
                <a:shade val="9000"/>
                <a:satMod val="105000"/>
                <a:alpha val="48000"/>
              </a:schemeClr>
            </a:outerShdw>
          </a:effectLst>
          <a:scene3d>
            <a:camera prst="orthographicFront" fov="0">
              <a:rot lat="0" lon="0" rev="0"/>
            </a:camera>
            <a:lightRig rig="glow" dir="tl">
              <a:rot lat="0" lon="0" rev="900000"/>
            </a:lightRig>
          </a:scene3d>
          <a:sp3d prstMaterial="powder">
            <a:bevelT w="25400" h="381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80000"/>
                <a:satMod val="400000"/>
              </a:schemeClr>
            </a:gs>
            <a:gs pos="25000">
              <a:schemeClr val="phClr">
                <a:tint val="83000"/>
                <a:satMod val="320000"/>
              </a:schemeClr>
            </a:gs>
            <a:gs pos="100000">
              <a:schemeClr val="phClr">
                <a:shade val="15000"/>
                <a:satMod val="320000"/>
              </a:schemeClr>
            </a:gs>
          </a:gsLst>
          <a:path path="circle">
            <a:fillToRect l="10000" t="110000" r="10000" b="100000"/>
          </a:path>
        </a:gradFill>
        <a:blipFill>
          <a:blip xmlns:r="http://schemas.openxmlformats.org/officeDocument/2006/relationships" r:embed="rId1">
            <a:duotone>
              <a:schemeClr val="phClr">
                <a:shade val="90000"/>
                <a:satMod val="150000"/>
              </a:schemeClr>
              <a:schemeClr val="phClr">
                <a:tint val="88000"/>
                <a:satMod val="150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Motiv systému Office">
  <a:themeElements>
    <a:clrScheme name="Kancelář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Kancelář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Flow</Template>
  <TotalTime>1896</TotalTime>
  <Words>228</Words>
  <Application>Microsoft Office PowerPoint</Application>
  <PresentationFormat>Předvádění na obrazovce (4:3)</PresentationFormat>
  <Paragraphs>64</Paragraphs>
  <Slides>8</Slides>
  <Notes>0</Notes>
  <HiddenSlides>0</HiddenSlides>
  <MMClips>0</MMClips>
  <ScaleCrop>false</ScaleCrop>
  <HeadingPairs>
    <vt:vector size="6" baseType="variant">
      <vt:variant>
        <vt:lpstr>Použitá písma</vt:lpstr>
      </vt:variant>
      <vt:variant>
        <vt:i4>3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8</vt:i4>
      </vt:variant>
    </vt:vector>
  </HeadingPairs>
  <TitlesOfParts>
    <vt:vector size="12" baseType="lpstr">
      <vt:lpstr>Calibri</vt:lpstr>
      <vt:lpstr>Constantia</vt:lpstr>
      <vt:lpstr>Wingdings 2</vt:lpstr>
      <vt:lpstr>Tok</vt:lpstr>
      <vt:lpstr>          </vt:lpstr>
      <vt:lpstr>Prezentace aplikace PowerPoint</vt:lpstr>
      <vt:lpstr>Prezentace aplikace PowerPoint</vt:lpstr>
      <vt:lpstr>Prezentace aplikace PowerPoint</vt:lpstr>
      <vt:lpstr>Diagnostika </vt:lpstr>
      <vt:lpstr>Prezentace aplikace PowerPoint</vt:lpstr>
      <vt:lpstr>Následná opatření - ověřit</vt:lpstr>
      <vt:lpstr>       DĚKUJI ZA POZORNOST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Neurogenní dysfagie</dc:title>
  <dc:creator>Stuchlíková Karolína</dc:creator>
  <cp:lastModifiedBy>Stuchlíková, Karolína</cp:lastModifiedBy>
  <cp:revision>217</cp:revision>
  <cp:lastPrinted>2019-12-04T18:35:11Z</cp:lastPrinted>
  <dcterms:created xsi:type="dcterms:W3CDTF">2014-08-21T16:20:12Z</dcterms:created>
  <dcterms:modified xsi:type="dcterms:W3CDTF">2020-09-18T19:44:16Z</dcterms:modified>
</cp:coreProperties>
</file>