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handoutMasterIdLst>
    <p:handoutMasterId r:id="rId11"/>
  </p:handoutMasterIdLst>
  <p:sldIdLst>
    <p:sldId id="256" r:id="rId2"/>
    <p:sldId id="339" r:id="rId3"/>
    <p:sldId id="345" r:id="rId4"/>
    <p:sldId id="340" r:id="rId5"/>
    <p:sldId id="344" r:id="rId6"/>
    <p:sldId id="342" r:id="rId7"/>
    <p:sldId id="346" r:id="rId8"/>
    <p:sldId id="311" r:id="rId9"/>
  </p:sldIdLst>
  <p:sldSz cx="9144000" cy="6858000" type="screen4x3"/>
  <p:notesSz cx="6669088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157" d="100"/>
          <a:sy n="157" d="100"/>
        </p:scale>
        <p:origin x="344" y="-1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163DD3-C320-4B3D-8C90-806F0B23798B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2B7D0-DE21-4FDB-8FAE-722F8EBF6C5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35674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1B0D29-9A06-45B2-979B-94E6DAE90199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3006C4-0491-4F8B-A2CF-7C5D055730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5926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DA86-FA63-44C0-BED6-3286828CF8C6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A98FB-0B52-48B6-B111-A0F69381C1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DA86-FA63-44C0-BED6-3286828CF8C6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A98FB-0B52-48B6-B111-A0F69381C1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DA86-FA63-44C0-BED6-3286828CF8C6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A98FB-0B52-48B6-B111-A0F69381C1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DA86-FA63-44C0-BED6-3286828CF8C6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A98FB-0B52-48B6-B111-A0F69381C1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DA86-FA63-44C0-BED6-3286828CF8C6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A98FB-0B52-48B6-B111-A0F69381C1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DA86-FA63-44C0-BED6-3286828CF8C6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A98FB-0B52-48B6-B111-A0F69381C1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DA86-FA63-44C0-BED6-3286828CF8C6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A98FB-0B52-48B6-B111-A0F69381C1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DA86-FA63-44C0-BED6-3286828CF8C6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A98FB-0B52-48B6-B111-A0F69381C1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DA86-FA63-44C0-BED6-3286828CF8C6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A98FB-0B52-48B6-B111-A0F69381C1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DA86-FA63-44C0-BED6-3286828CF8C6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A98FB-0B52-48B6-B111-A0F69381C1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DA86-FA63-44C0-BED6-3286828CF8C6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23A98FB-0B52-48B6-B111-A0F69381C19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52DDA86-FA63-44C0-BED6-3286828CF8C6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23A98FB-0B52-48B6-B111-A0F69381C19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google.com/imgres?imgurl=https://img.grada.cz/_t_/media/sprinx.bookimages/741390_250_0_fit.jpg&amp;imgrefurl=https://www.grada.cz/socialni-pece-o-seniory-7085/&amp;docid=LrK-SCnC_4BHuM&amp;tbnid=V3tQTW663u62YM:&amp;vet=10ahUKEwiBhc2MsJ_mAhXPKFAKHQSFBQUQMwg_KAAwAA..i&amp;w=250&amp;h=359&amp;bih=671&amp;biw=1371&amp;q=syst%C3%A9m%20p%C3%A9%C4%8De%20o%20seniory%20-zdravotn%C3%AD%20a%20soci%C3%A1ln%C3%AD&amp;ved=0ahUKEwiBhc2MsJ_mAhXPKFAKHQSFBQUQMwg_KAAwAA&amp;iact=mrc&amp;uact=8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imgres?imgurl=http://www.medial.cz/content/files/medial/images/verathon/bvi_6400.jpg&amp;imgrefurl=http://www.medial.cz/pro-profesionaly/pc-689-uz-mereni-objemu-mocoveho-mechyre&amp;docid=1hyo8MxsBvy1fM&amp;tbnid=-eCEHspt6RFfgM:&amp;vet=10ahUKEwjrsNiwrp_mAhVJaFAKHYKDC94QMwhaKAgwCA..i&amp;w=182&amp;h=273&amp;bih=671&amp;biw=1371&amp;q=mo%C4%8Dov%C3%BD%20m%C4%9Bch%C3%BD%C5%99%20%20-%20m%C4%9B%C5%99%C3%ADc%C3%A1%20p%C5%99%C3%ADstroj&amp;ved=0ahUKEwjrsNiwrp_mAhVJaFAKHYKDC94QMwhaKAgwCA&amp;iact=mrc&amp;uact=8" TargetMode="External"/><Relationship Id="rId2" Type="http://schemas.openxmlformats.org/officeDocument/2006/relationships/hyperlink" Target="https://www.google.com/imgres?imgurl=https://m.actve.net/frekvence1/2019/02/seniori-610x411.png&amp;imgrefurl=https://www.frekvence1.cz/clanky/zpravy/skvely-napad-domov-pro-seniory-pouzil-retro-zarizeni-pacientum-vraci-pamet.shtml&amp;docid=jvhsIamGpzLtbM&amp;tbnid=RBIg_xCsC9l-mM:&amp;vet=10ahUKEwjr5cXknJ_mAhXCCuwKHdjVBk4QMwhMKA4wDg..i&amp;w=610&amp;h=411&amp;bih=671&amp;biw=1371&amp;q=spole%C4%8Densk%C3%A9%20m%C3%ADstnosti%20v%20nemocnici&amp;ved=0ahUKEwjr5cXknJ_mAhXCCuwKHdjVBk4QMwhMKA4wDg&amp;iact=mrc&amp;uact=8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s://www.google.com/url?sa=i&amp;url=https%3A%2F%2Fzdravy-zivot.zdrave.cz%2Fdehydratace-u-starsich-osob%2F&amp;psig=AOvVaw3i7lKXP3QR48s2PhA2Pf0y&amp;ust=1583407660578000&amp;source=images&amp;cd=vfe&amp;ved=0CAIQjRxqFwoTCNCzhavbgOgCFQAAAAAdAAAAABA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745850"/>
            <a:ext cx="9036496" cy="1440161"/>
          </a:xfrm>
        </p:spPr>
        <p:txBody>
          <a:bodyPr>
            <a:noAutofit/>
          </a:bodyPr>
          <a:lstStyle/>
          <a:p>
            <a:pPr algn="ctr"/>
            <a:br>
              <a:rPr lang="sk-SK" sz="3600" dirty="0">
                <a:effectLst/>
              </a:rPr>
            </a:br>
            <a:br>
              <a:rPr lang="sk-SK" sz="3600" dirty="0">
                <a:effectLst/>
              </a:rPr>
            </a:br>
            <a:br>
              <a:rPr lang="sk-SK" sz="3600" dirty="0">
                <a:effectLst/>
              </a:rPr>
            </a:br>
            <a:br>
              <a:rPr lang="sk-SK" sz="3600" dirty="0">
                <a:effectLst/>
              </a:rPr>
            </a:br>
            <a:br>
              <a:rPr lang="sk-SK" sz="3600" dirty="0">
                <a:effectLst/>
              </a:rPr>
            </a:br>
            <a:br>
              <a:rPr lang="sk-SK" sz="3600" dirty="0">
                <a:effectLst/>
              </a:rPr>
            </a:br>
            <a:br>
              <a:rPr lang="sk-SK" sz="3600" dirty="0">
                <a:effectLst/>
              </a:rPr>
            </a:br>
            <a:br>
              <a:rPr lang="sk-SK" sz="3600" dirty="0">
                <a:effectLst/>
              </a:rPr>
            </a:br>
            <a:br>
              <a:rPr lang="sk-SK" sz="3600" dirty="0">
                <a:effectLst/>
              </a:rPr>
            </a:br>
            <a:br>
              <a:rPr lang="cs-CZ" sz="3600" dirty="0">
                <a:solidFill>
                  <a:schemeClr val="accent1"/>
                </a:solidFill>
                <a:effectLst/>
                <a:latin typeface="+mn-lt"/>
              </a:rPr>
            </a:br>
            <a:endParaRPr lang="cs-CZ" sz="3600" dirty="0">
              <a:solidFill>
                <a:schemeClr val="accent1"/>
              </a:solidFill>
              <a:effectLst/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1" y="476672"/>
            <a:ext cx="8784977" cy="6192688"/>
          </a:xfrm>
        </p:spPr>
        <p:txBody>
          <a:bodyPr>
            <a:normAutofit/>
          </a:bodyPr>
          <a:lstStyle/>
          <a:p>
            <a:pPr algn="ctr"/>
            <a:endParaRPr lang="cs-CZ" sz="2800" b="1" dirty="0">
              <a:solidFill>
                <a:schemeClr val="accent1"/>
              </a:solidFill>
            </a:endParaRPr>
          </a:p>
          <a:p>
            <a:pPr algn="ctr"/>
            <a:r>
              <a:rPr lang="cs-CZ" sz="2800" b="1" dirty="0">
                <a:solidFill>
                  <a:schemeClr val="accent1"/>
                </a:solidFill>
              </a:rPr>
              <a:t>OSP o seniory</a:t>
            </a:r>
          </a:p>
          <a:p>
            <a:pPr algn="ctr"/>
            <a:endParaRPr lang="cs-CZ" sz="2800" b="1" dirty="0">
              <a:solidFill>
                <a:schemeClr val="accent1"/>
              </a:solidFill>
            </a:endParaRPr>
          </a:p>
          <a:p>
            <a:pPr algn="ctr"/>
            <a:r>
              <a:rPr lang="cs-CZ" sz="2800" b="1" dirty="0">
                <a:solidFill>
                  <a:schemeClr val="accent1"/>
                </a:solidFill>
              </a:rPr>
              <a:t>Dehydratace</a:t>
            </a:r>
          </a:p>
          <a:p>
            <a:pPr algn="ctr"/>
            <a:endParaRPr lang="cs-CZ" sz="2800" b="1" dirty="0">
              <a:solidFill>
                <a:schemeClr val="accent1"/>
              </a:solidFill>
            </a:endParaRPr>
          </a:p>
          <a:p>
            <a:pPr algn="ctr"/>
            <a:endParaRPr lang="cs-CZ" sz="2800" b="1" dirty="0">
              <a:solidFill>
                <a:schemeClr val="accent1"/>
              </a:solidFill>
            </a:endParaRPr>
          </a:p>
          <a:p>
            <a:pPr algn="ctr"/>
            <a:endParaRPr lang="cs-CZ" sz="2200" b="1" dirty="0">
              <a:solidFill>
                <a:schemeClr val="tx2"/>
              </a:solidFill>
            </a:endParaRPr>
          </a:p>
          <a:p>
            <a:pPr algn="ctr"/>
            <a:endParaRPr lang="cs-CZ" sz="2200" b="1" dirty="0">
              <a:solidFill>
                <a:schemeClr val="tx2"/>
              </a:solidFill>
            </a:endParaRPr>
          </a:p>
          <a:p>
            <a:pPr algn="ctr"/>
            <a:endParaRPr lang="cs-CZ" sz="2200" b="1" dirty="0">
              <a:solidFill>
                <a:schemeClr val="tx2"/>
              </a:solidFill>
            </a:endParaRPr>
          </a:p>
          <a:p>
            <a:pPr algn="ctr"/>
            <a:endParaRPr lang="cs-CZ" sz="2200" b="1" dirty="0">
              <a:solidFill>
                <a:schemeClr val="tx2"/>
              </a:solidFill>
            </a:endParaRPr>
          </a:p>
          <a:p>
            <a:pPr algn="ctr"/>
            <a:endParaRPr lang="cs-CZ" sz="2400" b="1" dirty="0">
              <a:solidFill>
                <a:schemeClr val="tx2"/>
              </a:solidFill>
            </a:endParaRPr>
          </a:p>
          <a:p>
            <a:pPr algn="ctr"/>
            <a:r>
              <a:rPr lang="cs-CZ" sz="2400" b="1" dirty="0">
                <a:solidFill>
                  <a:schemeClr val="tx2"/>
                </a:solidFill>
              </a:rPr>
              <a:t>PhDr. Karolína Stuchlíková, PhD.</a:t>
            </a:r>
          </a:p>
          <a:p>
            <a:pPr algn="ctr"/>
            <a:endParaRPr lang="cs-CZ" sz="2400" dirty="0"/>
          </a:p>
        </p:txBody>
      </p:sp>
      <p:sp>
        <p:nvSpPr>
          <p:cNvPr id="6" name="AutoShape 5" descr="Výsledek obrázku pro systém péče o seniory -zdravotní a sociální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92075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7" name="Obrázek 6"/>
          <p:cNvPicPr/>
          <p:nvPr/>
        </p:nvPicPr>
        <p:blipFill>
          <a:blip r:embed="rId3" cstate="print"/>
          <a:srcRect l="24762" t="35588" r="41396" b="12941"/>
          <a:stretch>
            <a:fillRect/>
          </a:stretch>
        </p:blipFill>
        <p:spPr bwMode="auto">
          <a:xfrm>
            <a:off x="2555776" y="2595562"/>
            <a:ext cx="3960439" cy="2705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435280" cy="5832648"/>
          </a:xfrm>
        </p:spPr>
        <p:txBody>
          <a:bodyPr>
            <a:noAutofit/>
          </a:bodyPr>
          <a:lstStyle/>
          <a:p>
            <a:pPr marL="0" indent="0" algn="just"/>
            <a:r>
              <a:rPr lang="cs-CZ" sz="2400" dirty="0"/>
              <a:t>Ztráta kapalin z orgánů = odvodnění =  vysychání.</a:t>
            </a:r>
          </a:p>
          <a:p>
            <a:pPr marL="0" indent="0" algn="just"/>
            <a:r>
              <a:rPr lang="cs-CZ" sz="2400" dirty="0"/>
              <a:t>Narušení </a:t>
            </a:r>
            <a:r>
              <a:rPr lang="cs-CZ" sz="2400" dirty="0" err="1"/>
              <a:t>homeostázy</a:t>
            </a:r>
            <a:r>
              <a:rPr lang="cs-CZ" sz="2400" dirty="0"/>
              <a:t>.</a:t>
            </a:r>
          </a:p>
          <a:p>
            <a:pPr marL="0" indent="0" algn="just"/>
            <a:r>
              <a:rPr lang="cs-CZ" sz="2400" dirty="0"/>
              <a:t>Častý problém u geriatrických pacientů.</a:t>
            </a:r>
          </a:p>
          <a:p>
            <a:pPr marL="0" indent="0" algn="just"/>
            <a:r>
              <a:rPr lang="cs-CZ" sz="2400" dirty="0">
                <a:solidFill>
                  <a:srgbClr val="FF0000"/>
                </a:solidFill>
              </a:rPr>
              <a:t>Pocit žízně </a:t>
            </a:r>
            <a:r>
              <a:rPr lang="cs-CZ" sz="2400" dirty="0"/>
              <a:t>= neodpovídá pokročilosti dehydratace.</a:t>
            </a:r>
          </a:p>
          <a:p>
            <a:pPr marL="0" indent="0" algn="just"/>
            <a:endParaRPr lang="cs-CZ" sz="2400" dirty="0"/>
          </a:p>
          <a:p>
            <a:pPr marL="0" indent="0" algn="just">
              <a:buNone/>
            </a:pPr>
            <a:r>
              <a:rPr lang="cs-CZ" sz="2400" b="1" dirty="0">
                <a:solidFill>
                  <a:schemeClr val="tx2"/>
                </a:solidFill>
              </a:rPr>
              <a:t>Příčiny: </a:t>
            </a:r>
            <a:r>
              <a:rPr lang="cs-CZ" sz="2400" b="1" dirty="0"/>
              <a:t>2 skupiny</a:t>
            </a:r>
          </a:p>
          <a:p>
            <a:pPr marL="0" indent="0" algn="just"/>
            <a:r>
              <a:rPr lang="cs-CZ" sz="2000" b="1" dirty="0"/>
              <a:t>Zvýšená ztráta tekutin </a:t>
            </a:r>
            <a:r>
              <a:rPr lang="cs-CZ" sz="2000" dirty="0"/>
              <a:t>– nepřiměřená diuretická léčba; dekompenzovaný DM; </a:t>
            </a:r>
            <a:r>
              <a:rPr lang="cs-CZ" sz="2000" dirty="0" err="1"/>
              <a:t>infekty</a:t>
            </a:r>
            <a:r>
              <a:rPr lang="cs-CZ" sz="2000" dirty="0"/>
              <a:t> s horečkou; pocené, </a:t>
            </a:r>
            <a:r>
              <a:rPr lang="cs-CZ" sz="2000" dirty="0">
                <a:solidFill>
                  <a:srgbClr val="FF0000"/>
                </a:solidFill>
              </a:rPr>
              <a:t>GIT ztráty??.</a:t>
            </a:r>
          </a:p>
          <a:p>
            <a:pPr marL="0" indent="0" algn="just"/>
            <a:r>
              <a:rPr lang="cs-CZ" sz="2000" b="1" dirty="0"/>
              <a:t>Nedostatečný přívod tekutin – </a:t>
            </a:r>
            <a:r>
              <a:rPr lang="cs-CZ" sz="2000" dirty="0"/>
              <a:t>chybění pocitu žízně; nedostatečná nabídka nebo dostupnost nápojů (dysfagie), stavy zmatenosti; poruchy vědomí; deprese.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29746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262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80728"/>
            <a:ext cx="8291264" cy="5343872"/>
          </a:xfrm>
        </p:spPr>
        <p:txBody>
          <a:bodyPr/>
          <a:lstStyle/>
          <a:p>
            <a:pPr marL="0" indent="0" algn="just">
              <a:buNone/>
            </a:pPr>
            <a:r>
              <a:rPr lang="cs-CZ" sz="3200" b="1" dirty="0">
                <a:solidFill>
                  <a:schemeClr val="tx2"/>
                </a:solidFill>
              </a:rPr>
              <a:t>Příznaky:</a:t>
            </a:r>
          </a:p>
          <a:p>
            <a:pPr marL="0" indent="0" algn="just"/>
            <a:r>
              <a:rPr lang="cs-CZ" sz="2800" b="1" dirty="0"/>
              <a:t>suchá kůže a sliznice;</a:t>
            </a:r>
          </a:p>
          <a:p>
            <a:pPr marL="0" indent="0" algn="just"/>
            <a:r>
              <a:rPr lang="cs-CZ" sz="2800" b="1" dirty="0"/>
              <a:t>snížený kožní turgor s výraznými vrásky;</a:t>
            </a:r>
          </a:p>
          <a:p>
            <a:pPr marL="0" indent="0" algn="just"/>
            <a:r>
              <a:rPr lang="cs-CZ" sz="2800" b="1" dirty="0"/>
              <a:t>rychlá ztráta hmotnosti;</a:t>
            </a:r>
          </a:p>
          <a:p>
            <a:pPr marL="0" indent="0" algn="just"/>
            <a:r>
              <a:rPr lang="cs-CZ" sz="2800" b="1" dirty="0"/>
              <a:t>závrať;</a:t>
            </a:r>
          </a:p>
          <a:p>
            <a:pPr marL="0" indent="0" algn="just"/>
            <a:r>
              <a:rPr lang="cs-CZ" sz="2800" b="1" dirty="0"/>
              <a:t> ortostatické kolapsové stavy, synkopy;</a:t>
            </a:r>
          </a:p>
          <a:p>
            <a:pPr marL="0" indent="0" algn="just"/>
            <a:r>
              <a:rPr lang="cs-CZ" sz="2800" b="1" dirty="0"/>
              <a:t>oběhová nestabilita;</a:t>
            </a:r>
          </a:p>
          <a:p>
            <a:pPr marL="0" indent="0" algn="just"/>
            <a:r>
              <a:rPr lang="cs-CZ" sz="2800" b="1" dirty="0"/>
              <a:t>apatie, poruchy vědomí..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/>
          </a:bodyPr>
          <a:lstStyle/>
          <a:p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363272" cy="4767808"/>
          </a:xfrm>
        </p:spPr>
        <p:txBody>
          <a:bodyPr/>
          <a:lstStyle/>
          <a:p>
            <a:pPr>
              <a:buNone/>
            </a:pPr>
            <a:r>
              <a:rPr lang="cs-CZ" b="1" dirty="0"/>
              <a:t>Nedostatečný přívod tekutin   ???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>
                <a:solidFill>
                  <a:srgbClr val="FF0000"/>
                </a:solidFill>
              </a:rPr>
              <a:t>intervence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140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/>
          </a:bodyPr>
          <a:lstStyle/>
          <a:p>
            <a:r>
              <a:rPr lang="cs-CZ" sz="3200" b="1" dirty="0"/>
              <a:t>Diagnostika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340768"/>
            <a:ext cx="8507288" cy="4983832"/>
          </a:xfrm>
        </p:spPr>
        <p:txBody>
          <a:bodyPr/>
          <a:lstStyle/>
          <a:p>
            <a:r>
              <a:rPr lang="cs-CZ" dirty="0"/>
              <a:t>diuréza – </a:t>
            </a:r>
            <a:r>
              <a:rPr lang="cs-CZ" dirty="0">
                <a:solidFill>
                  <a:srgbClr val="FF0000"/>
                </a:solidFill>
              </a:rPr>
              <a:t>jak?;</a:t>
            </a:r>
          </a:p>
          <a:p>
            <a:r>
              <a:rPr lang="cs-CZ" dirty="0"/>
              <a:t>specifická váha moči (vyšší);</a:t>
            </a:r>
          </a:p>
          <a:p>
            <a:r>
              <a:rPr lang="cs-CZ" dirty="0"/>
              <a:t>krevní obraz (vyšší);</a:t>
            </a:r>
          </a:p>
          <a:p>
            <a:r>
              <a:rPr lang="cs-CZ" dirty="0"/>
              <a:t>BCH – kreatinin, urea, Na, osmol. (vyšší);</a:t>
            </a:r>
          </a:p>
          <a:p>
            <a:r>
              <a:rPr lang="cs-CZ" dirty="0"/>
              <a:t>Celková bílkovina;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435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971600" y="620688"/>
            <a:ext cx="7715200" cy="83400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124744"/>
            <a:ext cx="8579296" cy="51998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tx2"/>
                </a:solidFill>
              </a:rPr>
              <a:t>Náhrada deficitu:</a:t>
            </a:r>
          </a:p>
          <a:p>
            <a:pPr marL="0" indent="0"/>
            <a:r>
              <a:rPr lang="cs-CZ" b="1" dirty="0"/>
              <a:t>perorálně;</a:t>
            </a:r>
          </a:p>
          <a:p>
            <a:pPr marL="0" indent="0"/>
            <a:r>
              <a:rPr lang="cs-CZ" b="1" dirty="0"/>
              <a:t>enterálně;</a:t>
            </a:r>
          </a:p>
          <a:p>
            <a:pPr marL="0" indent="0"/>
            <a:r>
              <a:rPr lang="cs-CZ" b="1" dirty="0"/>
              <a:t>parenterálně.</a:t>
            </a:r>
          </a:p>
          <a:p>
            <a:pPr marL="0" indent="0"/>
            <a:endParaRPr lang="cs-CZ" b="1" dirty="0"/>
          </a:p>
          <a:p>
            <a:pPr marL="0" indent="0">
              <a:buNone/>
            </a:pPr>
            <a:r>
              <a:rPr lang="cs-CZ" b="1" dirty="0">
                <a:solidFill>
                  <a:schemeClr val="tx2"/>
                </a:solidFill>
              </a:rPr>
              <a:t>Kauzální léčba:</a:t>
            </a:r>
          </a:p>
          <a:p>
            <a:pPr marL="0" indent="0"/>
            <a:r>
              <a:rPr lang="cs-CZ" b="1" dirty="0"/>
              <a:t>sanace infekce;</a:t>
            </a:r>
          </a:p>
          <a:p>
            <a:pPr marL="0" indent="0"/>
            <a:r>
              <a:rPr lang="cs-CZ" b="1" dirty="0"/>
              <a:t>kompenzace DM;</a:t>
            </a:r>
          </a:p>
          <a:p>
            <a:pPr marL="0" indent="0"/>
            <a:r>
              <a:rPr lang="cs-CZ" b="1" dirty="0" err="1"/>
              <a:t>Aantidepresivní</a:t>
            </a:r>
            <a:r>
              <a:rPr lang="cs-CZ" b="1" dirty="0"/>
              <a:t> terapie;</a:t>
            </a:r>
          </a:p>
          <a:p>
            <a:pPr marL="0" indent="0"/>
            <a:r>
              <a:rPr lang="cs-CZ" b="1" dirty="0"/>
              <a:t>hormonální (ŠŽ)</a:t>
            </a:r>
          </a:p>
          <a:p>
            <a:pPr marL="0" indent="0"/>
            <a:r>
              <a:rPr lang="cs-CZ" b="1" dirty="0"/>
              <a:t>bilance tekutin!!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4148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/>
          </a:bodyPr>
          <a:lstStyle/>
          <a:p>
            <a:r>
              <a:rPr lang="cs-CZ" sz="2800" b="1" dirty="0"/>
              <a:t>Následná opatření - ověřit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8291264" cy="4911824"/>
          </a:xfrm>
        </p:spPr>
        <p:txBody>
          <a:bodyPr/>
          <a:lstStyle/>
          <a:p>
            <a:r>
              <a:rPr lang="cs-CZ" dirty="0"/>
              <a:t>Kontrola rovnováhy mezi P+V.</a:t>
            </a:r>
          </a:p>
          <a:p>
            <a:r>
              <a:rPr lang="cs-CZ" dirty="0"/>
              <a:t>Laboratorní monitoring.</a:t>
            </a:r>
          </a:p>
          <a:p>
            <a:r>
              <a:rPr lang="cs-CZ" dirty="0"/>
              <a:t>Klinické fyzikální vyšetření.</a:t>
            </a:r>
          </a:p>
          <a:p>
            <a:r>
              <a:rPr lang="cs-CZ" dirty="0"/>
              <a:t>Krevní tlak.</a:t>
            </a:r>
          </a:p>
          <a:p>
            <a:r>
              <a:rPr lang="cs-CZ" dirty="0"/>
              <a:t>CVT.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794352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5400" b="1" dirty="0"/>
            </a:br>
            <a:br>
              <a:rPr lang="cs-CZ" sz="5400" b="1" dirty="0"/>
            </a:br>
            <a:br>
              <a:rPr lang="cs-CZ" sz="5400" b="1" dirty="0"/>
            </a:br>
            <a:br>
              <a:rPr lang="cs-CZ" sz="5400" b="1" dirty="0"/>
            </a:br>
            <a:br>
              <a:rPr lang="cs-CZ" sz="5400" b="1" dirty="0"/>
            </a:br>
            <a:br>
              <a:rPr lang="cs-CZ" sz="5400" b="1" dirty="0"/>
            </a:br>
            <a:r>
              <a:rPr lang="cs-CZ" sz="4800" b="1" dirty="0"/>
              <a:t> 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24685" y="4473352"/>
            <a:ext cx="8229600" cy="5445224"/>
          </a:xfrm>
        </p:spPr>
        <p:txBody>
          <a:bodyPr>
            <a:normAutofit/>
          </a:bodyPr>
          <a:lstStyle/>
          <a:p>
            <a:pPr>
              <a:buNone/>
            </a:pPr>
            <a:br>
              <a:rPr lang="cs-CZ" dirty="0"/>
            </a:b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5" name="AutoShape 3" descr="Výsledek obrázku pro společenské místnosti v nemocnici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92075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" name="AutoShape 3" descr="Výsledek obrázku pro močový měchýř - měřící přístroj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4211960" y="3212976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3074" name="Picture 2" descr="Image result for pitný režim seniorů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95736" y="2132856"/>
            <a:ext cx="4171950" cy="29622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1896</TotalTime>
  <Words>228</Words>
  <Application>Microsoft Office PowerPoint</Application>
  <PresentationFormat>Předvádění na obrazovce (4:3)</PresentationFormat>
  <Paragraphs>64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Calibri</vt:lpstr>
      <vt:lpstr>Constantia</vt:lpstr>
      <vt:lpstr>Wingdings 2</vt:lpstr>
      <vt:lpstr>Tok</vt:lpstr>
      <vt:lpstr>          </vt:lpstr>
      <vt:lpstr>Prezentace aplikace PowerPoint</vt:lpstr>
      <vt:lpstr>Prezentace aplikace PowerPoint</vt:lpstr>
      <vt:lpstr>Prezentace aplikace PowerPoint</vt:lpstr>
      <vt:lpstr>Diagnostika </vt:lpstr>
      <vt:lpstr>Prezentace aplikace PowerPoint</vt:lpstr>
      <vt:lpstr>Následná opatření - ověřit</vt:lpstr>
      <vt:lpstr>       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Neurogenní dysfagie</dc:title>
  <dc:creator>Stuchlíková Karolína</dc:creator>
  <cp:lastModifiedBy>Stuchlíková, Karolína</cp:lastModifiedBy>
  <cp:revision>217</cp:revision>
  <cp:lastPrinted>2019-12-04T18:35:11Z</cp:lastPrinted>
  <dcterms:created xsi:type="dcterms:W3CDTF">2014-08-21T16:20:12Z</dcterms:created>
  <dcterms:modified xsi:type="dcterms:W3CDTF">2020-09-18T19:44:16Z</dcterms:modified>
</cp:coreProperties>
</file>