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7" r:id="rId3"/>
    <p:sldId id="258" r:id="rId4"/>
    <p:sldId id="264" r:id="rId5"/>
    <p:sldId id="259" r:id="rId6"/>
    <p:sldId id="260" r:id="rId7"/>
    <p:sldId id="265" r:id="rId8"/>
    <p:sldId id="261" r:id="rId9"/>
    <p:sldId id="262" r:id="rId10"/>
    <p:sldId id="263" r:id="rId11"/>
    <p:sldId id="267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7" d="100"/>
          <a:sy n="157" d="100"/>
        </p:scale>
        <p:origin x="19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CE5F7-94D4-4E49-8E1D-EEB071945442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59299-CA2F-446C-8795-0FEF364101C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CE5F7-94D4-4E49-8E1D-EEB071945442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59299-CA2F-446C-8795-0FEF364101C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CE5F7-94D4-4E49-8E1D-EEB071945442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59299-CA2F-446C-8795-0FEF364101C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CE5F7-94D4-4E49-8E1D-EEB071945442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59299-CA2F-446C-8795-0FEF364101C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CE5F7-94D4-4E49-8E1D-EEB071945442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59299-CA2F-446C-8795-0FEF364101C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CE5F7-94D4-4E49-8E1D-EEB071945442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59299-CA2F-446C-8795-0FEF364101C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CE5F7-94D4-4E49-8E1D-EEB071945442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59299-CA2F-446C-8795-0FEF364101C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CE5F7-94D4-4E49-8E1D-EEB071945442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59299-CA2F-446C-8795-0FEF364101C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CE5F7-94D4-4E49-8E1D-EEB071945442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59299-CA2F-446C-8795-0FEF364101C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CE5F7-94D4-4E49-8E1D-EEB071945442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59299-CA2F-446C-8795-0FEF364101C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CE5F7-94D4-4E49-8E1D-EEB071945442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59299-CA2F-446C-8795-0FEF364101C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/>
              <a:t>Klepnutím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DACE5F7-94D4-4E49-8E1D-EEB071945442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C959299-CA2F-446C-8795-0FEF364101C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1" dirty="0"/>
              <a:t>Demografické aspekty stáří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cs-CZ" dirty="0"/>
          </a:p>
          <a:p>
            <a:pPr marL="82296" indent="0">
              <a:buNone/>
            </a:pPr>
            <a:endParaRPr lang="cs-CZ" dirty="0"/>
          </a:p>
          <a:p>
            <a:pPr marL="82296" indent="0">
              <a:buNone/>
            </a:pPr>
            <a:endParaRPr lang="cs-CZ" dirty="0"/>
          </a:p>
          <a:p>
            <a:pPr marL="82296" indent="0">
              <a:buNone/>
            </a:pPr>
            <a:endParaRPr lang="cs-CZ" dirty="0"/>
          </a:p>
          <a:p>
            <a:pPr marL="0" indent="0" algn="ctr">
              <a:buClr>
                <a:srgbClr val="3891A7"/>
              </a:buClr>
              <a:buNone/>
              <a:defRPr/>
            </a:pPr>
            <a:r>
              <a:rPr lang="cs-CZ" b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PhDr. Karolína Stuchlíková, PhD.</a:t>
            </a:r>
          </a:p>
          <a:p>
            <a:pPr marL="0" indent="0" algn="ctr">
              <a:buClr>
                <a:srgbClr val="3891A7"/>
              </a:buClr>
              <a:buNone/>
              <a:defRPr/>
            </a:pPr>
            <a:r>
              <a:rPr lang="cs-CZ" b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2020/2021</a:t>
            </a:r>
            <a:endParaRPr lang="cs-CZ" altLang="cs-CZ" dirty="0">
              <a:solidFill>
                <a:schemeClr val="accent6">
                  <a:lumMod val="75000"/>
                </a:schemeClr>
              </a:solidFill>
            </a:endParaRPr>
          </a:p>
          <a:p>
            <a:pPr marL="82296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942880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87624" y="857232"/>
            <a:ext cx="7499176" cy="5268931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cs-CZ" b="1" dirty="0"/>
              <a:t>Stáří je podzimem života. I podzim bývá krásný. Jde o to, aby ten čas, který je člověku ve stáří vymezen, nepřežíval, ale, aby každý okamžik prožíval. Pak bude i stáří plodné </a:t>
            </a:r>
            <a:br>
              <a:rPr lang="cs-CZ" b="1" dirty="0"/>
            </a:br>
            <a:r>
              <a:rPr lang="cs-CZ" b="1" dirty="0"/>
              <a:t>a krásné.</a:t>
            </a:r>
          </a:p>
          <a:p>
            <a:endParaRPr lang="cs-CZ" b="1" dirty="0"/>
          </a:p>
          <a:p>
            <a:pPr>
              <a:buNone/>
            </a:pPr>
            <a:r>
              <a:rPr lang="cs-CZ" i="1" dirty="0"/>
              <a:t>Nemůžeš si stanovit délku života,</a:t>
            </a:r>
            <a:endParaRPr lang="cs-CZ" dirty="0"/>
          </a:p>
          <a:p>
            <a:pPr>
              <a:buNone/>
            </a:pPr>
            <a:r>
              <a:rPr lang="cs-CZ" i="1" dirty="0"/>
              <a:t>ale můžeš mu dát šířku a hloubku.</a:t>
            </a:r>
            <a:endParaRPr lang="cs-CZ" dirty="0"/>
          </a:p>
          <a:p>
            <a:pPr>
              <a:buNone/>
            </a:pPr>
            <a:r>
              <a:rPr lang="cs-CZ" i="1" dirty="0"/>
              <a:t>Nemůžeš si určit rysy svého obličeje,</a:t>
            </a:r>
            <a:endParaRPr lang="cs-CZ" dirty="0"/>
          </a:p>
          <a:p>
            <a:pPr>
              <a:buNone/>
            </a:pPr>
            <a:r>
              <a:rPr lang="cs-CZ" i="1" dirty="0"/>
              <a:t>ale můžeš ovládat jeho výraz.</a:t>
            </a:r>
            <a:endParaRPr lang="cs-CZ" dirty="0"/>
          </a:p>
          <a:p>
            <a:pPr>
              <a:buNone/>
            </a:pPr>
            <a:r>
              <a:rPr lang="cs-CZ" i="1" dirty="0"/>
              <a:t>Nemůžeš řídit přístup druhých k jejich příležitostem,</a:t>
            </a:r>
            <a:endParaRPr lang="cs-CZ" dirty="0"/>
          </a:p>
          <a:p>
            <a:pPr>
              <a:buNone/>
            </a:pPr>
            <a:r>
              <a:rPr lang="cs-CZ" i="1" dirty="0"/>
              <a:t>ale můžeš se chopit svých vlastních.</a:t>
            </a:r>
            <a:endParaRPr lang="cs-CZ" dirty="0"/>
          </a:p>
          <a:p>
            <a:pPr>
              <a:buNone/>
            </a:pPr>
            <a:r>
              <a:rPr lang="cs-CZ" i="1" dirty="0"/>
              <a:t>Proč si dělat starosti s věcmi, na které nemáš vliv?</a:t>
            </a:r>
            <a:endParaRPr lang="cs-CZ" dirty="0"/>
          </a:p>
          <a:p>
            <a:pPr>
              <a:buNone/>
            </a:pPr>
            <a:r>
              <a:rPr lang="cs-CZ" i="1" dirty="0"/>
              <a:t>Věnuj se těm věcem, které ovlivnit můžeš!</a:t>
            </a:r>
            <a:endParaRPr lang="cs-CZ" dirty="0"/>
          </a:p>
          <a:p>
            <a:pPr>
              <a:buNone/>
            </a:pPr>
            <a:r>
              <a:rPr lang="cs-CZ" dirty="0"/>
              <a:t>(</a:t>
            </a:r>
            <a:r>
              <a:rPr lang="cs-CZ" dirty="0" err="1"/>
              <a:t>Myron</a:t>
            </a:r>
            <a:r>
              <a:rPr lang="cs-CZ" dirty="0"/>
              <a:t> J. </a:t>
            </a:r>
            <a:r>
              <a:rPr lang="cs-CZ" dirty="0" err="1"/>
              <a:t>Tylorová</a:t>
            </a:r>
            <a:r>
              <a:rPr lang="cs-CZ" dirty="0"/>
              <a:t>  - Stáří je dar)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dirty="0"/>
              <a:t>Děkuji za pozornost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3232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Demografické aspekty stáří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Demografické aspekty stáří (demografie – nauka o obyvatelstvu, o jeho počtu, struktuře, rozmístění,apod.)</a:t>
            </a:r>
          </a:p>
          <a:p>
            <a:pPr algn="just"/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Podle dokumentů OSN se z demografického hlediska považuje za starou populaci taková, která má více než 7% obyvatel nad 65 let. </a:t>
            </a:r>
          </a:p>
          <a:p>
            <a:pPr algn="just"/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Největší zastoupení osob </a:t>
            </a:r>
            <a:r>
              <a:rPr lang="cs-CZ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nad 65 let mají evropské státy.</a:t>
            </a:r>
          </a:p>
          <a:p>
            <a:pPr algn="just"/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Podle demografické prognózy má být v roce 2020 poměr lidí </a:t>
            </a:r>
            <a:r>
              <a:rPr lang="cs-CZ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důchodového a produktivního věku 1:1!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15616" y="1000108"/>
            <a:ext cx="7571184" cy="5126055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cs-CZ" sz="2800" b="1" dirty="0"/>
              <a:t>Společenské důsledky stárnutí obyvatelstva</a:t>
            </a:r>
          </a:p>
          <a:p>
            <a:pPr algn="ctr">
              <a:buNone/>
            </a:pPr>
            <a:r>
              <a:rPr lang="cs-CZ" sz="2400" b="1" dirty="0"/>
              <a:t>Ekonomické</a:t>
            </a:r>
            <a:r>
              <a:rPr lang="cs-CZ" sz="2800" b="1" dirty="0"/>
              <a:t> </a:t>
            </a:r>
          </a:p>
          <a:p>
            <a:endParaRPr lang="cs-CZ" sz="2800" dirty="0"/>
          </a:p>
          <a:p>
            <a:pPr algn="just"/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zvyšování počtu osob v poproduktivním věku vede k nezbytnosti tvořit vyšší národní důchod osobami ekonomicky aktivními, je třeba dávat vyšší společenské prostředky na zajištění potřeb starých lidí. </a:t>
            </a:r>
            <a:endParaRPr lang="cs-CZ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1640" y="1071546"/>
            <a:ext cx="7355160" cy="5054617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cs-CZ" b="1" dirty="0"/>
              <a:t> </a:t>
            </a:r>
            <a:r>
              <a:rPr lang="cs-CZ" sz="2800" b="1" dirty="0"/>
              <a:t>Sociálně zdravotní důsledky</a:t>
            </a:r>
          </a:p>
          <a:p>
            <a:pPr algn="just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stárnutí s sebou nese vyšší nemocnost 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 zvýšenou potřebu různých forem sociální 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i zdravotní péče:</a:t>
            </a: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nezbytnost vychovat potřebný počet geriatrů v rámci očekávaného nárůstu potřeby institucionální péče (Do studia geriatrie se absolventům medicíny příliš nechce, neboť si uvědomují, že pečovat a staré a nemocné osoby není lehké). Práce s nimi vyžaduje vedle značného fyzického a psychického vytížení rovněž nesmírnou trpělivost a lidskost),</a:t>
            </a:r>
          </a:p>
          <a:p>
            <a:pPr lvl="0" algn="just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zvýšit množství  pracovišť, která by garantovala nemocným seniorům kvalifikovanou lékařskou péči.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1640" y="1071546"/>
            <a:ext cx="7355160" cy="5054617"/>
          </a:xfrm>
        </p:spPr>
        <p:txBody>
          <a:bodyPr/>
          <a:lstStyle/>
          <a:p>
            <a:pPr algn="ctr">
              <a:buNone/>
            </a:pPr>
            <a:r>
              <a:rPr lang="cs-CZ" sz="2400" b="1" dirty="0"/>
              <a:t>Psychosociální – sociologické důsledky</a:t>
            </a:r>
          </a:p>
          <a:p>
            <a:pPr algn="just"/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týkají se rolí seniorů ve společnosti, zabezpečování jejich práv a potřeb, jejich postavení v rodině, řešení specifických osobních problémů (bydlení, stravování, soběstačnost, kvalita života, hmotné zabezpečení,apod.).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59632" y="928670"/>
            <a:ext cx="7427168" cy="5197493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cs-CZ" sz="4500" b="1" dirty="0"/>
              <a:t>Dlouhodobá příprava na stáří </a:t>
            </a:r>
          </a:p>
          <a:p>
            <a:pPr algn="ctr">
              <a:buNone/>
            </a:pPr>
            <a:endParaRPr lang="cs-CZ" b="1" dirty="0"/>
          </a:p>
          <a:p>
            <a:pPr algn="just"/>
            <a:r>
              <a:rPr lang="cs-CZ" sz="3100" dirty="0">
                <a:latin typeface="Arial" panose="020B0604020202020204" pitchFamily="34" charset="0"/>
                <a:cs typeface="Arial" panose="020B0604020202020204" pitchFamily="34" charset="0"/>
              </a:rPr>
              <a:t>Celoživotní výchovné, vzdělávací a zdravotně osvětové působení na celou populaci.</a:t>
            </a:r>
          </a:p>
          <a:p>
            <a:pPr algn="just"/>
            <a:r>
              <a:rPr lang="cs-CZ" sz="3100" dirty="0">
                <a:latin typeface="Arial" panose="020B0604020202020204" pitchFamily="34" charset="0"/>
                <a:cs typeface="Arial" panose="020B0604020202020204" pitchFamily="34" charset="0"/>
              </a:rPr>
              <a:t>Výchova k harmonickému a smysluplnému životu, k rozvoji vzdělávání, ke společenské aktivitě, rozvoji osobních zájmů a tvořivé činnosti, výchova k manželství a rodičovství, správná životospráva, apod. </a:t>
            </a:r>
          </a:p>
          <a:p>
            <a:pPr algn="just"/>
            <a:r>
              <a:rPr lang="cs-CZ" sz="3100" dirty="0">
                <a:latin typeface="Arial" panose="020B0604020202020204" pitchFamily="34" charset="0"/>
                <a:cs typeface="Arial" panose="020B0604020202020204" pitchFamily="34" charset="0"/>
              </a:rPr>
              <a:t>Důležitá je orientace dětí a mládeže na úctu ke starším.(Proč by se nemohly již děti na ZŠ přiměřeně svému věku v rámci rodinné a občanské výchovy učit i o mezigeneračních vztazích, o problematice staršího věku i péči a dopomoci starším lidem, vzájemné komunikaci.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87624" y="1071546"/>
            <a:ext cx="7542010" cy="5026029"/>
          </a:xfrm>
        </p:spPr>
        <p:txBody>
          <a:bodyPr>
            <a:normAutofit/>
          </a:bodyPr>
          <a:lstStyle/>
          <a:p>
            <a:endParaRPr lang="cs-CZ" sz="2800" dirty="0"/>
          </a:p>
          <a:p>
            <a:pPr algn="just"/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Vždyť téměř každé dítko v tomto věku má alespoň jednoho prarodiče. V utváření vztahu ke starším lidem by mohly pomoci různé </a:t>
            </a:r>
            <a:r>
              <a:rPr lang="cs-CZ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dobrovolné aktivity organizované školou,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např. návštěvy v penzionech pro důchodce, obstarávání menších nákupů, vystoupení, recitace, pracovní výuka by mohla být organizována za účelem zkrášlení okolí penzionu, vypěstování ovoce a zeleniny pro obyvatele penzionu i pro děti, za účelem vytvoření spolupráce mezi oběma generacemi).</a:t>
            </a:r>
          </a:p>
          <a:p>
            <a:endParaRPr lang="cs-CZ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59632" y="1285860"/>
            <a:ext cx="7427168" cy="4840303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cs-CZ" b="1" dirty="0"/>
              <a:t>Středně dlouhá příprava na stáří</a:t>
            </a:r>
          </a:p>
          <a:p>
            <a:endParaRPr lang="cs-CZ" b="1" dirty="0"/>
          </a:p>
          <a:p>
            <a:pPr algn="just"/>
            <a:r>
              <a:rPr lang="cs-CZ" sz="3100" dirty="0">
                <a:latin typeface="Arial" panose="020B0604020202020204" pitchFamily="34" charset="0"/>
                <a:cs typeface="Arial" panose="020B0604020202020204" pitchFamily="34" charset="0"/>
              </a:rPr>
              <a:t> měla by začít ve středním věku (kolem 45. roku) </a:t>
            </a:r>
            <a:br>
              <a:rPr lang="cs-CZ" sz="3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100" dirty="0">
                <a:latin typeface="Arial" panose="020B0604020202020204" pitchFamily="34" charset="0"/>
                <a:cs typeface="Arial" panose="020B0604020202020204" pitchFamily="34" charset="0"/>
              </a:rPr>
              <a:t>a soustřeďuje se na 3 hlavní problémové okruhy:</a:t>
            </a:r>
          </a:p>
          <a:p>
            <a:pPr algn="just"/>
            <a:r>
              <a:rPr lang="cs-CZ" sz="3100" u="sng" dirty="0">
                <a:latin typeface="Arial" panose="020B0604020202020204" pitchFamily="34" charset="0"/>
                <a:cs typeface="Arial" panose="020B0604020202020204" pitchFamily="34" charset="0"/>
              </a:rPr>
              <a:t>1.v biologické rovině</a:t>
            </a:r>
            <a:r>
              <a:rPr lang="cs-CZ" sz="3100" dirty="0">
                <a:latin typeface="Arial" panose="020B0604020202020204" pitchFamily="34" charset="0"/>
                <a:cs typeface="Arial" panose="020B0604020202020204" pitchFamily="34" charset="0"/>
              </a:rPr>
              <a:t> – osvojení si zásad správného životního způsobu (racionální výživa, dostatek pohybu, aktivní odpočinek, odstraňování škodlivých návyků, apod.),</a:t>
            </a:r>
          </a:p>
          <a:p>
            <a:pPr algn="just"/>
            <a:r>
              <a:rPr lang="cs-CZ" sz="3100" dirty="0">
                <a:latin typeface="Arial" panose="020B0604020202020204" pitchFamily="34" charset="0"/>
                <a:cs typeface="Arial" panose="020B0604020202020204" pitchFamily="34" charset="0"/>
              </a:rPr>
              <a:t> 2.</a:t>
            </a:r>
            <a:r>
              <a:rPr lang="cs-CZ" sz="3100" u="sng" dirty="0">
                <a:latin typeface="Arial" panose="020B0604020202020204" pitchFamily="34" charset="0"/>
                <a:cs typeface="Arial" panose="020B0604020202020204" pitchFamily="34" charset="0"/>
              </a:rPr>
              <a:t>psychické rovině</a:t>
            </a:r>
            <a:r>
              <a:rPr lang="cs-CZ" sz="3100" dirty="0">
                <a:latin typeface="Arial" panose="020B0604020202020204" pitchFamily="34" charset="0"/>
                <a:cs typeface="Arial" panose="020B0604020202020204" pitchFamily="34" charset="0"/>
              </a:rPr>
              <a:t> – osvojit si zásady duševní hygieny, přijímat stáří jako součást života, </a:t>
            </a:r>
          </a:p>
          <a:p>
            <a:pPr algn="just"/>
            <a:r>
              <a:rPr lang="cs-CZ" sz="3100" u="sng" dirty="0">
                <a:latin typeface="Arial" panose="020B0604020202020204" pitchFamily="34" charset="0"/>
                <a:cs typeface="Arial" panose="020B0604020202020204" pitchFamily="34" charset="0"/>
              </a:rPr>
              <a:t> 3.v sociální rovině</a:t>
            </a:r>
            <a:r>
              <a:rPr lang="cs-CZ" sz="3100" dirty="0">
                <a:latin typeface="Arial" panose="020B0604020202020204" pitchFamily="34" charset="0"/>
                <a:cs typeface="Arial" panose="020B0604020202020204" pitchFamily="34" charset="0"/>
              </a:rPr>
              <a:t>– pěstování mimopracovních aktivit, zájmů, koníčků, cílevědomě připravovat „druhý životní program“- dostupné cíle seberealizace, kdy nebude člověk moci dělat to, co doposud.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15616" y="1142984"/>
            <a:ext cx="7571184" cy="498317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cs-CZ" sz="2800" b="1" dirty="0"/>
              <a:t>Krátkodobá příprava na stáří (bezprostřední příprava na odchod do důchodu)</a:t>
            </a:r>
          </a:p>
          <a:p>
            <a:pPr algn="just"/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asi 3 – 5 let před odchodem do důchodu. Je nutno se připravit:</a:t>
            </a:r>
          </a:p>
          <a:p>
            <a:pPr lvl="0" algn="just"/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hmotně – nakoupit ošacení, prádlo, bytový textil, vše v době, kdy člověk ještě pracuje,</a:t>
            </a:r>
          </a:p>
          <a:p>
            <a:pPr lvl="0" algn="just"/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s bydlením – zvážit velikost bytu vzhledem k finančním možnostem,</a:t>
            </a:r>
          </a:p>
          <a:p>
            <a:pPr lvl="0" algn="just"/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psychicky – smířit se  skutečností stáří, seznámit se změnami, které mne očekávají.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Slu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lu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lu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28</TotalTime>
  <Words>739</Words>
  <Application>Microsoft Office PowerPoint</Application>
  <PresentationFormat>Předvádění na obrazovce (4:3)</PresentationFormat>
  <Paragraphs>52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7" baseType="lpstr">
      <vt:lpstr>Arial</vt:lpstr>
      <vt:lpstr>Calibri</vt:lpstr>
      <vt:lpstr>Gill Sans MT</vt:lpstr>
      <vt:lpstr>Verdana</vt:lpstr>
      <vt:lpstr>Wingdings 2</vt:lpstr>
      <vt:lpstr>Slunovrat</vt:lpstr>
      <vt:lpstr>Demografické aspekty stáří</vt:lpstr>
      <vt:lpstr>Demografické aspekty stáří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Kubicovi</dc:creator>
  <cp:lastModifiedBy>Stuchlíková, Karolína</cp:lastModifiedBy>
  <cp:revision>10</cp:revision>
  <dcterms:created xsi:type="dcterms:W3CDTF">2013-11-10T17:38:49Z</dcterms:created>
  <dcterms:modified xsi:type="dcterms:W3CDTF">2020-09-18T19:44:56Z</dcterms:modified>
</cp:coreProperties>
</file>