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4" r:id="rId3"/>
    <p:sldId id="339" r:id="rId4"/>
    <p:sldId id="329" r:id="rId5"/>
    <p:sldId id="306" r:id="rId6"/>
    <p:sldId id="330" r:id="rId7"/>
    <p:sldId id="332" r:id="rId8"/>
    <p:sldId id="334" r:id="rId9"/>
    <p:sldId id="335" r:id="rId10"/>
    <p:sldId id="336" r:id="rId11"/>
    <p:sldId id="338" r:id="rId12"/>
    <p:sldId id="337" r:id="rId13"/>
    <p:sldId id="311" r:id="rId14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157" d="100"/>
          <a:sy n="157" d="100"/>
        </p:scale>
        <p:origin x="1948" y="1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63DD3-C320-4B3D-8C90-806F0B23798B}" type="datetimeFigureOut">
              <a:rPr lang="cs-CZ" smtClean="0"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2B7D0-DE21-4FDB-8FAE-722F8EBF6C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567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B0D29-9A06-45B2-979B-94E6DAE90199}" type="datetimeFigureOut">
              <a:rPr lang="cs-CZ" smtClean="0"/>
              <a:t>18.09.2020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006C4-0491-4F8B-A2CF-7C5D055730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926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imgres?imgurl=https%3A%2F%2Fm.actve.net%2Ffrekvence1%2F2019%2F02%2Fseniori-610x411.png&amp;imgrefurl=https%3A%2F%2Fwww.frekvence1.cz%2Fclanky%2Fzpravy%2Fskvely-napad-domov-pro-seniory-pouzil-retro-zarizeni-pacientum-vraci-pamet.shtml&amp;docid=jvhsIamGpzLtbM&amp;tbnid=RBIg_xCsC9l-mM%3A&amp;vet=10ahUKEwjr5cXknJ_mAhXCCuwKHdjVBk4QMwhMKA4wDg..i&amp;w=610&amp;h=411&amp;bih=671&amp;biw=1371&amp;q=spole%C4%8Densk%C3%A9%20m%C3%ADstnosti%20v%20nemocnici&amp;ved=0ahUKEwjr5cXknJ_mAhXCCuwKHdjVBk4QMwhMKA4wDg&amp;iact=mrc&amp;uact=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745850"/>
            <a:ext cx="9036496" cy="1440161"/>
          </a:xfrm>
        </p:spPr>
        <p:txBody>
          <a:bodyPr>
            <a:noAutofit/>
          </a:bodyPr>
          <a:lstStyle/>
          <a:p>
            <a:pPr algn="ctr"/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cs-CZ" sz="3600" dirty="0">
                <a:solidFill>
                  <a:schemeClr val="accent1"/>
                </a:solidFill>
                <a:effectLst/>
                <a:latin typeface="+mn-lt"/>
              </a:rPr>
            </a:br>
            <a:endParaRPr lang="cs-CZ" sz="3600" dirty="0">
              <a:solidFill>
                <a:schemeClr val="accent1"/>
              </a:solidFill>
              <a:effectLst/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1" y="476672"/>
            <a:ext cx="8784977" cy="6192688"/>
          </a:xfrm>
        </p:spPr>
        <p:txBody>
          <a:bodyPr>
            <a:normAutofit/>
          </a:bodyPr>
          <a:lstStyle/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NP v geriatrii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IMOBILIZAČNÍ SYNDROM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400" b="1" dirty="0">
              <a:solidFill>
                <a:schemeClr val="tx2"/>
              </a:solidFill>
            </a:endParaRPr>
          </a:p>
          <a:p>
            <a:pPr algn="ctr"/>
            <a:r>
              <a:rPr lang="cs-CZ" sz="2400" b="1" dirty="0">
                <a:solidFill>
                  <a:schemeClr val="tx2"/>
                </a:solidFill>
              </a:rPr>
              <a:t>PhDr. Karolína Stuchlíková, PhD.</a:t>
            </a:r>
          </a:p>
          <a:p>
            <a:pPr algn="ctr"/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2564904"/>
            <a:ext cx="4350715" cy="289520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Kožní systém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96855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Snižování kožního turgoru.</a:t>
            </a:r>
          </a:p>
          <a:p>
            <a:r>
              <a:rPr lang="cs-CZ" dirty="0"/>
              <a:t>Snižování pevnosti kůže.</a:t>
            </a:r>
          </a:p>
          <a:p>
            <a:r>
              <a:rPr lang="cs-CZ" dirty="0"/>
              <a:t>DEKUBITY (viz dále).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Prevence:</a:t>
            </a:r>
          </a:p>
          <a:p>
            <a:r>
              <a:rPr lang="cs-CZ" dirty="0"/>
              <a:t>Správná hygienická péče – </a:t>
            </a:r>
            <a:r>
              <a:rPr lang="cs-CZ" dirty="0">
                <a:solidFill>
                  <a:srgbClr val="FF0000"/>
                </a:solidFill>
              </a:rPr>
              <a:t>postup, péče na JIP…</a:t>
            </a:r>
          </a:p>
          <a:p>
            <a:r>
              <a:rPr lang="cs-CZ" dirty="0"/>
              <a:t>Péče o pokožku - ????</a:t>
            </a:r>
          </a:p>
          <a:p>
            <a:r>
              <a:rPr lang="cs-CZ" dirty="0"/>
              <a:t>Polohování.</a:t>
            </a:r>
          </a:p>
          <a:p>
            <a:r>
              <a:rPr lang="cs-CZ" dirty="0"/>
              <a:t>Masáže.</a:t>
            </a:r>
          </a:p>
          <a:p>
            <a:r>
              <a:rPr lang="cs-CZ" dirty="0"/>
              <a:t>Antidekubitní pomůcky a matrace.</a:t>
            </a:r>
          </a:p>
          <a:p>
            <a:r>
              <a:rPr lang="cs-CZ" dirty="0" err="1"/>
              <a:t>Dostaek</a:t>
            </a:r>
            <a:r>
              <a:rPr lang="cs-CZ" dirty="0"/>
              <a:t> tekutin.</a:t>
            </a:r>
          </a:p>
          <a:p>
            <a:r>
              <a:rPr lang="cs-CZ" dirty="0"/>
              <a:t>Správní výživa (</a:t>
            </a:r>
            <a:r>
              <a:rPr lang="cs-CZ" dirty="0" err="1"/>
              <a:t>sipping</a:t>
            </a:r>
            <a:r>
              <a:rPr lang="cs-CZ" dirty="0"/>
              <a:t>) – nutriční terapeut. </a:t>
            </a:r>
          </a:p>
        </p:txBody>
      </p:sp>
    </p:spTree>
    <p:extLst>
      <p:ext uri="{BB962C8B-B14F-4D97-AF65-F5344CB8AC3E}">
        <p14:creationId xmlns:p14="http://schemas.microsoft.com/office/powerpoint/2010/main" val="3703829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Nervový systém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968552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Zmatenost, ospalost, neklid a deprese = </a:t>
            </a:r>
            <a:r>
              <a:rPr lang="cs-CZ" sz="2400" b="1" dirty="0">
                <a:solidFill>
                  <a:schemeClr val="accent1"/>
                </a:solidFill>
              </a:rPr>
              <a:t>následek nedostatku psychických, smyslových a pohybových podnětů.</a:t>
            </a:r>
          </a:p>
          <a:p>
            <a:pPr algn="just"/>
            <a:r>
              <a:rPr lang="cs-CZ" sz="2400" dirty="0"/>
              <a:t>Nedostatečná orientace??</a:t>
            </a:r>
          </a:p>
          <a:p>
            <a:pPr algn="just"/>
            <a:r>
              <a:rPr lang="cs-CZ" sz="2400" dirty="0"/>
              <a:t>Spánková inverze.</a:t>
            </a:r>
          </a:p>
          <a:p>
            <a:pPr algn="just"/>
            <a:r>
              <a:rPr lang="cs-CZ" sz="2400" dirty="0"/>
              <a:t>Neschopnost koncentrace a rozhodování se.</a:t>
            </a:r>
          </a:p>
          <a:p>
            <a:pPr marL="0" indent="0" algn="just">
              <a:buNone/>
            </a:pPr>
            <a:endParaRPr lang="cs-CZ" sz="24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cs-CZ" sz="2400" b="1" dirty="0">
                <a:solidFill>
                  <a:srgbClr val="FF0000"/>
                </a:solidFill>
              </a:rPr>
              <a:t>Prevence:</a:t>
            </a:r>
          </a:p>
          <a:p>
            <a:pPr algn="just"/>
            <a:r>
              <a:rPr lang="cs-CZ" sz="2400" dirty="0"/>
              <a:t>Zajistit sociální kontakt???</a:t>
            </a:r>
          </a:p>
          <a:p>
            <a:pPr algn="just"/>
            <a:r>
              <a:rPr lang="cs-CZ" sz="2400" dirty="0"/>
              <a:t>Masáže.</a:t>
            </a:r>
          </a:p>
          <a:p>
            <a:pPr algn="just"/>
            <a:r>
              <a:rPr lang="cs-CZ" sz="2400" dirty="0"/>
              <a:t>Bazální stimulace.</a:t>
            </a:r>
          </a:p>
          <a:p>
            <a:pPr algn="just"/>
            <a:r>
              <a:rPr lang="cs-CZ" sz="2400" dirty="0"/>
              <a:t>Denní program pro každého pacienta. </a:t>
            </a:r>
          </a:p>
        </p:txBody>
      </p:sp>
    </p:spTree>
    <p:extLst>
      <p:ext uri="{BB962C8B-B14F-4D97-AF65-F5344CB8AC3E}">
        <p14:creationId xmlns:p14="http://schemas.microsoft.com/office/powerpoint/2010/main" val="751652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REHABILITACE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935480"/>
            <a:ext cx="8856984" cy="4661872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Součástí KOP.</a:t>
            </a:r>
          </a:p>
          <a:p>
            <a:pPr algn="just"/>
            <a:r>
              <a:rPr lang="cs-CZ" dirty="0"/>
              <a:t>Nutná spolupráce ošetřovatelského týmu.</a:t>
            </a:r>
          </a:p>
          <a:p>
            <a:pPr algn="just"/>
            <a:r>
              <a:rPr lang="cs-CZ" dirty="0"/>
              <a:t>Aktivní ošetřování  zamezení vzniku komplikací a vzniku sekundárních změn. </a:t>
            </a:r>
          </a:p>
          <a:p>
            <a:pPr algn="just"/>
            <a:r>
              <a:rPr lang="cs-CZ" dirty="0"/>
              <a:t>Cíl: </a:t>
            </a:r>
            <a:r>
              <a:rPr lang="cs-CZ" b="1" dirty="0">
                <a:solidFill>
                  <a:srgbClr val="0070C0"/>
                </a:solidFill>
              </a:rPr>
              <a:t>obnovení, zlepšení, udržení funkcí a nahrazení ztracených či poškozených funkcí.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8664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r>
              <a:rPr lang="cs-CZ" sz="4800" b="1" dirty="0"/>
              <a:t> 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br>
              <a:rPr lang="cs-CZ" dirty="0"/>
            </a:b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Vítkovice </a:t>
            </a:r>
            <a:r>
              <a:rPr lang="cs-CZ"/>
              <a:t>- nemocnice</a:t>
            </a:r>
            <a:endParaRPr lang="cs-CZ" dirty="0"/>
          </a:p>
        </p:txBody>
      </p:sp>
      <p:sp>
        <p:nvSpPr>
          <p:cNvPr id="5" name="AutoShape 3" descr="Výsledek obrázku pro společenské místnosti v nemocnici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802" y="2148860"/>
            <a:ext cx="5916396" cy="3973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Imobilizační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8398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2400" b="1" dirty="0">
                <a:solidFill>
                  <a:srgbClr val="FF0000"/>
                </a:solidFill>
              </a:rPr>
              <a:t>Soubor příznaků</a:t>
            </a:r>
            <a:r>
              <a:rPr lang="cs-CZ" sz="2400" dirty="0"/>
              <a:t>, které vznikají u člověka dlouhodobě upoutaného na lůžku, s omezením pohybu.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2400" b="1" dirty="0">
                <a:solidFill>
                  <a:schemeClr val="accent1"/>
                </a:solidFill>
              </a:rPr>
              <a:t>„syndrom z </a:t>
            </a:r>
            <a:r>
              <a:rPr lang="cs-CZ" sz="2400" b="1" dirty="0" err="1">
                <a:solidFill>
                  <a:schemeClr val="accent1"/>
                </a:solidFill>
              </a:rPr>
              <a:t>inaktivity</a:t>
            </a:r>
            <a:r>
              <a:rPr lang="cs-CZ" sz="2400" b="1" dirty="0">
                <a:solidFill>
                  <a:schemeClr val="accent1"/>
                </a:solidFill>
              </a:rPr>
              <a:t>“</a:t>
            </a:r>
          </a:p>
          <a:p>
            <a:pPr marL="0" indent="0" algn="ctr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u="sng" dirty="0">
                <a:solidFill>
                  <a:schemeClr val="accent1"/>
                </a:solidFill>
              </a:rPr>
              <a:t>Příznaky:</a:t>
            </a:r>
          </a:p>
          <a:p>
            <a:r>
              <a:rPr lang="cs-CZ" sz="2400" b="1" dirty="0"/>
              <a:t>KVS</a:t>
            </a:r>
          </a:p>
          <a:p>
            <a:r>
              <a:rPr lang="cs-CZ" sz="2400" b="1" dirty="0"/>
              <a:t>Pohybového aparátu</a:t>
            </a:r>
          </a:p>
          <a:p>
            <a:r>
              <a:rPr lang="cs-CZ" sz="2400" b="1" dirty="0"/>
              <a:t>Respiračního systému</a:t>
            </a:r>
          </a:p>
          <a:p>
            <a:r>
              <a:rPr lang="cs-CZ" sz="2400" b="1" dirty="0"/>
              <a:t>Metabolického systému</a:t>
            </a:r>
          </a:p>
          <a:p>
            <a:r>
              <a:rPr lang="cs-CZ" sz="2400" b="1" dirty="0"/>
              <a:t>Trávicího sytému</a:t>
            </a:r>
          </a:p>
          <a:p>
            <a:r>
              <a:rPr lang="cs-CZ" sz="2400" b="1" dirty="0"/>
              <a:t>Močového systému</a:t>
            </a:r>
          </a:p>
          <a:p>
            <a:r>
              <a:rPr lang="cs-CZ" sz="2400" b="1" dirty="0"/>
              <a:t>Kožního systému</a:t>
            </a:r>
          </a:p>
          <a:p>
            <a:r>
              <a:rPr lang="cs-CZ" sz="2400" b="1" dirty="0"/>
              <a:t>Nervového systému</a:t>
            </a:r>
          </a:p>
        </p:txBody>
      </p:sp>
    </p:spTree>
    <p:extLst>
      <p:ext uri="{BB962C8B-B14F-4D97-AF65-F5344CB8AC3E}">
        <p14:creationId xmlns:p14="http://schemas.microsoft.com/office/powerpoint/2010/main" val="63342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cs-CZ" sz="3200" dirty="0"/>
              <a:t>Ohrožené skupiny 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4839816"/>
          </a:xfrm>
        </p:spPr>
        <p:txBody>
          <a:bodyPr/>
          <a:lstStyle/>
          <a:p>
            <a:r>
              <a:rPr lang="cs-CZ" dirty="0"/>
              <a:t>Senioři a dlouhodobě nemocní P.</a:t>
            </a:r>
          </a:p>
          <a:p>
            <a:r>
              <a:rPr lang="cs-CZ" dirty="0"/>
              <a:t>První změny už za </a:t>
            </a:r>
            <a:r>
              <a:rPr lang="cs-CZ" b="1" dirty="0">
                <a:solidFill>
                  <a:srgbClr val="FF0000"/>
                </a:solidFill>
                <a:latin typeface="+mj-lt"/>
              </a:rPr>
              <a:t>36</a:t>
            </a:r>
            <a:r>
              <a:rPr lang="cs-CZ" b="1" dirty="0">
                <a:solidFill>
                  <a:srgbClr val="FF0000"/>
                </a:solidFill>
              </a:rPr>
              <a:t> hodin </a:t>
            </a:r>
            <a:r>
              <a:rPr lang="cs-CZ" dirty="0"/>
              <a:t>za úplného klidu na lůžku.</a:t>
            </a:r>
          </a:p>
          <a:p>
            <a:r>
              <a:rPr lang="cs-CZ" b="1" dirty="0">
                <a:solidFill>
                  <a:srgbClr val="FF0000"/>
                </a:solidFill>
                <a:latin typeface="+mj-lt"/>
              </a:rPr>
              <a:t>7-10 dní </a:t>
            </a:r>
            <a:r>
              <a:rPr lang="cs-CZ" dirty="0"/>
              <a:t>– patologické změny – vznik imobilizačního syndromu.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>
                <a:solidFill>
                  <a:srgbClr val="0070C0"/>
                </a:solidFill>
              </a:rPr>
              <a:t>AKUTNÍ IS – do 10 dnů.</a:t>
            </a:r>
          </a:p>
          <a:p>
            <a:r>
              <a:rPr lang="cs-CZ" b="1" dirty="0">
                <a:solidFill>
                  <a:srgbClr val="0070C0"/>
                </a:solidFill>
              </a:rPr>
              <a:t>CHRONICKÝ – po 10. dnech.</a:t>
            </a:r>
          </a:p>
        </p:txBody>
      </p:sp>
    </p:spTree>
    <p:extLst>
      <p:ext uri="{BB962C8B-B14F-4D97-AF65-F5344CB8AC3E}">
        <p14:creationId xmlns:p14="http://schemas.microsoft.com/office/powerpoint/2010/main" val="32974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Kardiovaskulární systém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968552"/>
          </a:xfrm>
        </p:spPr>
        <p:txBody>
          <a:bodyPr>
            <a:normAutofit/>
          </a:bodyPr>
          <a:lstStyle/>
          <a:p>
            <a:r>
              <a:rPr lang="cs-CZ" dirty="0"/>
              <a:t>Riziková skupina P – varixy, ateroskleróza.</a:t>
            </a:r>
          </a:p>
          <a:p>
            <a:r>
              <a:rPr lang="cs-CZ" dirty="0"/>
              <a:t>Po </a:t>
            </a:r>
            <a:r>
              <a:rPr lang="cs-CZ" dirty="0">
                <a:latin typeface="+mj-lt"/>
              </a:rPr>
              <a:t>3. </a:t>
            </a:r>
            <a:r>
              <a:rPr lang="cs-CZ" dirty="0"/>
              <a:t>hod. na lůžku – patrné změny v žilním systému.</a:t>
            </a:r>
          </a:p>
          <a:p>
            <a:r>
              <a:rPr lang="cs-CZ" dirty="0"/>
              <a:t>Insuficience žilních chlopní.</a:t>
            </a:r>
          </a:p>
          <a:p>
            <a:r>
              <a:rPr lang="cs-CZ" dirty="0"/>
              <a:t>Vzniká TEN.</a:t>
            </a:r>
          </a:p>
          <a:p>
            <a:r>
              <a:rPr lang="cs-CZ" dirty="0"/>
              <a:t>Atrofie myokardu</a:t>
            </a:r>
          </a:p>
          <a:p>
            <a:r>
              <a:rPr lang="cs-CZ" dirty="0">
                <a:solidFill>
                  <a:srgbClr val="FF0000"/>
                </a:solidFill>
              </a:rPr>
              <a:t>Ortostatická hypotenze </a:t>
            </a:r>
            <a:r>
              <a:rPr lang="cs-CZ" dirty="0"/>
              <a:t>– mžitky, nauzea, točení hlavy….</a:t>
            </a:r>
          </a:p>
          <a:p>
            <a:r>
              <a:rPr lang="cs-CZ" dirty="0"/>
              <a:t>Sklon k tachykardii.</a:t>
            </a:r>
          </a:p>
        </p:txBody>
      </p:sp>
    </p:spTree>
    <p:extLst>
      <p:ext uri="{BB962C8B-B14F-4D97-AF65-F5344CB8AC3E}">
        <p14:creationId xmlns:p14="http://schemas.microsoft.com/office/powerpoint/2010/main" val="412086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/>
              <a:t>Kardiovaskulární systém - </a:t>
            </a:r>
            <a:r>
              <a:rPr lang="cs-CZ" sz="3200" b="1" dirty="0">
                <a:solidFill>
                  <a:srgbClr val="FF0000"/>
                </a:solidFill>
              </a:rPr>
              <a:t>prevence</a:t>
            </a:r>
            <a:endParaRPr lang="cs-CZ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040560"/>
          </a:xfrm>
        </p:spPr>
        <p:txBody>
          <a:bodyPr>
            <a:normAutofit/>
          </a:bodyPr>
          <a:lstStyle/>
          <a:p>
            <a:pPr algn="just"/>
            <a:endParaRPr lang="cs-CZ" sz="1200" dirty="0"/>
          </a:p>
          <a:p>
            <a:pPr algn="just"/>
            <a:r>
              <a:rPr lang="cs-CZ" sz="2400" dirty="0"/>
              <a:t>Polohování????</a:t>
            </a:r>
          </a:p>
          <a:p>
            <a:pPr algn="just"/>
            <a:r>
              <a:rPr lang="cs-CZ" sz="2400" dirty="0"/>
              <a:t>Dostatek tekutin – BT, HD.</a:t>
            </a:r>
          </a:p>
          <a:p>
            <a:pPr algn="just"/>
            <a:r>
              <a:rPr lang="cs-CZ" sz="2400" dirty="0"/>
              <a:t>Aktivní a pasivní RHB???</a:t>
            </a:r>
          </a:p>
          <a:p>
            <a:pPr algn="just"/>
            <a:r>
              <a:rPr lang="cs-CZ" sz="2400" dirty="0"/>
              <a:t>Kontroly DKK - bandáže</a:t>
            </a:r>
          </a:p>
          <a:p>
            <a:pPr marL="0" indent="0" algn="just">
              <a:buNone/>
            </a:pPr>
            <a:r>
              <a:rPr lang="cs-CZ" sz="2400" dirty="0"/>
              <a:t>– </a:t>
            </a:r>
            <a:r>
              <a:rPr lang="cs-CZ" sz="2400" b="1" u="sng" dirty="0" err="1">
                <a:solidFill>
                  <a:schemeClr val="accent1"/>
                </a:solidFill>
              </a:rPr>
              <a:t>krátkotažné</a:t>
            </a:r>
            <a:r>
              <a:rPr lang="cs-CZ" sz="2400" dirty="0"/>
              <a:t>, které působí stejným tlakem po celé délce končetiny (ležící pacienti).</a:t>
            </a:r>
          </a:p>
          <a:p>
            <a:pPr marL="0" indent="0" algn="just">
              <a:buNone/>
            </a:pPr>
            <a:r>
              <a:rPr lang="cs-CZ" sz="2400" dirty="0"/>
              <a:t>– </a:t>
            </a:r>
            <a:r>
              <a:rPr lang="cs-CZ" sz="2400" b="1" u="sng" dirty="0" err="1">
                <a:solidFill>
                  <a:schemeClr val="accent1"/>
                </a:solidFill>
              </a:rPr>
              <a:t>vysokotažné</a:t>
            </a:r>
            <a:r>
              <a:rPr lang="cs-CZ" sz="2400" b="1" u="sng" dirty="0">
                <a:solidFill>
                  <a:schemeClr val="accent1"/>
                </a:solidFill>
              </a:rPr>
              <a:t> </a:t>
            </a:r>
            <a:r>
              <a:rPr lang="cs-CZ" sz="2400" dirty="0"/>
              <a:t>– nejvyšší tlak je v oblasti kotníků a směrem nahoru se snižuje (chodící pacienti).</a:t>
            </a:r>
          </a:p>
          <a:p>
            <a:pPr algn="just"/>
            <a:r>
              <a:rPr lang="cs-CZ" sz="2400" dirty="0" err="1"/>
              <a:t>Miniheparinizace</a:t>
            </a:r>
            <a:r>
              <a:rPr lang="cs-CZ" sz="2400" dirty="0"/>
              <a:t>???????</a:t>
            </a:r>
          </a:p>
          <a:p>
            <a:pPr algn="just"/>
            <a:endParaRPr lang="cs-CZ" sz="2400" dirty="0"/>
          </a:p>
          <a:p>
            <a:pPr algn="just"/>
            <a:endParaRPr lang="cs-CZ" dirty="0"/>
          </a:p>
          <a:p>
            <a:pPr algn="just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Pohybový aparát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96855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Pokles svalové síly.</a:t>
            </a:r>
          </a:p>
          <a:p>
            <a:r>
              <a:rPr lang="cs-CZ" dirty="0"/>
              <a:t>Snížení kloubní pohyblivosti, riziko ztuhlosti – </a:t>
            </a:r>
            <a:r>
              <a:rPr lang="cs-CZ" b="1" dirty="0">
                <a:solidFill>
                  <a:srgbClr val="FF0000"/>
                </a:solidFill>
              </a:rPr>
              <a:t>ankylóza</a:t>
            </a:r>
            <a:r>
              <a:rPr lang="cs-CZ" dirty="0"/>
              <a:t>.</a:t>
            </a:r>
          </a:p>
          <a:p>
            <a:r>
              <a:rPr lang="cs-CZ" dirty="0"/>
              <a:t>Zkracování šlach a svalů – </a:t>
            </a:r>
            <a:r>
              <a:rPr lang="cs-CZ" b="1" dirty="0">
                <a:solidFill>
                  <a:srgbClr val="FF0000"/>
                </a:solidFill>
              </a:rPr>
              <a:t>kontraktury</a:t>
            </a:r>
            <a:r>
              <a:rPr lang="cs-CZ" dirty="0"/>
              <a:t>.</a:t>
            </a:r>
          </a:p>
          <a:p>
            <a:r>
              <a:rPr lang="cs-CZ" b="1" dirty="0">
                <a:solidFill>
                  <a:srgbClr val="FF0000"/>
                </a:solidFill>
              </a:rPr>
              <a:t>Osteoporóza</a:t>
            </a:r>
            <a:r>
              <a:rPr lang="cs-CZ" dirty="0"/>
              <a:t> – patologické zlomeniny.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Prevence:</a:t>
            </a:r>
          </a:p>
          <a:p>
            <a:r>
              <a:rPr lang="cs-CZ" dirty="0"/>
              <a:t>Správné polohování.</a:t>
            </a:r>
          </a:p>
          <a:p>
            <a:r>
              <a:rPr lang="cs-CZ" dirty="0"/>
              <a:t>RHB.</a:t>
            </a:r>
          </a:p>
          <a:p>
            <a:r>
              <a:rPr lang="cs-CZ" dirty="0"/>
              <a:t>Masáže.</a:t>
            </a:r>
          </a:p>
          <a:p>
            <a:r>
              <a:rPr lang="cs-CZ" dirty="0"/>
              <a:t>Dostatek tekutin, bílkovin a vitamín D.</a:t>
            </a:r>
          </a:p>
          <a:p>
            <a:r>
              <a:rPr lang="cs-CZ" dirty="0"/>
              <a:t>Včasná </a:t>
            </a:r>
            <a:r>
              <a:rPr lang="cs-CZ" dirty="0" err="1"/>
              <a:t>obilizace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6599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Respirační systém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968552"/>
          </a:xfrm>
        </p:spPr>
        <p:txBody>
          <a:bodyPr>
            <a:normAutofit fontScale="92500"/>
          </a:bodyPr>
          <a:lstStyle/>
          <a:p>
            <a:r>
              <a:rPr lang="cs-CZ" dirty="0"/>
              <a:t>Omezené pohybu hrudníku.</a:t>
            </a:r>
          </a:p>
          <a:p>
            <a:r>
              <a:rPr lang="cs-CZ" dirty="0"/>
              <a:t>Klesá vitální kapacity plic.</a:t>
            </a:r>
          </a:p>
          <a:p>
            <a:r>
              <a:rPr lang="cs-CZ" dirty="0"/>
              <a:t>Povrchové dýchání.</a:t>
            </a:r>
          </a:p>
          <a:p>
            <a:r>
              <a:rPr lang="cs-CZ" dirty="0"/>
              <a:t>Vznik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atelektázy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– nevzdušnost plicní tkáně. </a:t>
            </a:r>
          </a:p>
          <a:p>
            <a:r>
              <a:rPr lang="cs-CZ" b="1" dirty="0">
                <a:solidFill>
                  <a:srgbClr val="FF0000"/>
                </a:solidFill>
              </a:rPr>
              <a:t>Bronchopneumonie</a:t>
            </a:r>
            <a:r>
              <a:rPr lang="cs-CZ" dirty="0"/>
              <a:t> – zhoršená ventilace, vykašlávání sputa???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Prevence:</a:t>
            </a:r>
          </a:p>
          <a:p>
            <a:r>
              <a:rPr lang="cs-CZ" dirty="0"/>
              <a:t>Dechová RHB – </a:t>
            </a:r>
            <a:r>
              <a:rPr lang="cs-CZ" dirty="0" err="1"/>
              <a:t>Acapella</a:t>
            </a:r>
            <a:r>
              <a:rPr lang="cs-CZ" dirty="0"/>
              <a:t>. </a:t>
            </a:r>
          </a:p>
          <a:p>
            <a:r>
              <a:rPr lang="cs-CZ" dirty="0"/>
              <a:t>Polohování.</a:t>
            </a:r>
          </a:p>
          <a:p>
            <a:r>
              <a:rPr lang="cs-CZ" dirty="0"/>
              <a:t>Dostatek tekutin.</a:t>
            </a:r>
          </a:p>
          <a:p>
            <a:r>
              <a:rPr lang="cs-CZ" dirty="0"/>
              <a:t>Vibrační a poklepové masáže. </a:t>
            </a:r>
          </a:p>
        </p:txBody>
      </p:sp>
    </p:spTree>
    <p:extLst>
      <p:ext uri="{BB962C8B-B14F-4D97-AF65-F5344CB8AC3E}">
        <p14:creationId xmlns:p14="http://schemas.microsoft.com/office/powerpoint/2010/main" val="705894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Metabolický systém a GIT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96855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Pokles motility střev– zácpa </a:t>
            </a:r>
            <a:r>
              <a:rPr lang="cs-CZ" b="1" dirty="0">
                <a:solidFill>
                  <a:schemeClr val="accent1"/>
                </a:solidFill>
              </a:rPr>
              <a:t>(prevence)?</a:t>
            </a:r>
          </a:p>
          <a:p>
            <a:r>
              <a:rPr lang="cs-CZ" dirty="0"/>
              <a:t>Snížený přísun energie = zpomalení metabolismu.</a:t>
            </a:r>
          </a:p>
          <a:p>
            <a:r>
              <a:rPr lang="cs-CZ" dirty="0"/>
              <a:t>Nedostatek bílkovin – otok končetin.</a:t>
            </a:r>
          </a:p>
          <a:p>
            <a:r>
              <a:rPr lang="cs-CZ" dirty="0"/>
              <a:t>Anorexie – snížená chuť.</a:t>
            </a:r>
          </a:p>
          <a:p>
            <a:r>
              <a:rPr lang="cs-CZ" dirty="0"/>
              <a:t>Malnutrice – snížený příjem bílkovin.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Prevence:</a:t>
            </a:r>
          </a:p>
          <a:p>
            <a:r>
              <a:rPr lang="cs-CZ" dirty="0"/>
              <a:t>Dieta – obsah bílkovin a vlákniny.</a:t>
            </a:r>
          </a:p>
          <a:p>
            <a:r>
              <a:rPr lang="cs-CZ" dirty="0"/>
              <a:t>Dostatek vitamínů a minerálů.</a:t>
            </a:r>
          </a:p>
          <a:p>
            <a:r>
              <a:rPr lang="cs-CZ" dirty="0"/>
              <a:t>Dostatek tekutin.</a:t>
            </a:r>
          </a:p>
          <a:p>
            <a:r>
              <a:rPr lang="cs-CZ" dirty="0"/>
              <a:t>Péče o vyprazdňování.</a:t>
            </a:r>
          </a:p>
        </p:txBody>
      </p:sp>
    </p:spTree>
    <p:extLst>
      <p:ext uri="{BB962C8B-B14F-4D97-AF65-F5344CB8AC3E}">
        <p14:creationId xmlns:p14="http://schemas.microsoft.com/office/powerpoint/2010/main" val="990933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+mn-lt"/>
              </a:rPr>
              <a:t>Močový systém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968552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Infekce močových cest??? PMK???</a:t>
            </a:r>
          </a:p>
          <a:p>
            <a:r>
              <a:rPr lang="cs-CZ" dirty="0"/>
              <a:t>Retence moče (snížení svalového </a:t>
            </a:r>
            <a:r>
              <a:rPr lang="cs-CZ" dirty="0" err="1"/>
              <a:t>tonusu</a:t>
            </a:r>
            <a:r>
              <a:rPr lang="cs-CZ" dirty="0"/>
              <a:t>, nepřirozená poloha při močení…)</a:t>
            </a:r>
          </a:p>
          <a:p>
            <a:r>
              <a:rPr lang="cs-CZ" dirty="0"/>
              <a:t>Ledvinové kameny.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Prevence:</a:t>
            </a:r>
          </a:p>
          <a:p>
            <a:r>
              <a:rPr lang="cs-CZ" dirty="0"/>
              <a:t>Podpora vyprazdňování??</a:t>
            </a:r>
          </a:p>
          <a:p>
            <a:r>
              <a:rPr lang="cs-CZ" dirty="0"/>
              <a:t>Polohování.</a:t>
            </a:r>
          </a:p>
          <a:p>
            <a:r>
              <a:rPr lang="cs-CZ" dirty="0"/>
              <a:t>Dostatek tekutin.</a:t>
            </a:r>
          </a:p>
          <a:p>
            <a:r>
              <a:rPr lang="cs-CZ" dirty="0"/>
              <a:t>Správná poloha při močení.</a:t>
            </a:r>
          </a:p>
          <a:p>
            <a:r>
              <a:rPr lang="cs-CZ" dirty="0"/>
              <a:t>Omezit cévkování.</a:t>
            </a:r>
          </a:p>
          <a:p>
            <a:r>
              <a:rPr lang="cs-CZ" dirty="0"/>
              <a:t>U PMK – správné umístění močového sáčku.</a:t>
            </a:r>
          </a:p>
        </p:txBody>
      </p:sp>
    </p:spTree>
    <p:extLst>
      <p:ext uri="{BB962C8B-B14F-4D97-AF65-F5344CB8AC3E}">
        <p14:creationId xmlns:p14="http://schemas.microsoft.com/office/powerpoint/2010/main" val="658300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1790</TotalTime>
  <Words>559</Words>
  <Application>Microsoft Office PowerPoint</Application>
  <PresentationFormat>Předvádění na obrazovce (4:3)</PresentationFormat>
  <Paragraphs>141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Tok</vt:lpstr>
      <vt:lpstr>          </vt:lpstr>
      <vt:lpstr>Imobilizační syndrom</vt:lpstr>
      <vt:lpstr>Ohrožené skupiny P</vt:lpstr>
      <vt:lpstr>Kardiovaskulární systém</vt:lpstr>
      <vt:lpstr>Kardiovaskulární systém - prevence</vt:lpstr>
      <vt:lpstr>Pohybový aparát</vt:lpstr>
      <vt:lpstr>Respirační systém</vt:lpstr>
      <vt:lpstr>Metabolický systém a GIT</vt:lpstr>
      <vt:lpstr>Močový systém</vt:lpstr>
      <vt:lpstr>Kožní systém</vt:lpstr>
      <vt:lpstr>Nervový systém</vt:lpstr>
      <vt:lpstr>REHABILITACE</vt:lpstr>
      <vt:lpstr>   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Neurogenní dysfagie</dc:title>
  <dc:creator>Stuchlíková Karolína</dc:creator>
  <cp:lastModifiedBy>Stuchlíková, Karolína</cp:lastModifiedBy>
  <cp:revision>200</cp:revision>
  <cp:lastPrinted>2019-12-04T18:35:11Z</cp:lastPrinted>
  <dcterms:created xsi:type="dcterms:W3CDTF">2014-08-21T16:20:12Z</dcterms:created>
  <dcterms:modified xsi:type="dcterms:W3CDTF">2020-09-18T19:45:42Z</dcterms:modified>
</cp:coreProperties>
</file>