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324" r:id="rId3"/>
    <p:sldId id="339" r:id="rId4"/>
    <p:sldId id="340" r:id="rId5"/>
    <p:sldId id="341" r:id="rId6"/>
    <p:sldId id="311" r:id="rId7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157" d="100"/>
          <a:sy n="157" d="100"/>
        </p:scale>
        <p:origin x="1948" y="-17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63DD3-C320-4B3D-8C90-806F0B23798B}" type="datetimeFigureOut">
              <a:rPr lang="cs-CZ" smtClean="0"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2B7D0-DE21-4FDB-8FAE-722F8EBF6C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567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B0D29-9A06-45B2-979B-94E6DAE90199}" type="datetimeFigureOut">
              <a:rPr lang="cs-CZ" smtClean="0"/>
              <a:t>18.09.2020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006C4-0491-4F8B-A2CF-7C5D055730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926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www.medial.cz/content/files/medial/images/verathon/bvi_6400.jpg&amp;imgrefurl=http://www.medial.cz/pro-profesionaly/pc-689-uz-mereni-objemu-mocoveho-mechyre&amp;docid=1hyo8MxsBvy1fM&amp;tbnid=-eCEHspt6RFfgM:&amp;vet=10ahUKEwjrsNiwrp_mAhVJaFAKHYKDC94QMwhaKAgwCA..i&amp;w=182&amp;h=273&amp;bih=671&amp;biw=1371&amp;q=mo%C4%8Dov%C3%BD%20m%C4%9Bch%C3%BD%C5%99%20%20-%20m%C4%9B%C5%99%C3%ADc%C3%A1%20p%C5%99%C3%ADstroj&amp;ved=0ahUKEwjrsNiwrp_mAhVJaFAKHYKDC94QMwhaKAgwCA&amp;iact=mrc&amp;uact=8" TargetMode="External"/><Relationship Id="rId2" Type="http://schemas.openxmlformats.org/officeDocument/2006/relationships/hyperlink" Target="https://www.google.com/imgres?imgurl=https://m.actve.net/frekvence1/2019/02/seniori-610x411.png&amp;imgrefurl=https://www.frekvence1.cz/clanky/zpravy/skvely-napad-domov-pro-seniory-pouzil-retro-zarizeni-pacientum-vraci-pamet.shtml&amp;docid=jvhsIamGpzLtbM&amp;tbnid=RBIg_xCsC9l-mM:&amp;vet=10ahUKEwjr5cXknJ_mAhXCCuwKHdjVBk4QMwhMKA4wDg..i&amp;w=610&amp;h=411&amp;bih=671&amp;biw=1371&amp;q=spole%C4%8Densk%C3%A9%20m%C3%ADstnosti%20v%20nemocnici&amp;ved=0ahUKEwjr5cXknJ_mAhXCCuwKHdjVBk4QMwhMKA4wDg&amp;iact=mrc&amp;uact=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745850"/>
            <a:ext cx="9036496" cy="1440161"/>
          </a:xfrm>
        </p:spPr>
        <p:txBody>
          <a:bodyPr>
            <a:noAutofit/>
          </a:bodyPr>
          <a:lstStyle/>
          <a:p>
            <a:pPr algn="ctr"/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cs-CZ" sz="3600" dirty="0">
                <a:solidFill>
                  <a:schemeClr val="accent1"/>
                </a:solidFill>
                <a:effectLst/>
                <a:latin typeface="+mn-lt"/>
              </a:rPr>
            </a:br>
            <a:endParaRPr lang="cs-CZ" sz="3600" dirty="0">
              <a:solidFill>
                <a:schemeClr val="accent1"/>
              </a:solidFill>
              <a:effectLst/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1" y="476672"/>
            <a:ext cx="8784977" cy="6192688"/>
          </a:xfrm>
        </p:spPr>
        <p:txBody>
          <a:bodyPr>
            <a:normAutofit/>
          </a:bodyPr>
          <a:lstStyle/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NP v geriatrii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INKONTINENCE MOČI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400" b="1" dirty="0">
              <a:solidFill>
                <a:schemeClr val="tx2"/>
              </a:solidFill>
            </a:endParaRPr>
          </a:p>
          <a:p>
            <a:pPr algn="ctr"/>
            <a:r>
              <a:rPr lang="cs-CZ" sz="2400" b="1" dirty="0">
                <a:solidFill>
                  <a:schemeClr val="tx2"/>
                </a:solidFill>
              </a:rPr>
              <a:t>PhDr. Karolína Stuchlíková, PhD.</a:t>
            </a:r>
          </a:p>
          <a:p>
            <a:pPr algn="ctr"/>
            <a:endParaRPr lang="cs-CZ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708920"/>
            <a:ext cx="3473861" cy="23116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endParaRPr lang="cs-CZ" sz="32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839816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b="1" dirty="0">
                <a:solidFill>
                  <a:srgbClr val="FF0000"/>
                </a:solidFill>
              </a:rPr>
              <a:t>Neschopnost kontrolovat odtok moči = pomočování.</a:t>
            </a:r>
            <a:endParaRPr lang="cs-CZ" sz="2400" b="1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cs-CZ" sz="2400" b="1" u="sng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cs-CZ" sz="2400" b="1" dirty="0">
                <a:solidFill>
                  <a:schemeClr val="accent1"/>
                </a:solidFill>
              </a:rPr>
              <a:t>Faktory u geriatrických pacientů:</a:t>
            </a:r>
          </a:p>
          <a:p>
            <a:pPr algn="just"/>
            <a:r>
              <a:rPr lang="cs-CZ" sz="2400" dirty="0"/>
              <a:t>Omezená možnost pohybu.</a:t>
            </a:r>
          </a:p>
          <a:p>
            <a:pPr algn="just"/>
            <a:r>
              <a:rPr lang="cs-CZ" sz="2400" dirty="0"/>
              <a:t>Zevní faktory – dlouhá cesta na toaletu, špatné osvětlené chodby, obtížně uvolnitelný oděv).</a:t>
            </a:r>
          </a:p>
          <a:p>
            <a:pPr algn="just"/>
            <a:r>
              <a:rPr lang="cs-CZ" sz="2400" dirty="0"/>
              <a:t>Kognitivní omezení – centrum.</a:t>
            </a:r>
          </a:p>
          <a:p>
            <a:pPr algn="just"/>
            <a:r>
              <a:rPr lang="cs-CZ" sz="2400" dirty="0"/>
              <a:t>Komunikační omezení.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/>
              <a:t>                                                                   </a:t>
            </a:r>
            <a:r>
              <a:rPr lang="cs-CZ" sz="2400" b="1" dirty="0">
                <a:solidFill>
                  <a:srgbClr val="FF0000"/>
                </a:solidFill>
              </a:rPr>
              <a:t>ELIMINACE 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r>
              <a:rPr lang="cs-CZ" sz="2400" dirty="0"/>
              <a:t>                                     ošetřovatelský personál                   rodina</a:t>
            </a:r>
          </a:p>
        </p:txBody>
      </p:sp>
      <p:sp>
        <p:nvSpPr>
          <p:cNvPr id="4" name="Šipka dolů 3"/>
          <p:cNvSpPr/>
          <p:nvPr/>
        </p:nvSpPr>
        <p:spPr>
          <a:xfrm rot="16200000">
            <a:off x="1151620" y="3969060"/>
            <a:ext cx="864096" cy="2088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H="1">
            <a:off x="5076056" y="5445224"/>
            <a:ext cx="1008112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6156176" y="5445224"/>
            <a:ext cx="1512168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42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cs-CZ" sz="3200" dirty="0"/>
              <a:t>Inkontinence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5832648"/>
          </a:xfrm>
        </p:spPr>
        <p:txBody>
          <a:bodyPr>
            <a:noAutofit/>
          </a:bodyPr>
          <a:lstStyle/>
          <a:p>
            <a:pPr algn="just"/>
            <a:r>
              <a:rPr lang="cs-CZ" sz="2400" b="1" dirty="0">
                <a:solidFill>
                  <a:srgbClr val="FF0000"/>
                </a:solidFill>
              </a:rPr>
              <a:t>Stresová </a:t>
            </a:r>
            <a:r>
              <a:rPr lang="cs-CZ" sz="2400" dirty="0"/>
              <a:t>– zvýšení tlaku na močový měchýř (zakašlání, smrkání, smích, zvednutí těžkého předmětu aj. </a:t>
            </a:r>
          </a:p>
          <a:p>
            <a:pPr marL="0" indent="0" algn="just">
              <a:buNone/>
            </a:pPr>
            <a:endParaRPr lang="cs-CZ" sz="2400" dirty="0"/>
          </a:p>
          <a:p>
            <a:pPr algn="just"/>
            <a:r>
              <a:rPr lang="cs-CZ" sz="2400" b="1" dirty="0">
                <a:solidFill>
                  <a:srgbClr val="FF0000"/>
                </a:solidFill>
              </a:rPr>
              <a:t>Urgentní </a:t>
            </a:r>
            <a:r>
              <a:rPr lang="cs-CZ" sz="2400" dirty="0"/>
              <a:t>(nutkavá) – náhlé intenzivní nutkání nucení na močení, následovně únik moči (časté buzení v noci).</a:t>
            </a:r>
            <a:r>
              <a:rPr lang="cs-CZ" sz="2400" b="1" dirty="0"/>
              <a:t> </a:t>
            </a:r>
            <a:r>
              <a:rPr lang="cs-CZ" sz="2400" dirty="0"/>
              <a:t>Pacient se obává, že se na toaletu nedostane včas.</a:t>
            </a:r>
          </a:p>
          <a:p>
            <a:pPr marL="0" indent="0" algn="just">
              <a:buNone/>
            </a:pPr>
            <a:endParaRPr lang="cs-CZ" sz="2400" dirty="0"/>
          </a:p>
          <a:p>
            <a:pPr algn="just"/>
            <a:r>
              <a:rPr lang="cs-CZ" sz="2400" b="1" dirty="0">
                <a:solidFill>
                  <a:srgbClr val="FF0000"/>
                </a:solidFill>
              </a:rPr>
              <a:t>Reflexní</a:t>
            </a:r>
            <a:r>
              <a:rPr lang="cs-CZ" sz="2400" dirty="0"/>
              <a:t> – nechtěný únik moče z </a:t>
            </a:r>
            <a:r>
              <a:rPr lang="cs-CZ" sz="2400" dirty="0" err="1"/>
              <a:t>uretry</a:t>
            </a:r>
            <a:r>
              <a:rPr lang="cs-CZ" sz="2400" dirty="0"/>
              <a:t> abnormální aktivitou </a:t>
            </a:r>
            <a:r>
              <a:rPr lang="cs-CZ" sz="2400" dirty="0" err="1"/>
              <a:t>mišního</a:t>
            </a:r>
            <a:r>
              <a:rPr lang="cs-CZ" sz="2400" dirty="0"/>
              <a:t> centra za nepřítomnosti běžných pocitů – </a:t>
            </a:r>
            <a:r>
              <a:rPr lang="cs-CZ" sz="2400" dirty="0" err="1"/>
              <a:t>mišní</a:t>
            </a:r>
            <a:r>
              <a:rPr lang="cs-CZ" sz="2400" dirty="0"/>
              <a:t> léze, poškození CNS…</a:t>
            </a:r>
          </a:p>
          <a:p>
            <a:pPr marL="0" indent="0" algn="just">
              <a:buNone/>
            </a:pPr>
            <a:endParaRPr lang="cs-CZ" sz="2400" dirty="0"/>
          </a:p>
          <a:p>
            <a:pPr algn="just"/>
            <a:r>
              <a:rPr lang="cs-CZ" sz="2400" b="1" dirty="0">
                <a:solidFill>
                  <a:srgbClr val="FF0000"/>
                </a:solidFill>
              </a:rPr>
              <a:t>Paradoxní </a:t>
            </a:r>
            <a:r>
              <a:rPr lang="cs-CZ" sz="2400" dirty="0"/>
              <a:t>– MM je trvalé naplněn a moč odkapává. </a:t>
            </a:r>
          </a:p>
          <a:p>
            <a:pPr algn="just"/>
            <a:r>
              <a:rPr lang="cs-CZ" sz="2400" dirty="0"/>
              <a:t>Jejich kombinace.</a:t>
            </a:r>
          </a:p>
          <a:p>
            <a:pPr marL="0" indent="0" algn="just">
              <a:buNone/>
            </a:pPr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Jejich kombinace.</a:t>
            </a:r>
          </a:p>
        </p:txBody>
      </p:sp>
    </p:spTree>
    <p:extLst>
      <p:ext uri="{BB962C8B-B14F-4D97-AF65-F5344CB8AC3E}">
        <p14:creationId xmlns:p14="http://schemas.microsoft.com/office/powerpoint/2010/main" val="32974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Ošetřovatelské intervence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Navrhněte????</a:t>
            </a:r>
          </a:p>
        </p:txBody>
      </p:sp>
    </p:spTree>
    <p:extLst>
      <p:ext uri="{BB962C8B-B14F-4D97-AF65-F5344CB8AC3E}">
        <p14:creationId xmlns:p14="http://schemas.microsoft.com/office/powerpoint/2010/main" val="3365140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9400" y="704088"/>
            <a:ext cx="5318784" cy="5605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982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r>
              <a:rPr lang="cs-CZ" sz="4800" b="1" dirty="0"/>
              <a:t> 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24685" y="4473352"/>
            <a:ext cx="8229600" cy="5445224"/>
          </a:xfrm>
        </p:spPr>
        <p:txBody>
          <a:bodyPr>
            <a:normAutofit/>
          </a:bodyPr>
          <a:lstStyle/>
          <a:p>
            <a:pPr>
              <a:buNone/>
            </a:pPr>
            <a:br>
              <a:rPr lang="cs-CZ" dirty="0"/>
            </a:b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5" name="AutoShape 3" descr="Výsledek obrázku pro společenské místnosti v nemocnic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3" descr="Výsledek obrázku pro močový měchýř - měřící přístroj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211960" y="3212976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3768" y="2128837"/>
            <a:ext cx="3600400" cy="454052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1843</TotalTime>
  <Words>173</Words>
  <Application>Microsoft Office PowerPoint</Application>
  <PresentationFormat>Předvádění na obrazovce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Tok</vt:lpstr>
      <vt:lpstr>          </vt:lpstr>
      <vt:lpstr>Prezentace aplikace PowerPoint</vt:lpstr>
      <vt:lpstr>Inkontinence </vt:lpstr>
      <vt:lpstr>Ošetřovatelské intervence</vt:lpstr>
      <vt:lpstr>Prezentace aplikace PowerPoint</vt:lpstr>
      <vt:lpstr>   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Neurogenní dysfagie</dc:title>
  <dc:creator>Stuchlíková Karolína</dc:creator>
  <cp:lastModifiedBy>Stuchlíková, Karolína</cp:lastModifiedBy>
  <cp:revision>205</cp:revision>
  <cp:lastPrinted>2019-12-04T18:35:11Z</cp:lastPrinted>
  <dcterms:created xsi:type="dcterms:W3CDTF">2014-08-21T16:20:12Z</dcterms:created>
  <dcterms:modified xsi:type="dcterms:W3CDTF">2020-09-18T19:46:55Z</dcterms:modified>
</cp:coreProperties>
</file>