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82" r:id="rId7"/>
    <p:sldId id="283" r:id="rId8"/>
    <p:sldId id="275" r:id="rId9"/>
    <p:sldId id="277" r:id="rId10"/>
    <p:sldId id="276" r:id="rId11"/>
    <p:sldId id="278" r:id="rId12"/>
    <p:sldId id="280" r:id="rId13"/>
    <p:sldId id="261" r:id="rId14"/>
    <p:sldId id="281" r:id="rId15"/>
    <p:sldId id="270" r:id="rId16"/>
    <p:sldId id="271" r:id="rId17"/>
    <p:sldId id="272" r:id="rId18"/>
    <p:sldId id="273" r:id="rId19"/>
    <p:sldId id="274" r:id="rId20"/>
    <p:sldId id="262" r:id="rId21"/>
    <p:sldId id="263" r:id="rId22"/>
    <p:sldId id="264" r:id="rId23"/>
    <p:sldId id="265" r:id="rId24"/>
    <p:sldId id="267" r:id="rId25"/>
    <p:sldId id="268" r:id="rId26"/>
    <p:sldId id="269" r:id="rId27"/>
    <p:sldId id="279" r:id="rId28"/>
    <p:sldId id="284" r:id="rId29"/>
    <p:sldId id="266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A1F775E-97A1-44F1-844B-B65F88C92F80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DBA517A-E441-49C1-9565-0E8E41016D7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Pády ve stáří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PhDr. Karolína Stuchlíková, PhD.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 descr="C:\Users\stuchlikova\Desktop\pad2 001.jpg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8" t="13795" r="5725" b="38039"/>
          <a:stretch/>
        </p:blipFill>
        <p:spPr bwMode="auto">
          <a:xfrm>
            <a:off x="179513" y="320040"/>
            <a:ext cx="7848872" cy="65379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3788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2864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548680"/>
            <a:ext cx="7992888" cy="5907056"/>
          </a:xfrm>
        </p:spPr>
        <p:txBody>
          <a:bodyPr>
            <a:normAutofit/>
          </a:bodyPr>
          <a:lstStyle/>
          <a:p>
            <a:r>
              <a:rPr lang="cs-CZ" sz="2800" dirty="0"/>
              <a:t>Záznam do ošetřovatelské dokumentace.</a:t>
            </a:r>
          </a:p>
          <a:p>
            <a:r>
              <a:rPr lang="cs-CZ" sz="2800" dirty="0"/>
              <a:t>Vyjádřit se k problematice pádu – riziko pádu.</a:t>
            </a:r>
          </a:p>
          <a:p>
            <a:r>
              <a:rPr lang="cs-CZ" sz="2800" dirty="0"/>
              <a:t>Zaznamenat změnu rizika pádu. </a:t>
            </a:r>
          </a:p>
          <a:p>
            <a:r>
              <a:rPr lang="cs-CZ" sz="2800" dirty="0"/>
              <a:t>Zaznamenat </a:t>
            </a:r>
            <a:r>
              <a:rPr lang="cs-CZ" sz="2800" dirty="0">
                <a:solidFill>
                  <a:srgbClr val="FF0000"/>
                </a:solidFill>
              </a:rPr>
              <a:t>edukaci. 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08920"/>
            <a:ext cx="2918532" cy="382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35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6688" cy="588680"/>
          </a:xfrm>
        </p:spPr>
        <p:txBody>
          <a:bodyPr>
            <a:normAutofit/>
          </a:bodyPr>
          <a:lstStyle/>
          <a:p>
            <a:r>
              <a:rPr lang="cs-CZ" sz="2800" dirty="0"/>
              <a:t>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7704856" cy="5688632"/>
          </a:xfrm>
        </p:spPr>
        <p:txBody>
          <a:bodyPr/>
          <a:lstStyle/>
          <a:p>
            <a:r>
              <a:rPr lang="cs-CZ" sz="2400" dirty="0"/>
              <a:t>Co nejrychlejší orientace v prostoru.</a:t>
            </a:r>
          </a:p>
          <a:p>
            <a:r>
              <a:rPr lang="cs-CZ" sz="2400" dirty="0"/>
              <a:t>Zajistit preventivní opatření.</a:t>
            </a:r>
          </a:p>
          <a:p>
            <a:r>
              <a:rPr lang="cs-CZ" sz="2400" dirty="0"/>
              <a:t>Uložit pacienta na pokoj co nejblíže sesterny. </a:t>
            </a:r>
          </a:p>
          <a:p>
            <a:r>
              <a:rPr lang="cs-CZ" sz="2400" dirty="0"/>
              <a:t>Zabezpečit signalizační zařízení.</a:t>
            </a:r>
          </a:p>
          <a:p>
            <a:r>
              <a:rPr lang="cs-CZ" sz="2400" dirty="0"/>
              <a:t>Poučit pacienta o signalizaci.</a:t>
            </a:r>
          </a:p>
          <a:p>
            <a:r>
              <a:rPr lang="cs-CZ" sz="2400" dirty="0"/>
              <a:t>Zajistit noční osvětlení.</a:t>
            </a:r>
          </a:p>
          <a:p>
            <a:r>
              <a:rPr lang="cs-CZ" sz="2400" dirty="0"/>
              <a:t>Odstranit překážky na pokoji, oddělení.</a:t>
            </a:r>
          </a:p>
          <a:p>
            <a:r>
              <a:rPr lang="cs-CZ" sz="2400" dirty="0"/>
              <a:t>Uložit osobní věci a pomůcky, aby byly snadno dosažitelné. </a:t>
            </a:r>
          </a:p>
          <a:p>
            <a:r>
              <a:rPr lang="cs-CZ" sz="2400" dirty="0"/>
              <a:t>Nabádat pacienta k využití lokomočních pomůcek. </a:t>
            </a:r>
          </a:p>
          <a:p>
            <a:r>
              <a:rPr lang="cs-CZ" sz="2400" dirty="0"/>
              <a:t>Doporučit polohu při vstávání, </a:t>
            </a:r>
            <a:r>
              <a:rPr lang="cs-CZ" sz="2400" dirty="0" err="1"/>
              <a:t>vertikalizace</a:t>
            </a:r>
            <a:r>
              <a:rPr lang="cs-CZ" sz="2400" dirty="0"/>
              <a:t>. </a:t>
            </a:r>
          </a:p>
          <a:p>
            <a:r>
              <a:rPr lang="cs-CZ" sz="2400" dirty="0"/>
              <a:t>Dopomáhat inkontinentnímu pacientovi.</a:t>
            </a:r>
          </a:p>
          <a:p>
            <a:r>
              <a:rPr lang="cs-CZ" sz="2400" dirty="0"/>
              <a:t>Poučit o užívaných lécích a NÚ a jiné.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4587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</a:t>
            </a:r>
            <a:r>
              <a:rPr lang="cs-CZ" dirty="0" err="1"/>
              <a:t>pÁdu</a:t>
            </a:r>
            <a:r>
              <a:rPr lang="cs-CZ" dirty="0"/>
              <a:t> pacienta </a:t>
            </a:r>
            <a:br>
              <a:rPr lang="cs-CZ" dirty="0"/>
            </a:br>
            <a:r>
              <a:rPr lang="cs-CZ" dirty="0"/>
              <a:t>V nemocnici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059944"/>
          </a:xfrm>
        </p:spPr>
        <p:txBody>
          <a:bodyPr>
            <a:normAutofit/>
          </a:bodyPr>
          <a:lstStyle/>
          <a:p>
            <a:pPr algn="just"/>
            <a:r>
              <a:rPr lang="cs-CZ" sz="2800" dirty="0"/>
              <a:t>Nepokoušet se pacienta zvedat a zvedat vzhůru, nechejte sesunout k zemi.</a:t>
            </a:r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dirty="0"/>
              <a:t>Ke každému pádu je nutné </a:t>
            </a:r>
            <a:r>
              <a:rPr lang="cs-CZ" b="1" dirty="0">
                <a:solidFill>
                  <a:srgbClr val="FF0000"/>
                </a:solidFill>
              </a:rPr>
              <a:t>přivolat lékaře</a:t>
            </a:r>
            <a:r>
              <a:rPr lang="cs-CZ" dirty="0"/>
              <a:t>, který provede základní vyšetření, eventuelně ošetření. Lékař zjišťuje činnost v době pádu, zda se cítil dobře, jestli měl palpitaci, závrať, bolest.  Je důležité zjistit, zda pacient při pádu </a:t>
            </a:r>
            <a:r>
              <a:rPr lang="cs-CZ" b="1" dirty="0">
                <a:solidFill>
                  <a:srgbClr val="FF0000"/>
                </a:solidFill>
              </a:rPr>
              <a:t>neztratil vědomí</a:t>
            </a:r>
            <a:r>
              <a:rPr lang="cs-CZ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/>
          <a:lstStyle/>
          <a:p>
            <a:pPr algn="just"/>
            <a:r>
              <a:rPr lang="cs-CZ" dirty="0"/>
              <a:t>Po pádu musíme ihned změřit fyziologické funkce, zjistit mentální stav, pohyblivost končetin, všimnout si oděrek, hematomů. </a:t>
            </a:r>
            <a:r>
              <a:rPr lang="cs-CZ" u="sng" dirty="0">
                <a:solidFill>
                  <a:srgbClr val="FF0000"/>
                </a:solidFill>
              </a:rPr>
              <a:t>Je důležité vyslechnout nejen pacienta, ale </a:t>
            </a:r>
            <a:br>
              <a:rPr lang="cs-CZ" u="sng" dirty="0">
                <a:solidFill>
                  <a:srgbClr val="FF0000"/>
                </a:solidFill>
              </a:rPr>
            </a:br>
            <a:r>
              <a:rPr lang="cs-CZ" u="sng" dirty="0">
                <a:solidFill>
                  <a:srgbClr val="FF0000"/>
                </a:solidFill>
              </a:rPr>
              <a:t>i svědky pádu.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Zajistit první ošetření spolu s lékařem.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Záznam do dokumentace.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Zjistit příčiny pádu a zabezpečit opatření zabraňující opakovanému pádu. </a:t>
            </a:r>
          </a:p>
        </p:txBody>
      </p:sp>
    </p:spTree>
    <p:extLst>
      <p:ext uri="{BB962C8B-B14F-4D97-AF65-F5344CB8AC3E}">
        <p14:creationId xmlns:p14="http://schemas.microsoft.com/office/powerpoint/2010/main" val="3739802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</a:t>
            </a:r>
            <a:r>
              <a:rPr lang="cs-CZ" dirty="0" err="1"/>
              <a:t>pÁdu</a:t>
            </a:r>
            <a:r>
              <a:rPr lang="cs-CZ" dirty="0"/>
              <a:t> pacienta </a:t>
            </a:r>
            <a:br>
              <a:rPr lang="cs-CZ" dirty="0"/>
            </a:br>
            <a:r>
              <a:rPr lang="cs-CZ" dirty="0"/>
              <a:t>V nemocnici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Dále je nutné provést záznam o pádu do zdravotnické dokumentace, kde je nutno vyplnit Záznam o pádu a odeslat Hlášení pádu pacienta náměstkyni pro ošetřovatelskou péči, managementu kvality aj. </a:t>
            </a:r>
          </a:p>
          <a:p>
            <a:r>
              <a:rPr lang="cs-CZ" dirty="0" err="1">
                <a:solidFill>
                  <a:srgbClr val="FF0000"/>
                </a:solidFill>
              </a:rPr>
              <a:t>Mimořadné</a:t>
            </a:r>
            <a:r>
              <a:rPr lang="cs-CZ" dirty="0">
                <a:solidFill>
                  <a:srgbClr val="FF0000"/>
                </a:solidFill>
              </a:rPr>
              <a:t> událostí.</a:t>
            </a:r>
          </a:p>
          <a:p>
            <a:r>
              <a:rPr lang="cs-CZ" dirty="0">
                <a:solidFill>
                  <a:srgbClr val="FF0000"/>
                </a:solidFill>
              </a:rPr>
              <a:t>Provozní deník.</a:t>
            </a:r>
          </a:p>
        </p:txBody>
      </p:sp>
      <p:pic>
        <p:nvPicPr>
          <p:cNvPr id="2050" name="Picture 2" descr="C:\Users\Jarmila\AppData\Local\Microsoft\Windows\Temporary Internet Files\Content.IE5\WE2567Z2\MC90015044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437112"/>
            <a:ext cx="1797050" cy="178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Users\Jarmila\AppData\Local\Microsoft\Windows\Temporary Internet Files\Content.IE5\WE2567Z2\MC9002510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4152" y="4509120"/>
            <a:ext cx="1347788" cy="2200275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pádu v domácím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Vždy je dobré zachovat klid a prozkoumat, zda se něco vážnějšího nestalo a člověk bude moci vstát.</a:t>
            </a:r>
          </a:p>
          <a:p>
            <a:pPr algn="just"/>
            <a:r>
              <a:rPr lang="cs-CZ" b="1" dirty="0"/>
              <a:t>Pokud je člověk zraněný  a má bolest</a:t>
            </a:r>
            <a:r>
              <a:rPr lang="cs-CZ" dirty="0"/>
              <a:t>, která mu znemožňuje pohyb je nutno </a:t>
            </a:r>
            <a:r>
              <a:rPr lang="cs-CZ" b="1" dirty="0">
                <a:solidFill>
                  <a:srgbClr val="FF0000"/>
                </a:solidFill>
              </a:rPr>
              <a:t>přivolat pomoc.</a:t>
            </a:r>
            <a:r>
              <a:rPr lang="cs-CZ" dirty="0"/>
              <a:t> Ideální je, pokud má člověk u sebe </a:t>
            </a:r>
            <a:r>
              <a:rPr lang="cs-CZ" dirty="0">
                <a:solidFill>
                  <a:srgbClr val="FF0000"/>
                </a:solidFill>
              </a:rPr>
              <a:t>tlačítko nouzového volání</a:t>
            </a:r>
            <a:r>
              <a:rPr lang="cs-CZ" dirty="0"/>
              <a:t>, které pouze stiskne. Pokud jej nemá je dobré „doplazit“ se k telefonu. Pokud není telefon snažíme se bouchat např. na sousedovu zeď a hlasitě voláme o pomoc.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pádu v domácím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Je dobré snažit se dostat na měkčí a teplejší povrch, pokud právě na něm člověk neupadl.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Neprochladnout, snažit se něčím přikrýt, snažit se neležet pod oknem či v průvanu.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Snažit se pohybovat, nezůstávat příliš dlouho v jedné poloze. Pokud je to jen trochu možné, otáčet se a hýbat alespoň těmi končetinami, kterými hýbat lze. 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pádu v domácím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Nezůstávat ve vlhku způsobeném např. tím, že člověku odešla moč. Snažit se posunout </a:t>
            </a:r>
            <a:br>
              <a:rPr lang="cs-CZ" dirty="0"/>
            </a:br>
            <a:r>
              <a:rPr lang="cs-CZ" dirty="0"/>
              <a:t>o kus dál, nebo překrýt mokrou plochu novinami či látkou.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– </a:t>
            </a:r>
            <a:r>
              <a:rPr lang="cs-CZ" b="1" dirty="0">
                <a:solidFill>
                  <a:srgbClr val="FF0000"/>
                </a:solidFill>
              </a:rPr>
              <a:t>dekubity!!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Postup po pádu v domácím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/>
              <a:t>Pokud člověk není zraněn a je schopen vstát </a:t>
            </a:r>
            <a:r>
              <a:rPr lang="cs-CZ" dirty="0"/>
              <a:t>doporučuje se nevstávat najednou, ale nejdříve se přetočit, kleknout si na kolena </a:t>
            </a:r>
            <a:br>
              <a:rPr lang="cs-CZ" dirty="0"/>
            </a:br>
            <a:r>
              <a:rPr lang="cs-CZ" dirty="0"/>
              <a:t>a opřít se rukama o zem. Takto po čtyřech se přesunout k nejbližšímu kusu nábytku, opatrně se zvedat a posadit se. Dále se doporučuje chvíli odpočívat v sedě a teprve potom opatrně vstát.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b="1" dirty="0">
                <a:solidFill>
                  <a:srgbClr val="FF0000"/>
                </a:solidFill>
              </a:rPr>
              <a:t>Při jakékoli pochybnosti volat lékaře!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Stáří dožene každého z nás a přináší mnoho změn v našem organismu. Častokrát to jsou změny nechtěné. Jednou z těchto nechtěných změn </a:t>
            </a:r>
            <a:r>
              <a:rPr lang="cs-CZ" b="1" dirty="0">
                <a:solidFill>
                  <a:srgbClr val="FF0000"/>
                </a:solidFill>
              </a:rPr>
              <a:t>jsou časté a opakované pády,</a:t>
            </a:r>
            <a:r>
              <a:rPr lang="cs-CZ" dirty="0"/>
              <a:t> které jsou příčinou významné </a:t>
            </a:r>
            <a:r>
              <a:rPr lang="cs-CZ" u="sng" dirty="0"/>
              <a:t>sekundární morbidity, </a:t>
            </a:r>
            <a:r>
              <a:rPr lang="cs-CZ" u="sng" dirty="0" err="1"/>
              <a:t>disability</a:t>
            </a:r>
            <a:r>
              <a:rPr lang="cs-CZ" u="sng" dirty="0"/>
              <a:t> a mortality</a:t>
            </a:r>
            <a:r>
              <a:rPr lang="cs-CZ" dirty="0"/>
              <a:t>. Pády ve stáří představují jeden ze závažných </a:t>
            </a:r>
            <a:r>
              <a:rPr lang="cs-CZ" b="1" dirty="0">
                <a:solidFill>
                  <a:srgbClr val="FF0000"/>
                </a:solidFill>
              </a:rPr>
              <a:t>zdravotně sociálních problémů</a:t>
            </a:r>
            <a:r>
              <a:rPr lang="cs-CZ" dirty="0"/>
              <a:t> seniorského věku. S věkem pádů přibývá. Důležitá je </a:t>
            </a:r>
            <a:r>
              <a:rPr lang="cs-CZ" b="1" dirty="0">
                <a:solidFill>
                  <a:srgbClr val="FF0000"/>
                </a:solidFill>
              </a:rPr>
              <a:t>prevence.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Důsledky pádů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Nejběžnějším zraněním v důsledku pádů jsou </a:t>
            </a:r>
            <a:r>
              <a:rPr lang="cs-CZ" b="1" dirty="0"/>
              <a:t>zlomeniny a odřeniny</a:t>
            </a:r>
            <a:r>
              <a:rPr lang="cs-CZ" dirty="0"/>
              <a:t>. Nejčastěji vznikají </a:t>
            </a:r>
            <a:r>
              <a:rPr lang="cs-CZ" b="1" dirty="0">
                <a:solidFill>
                  <a:srgbClr val="FF0000"/>
                </a:solidFill>
              </a:rPr>
              <a:t>fraktura krčku kosti stehenní </a:t>
            </a:r>
            <a:r>
              <a:rPr lang="cs-CZ" dirty="0"/>
              <a:t>a fraktura krčku obratlů. Vážnou komplikací pádu jsou </a:t>
            </a:r>
            <a:br>
              <a:rPr lang="cs-CZ" dirty="0"/>
            </a:br>
            <a:r>
              <a:rPr lang="cs-CZ" dirty="0"/>
              <a:t>i </a:t>
            </a:r>
            <a:r>
              <a:rPr lang="cs-CZ" b="1" dirty="0">
                <a:solidFill>
                  <a:srgbClr val="FF0000"/>
                </a:solidFill>
              </a:rPr>
              <a:t>kontuze měkkých tkání a hematomy</a:t>
            </a:r>
            <a:r>
              <a:rPr lang="cs-CZ" dirty="0"/>
              <a:t>. Hrozí však i jiná poranění způsobená pádem: deprese, úzkost, prochladnutí při nemožnosti vstát, dekubity vzniklé při dlouhém ležení na podlaze, omezení životních aktivit a ztráta soběstačnosti.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Komplikace pádů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u="sng" dirty="0"/>
              <a:t>Časné:</a:t>
            </a:r>
          </a:p>
          <a:p>
            <a:pPr>
              <a:buNone/>
            </a:pPr>
            <a:r>
              <a:rPr lang="cs-CZ" dirty="0"/>
              <a:t>- oděrka</a:t>
            </a:r>
          </a:p>
          <a:p>
            <a:pPr>
              <a:buNone/>
            </a:pPr>
            <a:r>
              <a:rPr lang="cs-CZ" dirty="0"/>
              <a:t>- sraženina</a:t>
            </a:r>
          </a:p>
          <a:p>
            <a:pPr>
              <a:buNone/>
            </a:pPr>
            <a:r>
              <a:rPr lang="cs-CZ" dirty="0"/>
              <a:t>- hematom</a:t>
            </a:r>
          </a:p>
          <a:p>
            <a:pPr>
              <a:buNone/>
            </a:pPr>
            <a:r>
              <a:rPr lang="cs-CZ" dirty="0"/>
              <a:t>- zlomenina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u="sng" dirty="0"/>
              <a:t>Pozdní:</a:t>
            </a:r>
          </a:p>
          <a:p>
            <a:pPr>
              <a:buNone/>
            </a:pPr>
            <a:r>
              <a:rPr lang="cs-CZ" dirty="0"/>
              <a:t>- částečná mobilita</a:t>
            </a:r>
          </a:p>
          <a:p>
            <a:pPr>
              <a:buNone/>
            </a:pPr>
            <a:r>
              <a:rPr lang="cs-CZ" dirty="0"/>
              <a:t>- úplná mobilita</a:t>
            </a:r>
          </a:p>
        </p:txBody>
      </p:sp>
      <p:pic>
        <p:nvPicPr>
          <p:cNvPr id="1026" name="obrázek 1" descr="C:\Users\Jarmil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149080"/>
            <a:ext cx="2166937" cy="21177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Pády v %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Důsledkem pádů bývá </a:t>
            </a:r>
            <a:r>
              <a:rPr lang="cs-CZ" b="1" dirty="0">
                <a:solidFill>
                  <a:srgbClr val="FF0000"/>
                </a:solidFill>
              </a:rPr>
              <a:t>v 10 % </a:t>
            </a:r>
            <a:r>
              <a:rPr lang="cs-CZ" b="1" dirty="0"/>
              <a:t>poranění hlavy a měkkých tkání</a:t>
            </a:r>
            <a:r>
              <a:rPr lang="cs-CZ" dirty="0"/>
              <a:t>. </a:t>
            </a:r>
            <a:r>
              <a:rPr lang="cs-CZ" b="1" dirty="0"/>
              <a:t>V </a:t>
            </a:r>
            <a:r>
              <a:rPr lang="cs-CZ" b="1" dirty="0">
                <a:solidFill>
                  <a:srgbClr val="FF0000"/>
                </a:solidFill>
              </a:rPr>
              <a:t>75 %</a:t>
            </a:r>
            <a:r>
              <a:rPr lang="cs-CZ" b="1" dirty="0"/>
              <a:t> vzniká zlomenina končetin.</a:t>
            </a:r>
            <a:r>
              <a:rPr lang="cs-CZ" dirty="0"/>
              <a:t> Zlomeniny vznikají vzhledem k osteoporóze u žen mnohem častěji než u mužů. </a:t>
            </a:r>
            <a:r>
              <a:rPr lang="cs-CZ" b="1" dirty="0">
                <a:solidFill>
                  <a:srgbClr val="FF0000"/>
                </a:solidFill>
              </a:rPr>
              <a:t>85 % </a:t>
            </a:r>
            <a:r>
              <a:rPr lang="cs-CZ" b="1" dirty="0"/>
              <a:t>fraktur seniorů vzniká při pádu</a:t>
            </a:r>
            <a:r>
              <a:rPr lang="cs-CZ" dirty="0"/>
              <a:t>. Z toho asi u 10 % padajících vznikne zlomenina krčku stehenní kosti, což vede </a:t>
            </a:r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k hospitalizaci </a:t>
            </a:r>
            <a:r>
              <a:rPr lang="cs-CZ" dirty="0"/>
              <a:t>nebo k prodloužení doby hospitalizace, což vede k </a:t>
            </a:r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zvýšení nákladů na péči a vyšší spotřebu zdravotnických služeb. </a:t>
            </a:r>
            <a:r>
              <a:rPr lang="cs-CZ" dirty="0"/>
              <a:t>Hospitalizováno je zhruba 5 % padajících seniorů. Pády jsou </a:t>
            </a:r>
            <a:r>
              <a:rPr lang="cs-CZ" b="1" dirty="0">
                <a:solidFill>
                  <a:srgbClr val="FF0000"/>
                </a:solidFill>
              </a:rPr>
              <a:t>nejčastější příčinou úmrtí</a:t>
            </a:r>
            <a:r>
              <a:rPr lang="cs-CZ" dirty="0"/>
              <a:t> u osob starších nad 65 let.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Prevence pádů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Důležité je identifikovat rizikového pacienta a stupeň jeho ohrožení pády. Na základě zjištěné míry rizika se aplikují příslušná opatření. </a:t>
            </a:r>
          </a:p>
          <a:p>
            <a:endParaRPr lang="cs-CZ" dirty="0"/>
          </a:p>
        </p:txBody>
      </p:sp>
      <p:pic>
        <p:nvPicPr>
          <p:cNvPr id="4098" name="Picture 2" descr="C:\Users\Jarmila\AppData\Local\Microsoft\Windows\Temporary Internet Files\Content.IE5\GTFE4FFW\MC9002298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797152"/>
            <a:ext cx="1806575" cy="1604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Prevence závažných důsledků pádu: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cs-CZ" dirty="0"/>
              <a:t>Při opakovaných pádech či významné nestabilitě (porucha chůze, závratě) využití </a:t>
            </a:r>
            <a:r>
              <a:rPr lang="cs-CZ" b="1" dirty="0">
                <a:solidFill>
                  <a:srgbClr val="FF0000"/>
                </a:solidFill>
              </a:rPr>
              <a:t>signalizačního zařízení pro tísňové volání</a:t>
            </a:r>
            <a:r>
              <a:rPr lang="cs-CZ" dirty="0"/>
              <a:t> pro případ nemožnosti postavení po pádu. </a:t>
            </a:r>
          </a:p>
          <a:p>
            <a:pPr algn="just">
              <a:buNone/>
            </a:pPr>
            <a:r>
              <a:rPr lang="cs-CZ" dirty="0"/>
              <a:t> </a:t>
            </a:r>
          </a:p>
          <a:p>
            <a:pPr lvl="0" algn="just"/>
            <a:r>
              <a:rPr lang="cs-CZ" dirty="0"/>
              <a:t>Při opakovaných pádech použití chráničů kyčlí proti zlomenině krčku stehenní kosti.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Prevence pádů jako takových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cs-CZ" b="1" dirty="0">
                <a:solidFill>
                  <a:srgbClr val="FF0000"/>
                </a:solidFill>
              </a:rPr>
              <a:t>Bezbariérová úprava prostředí </a:t>
            </a:r>
            <a:r>
              <a:rPr lang="cs-CZ" dirty="0"/>
              <a:t>– odstranění prahů </a:t>
            </a:r>
            <a:br>
              <a:rPr lang="cs-CZ" dirty="0"/>
            </a:br>
            <a:r>
              <a:rPr lang="cs-CZ" dirty="0"/>
              <a:t>a jiných překážek, které je třeba překračovat, jakými jsou v bytech zvláště přípojné kabely, menší kusy nábytku či odložené předměty, na ulicích úprava přechodů a obrubníků, v domech oprava schodišť.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b="1" dirty="0">
                <a:solidFill>
                  <a:srgbClr val="FF0000"/>
                </a:solidFill>
              </a:rPr>
              <a:t>Přehlednost prostředí </a:t>
            </a:r>
            <a:r>
              <a:rPr lang="cs-CZ" dirty="0"/>
              <a:t>– dobré osvětlení, barevné označení začátku a konce schodiště.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b="1" dirty="0">
                <a:solidFill>
                  <a:srgbClr val="FF0000"/>
                </a:solidFill>
              </a:rPr>
              <a:t>Protiskluzná opatření </a:t>
            </a:r>
            <a:r>
              <a:rPr lang="cs-CZ" dirty="0"/>
              <a:t>– zvláště v koupelnách, úklid podlahy bez leštění, odstranění malých koberečků, protiskluzné pásky na schodištích, nevycházení z bytu za náledí.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b="1" dirty="0">
                <a:solidFill>
                  <a:srgbClr val="FF0000"/>
                </a:solidFill>
              </a:rPr>
              <a:t>Opěrné pomůcky </a:t>
            </a:r>
            <a:r>
              <a:rPr lang="cs-CZ" dirty="0"/>
              <a:t>– madla, pevná zábradlí, chodítka, hole s protiskluznými hroty.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Prevence pádů jako takových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cs-CZ" dirty="0"/>
              <a:t>Pevné, dobře zavázané </a:t>
            </a:r>
            <a:r>
              <a:rPr lang="cs-CZ" b="1" dirty="0">
                <a:solidFill>
                  <a:srgbClr val="FF0000"/>
                </a:solidFill>
              </a:rPr>
              <a:t>boty</a:t>
            </a:r>
            <a:r>
              <a:rPr lang="cs-CZ" dirty="0"/>
              <a:t> bez vysokého podpatku!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dirty="0"/>
              <a:t>Opatrné vstávání zvláště po nočním klidu na lůžku, jako prevence pádu z poklesu krevního tlaku po postavení – je vhodné se nejprve posadit a počkat, pak svěsit nohy z lůžka a opět počkat, pak se postavit a počkat s přidržením o lůžko či stolek a teprve poté vykročit.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b="1" dirty="0">
                <a:solidFill>
                  <a:srgbClr val="FF0000"/>
                </a:solidFill>
              </a:rPr>
              <a:t>Péče o pohybový stereotyp </a:t>
            </a:r>
            <a:r>
              <a:rPr lang="cs-CZ" dirty="0"/>
              <a:t>– kvalitní fyzioterapie (rehabilitace) páteře a kloubů dolních končetin včetně kotníků. </a:t>
            </a:r>
          </a:p>
          <a:p>
            <a:pPr algn="just">
              <a:buNone/>
            </a:pPr>
            <a:endParaRPr lang="cs-CZ" dirty="0"/>
          </a:p>
          <a:p>
            <a:pPr lvl="0" algn="just"/>
            <a:r>
              <a:rPr lang="cs-CZ" dirty="0"/>
              <a:t>Péče o </a:t>
            </a:r>
            <a:r>
              <a:rPr lang="cs-CZ" b="1" dirty="0">
                <a:solidFill>
                  <a:srgbClr val="FF0000"/>
                </a:solidFill>
              </a:rPr>
              <a:t>přiměřený stav výživy a o dobrou svalovou sílu</a:t>
            </a:r>
            <a:r>
              <a:rPr lang="cs-CZ" dirty="0"/>
              <a:t>, posilování svalů významných pro stabilitu </a:t>
            </a:r>
            <a:br>
              <a:rPr lang="cs-CZ" dirty="0"/>
            </a:br>
            <a:r>
              <a:rPr lang="cs-CZ" dirty="0"/>
              <a:t>a chůzi.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628" y="-69854"/>
            <a:ext cx="7953828" cy="6526218"/>
          </a:xfrm>
        </p:spPr>
      </p:pic>
    </p:spTree>
    <p:extLst>
      <p:ext uri="{BB962C8B-B14F-4D97-AF65-F5344CB8AC3E}">
        <p14:creationId xmlns:p14="http://schemas.microsoft.com/office/powerpoint/2010/main" val="3903527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7632848" cy="5114968"/>
          </a:xfrm>
        </p:spPr>
        <p:txBody>
          <a:bodyPr/>
          <a:lstStyle/>
          <a:p>
            <a:r>
              <a:rPr lang="cs-CZ" dirty="0"/>
              <a:t>Každý pád je nutné pečlivě </a:t>
            </a:r>
            <a:r>
              <a:rPr lang="cs-CZ" b="1" dirty="0">
                <a:solidFill>
                  <a:srgbClr val="FF0000"/>
                </a:solidFill>
              </a:rPr>
              <a:t>dokumentovat</a:t>
            </a:r>
            <a:r>
              <a:rPr lang="cs-CZ" dirty="0"/>
              <a:t>.</a:t>
            </a:r>
          </a:p>
          <a:p>
            <a:r>
              <a:rPr lang="cs-CZ" dirty="0"/>
              <a:t>Úder do hlavy????? </a:t>
            </a:r>
            <a:r>
              <a:rPr lang="cs-CZ" b="1" dirty="0">
                <a:solidFill>
                  <a:srgbClr val="FF0000"/>
                </a:solidFill>
              </a:rPr>
              <a:t>Nepodceňovat.</a:t>
            </a:r>
          </a:p>
          <a:p>
            <a:r>
              <a:rPr lang="cs-CZ" b="1" dirty="0">
                <a:solidFill>
                  <a:srgbClr val="FF0000"/>
                </a:solidFill>
              </a:rPr>
              <a:t>Podávat analgetika???</a:t>
            </a:r>
          </a:p>
          <a:p>
            <a:pPr algn="just"/>
            <a:r>
              <a:rPr lang="cs-CZ" dirty="0"/>
              <a:t>Pátrat po faktorech, které mohly vyvolat pád.</a:t>
            </a:r>
          </a:p>
          <a:p>
            <a:pPr algn="just"/>
            <a:r>
              <a:rPr lang="cs-CZ" dirty="0"/>
              <a:t>Budování „sociální sítě“. (kontakt s rodinou..)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4077072"/>
            <a:ext cx="244827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i="1" dirty="0"/>
          </a:p>
          <a:p>
            <a:pPr algn="ctr">
              <a:buNone/>
            </a:pPr>
            <a:endParaRPr lang="cs-CZ" i="1" dirty="0"/>
          </a:p>
          <a:p>
            <a:pPr algn="ctr">
              <a:buNone/>
            </a:pPr>
            <a:r>
              <a:rPr lang="cs-CZ" i="1" dirty="0"/>
              <a:t>„Dbejme, aby nám stáří neudělalo vrásky také na duši, když je dělá na tváři.“</a:t>
            </a:r>
            <a:endParaRPr lang="cs-CZ" dirty="0"/>
          </a:p>
          <a:p>
            <a:pPr algn="ctr">
              <a:buNone/>
            </a:pPr>
            <a:r>
              <a:rPr lang="cs-CZ" i="1" dirty="0" err="1"/>
              <a:t>Michel</a:t>
            </a:r>
            <a:r>
              <a:rPr lang="cs-CZ" i="1" dirty="0"/>
              <a:t> de </a:t>
            </a:r>
            <a:r>
              <a:rPr lang="cs-CZ" i="1" dirty="0" err="1"/>
              <a:t>Montaigne</a:t>
            </a:r>
            <a:endParaRPr lang="cs-CZ" dirty="0"/>
          </a:p>
          <a:p>
            <a:pPr algn="ctr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Co je to pád?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Pád je </a:t>
            </a:r>
            <a:r>
              <a:rPr lang="cs-CZ" b="1" dirty="0">
                <a:solidFill>
                  <a:srgbClr val="FF0000"/>
                </a:solidFill>
              </a:rPr>
              <a:t>změna tělesné polohy</a:t>
            </a:r>
            <a:r>
              <a:rPr lang="cs-CZ" dirty="0"/>
              <a:t>, která končí kontaktem těla se zemí.  Může být doprovázen </a:t>
            </a:r>
            <a:r>
              <a:rPr lang="cs-CZ" b="1" dirty="0"/>
              <a:t>poruchou vědomí i poraněním</a:t>
            </a:r>
            <a:r>
              <a:rPr lang="cs-CZ" dirty="0"/>
              <a:t>. Pád je stav, kdy pacient neplánovaně klesne k podlaze. Pád sám o sobě není nemoc, ale </a:t>
            </a:r>
            <a:r>
              <a:rPr lang="cs-CZ" b="1" dirty="0">
                <a:solidFill>
                  <a:srgbClr val="FF0000"/>
                </a:solidFill>
              </a:rPr>
              <a:t>je symptomem</a:t>
            </a:r>
            <a:r>
              <a:rPr lang="cs-CZ" dirty="0"/>
              <a:t>, který by měl vést nejen k podrobnému vyšetření nemocného, ale i k zhodnocení rizika zevního prostředí.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výskyt pádů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Nejčastěji se pády vyskytují </a:t>
            </a:r>
            <a:r>
              <a:rPr lang="cs-CZ" dirty="0">
                <a:solidFill>
                  <a:srgbClr val="FF0000"/>
                </a:solidFill>
              </a:rPr>
              <a:t>ve věku mezi 70 až 80 lety</a:t>
            </a:r>
            <a:r>
              <a:rPr lang="cs-CZ" dirty="0"/>
              <a:t>. U třetiny pádů jde o pády opakované, jen asi čtvrtinu pádů registrují zdravotníci, lékaře navštíví senioři většinou jen v případě zranění. Z důvodu zlomenin a imobilizace seniora jsou pády vážnou příčinou sekundární morbidity. Jedním z hlavních mechanismů pádu je snížení schopnosti rychlé adaptace na měnící se a ztížené podmínky chůze, jako je například chůze na nerovném povrchu nebo chůze po schodech.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Příčiny pádů ve stáří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524858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sz="2900" dirty="0"/>
              <a:t>Vysoký věk a dezorientace.</a:t>
            </a:r>
          </a:p>
          <a:p>
            <a:pPr algn="just"/>
            <a:r>
              <a:rPr lang="cs-CZ" sz="2900" dirty="0"/>
              <a:t>Problémy s dýcháním, dušnost, endokrinní </a:t>
            </a:r>
            <a:br>
              <a:rPr lang="cs-CZ" sz="2900" dirty="0"/>
            </a:br>
            <a:r>
              <a:rPr lang="cs-CZ" sz="2900" dirty="0"/>
              <a:t>a metabolické poruchy včetně hypoglykemie </a:t>
            </a:r>
            <a:br>
              <a:rPr lang="cs-CZ" sz="2900" dirty="0"/>
            </a:br>
            <a:r>
              <a:rPr lang="cs-CZ" sz="2900" dirty="0"/>
              <a:t>a elektrolytové nerovnováhy.</a:t>
            </a:r>
          </a:p>
          <a:p>
            <a:pPr algn="just"/>
            <a:r>
              <a:rPr lang="cs-CZ" sz="2900" dirty="0"/>
              <a:t>Duševní poruchy, např. akutní psychóza, nemoci pohybového aparátu provázené slabostí, třesem, parézou a postižením kloubů, kardiovaskulární problémy, angina pectoris, posturální hypotenze </a:t>
            </a:r>
            <a:br>
              <a:rPr lang="cs-CZ" sz="2900" dirty="0"/>
            </a:br>
            <a:r>
              <a:rPr lang="cs-CZ" sz="2900" dirty="0"/>
              <a:t>a </a:t>
            </a:r>
            <a:r>
              <a:rPr lang="cs-CZ" sz="2900" dirty="0" err="1"/>
              <a:t>dysrytmie</a:t>
            </a:r>
            <a:r>
              <a:rPr lang="cs-CZ" sz="2900" dirty="0"/>
              <a:t>, neurologická onemocnění (TIA, CMP), parestezie a periferní neuropatie a samozřejmě užívání některých léků např. sedativ.</a:t>
            </a:r>
          </a:p>
          <a:p>
            <a:pPr algn="just"/>
            <a:r>
              <a:rPr lang="cs-CZ" sz="2900" dirty="0"/>
              <a:t>Alkohol, nedobře nazutá nebo nevhodně zvolená obuv, nebezpečné povrchy, prahy, kabely, vysoké obrubníky, výkopy, náledí, práce ve výškách, pády při brzdění dopravních prostředků, v nichž senior stojí atd. </a:t>
            </a:r>
          </a:p>
          <a:p>
            <a:pPr algn="just"/>
            <a:r>
              <a:rPr lang="cs-CZ" sz="2900" dirty="0"/>
              <a:t>Poruchy spánku a inkontinence.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r>
              <a:rPr lang="cs-CZ" dirty="0"/>
              <a:t>Rizikové faktory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Dospělost</a:t>
            </a:r>
          </a:p>
          <a:p>
            <a:r>
              <a:rPr lang="cs-CZ" dirty="0"/>
              <a:t>pády v OA</a:t>
            </a:r>
          </a:p>
          <a:p>
            <a:r>
              <a:rPr lang="cs-CZ" dirty="0" err="1"/>
              <a:t>pojizdný</a:t>
            </a:r>
            <a:r>
              <a:rPr lang="cs-CZ" dirty="0"/>
              <a:t> vozík</a:t>
            </a:r>
          </a:p>
          <a:p>
            <a:r>
              <a:rPr lang="cs-CZ" dirty="0" err="1"/>
              <a:t>pad</a:t>
            </a:r>
            <a:r>
              <a:rPr lang="cs-CZ" dirty="0"/>
              <a:t> 65 let</a:t>
            </a:r>
          </a:p>
          <a:p>
            <a:r>
              <a:rPr lang="cs-CZ" dirty="0"/>
              <a:t>protézy DK</a:t>
            </a:r>
          </a:p>
          <a:p>
            <a:r>
              <a:rPr lang="cs-CZ" dirty="0"/>
              <a:t>používání lokomočních prostředků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Kognitivní rizikové faktory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Medikace </a:t>
            </a:r>
          </a:p>
          <a:p>
            <a:pPr algn="just"/>
            <a:r>
              <a:rPr lang="cs-CZ" dirty="0"/>
              <a:t>Analgetika, opiáty, anestetika, antiepileptika, antihypertenziva, </a:t>
            </a:r>
            <a:r>
              <a:rPr lang="cs-CZ" dirty="0" err="1"/>
              <a:t>antiparkinsonika</a:t>
            </a:r>
            <a:r>
              <a:rPr lang="cs-CZ" dirty="0"/>
              <a:t>, diuretika, benzodiazepiny….</a:t>
            </a:r>
          </a:p>
        </p:txBody>
      </p:sp>
    </p:spTree>
    <p:extLst>
      <p:ext uri="{BB962C8B-B14F-4D97-AF65-F5344CB8AC3E}">
        <p14:creationId xmlns:p14="http://schemas.microsoft.com/office/powerpoint/2010/main" val="464605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76672"/>
            <a:ext cx="7300664" cy="597906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RF prostředí</a:t>
            </a:r>
          </a:p>
          <a:p>
            <a:r>
              <a:rPr lang="cs-CZ" dirty="0"/>
              <a:t>překážky různého typu</a:t>
            </a:r>
          </a:p>
          <a:p>
            <a:r>
              <a:rPr lang="cs-CZ" dirty="0"/>
              <a:t>neuspořádané prostředí</a:t>
            </a:r>
          </a:p>
          <a:p>
            <a:r>
              <a:rPr lang="cs-CZ" dirty="0"/>
              <a:t>neznámá místnost</a:t>
            </a:r>
          </a:p>
          <a:p>
            <a:r>
              <a:rPr lang="cs-CZ" dirty="0"/>
              <a:t>málo osvětlená místnost</a:t>
            </a:r>
          </a:p>
          <a:p>
            <a:r>
              <a:rPr lang="cs-CZ" dirty="0"/>
              <a:t>nepřítomnost protiskluzových pomůcek…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Tělesné RF</a:t>
            </a:r>
          </a:p>
          <a:p>
            <a:pPr algn="just"/>
            <a:r>
              <a:rPr lang="cs-CZ" dirty="0"/>
              <a:t>Akutní on., </a:t>
            </a:r>
            <a:r>
              <a:rPr lang="cs-CZ" dirty="0" err="1"/>
              <a:t>poperativí</a:t>
            </a:r>
            <a:r>
              <a:rPr lang="cs-CZ" dirty="0"/>
              <a:t> stavy, anémie, průjem, nespavost, slabost, nerovnováha, smyslové poruchy, problémy s chodidly aj.</a:t>
            </a:r>
          </a:p>
        </p:txBody>
      </p:sp>
    </p:spTree>
    <p:extLst>
      <p:ext uri="{BB962C8B-B14F-4D97-AF65-F5344CB8AC3E}">
        <p14:creationId xmlns:p14="http://schemas.microsoft.com/office/powerpoint/2010/main" val="99947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cs-CZ" dirty="0"/>
              <a:t>Pády v nemocnici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24744"/>
            <a:ext cx="7516688" cy="5330992"/>
          </a:xfrm>
        </p:spPr>
        <p:txBody>
          <a:bodyPr/>
          <a:lstStyle/>
          <a:p>
            <a:pPr algn="just"/>
            <a:r>
              <a:rPr lang="cs-CZ" dirty="0"/>
              <a:t>Nejčastější nežádoucí mimořádná událost.</a:t>
            </a:r>
          </a:p>
          <a:p>
            <a:pPr algn="just"/>
            <a:r>
              <a:rPr lang="cs-CZ" dirty="0"/>
              <a:t>Nejčastěji u pacientů </a:t>
            </a:r>
            <a:r>
              <a:rPr lang="cs-CZ" dirty="0">
                <a:solidFill>
                  <a:srgbClr val="FF0000"/>
                </a:solidFill>
              </a:rPr>
              <a:t>nad 65 let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Přijetí pacienta:</a:t>
            </a:r>
          </a:p>
          <a:p>
            <a:pPr algn="just"/>
            <a:r>
              <a:rPr lang="cs-CZ" dirty="0"/>
              <a:t>Zhodnotit riziko pádu – označení pacienta.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717032"/>
            <a:ext cx="1656184" cy="2381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996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r>
              <a:rPr lang="cs-CZ" sz="2800" dirty="0"/>
              <a:t>Riziko pádu: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7372672" cy="5475008"/>
          </a:xfrm>
        </p:spPr>
        <p:txBody>
          <a:bodyPr/>
          <a:lstStyle/>
          <a:p>
            <a:r>
              <a:rPr lang="cs-CZ" dirty="0"/>
              <a:t>při příjmu pacienta;</a:t>
            </a:r>
          </a:p>
          <a:p>
            <a:r>
              <a:rPr lang="cs-CZ" dirty="0"/>
              <a:t>při změně stavu (závratě, nevolnost, průjem);</a:t>
            </a:r>
          </a:p>
          <a:p>
            <a:r>
              <a:rPr lang="cs-CZ" dirty="0"/>
              <a:t>po změně medikace;</a:t>
            </a:r>
          </a:p>
          <a:p>
            <a:r>
              <a:rPr lang="cs-CZ" dirty="0"/>
              <a:t>po </a:t>
            </a:r>
            <a:r>
              <a:rPr lang="cs-CZ" dirty="0" err="1"/>
              <a:t>sedaci</a:t>
            </a:r>
            <a:r>
              <a:rPr lang="cs-CZ" dirty="0"/>
              <a:t>;</a:t>
            </a:r>
          </a:p>
          <a:p>
            <a:r>
              <a:rPr lang="cs-CZ" dirty="0"/>
              <a:t>po anestézii;</a:t>
            </a:r>
          </a:p>
          <a:p>
            <a:r>
              <a:rPr lang="cs-CZ" dirty="0"/>
              <a:t>po operaci;</a:t>
            </a:r>
          </a:p>
          <a:p>
            <a:r>
              <a:rPr lang="cs-CZ" dirty="0"/>
              <a:t>nejpozději 1x za týden.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779851"/>
            <a:ext cx="3216399" cy="3675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64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207</TotalTime>
  <Words>1551</Words>
  <Application>Microsoft Office PowerPoint</Application>
  <PresentationFormat>Předvádění na obrazovce (4:3)</PresentationFormat>
  <Paragraphs>147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Trebuchet MS</vt:lpstr>
      <vt:lpstr>Wingdings</vt:lpstr>
      <vt:lpstr>Wingdings 2</vt:lpstr>
      <vt:lpstr>Bohatý</vt:lpstr>
      <vt:lpstr>Pády ve stáří</vt:lpstr>
      <vt:lpstr>Úvod</vt:lpstr>
      <vt:lpstr>Co je to pád?</vt:lpstr>
      <vt:lpstr>výskyt pádů</vt:lpstr>
      <vt:lpstr>Příčiny pádů ve stáří</vt:lpstr>
      <vt:lpstr>Rizikové faktory</vt:lpstr>
      <vt:lpstr>Prezentace aplikace PowerPoint</vt:lpstr>
      <vt:lpstr>Pády v nemocnici</vt:lpstr>
      <vt:lpstr>Riziko pádu:</vt:lpstr>
      <vt:lpstr>Prezentace aplikace PowerPoint</vt:lpstr>
      <vt:lpstr>Prezentace aplikace PowerPoint</vt:lpstr>
      <vt:lpstr>Intervence</vt:lpstr>
      <vt:lpstr>Postup po pÁdu pacienta  V nemocnici</vt:lpstr>
      <vt:lpstr>Prezentace aplikace PowerPoint</vt:lpstr>
      <vt:lpstr>Postup po pÁdu pacienta  V nemocnici</vt:lpstr>
      <vt:lpstr>Postup po pádu v domácím prostředí</vt:lpstr>
      <vt:lpstr>Postup po pádu v domácím prostředí</vt:lpstr>
      <vt:lpstr>Postup po pádu v domácím prostředí</vt:lpstr>
      <vt:lpstr>Postup po pádu v domácím prostředí</vt:lpstr>
      <vt:lpstr>Důsledky pádů</vt:lpstr>
      <vt:lpstr>Komplikace pádů</vt:lpstr>
      <vt:lpstr>Pády v %</vt:lpstr>
      <vt:lpstr>Prevence pádů</vt:lpstr>
      <vt:lpstr>Prevence závažných důsledků pádu:</vt:lpstr>
      <vt:lpstr>Prevence pádů jako takových </vt:lpstr>
      <vt:lpstr>Prevence pádů jako takových</vt:lpstr>
      <vt:lpstr>Prezentace aplikace PowerPoint</vt:lpstr>
      <vt:lpstr>závěr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Pády ve stáří</dc:title>
  <dc:creator>Jarmila</dc:creator>
  <cp:lastModifiedBy>Stuchlíková, Karolína</cp:lastModifiedBy>
  <cp:revision>37</cp:revision>
  <dcterms:created xsi:type="dcterms:W3CDTF">2013-09-02T22:21:36Z</dcterms:created>
  <dcterms:modified xsi:type="dcterms:W3CDTF">2020-09-18T19:48:05Z</dcterms:modified>
</cp:coreProperties>
</file>