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67" r:id="rId12"/>
    <p:sldId id="273" r:id="rId13"/>
    <p:sldId id="274" r:id="rId14"/>
    <p:sldId id="275" r:id="rId15"/>
    <p:sldId id="276" r:id="rId16"/>
    <p:sldId id="270" r:id="rId17"/>
    <p:sldId id="271" r:id="rId18"/>
    <p:sldId id="269" r:id="rId19"/>
    <p:sldId id="277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19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       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        </a:t>
            </a:r>
            <a:r>
              <a:rPr lang="cs-CZ" sz="6000" b="1" dirty="0"/>
              <a:t>DEKUBITY</a:t>
            </a:r>
          </a:p>
          <a:p>
            <a:r>
              <a:rPr lang="cs-CZ" sz="6000" b="1" dirty="0"/>
              <a:t> </a:t>
            </a:r>
          </a:p>
          <a:p>
            <a:r>
              <a:rPr lang="cs-CZ" sz="2600" b="1" dirty="0"/>
              <a:t>PhDr. Karolína Stuchlíková, PhD.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Požadovaný  interval  indikátoru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>
                <a:latin typeface="Constantia" pitchFamily="18" charset="0"/>
              </a:rPr>
              <a:t>  </a:t>
            </a:r>
            <a:r>
              <a:rPr lang="cs-CZ" sz="2400" dirty="0">
                <a:latin typeface="Constantia" pitchFamily="18" charset="0"/>
              </a:rPr>
              <a:t>Statistický přehled indikátoru dekubitů.</a:t>
            </a:r>
          </a:p>
          <a:p>
            <a:pPr>
              <a:buNone/>
            </a:pPr>
            <a:r>
              <a:rPr lang="cs-CZ" sz="2400" dirty="0">
                <a:latin typeface="Constantia" pitchFamily="18" charset="0"/>
              </a:rPr>
              <a:t>   Kontrolní činnost.</a:t>
            </a:r>
          </a:p>
          <a:p>
            <a:pPr>
              <a:buNone/>
            </a:pPr>
            <a:endParaRPr lang="cs-CZ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effectLst/>
              </a:rPr>
              <a:t>Systém</a:t>
            </a:r>
            <a:r>
              <a:rPr lang="cs-CZ" sz="3600" b="1" dirty="0">
                <a:effectLst/>
              </a:rPr>
              <a:t> hlášení dekubitů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Constantia" pitchFamily="18" charset="0"/>
              </a:rPr>
              <a:t>Konzultantky.</a:t>
            </a:r>
          </a:p>
          <a:p>
            <a:r>
              <a:rPr lang="cs-CZ" sz="2400" dirty="0">
                <a:latin typeface="Constantia" pitchFamily="18" charset="0"/>
              </a:rPr>
              <a:t>Dokumentace.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9632" y="1412776"/>
            <a:ext cx="7674056" cy="4835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u="sng" dirty="0"/>
              <a:t>Pomůcky:</a:t>
            </a:r>
          </a:p>
          <a:p>
            <a:r>
              <a:rPr lang="cs-CZ" sz="2400" dirty="0"/>
              <a:t>OOPP</a:t>
            </a:r>
          </a:p>
          <a:p>
            <a:r>
              <a:rPr lang="cs-CZ" sz="2400" dirty="0"/>
              <a:t>Podložka pod ránu – nesterilní.</a:t>
            </a:r>
          </a:p>
          <a:p>
            <a:r>
              <a:rPr lang="cs-CZ" sz="2400" dirty="0"/>
              <a:t>Sterilní rouška na podložení rány – dle typu rány.</a:t>
            </a:r>
          </a:p>
          <a:p>
            <a:r>
              <a:rPr lang="cs-CZ" sz="2400" dirty="0"/>
              <a:t>Prostředek na </a:t>
            </a:r>
            <a:r>
              <a:rPr lang="cs-CZ" sz="2400" dirty="0" err="1"/>
              <a:t>oplach</a:t>
            </a:r>
            <a:r>
              <a:rPr lang="cs-CZ" sz="2400" dirty="0"/>
              <a:t> rány.</a:t>
            </a:r>
          </a:p>
          <a:p>
            <a:r>
              <a:rPr lang="cs-CZ" sz="2400" dirty="0"/>
              <a:t>Prostředky na ošetření rány (obvazy, </a:t>
            </a:r>
            <a:r>
              <a:rPr lang="cs-CZ" sz="2400" dirty="0" err="1"/>
              <a:t>kratí</a:t>
            </a:r>
            <a:r>
              <a:rPr lang="cs-CZ" sz="2400" dirty="0"/>
              <a:t>, náplastí).</a:t>
            </a:r>
          </a:p>
          <a:p>
            <a:r>
              <a:rPr lang="cs-CZ" sz="2400" dirty="0"/>
              <a:t>Sterilní tampóny. Nebo krytí.</a:t>
            </a:r>
          </a:p>
          <a:p>
            <a:r>
              <a:rPr lang="cs-CZ" sz="2400" dirty="0"/>
              <a:t>Sterilní zkumavky.</a:t>
            </a:r>
          </a:p>
          <a:p>
            <a:r>
              <a:rPr lang="cs-CZ" sz="2400" dirty="0"/>
              <a:t>Sterilní chirurgické nástroje.</a:t>
            </a:r>
          </a:p>
          <a:p>
            <a:r>
              <a:rPr lang="cs-CZ" sz="2400" dirty="0" err="1"/>
              <a:t>Emitní</a:t>
            </a:r>
            <a:r>
              <a:rPr lang="cs-CZ" sz="2400" dirty="0"/>
              <a:t> miska. </a:t>
            </a:r>
          </a:p>
          <a:p>
            <a:endParaRPr lang="cs-CZ" sz="2400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764704"/>
            <a:ext cx="7746064" cy="5483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u="sng" dirty="0"/>
              <a:t>Prostředky na oplachování:</a:t>
            </a:r>
          </a:p>
          <a:p>
            <a:r>
              <a:rPr lang="cs-CZ" sz="2400" dirty="0"/>
              <a:t>Vlažná voda ve sprše.</a:t>
            </a:r>
          </a:p>
          <a:p>
            <a:r>
              <a:rPr lang="cs-CZ" sz="2400" dirty="0"/>
              <a:t>Sterilní F1/1.</a:t>
            </a:r>
          </a:p>
          <a:p>
            <a:r>
              <a:rPr lang="cs-CZ" sz="2400" dirty="0"/>
              <a:t>Sterilní </a:t>
            </a:r>
            <a:r>
              <a:rPr lang="cs-CZ" sz="2400" dirty="0" err="1"/>
              <a:t>Ringerův</a:t>
            </a:r>
            <a:r>
              <a:rPr lang="cs-CZ" sz="2400" dirty="0"/>
              <a:t> roztok.</a:t>
            </a:r>
          </a:p>
          <a:p>
            <a:r>
              <a:rPr lang="cs-CZ" sz="2400" dirty="0" err="1"/>
              <a:t>Octenisept</a:t>
            </a:r>
            <a:r>
              <a:rPr lang="cs-CZ" sz="2400" dirty="0"/>
              <a:t>, </a:t>
            </a:r>
            <a:r>
              <a:rPr lang="cs-CZ" sz="2400" dirty="0" err="1"/>
              <a:t>Skinspet</a:t>
            </a:r>
            <a:r>
              <a:rPr lang="cs-CZ" sz="2400" dirty="0"/>
              <a:t>, </a:t>
            </a:r>
            <a:r>
              <a:rPr lang="cs-CZ" sz="2400" dirty="0" err="1"/>
              <a:t>Prontosan</a:t>
            </a:r>
            <a:r>
              <a:rPr lang="cs-CZ" sz="2400" dirty="0"/>
              <a:t>, dle zvyklosti a zkušenosti pracovišť.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692696"/>
            <a:ext cx="7818072" cy="55557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400" u="sng" dirty="0"/>
              <a:t>Postup:</a:t>
            </a:r>
          </a:p>
          <a:p>
            <a:pPr algn="just"/>
            <a:r>
              <a:rPr lang="cs-CZ" sz="2400" dirty="0"/>
              <a:t>Informovat P o plánovaném převazu.</a:t>
            </a:r>
          </a:p>
          <a:p>
            <a:pPr algn="just"/>
            <a:r>
              <a:rPr lang="cs-CZ" sz="2400" dirty="0"/>
              <a:t>Připravit všechny pomůcky.</a:t>
            </a:r>
          </a:p>
          <a:p>
            <a:pPr algn="just"/>
            <a:r>
              <a:rPr lang="cs-CZ" sz="2400" dirty="0"/>
              <a:t>Aplikace analgetik dle ordinace lékaře.</a:t>
            </a:r>
          </a:p>
          <a:p>
            <a:pPr algn="just"/>
            <a:r>
              <a:rPr lang="cs-CZ" sz="2400" dirty="0"/>
              <a:t>Intimita pacienta.</a:t>
            </a:r>
          </a:p>
          <a:p>
            <a:pPr algn="just"/>
            <a:r>
              <a:rPr lang="cs-CZ" sz="2400" dirty="0"/>
              <a:t>Řádné mytí rukou a dezinfekce.</a:t>
            </a:r>
          </a:p>
          <a:p>
            <a:pPr algn="just"/>
            <a:r>
              <a:rPr lang="cs-CZ" sz="2400" dirty="0"/>
              <a:t>Nasadit OOPP.</a:t>
            </a:r>
          </a:p>
          <a:p>
            <a:pPr algn="just"/>
            <a:r>
              <a:rPr lang="cs-CZ" sz="2400" dirty="0"/>
              <a:t>U lůžka – podložit ránu nesterilní podložkou, odstranit staré krytí.</a:t>
            </a:r>
          </a:p>
          <a:p>
            <a:pPr algn="just"/>
            <a:r>
              <a:rPr lang="cs-CZ" sz="2400" dirty="0"/>
              <a:t>Výplach rány.</a:t>
            </a:r>
          </a:p>
          <a:p>
            <a:pPr algn="just"/>
            <a:r>
              <a:rPr lang="cs-CZ" sz="2400" dirty="0"/>
              <a:t>Zhodnotit stav a okolí rány.</a:t>
            </a:r>
          </a:p>
          <a:p>
            <a:pPr algn="just"/>
            <a:r>
              <a:rPr lang="cs-CZ" sz="2400" dirty="0"/>
              <a:t>Zvolit vhodný prostředek k ošetření – výměna sterilních rukavic.</a:t>
            </a:r>
          </a:p>
          <a:p>
            <a:endParaRPr lang="cs-CZ" sz="2400" u="sn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764704"/>
            <a:ext cx="7746064" cy="5483696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Asistence lékaři při </a:t>
            </a:r>
            <a:r>
              <a:rPr lang="cs-CZ" sz="2400" dirty="0" err="1"/>
              <a:t>debridementu</a:t>
            </a:r>
            <a:r>
              <a:rPr lang="cs-CZ" sz="2400" dirty="0"/>
              <a:t> či jiném chirurgickém ošetření rány.</a:t>
            </a:r>
          </a:p>
          <a:p>
            <a:pPr algn="just"/>
            <a:r>
              <a:rPr lang="cs-CZ" sz="2400" dirty="0"/>
              <a:t>Správná aplikace zvoleného prostředku.</a:t>
            </a:r>
          </a:p>
          <a:p>
            <a:pPr algn="just"/>
            <a:r>
              <a:rPr lang="cs-CZ" sz="2400" dirty="0"/>
              <a:t>Edukace P o vhodné poloze a požadovaném přístupu k danému typu rány a ošetření.</a:t>
            </a:r>
          </a:p>
          <a:p>
            <a:pPr algn="just"/>
            <a:r>
              <a:rPr lang="cs-CZ" sz="2400" dirty="0"/>
              <a:t>Úklid pomůcek.</a:t>
            </a:r>
          </a:p>
          <a:p>
            <a:pPr algn="just"/>
            <a:r>
              <a:rPr lang="cs-CZ" sz="2400" dirty="0"/>
              <a:t>Záznam do dokumentace.</a:t>
            </a:r>
          </a:p>
          <a:p>
            <a:pPr algn="just"/>
            <a:r>
              <a:rPr lang="cs-CZ" sz="2400" dirty="0">
                <a:solidFill>
                  <a:srgbClr val="FF0000"/>
                </a:solidFill>
              </a:rPr>
              <a:t>Fotodokumentace</a:t>
            </a:r>
            <a:r>
              <a:rPr lang="cs-CZ" sz="2400" dirty="0"/>
              <a:t>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4" name="Obrázek 1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412776"/>
            <a:ext cx="6480720" cy="4896543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2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764704"/>
            <a:ext cx="6984776" cy="58326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Prevence vzniku dekubitů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????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</a:t>
            </a:r>
            <a:r>
              <a:rPr lang="cs-CZ"/>
              <a:t>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Dekubitus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>
                <a:latin typeface="Constantia" pitchFamily="18" charset="0"/>
              </a:rPr>
              <a:t>Je lokalizované poškození kůže a/nebo podkožní tkáně, obvykle nad kostním výčnělkem, které vzniká v důsledku </a:t>
            </a:r>
            <a:r>
              <a:rPr lang="cs-CZ" sz="2400" b="1" dirty="0">
                <a:solidFill>
                  <a:srgbClr val="FF0000"/>
                </a:solidFill>
                <a:latin typeface="Constantia" pitchFamily="18" charset="0"/>
              </a:rPr>
              <a:t>tlaku</a:t>
            </a:r>
            <a:r>
              <a:rPr lang="cs-CZ" sz="2400" dirty="0">
                <a:latin typeface="Constantia" pitchFamily="18" charset="0"/>
              </a:rPr>
              <a:t> nebo tlaku v kombinaci se </a:t>
            </a:r>
            <a:r>
              <a:rPr lang="cs-CZ" sz="2400" b="1" dirty="0">
                <a:solidFill>
                  <a:srgbClr val="FF0000"/>
                </a:solidFill>
                <a:latin typeface="Constantia" pitchFamily="18" charset="0"/>
              </a:rPr>
              <a:t>střižným efektem</a:t>
            </a:r>
            <a:r>
              <a:rPr lang="cs-CZ" sz="2400" dirty="0">
                <a:latin typeface="Constantia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Nehojící se rána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/>
              <a:t>Jako nehojící se ránu označujeme sekundárně se hojící ránu , která i přes adekvátní terapii nevykazuje </a:t>
            </a:r>
            <a:r>
              <a:rPr lang="cs-CZ" sz="2400" b="1" dirty="0">
                <a:solidFill>
                  <a:srgbClr val="FF0000"/>
                </a:solidFill>
              </a:rPr>
              <a:t>po dobu čtyř a více týdnů </a:t>
            </a:r>
            <a:r>
              <a:rPr lang="cs-CZ" sz="2400" dirty="0"/>
              <a:t>tendenci k hojení. </a:t>
            </a:r>
          </a:p>
          <a:p>
            <a:pPr algn="just"/>
            <a:r>
              <a:rPr lang="cs-CZ" sz="2400" dirty="0"/>
              <a:t>bércové vředy, arteriální ulcerace,   dekubity, neuropatické kožní vředy, pooperační rány, kožní vředy, popáleniny, onkologické rány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Příčiny vzniku dekubitu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cs-CZ" u="sng" dirty="0"/>
              <a:t>Klíčové rizikové faktory: </a:t>
            </a:r>
          </a:p>
          <a:p>
            <a:pPr algn="just">
              <a:buNone/>
            </a:pPr>
            <a:r>
              <a:rPr lang="cs-CZ" dirty="0"/>
              <a:t>   - tlak, tření kůže, „střižné síly“, vlhkost</a:t>
            </a:r>
          </a:p>
          <a:p>
            <a:pPr algn="just">
              <a:buNone/>
            </a:pPr>
            <a:endParaRPr lang="cs-CZ" dirty="0"/>
          </a:p>
          <a:p>
            <a:pPr algn="just"/>
            <a:r>
              <a:rPr lang="cs-CZ" u="sng" dirty="0"/>
              <a:t>Velmi rizikové faktory:</a:t>
            </a:r>
          </a:p>
          <a:p>
            <a:pPr algn="just">
              <a:buNone/>
            </a:pPr>
            <a:r>
              <a:rPr lang="cs-CZ" dirty="0"/>
              <a:t>   - vysoký věk, traumatické poranění </a:t>
            </a:r>
          </a:p>
          <a:p>
            <a:pPr algn="just">
              <a:buNone/>
            </a:pPr>
            <a:r>
              <a:rPr lang="cs-CZ" dirty="0"/>
              <a:t>   mozku a míchy, nervosvalové poruchy</a:t>
            </a:r>
          </a:p>
          <a:p>
            <a:pPr algn="just">
              <a:buNone/>
            </a:pPr>
            <a:endParaRPr lang="cs-CZ" dirty="0"/>
          </a:p>
          <a:p>
            <a:pPr algn="just"/>
            <a:r>
              <a:rPr lang="cs-CZ" u="sng" dirty="0"/>
              <a:t>Přidružené faktory:</a:t>
            </a:r>
          </a:p>
          <a:p>
            <a:pPr algn="just">
              <a:buNone/>
            </a:pPr>
            <a:r>
              <a:rPr lang="cs-CZ" dirty="0"/>
              <a:t>   - imobilita, nedostatečná výživa, </a:t>
            </a:r>
          </a:p>
          <a:p>
            <a:pPr algn="just">
              <a:buNone/>
            </a:pPr>
            <a:r>
              <a:rPr lang="cs-CZ" dirty="0"/>
              <a:t>   inkontinence moče a stolice, změna úrovně vědomí, </a:t>
            </a:r>
            <a:r>
              <a:rPr lang="cs-CZ" dirty="0" err="1"/>
              <a:t>chron</a:t>
            </a:r>
            <a:r>
              <a:rPr lang="cs-CZ" dirty="0"/>
              <a:t>. </a:t>
            </a:r>
            <a:r>
              <a:rPr lang="cs-CZ" dirty="0" err="1"/>
              <a:t>onem</a:t>
            </a:r>
            <a:r>
              <a:rPr lang="cs-CZ" dirty="0"/>
              <a:t>., zlomeniny (fixační obvazy), bolest</a:t>
            </a:r>
          </a:p>
          <a:p>
            <a:pPr>
              <a:buNone/>
            </a:pPr>
            <a:r>
              <a:rPr lang="cs-CZ" dirty="0"/>
              <a:t>   </a:t>
            </a:r>
          </a:p>
          <a:p>
            <a:pPr>
              <a:buNone/>
            </a:pPr>
            <a:r>
              <a:rPr lang="cs-CZ" dirty="0"/>
              <a:t>   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Predilekční místa výskytu dekubitu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cs-CZ" u="sng" dirty="0"/>
              <a:t>Při poloze na zádech:</a:t>
            </a:r>
          </a:p>
          <a:p>
            <a:pPr algn="just">
              <a:buNone/>
            </a:pPr>
            <a:r>
              <a:rPr lang="cs-CZ" dirty="0"/>
              <a:t>   - týl hlavy, trny krčních a hrudních obratlů, hřebeny lopatek, loketní a sakrální krajina, paty DKK</a:t>
            </a:r>
          </a:p>
          <a:p>
            <a:pPr algn="just">
              <a:buNone/>
            </a:pPr>
            <a:endParaRPr lang="cs-CZ" dirty="0"/>
          </a:p>
          <a:p>
            <a:pPr algn="just"/>
            <a:r>
              <a:rPr lang="cs-CZ" u="sng" dirty="0"/>
              <a:t>Při poloze na boku:</a:t>
            </a:r>
          </a:p>
          <a:p>
            <a:pPr algn="just">
              <a:buNone/>
            </a:pPr>
            <a:r>
              <a:rPr lang="cs-CZ" dirty="0"/>
              <a:t>   - spánková a mandibulární oblast, ušní boltec, </a:t>
            </a:r>
            <a:r>
              <a:rPr lang="cs-CZ" dirty="0" err="1"/>
              <a:t>trochanterická</a:t>
            </a:r>
            <a:r>
              <a:rPr lang="cs-CZ" dirty="0"/>
              <a:t> krajina, oblast kotníků, kolenní kloub</a:t>
            </a:r>
          </a:p>
          <a:p>
            <a:pPr algn="just">
              <a:buNone/>
            </a:pPr>
            <a:endParaRPr lang="cs-CZ" dirty="0"/>
          </a:p>
          <a:p>
            <a:pPr algn="just"/>
            <a:r>
              <a:rPr lang="cs-CZ" u="sng" dirty="0"/>
              <a:t>Při poloze na břiše: </a:t>
            </a:r>
          </a:p>
          <a:p>
            <a:pPr algn="just">
              <a:buNone/>
            </a:pPr>
            <a:r>
              <a:rPr lang="cs-CZ" dirty="0"/>
              <a:t>   - čelo, brada, ramenní kloub, přední trn kosti kyčelní, kolenní kloub, nárty</a:t>
            </a:r>
          </a:p>
          <a:p>
            <a:pPr algn="just">
              <a:buNone/>
            </a:pPr>
            <a:endParaRPr lang="cs-CZ" dirty="0"/>
          </a:p>
          <a:p>
            <a:pPr algn="just"/>
            <a:r>
              <a:rPr lang="cs-CZ" u="sng" dirty="0"/>
              <a:t>„Katétrové“ dekubity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Škála stupně dle EPUAP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447800"/>
            <a:ext cx="8064896" cy="480060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cs-CZ" dirty="0"/>
              <a:t>Škála stupně postižení tkání u dekubitu dle mezinárodního EPUAP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I.stupeň: </a:t>
            </a:r>
            <a:r>
              <a:rPr lang="cs-CZ" b="1" dirty="0">
                <a:solidFill>
                  <a:srgbClr val="FF0000"/>
                </a:solidFill>
              </a:rPr>
              <a:t>Zarudnutí kůže </a:t>
            </a:r>
            <a:r>
              <a:rPr lang="cs-CZ" dirty="0"/>
              <a:t>/ neblednoucí </a:t>
            </a:r>
            <a:r>
              <a:rPr lang="cs-CZ" dirty="0" err="1"/>
              <a:t>hypererémie</a:t>
            </a:r>
            <a:r>
              <a:rPr lang="cs-CZ" dirty="0"/>
              <a:t> – erytém   </a:t>
            </a:r>
          </a:p>
          <a:p>
            <a:pPr algn="just">
              <a:buNone/>
            </a:pPr>
            <a:r>
              <a:rPr lang="cs-CZ" dirty="0"/>
              <a:t>                   </a:t>
            </a:r>
          </a:p>
          <a:p>
            <a:pPr algn="just"/>
            <a:r>
              <a:rPr lang="cs-CZ" dirty="0" err="1"/>
              <a:t>II.stupeň</a:t>
            </a:r>
            <a:r>
              <a:rPr lang="cs-CZ" dirty="0"/>
              <a:t>: </a:t>
            </a:r>
            <a:r>
              <a:rPr lang="cs-CZ" b="1" dirty="0">
                <a:solidFill>
                  <a:srgbClr val="FF0000"/>
                </a:solidFill>
              </a:rPr>
              <a:t>Částečná ztráta kožního krytu     </a:t>
            </a:r>
          </a:p>
          <a:p>
            <a:pPr algn="just">
              <a:buNone/>
            </a:pPr>
            <a:r>
              <a:rPr lang="cs-CZ" dirty="0"/>
              <a:t>                    </a:t>
            </a:r>
          </a:p>
          <a:p>
            <a:pPr algn="just"/>
            <a:r>
              <a:rPr lang="cs-CZ" dirty="0" err="1"/>
              <a:t>III.stupeň</a:t>
            </a:r>
            <a:r>
              <a:rPr lang="cs-CZ" dirty="0"/>
              <a:t>: </a:t>
            </a:r>
            <a:r>
              <a:rPr lang="cs-CZ" b="1" dirty="0">
                <a:solidFill>
                  <a:srgbClr val="FF0000"/>
                </a:solidFill>
              </a:rPr>
              <a:t>Úplná ztráta kožního krytu</a:t>
            </a:r>
          </a:p>
          <a:p>
            <a:pPr algn="just"/>
            <a:endParaRPr lang="cs-CZ" b="1" dirty="0">
              <a:solidFill>
                <a:srgbClr val="FF0000"/>
              </a:solidFill>
            </a:endParaRPr>
          </a:p>
          <a:p>
            <a:pPr algn="just"/>
            <a:r>
              <a:rPr lang="cs-CZ" dirty="0" err="1"/>
              <a:t>IV.stupeň</a:t>
            </a:r>
            <a:r>
              <a:rPr lang="cs-CZ" dirty="0"/>
              <a:t>: </a:t>
            </a:r>
            <a:r>
              <a:rPr lang="cs-CZ" b="1" dirty="0">
                <a:solidFill>
                  <a:srgbClr val="FF0000"/>
                </a:solidFill>
              </a:rPr>
              <a:t>Úplná ztráta kůže a podkoží</a:t>
            </a:r>
          </a:p>
          <a:p>
            <a:pPr algn="just"/>
            <a:endParaRPr lang="cs-CZ" b="1" dirty="0">
              <a:solidFill>
                <a:srgbClr val="FF0000"/>
              </a:solidFill>
            </a:endParaRPr>
          </a:p>
          <a:p>
            <a:pPr algn="just"/>
            <a:r>
              <a:rPr lang="cs-CZ" dirty="0"/>
              <a:t>Bez určení stupně: </a:t>
            </a:r>
            <a:r>
              <a:rPr lang="cs-CZ" b="1" dirty="0">
                <a:solidFill>
                  <a:srgbClr val="FF0000"/>
                </a:solidFill>
              </a:rPr>
              <a:t>Neznámá hloubka rány/vředu</a:t>
            </a:r>
          </a:p>
          <a:p>
            <a:pPr algn="just">
              <a:buNone/>
            </a:pPr>
            <a:r>
              <a:rPr lang="cs-CZ" dirty="0"/>
              <a:t>                                   </a:t>
            </a:r>
          </a:p>
          <a:p>
            <a:pPr algn="just"/>
            <a:r>
              <a:rPr lang="cs-CZ" b="1" dirty="0">
                <a:solidFill>
                  <a:srgbClr val="FF0000"/>
                </a:solidFill>
              </a:rPr>
              <a:t>Podezření na hluboké poškození tkání</a:t>
            </a:r>
            <a:r>
              <a:rPr lang="cs-CZ" dirty="0"/>
              <a:t>: Neznámá hloubka rány/ vředu</a:t>
            </a:r>
          </a:p>
          <a:p>
            <a:pPr algn="just">
              <a:buNone/>
            </a:pPr>
            <a:r>
              <a:rPr lang="cs-CZ" dirty="0"/>
              <a:t>                     </a:t>
            </a:r>
          </a:p>
          <a:p>
            <a:pPr>
              <a:buNone/>
            </a:pPr>
            <a:r>
              <a:rPr lang="cs-CZ" dirty="0"/>
              <a:t>               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Fáze vývoje hojení rány - WHC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Černá  (nekrotická)</a:t>
            </a:r>
          </a:p>
          <a:p>
            <a:r>
              <a:rPr lang="cs-CZ" dirty="0"/>
              <a:t>Černo-</a:t>
            </a:r>
            <a:r>
              <a:rPr lang="cs-CZ" dirty="0">
                <a:solidFill>
                  <a:srgbClr val="FFFF00"/>
                </a:solidFill>
              </a:rPr>
              <a:t>žlutá</a:t>
            </a:r>
            <a:r>
              <a:rPr lang="cs-CZ" dirty="0"/>
              <a:t> </a:t>
            </a:r>
          </a:p>
          <a:p>
            <a:r>
              <a:rPr lang="cs-CZ" dirty="0">
                <a:solidFill>
                  <a:srgbClr val="FFFF00"/>
                </a:solidFill>
              </a:rPr>
              <a:t>Žlutá</a:t>
            </a:r>
            <a:r>
              <a:rPr lang="cs-CZ" dirty="0"/>
              <a:t>  (blátivá)</a:t>
            </a:r>
          </a:p>
          <a:p>
            <a:r>
              <a:rPr lang="cs-CZ" dirty="0">
                <a:solidFill>
                  <a:srgbClr val="FFFF00"/>
                </a:solidFill>
              </a:rPr>
              <a:t>Žluto</a:t>
            </a:r>
            <a:r>
              <a:rPr lang="cs-CZ" dirty="0"/>
              <a:t>-</a:t>
            </a:r>
            <a:r>
              <a:rPr lang="cs-CZ" dirty="0">
                <a:solidFill>
                  <a:srgbClr val="FF0000"/>
                </a:solidFill>
              </a:rPr>
              <a:t>červená</a:t>
            </a:r>
          </a:p>
          <a:p>
            <a:r>
              <a:rPr lang="cs-CZ" dirty="0">
                <a:solidFill>
                  <a:srgbClr val="FF0000"/>
                </a:solidFill>
              </a:rPr>
              <a:t>Červená</a:t>
            </a:r>
            <a:r>
              <a:rPr lang="cs-CZ" dirty="0"/>
              <a:t>  (granulující)</a:t>
            </a:r>
          </a:p>
          <a:p>
            <a:r>
              <a:rPr lang="cs-CZ" dirty="0">
                <a:solidFill>
                  <a:srgbClr val="FF0000"/>
                </a:solidFill>
              </a:rPr>
              <a:t>Červeno</a:t>
            </a:r>
            <a:r>
              <a:rPr lang="cs-CZ" dirty="0"/>
              <a:t>-</a:t>
            </a:r>
            <a:r>
              <a:rPr lang="cs-CZ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růžová</a:t>
            </a:r>
          </a:p>
          <a:p>
            <a:r>
              <a:rPr lang="cs-CZ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Růžová</a:t>
            </a:r>
            <a:r>
              <a:rPr lang="cs-CZ" dirty="0"/>
              <a:t>  (</a:t>
            </a:r>
            <a:r>
              <a:rPr lang="cs-CZ" dirty="0" err="1"/>
              <a:t>epitelizující</a:t>
            </a:r>
            <a:r>
              <a:rPr lang="cs-CZ" dirty="0"/>
              <a:t>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Fáze vývoje hojení rány - WHC</a:t>
            </a:r>
          </a:p>
        </p:txBody>
      </p:sp>
      <p:pic>
        <p:nvPicPr>
          <p:cNvPr id="4" name="Zástupný symbol pro obsah 3" descr="a-to-z-of-wound-care-22-63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6300" y="1566862"/>
            <a:ext cx="6076950" cy="456247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effectLst/>
                <a:latin typeface="Constantia" pitchFamily="18" charset="0"/>
              </a:rPr>
              <a:t>Vyhodnocení rizika vzniku dekubitu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/>
            <a:r>
              <a:rPr lang="cs-CZ" sz="7400" dirty="0">
                <a:latin typeface="Constantia" pitchFamily="18" charset="0"/>
              </a:rPr>
              <a:t>Je-li pac. hodnocen stupnicí dle </a:t>
            </a:r>
            <a:r>
              <a:rPr lang="cs-CZ" sz="7400" dirty="0" err="1">
                <a:latin typeface="Constantia" pitchFamily="18" charset="0"/>
              </a:rPr>
              <a:t>Nortonové</a:t>
            </a:r>
            <a:r>
              <a:rPr lang="cs-CZ" sz="7400" dirty="0">
                <a:latin typeface="Constantia" pitchFamily="18" charset="0"/>
              </a:rPr>
              <a:t>  25   body a méně, zaveďte ošetřovatelský problém </a:t>
            </a:r>
          </a:p>
          <a:p>
            <a:pPr algn="just">
              <a:buNone/>
            </a:pPr>
            <a:r>
              <a:rPr lang="cs-CZ" sz="7400" dirty="0">
                <a:latin typeface="Arial Black" pitchFamily="34" charset="0"/>
              </a:rPr>
              <a:t>    „Riziko porušení kožní integrity“, </a:t>
            </a:r>
          </a:p>
          <a:p>
            <a:pPr algn="just"/>
            <a:r>
              <a:rPr lang="cs-CZ" sz="7400" dirty="0">
                <a:latin typeface="Constantia" pitchFamily="18" charset="0"/>
              </a:rPr>
              <a:t>Přehodnocení provádějte </a:t>
            </a:r>
            <a:r>
              <a:rPr lang="cs-CZ" sz="7400" b="1" dirty="0">
                <a:solidFill>
                  <a:srgbClr val="FF0000"/>
                </a:solidFill>
                <a:latin typeface="Constantia" pitchFamily="18" charset="0"/>
              </a:rPr>
              <a:t>1x týdně </a:t>
            </a:r>
            <a:r>
              <a:rPr lang="cs-CZ" sz="7400" dirty="0">
                <a:latin typeface="Constantia" pitchFamily="18" charset="0"/>
              </a:rPr>
              <a:t>a při změnách zdravotního stavu pacienta. </a:t>
            </a:r>
          </a:p>
          <a:p>
            <a:pPr>
              <a:buNone/>
            </a:pPr>
            <a:endParaRPr lang="cs-CZ" sz="7400" dirty="0">
              <a:latin typeface="Constantia" pitchFamily="18" charset="0"/>
            </a:endParaRPr>
          </a:p>
          <a:p>
            <a:pPr algn="just"/>
            <a:r>
              <a:rPr lang="cs-CZ" sz="7400" u="sng" dirty="0">
                <a:latin typeface="Constantia" pitchFamily="18" charset="0"/>
              </a:rPr>
              <a:t>Škála:</a:t>
            </a:r>
          </a:p>
          <a:p>
            <a:pPr algn="just">
              <a:buNone/>
            </a:pPr>
            <a:r>
              <a:rPr lang="cs-CZ" sz="7400" dirty="0">
                <a:latin typeface="Constantia" pitchFamily="18" charset="0"/>
              </a:rPr>
              <a:t>    - schopnost spolupráce, přidružené nemoci, aktivita, věk, tělesný stav, pohyblivost, stav pokožky, stav vědomí, inkontinence</a:t>
            </a:r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endParaRPr lang="cs-CZ" sz="2400" dirty="0"/>
          </a:p>
          <a:p>
            <a:pPr>
              <a:buNone/>
            </a:pPr>
            <a:r>
              <a:rPr lang="cs-CZ" sz="2400" dirty="0"/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</TotalTime>
  <Words>617</Words>
  <Application>Microsoft Office PowerPoint</Application>
  <PresentationFormat>Předvádění na obrazovce (4:3)</PresentationFormat>
  <Paragraphs>120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Arial Black</vt:lpstr>
      <vt:lpstr>Constantia</vt:lpstr>
      <vt:lpstr>Gill Sans MT</vt:lpstr>
      <vt:lpstr>Verdana</vt:lpstr>
      <vt:lpstr>Wingdings 2</vt:lpstr>
      <vt:lpstr>Slunovrat</vt:lpstr>
      <vt:lpstr>          </vt:lpstr>
      <vt:lpstr>Dekubitus</vt:lpstr>
      <vt:lpstr>Nehojící se rána</vt:lpstr>
      <vt:lpstr>Příčiny vzniku dekubitu </vt:lpstr>
      <vt:lpstr>Predilekční místa výskytu dekubitu</vt:lpstr>
      <vt:lpstr>Škála stupně dle EPUAP</vt:lpstr>
      <vt:lpstr>Fáze vývoje hojení rány - WHC</vt:lpstr>
      <vt:lpstr>Fáze vývoje hojení rány - WHC</vt:lpstr>
      <vt:lpstr>Vyhodnocení rizika vzniku dekubitu</vt:lpstr>
      <vt:lpstr>Požadovaný  interval  indikátoru</vt:lpstr>
      <vt:lpstr>Systém hlášení dekubitů</vt:lpstr>
      <vt:lpstr>Ošetřovatelská péče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Prevence vzniku dekubitů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neu2655</dc:creator>
  <cp:lastModifiedBy>Stuchlíková, Karolína</cp:lastModifiedBy>
  <cp:revision>23</cp:revision>
  <dcterms:created xsi:type="dcterms:W3CDTF">2017-11-02T10:31:02Z</dcterms:created>
  <dcterms:modified xsi:type="dcterms:W3CDTF">2020-09-18T19:43:31Z</dcterms:modified>
</cp:coreProperties>
</file>