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6" r:id="rId2"/>
    <p:sldId id="324" r:id="rId3"/>
    <p:sldId id="339" r:id="rId4"/>
    <p:sldId id="340" r:id="rId5"/>
    <p:sldId id="344" r:id="rId6"/>
    <p:sldId id="342" r:id="rId7"/>
    <p:sldId id="343" r:id="rId8"/>
    <p:sldId id="311" r:id="rId9"/>
  </p:sldIdLst>
  <p:sldSz cx="9144000" cy="6858000" type="screen4x3"/>
  <p:notesSz cx="666908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157" d="100"/>
          <a:sy n="157" d="100"/>
        </p:scale>
        <p:origin x="344" y="-13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751345-4BF9-4891-B929-55E103A17C64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25F7028-E1DC-4839-8FDC-4AFA9E45B980}">
      <dgm:prSet phldrT="[Text]" custT="1"/>
      <dgm:spPr/>
      <dgm:t>
        <a:bodyPr/>
        <a:lstStyle/>
        <a:p>
          <a:r>
            <a:rPr lang="cs-CZ" sz="2400" dirty="0"/>
            <a:t>Systém péče</a:t>
          </a:r>
        </a:p>
      </dgm:t>
    </dgm:pt>
    <dgm:pt modelId="{40BC997D-49FC-495A-BF86-FC120BD12D97}" type="parTrans" cxnId="{7947E861-350D-4C5C-92CF-EDDEE974929A}">
      <dgm:prSet/>
      <dgm:spPr/>
      <dgm:t>
        <a:bodyPr/>
        <a:lstStyle/>
        <a:p>
          <a:endParaRPr lang="cs-CZ"/>
        </a:p>
      </dgm:t>
    </dgm:pt>
    <dgm:pt modelId="{24024CDF-0842-404C-B40F-64FC6467DCB7}" type="sibTrans" cxnId="{7947E861-350D-4C5C-92CF-EDDEE974929A}">
      <dgm:prSet/>
      <dgm:spPr/>
      <dgm:t>
        <a:bodyPr/>
        <a:lstStyle/>
        <a:p>
          <a:endParaRPr lang="cs-CZ"/>
        </a:p>
      </dgm:t>
    </dgm:pt>
    <dgm:pt modelId="{3429DEE4-76A5-48C4-A402-54FA07F39506}">
      <dgm:prSet phldrT="[Text]" custT="1"/>
      <dgm:spPr/>
      <dgm:t>
        <a:bodyPr/>
        <a:lstStyle/>
        <a:p>
          <a:r>
            <a:rPr lang="cs-CZ" sz="2400" dirty="0"/>
            <a:t>Zdravotní služby</a:t>
          </a:r>
        </a:p>
      </dgm:t>
    </dgm:pt>
    <dgm:pt modelId="{9ED4379B-E1A3-4091-9FAA-15C5E4E4EF10}" type="parTrans" cxnId="{76C35242-2DF9-4D2B-AE54-22B39AFE1383}">
      <dgm:prSet/>
      <dgm:spPr/>
      <dgm:t>
        <a:bodyPr/>
        <a:lstStyle/>
        <a:p>
          <a:endParaRPr lang="cs-CZ"/>
        </a:p>
      </dgm:t>
    </dgm:pt>
    <dgm:pt modelId="{C22AA8B0-74F8-43D8-9BDE-8F9C0C1E1E06}" type="sibTrans" cxnId="{76C35242-2DF9-4D2B-AE54-22B39AFE1383}">
      <dgm:prSet/>
      <dgm:spPr/>
      <dgm:t>
        <a:bodyPr/>
        <a:lstStyle/>
        <a:p>
          <a:endParaRPr lang="cs-CZ"/>
        </a:p>
      </dgm:t>
    </dgm:pt>
    <dgm:pt modelId="{DDB245BF-AE74-4305-ABD3-542F7203D1BC}">
      <dgm:prSet phldrT="[Text]" custT="1"/>
      <dgm:spPr/>
      <dgm:t>
        <a:bodyPr/>
        <a:lstStyle/>
        <a:p>
          <a:r>
            <a:rPr lang="cs-CZ" sz="2400" dirty="0"/>
            <a:t>Sociální služby</a:t>
          </a:r>
        </a:p>
      </dgm:t>
    </dgm:pt>
    <dgm:pt modelId="{D39426FB-47F8-49A2-9086-7D9AE8D0B006}" type="parTrans" cxnId="{AB8945AE-05FE-42E8-BC32-526971D4A114}">
      <dgm:prSet/>
      <dgm:spPr/>
      <dgm:t>
        <a:bodyPr/>
        <a:lstStyle/>
        <a:p>
          <a:endParaRPr lang="cs-CZ"/>
        </a:p>
      </dgm:t>
    </dgm:pt>
    <dgm:pt modelId="{8BBD0B21-D89D-49FD-ADE1-2BB9832E167F}" type="sibTrans" cxnId="{AB8945AE-05FE-42E8-BC32-526971D4A114}">
      <dgm:prSet/>
      <dgm:spPr/>
      <dgm:t>
        <a:bodyPr/>
        <a:lstStyle/>
        <a:p>
          <a:endParaRPr lang="cs-CZ"/>
        </a:p>
      </dgm:t>
    </dgm:pt>
    <dgm:pt modelId="{852DE9D0-9DCE-4AAB-94B1-5BF58B23F1E0}" type="pres">
      <dgm:prSet presAssocID="{22751345-4BF9-4891-B929-55E103A17C64}" presName="Name0" presStyleCnt="0">
        <dgm:presLayoutVars>
          <dgm:dir/>
          <dgm:resizeHandles val="exact"/>
        </dgm:presLayoutVars>
      </dgm:prSet>
      <dgm:spPr/>
    </dgm:pt>
    <dgm:pt modelId="{6F53B61D-8240-45A4-967A-0BC08F573E03}" type="pres">
      <dgm:prSet presAssocID="{225F7028-E1DC-4839-8FDC-4AFA9E45B980}" presName="node" presStyleLbl="node1" presStyleIdx="0" presStyleCnt="3" custRadScaleRad="131697" custRadScaleInc="976">
        <dgm:presLayoutVars>
          <dgm:bulletEnabled val="1"/>
        </dgm:presLayoutVars>
      </dgm:prSet>
      <dgm:spPr/>
    </dgm:pt>
    <dgm:pt modelId="{A09AAD1D-D7B1-4D1D-A850-EA6AA2BFFDBA}" type="pres">
      <dgm:prSet presAssocID="{24024CDF-0842-404C-B40F-64FC6467DCB7}" presName="sibTrans" presStyleLbl="sibTrans2D1" presStyleIdx="0" presStyleCnt="3"/>
      <dgm:spPr/>
    </dgm:pt>
    <dgm:pt modelId="{6B561CE7-6B40-4516-8205-D44C6F03A1A5}" type="pres">
      <dgm:prSet presAssocID="{24024CDF-0842-404C-B40F-64FC6467DCB7}" presName="connectorText" presStyleLbl="sibTrans2D1" presStyleIdx="0" presStyleCnt="3"/>
      <dgm:spPr/>
    </dgm:pt>
    <dgm:pt modelId="{DC2D73DB-C26B-4293-83EF-8A851D4972BC}" type="pres">
      <dgm:prSet presAssocID="{3429DEE4-76A5-48C4-A402-54FA07F39506}" presName="node" presStyleLbl="node1" presStyleIdx="1" presStyleCnt="3" custRadScaleRad="88950" custRadScaleInc="-16866">
        <dgm:presLayoutVars>
          <dgm:bulletEnabled val="1"/>
        </dgm:presLayoutVars>
      </dgm:prSet>
      <dgm:spPr/>
    </dgm:pt>
    <dgm:pt modelId="{6F7F1FF0-62F4-4E7D-BBA5-A2EA6C9D2111}" type="pres">
      <dgm:prSet presAssocID="{C22AA8B0-74F8-43D8-9BDE-8F9C0C1E1E06}" presName="sibTrans" presStyleLbl="sibTrans2D1" presStyleIdx="1" presStyleCnt="3"/>
      <dgm:spPr/>
    </dgm:pt>
    <dgm:pt modelId="{7CB755E3-B970-43A2-8667-C56779E5898E}" type="pres">
      <dgm:prSet presAssocID="{C22AA8B0-74F8-43D8-9BDE-8F9C0C1E1E06}" presName="connectorText" presStyleLbl="sibTrans2D1" presStyleIdx="1" presStyleCnt="3"/>
      <dgm:spPr/>
    </dgm:pt>
    <dgm:pt modelId="{631E7C41-967D-4DA3-A9C3-4DBEBBC52390}" type="pres">
      <dgm:prSet presAssocID="{DDB245BF-AE74-4305-ABD3-542F7203D1BC}" presName="node" presStyleLbl="node1" presStyleIdx="2" presStyleCnt="3" custRadScaleRad="93365" custRadScaleInc="15544">
        <dgm:presLayoutVars>
          <dgm:bulletEnabled val="1"/>
        </dgm:presLayoutVars>
      </dgm:prSet>
      <dgm:spPr/>
    </dgm:pt>
    <dgm:pt modelId="{F822E91B-59AC-4C8B-AD45-63A6472F4ED8}" type="pres">
      <dgm:prSet presAssocID="{8BBD0B21-D89D-49FD-ADE1-2BB9832E167F}" presName="sibTrans" presStyleLbl="sibTrans2D1" presStyleIdx="2" presStyleCnt="3"/>
      <dgm:spPr/>
    </dgm:pt>
    <dgm:pt modelId="{9465CB21-66F8-4BE2-AA94-6698246142CB}" type="pres">
      <dgm:prSet presAssocID="{8BBD0B21-D89D-49FD-ADE1-2BB9832E167F}" presName="connectorText" presStyleLbl="sibTrans2D1" presStyleIdx="2" presStyleCnt="3"/>
      <dgm:spPr/>
    </dgm:pt>
  </dgm:ptLst>
  <dgm:cxnLst>
    <dgm:cxn modelId="{52A34511-91C9-4BA6-8A6E-D36C833CA6CE}" type="presOf" srcId="{8BBD0B21-D89D-49FD-ADE1-2BB9832E167F}" destId="{F822E91B-59AC-4C8B-AD45-63A6472F4ED8}" srcOrd="0" destOrd="0" presId="urn:microsoft.com/office/officeart/2005/8/layout/cycle7"/>
    <dgm:cxn modelId="{4D17D11E-426E-4645-B419-DF286A1AE135}" type="presOf" srcId="{24024CDF-0842-404C-B40F-64FC6467DCB7}" destId="{A09AAD1D-D7B1-4D1D-A850-EA6AA2BFFDBA}" srcOrd="0" destOrd="0" presId="urn:microsoft.com/office/officeart/2005/8/layout/cycle7"/>
    <dgm:cxn modelId="{547DB45C-88C9-4E0B-A5A1-47C333775BD6}" type="presOf" srcId="{3429DEE4-76A5-48C4-A402-54FA07F39506}" destId="{DC2D73DB-C26B-4293-83EF-8A851D4972BC}" srcOrd="0" destOrd="0" presId="urn:microsoft.com/office/officeart/2005/8/layout/cycle7"/>
    <dgm:cxn modelId="{7947E861-350D-4C5C-92CF-EDDEE974929A}" srcId="{22751345-4BF9-4891-B929-55E103A17C64}" destId="{225F7028-E1DC-4839-8FDC-4AFA9E45B980}" srcOrd="0" destOrd="0" parTransId="{40BC997D-49FC-495A-BF86-FC120BD12D97}" sibTransId="{24024CDF-0842-404C-B40F-64FC6467DCB7}"/>
    <dgm:cxn modelId="{76C35242-2DF9-4D2B-AE54-22B39AFE1383}" srcId="{22751345-4BF9-4891-B929-55E103A17C64}" destId="{3429DEE4-76A5-48C4-A402-54FA07F39506}" srcOrd="1" destOrd="0" parTransId="{9ED4379B-E1A3-4091-9FAA-15C5E4E4EF10}" sibTransId="{C22AA8B0-74F8-43D8-9BDE-8F9C0C1E1E06}"/>
    <dgm:cxn modelId="{B3479348-F988-45D6-8265-72129F7286C2}" type="presOf" srcId="{C22AA8B0-74F8-43D8-9BDE-8F9C0C1E1E06}" destId="{7CB755E3-B970-43A2-8667-C56779E5898E}" srcOrd="1" destOrd="0" presId="urn:microsoft.com/office/officeart/2005/8/layout/cycle7"/>
    <dgm:cxn modelId="{330E8051-BED2-4DA2-A4EC-3D33D6BB8A33}" type="presOf" srcId="{225F7028-E1DC-4839-8FDC-4AFA9E45B980}" destId="{6F53B61D-8240-45A4-967A-0BC08F573E03}" srcOrd="0" destOrd="0" presId="urn:microsoft.com/office/officeart/2005/8/layout/cycle7"/>
    <dgm:cxn modelId="{148CDA84-532F-4C4F-BF1E-55C67780A3C2}" type="presOf" srcId="{C22AA8B0-74F8-43D8-9BDE-8F9C0C1E1E06}" destId="{6F7F1FF0-62F4-4E7D-BBA5-A2EA6C9D2111}" srcOrd="0" destOrd="0" presId="urn:microsoft.com/office/officeart/2005/8/layout/cycle7"/>
    <dgm:cxn modelId="{FEDB6C91-026C-4010-B3CA-4295D0B9DD0F}" type="presOf" srcId="{8BBD0B21-D89D-49FD-ADE1-2BB9832E167F}" destId="{9465CB21-66F8-4BE2-AA94-6698246142CB}" srcOrd="1" destOrd="0" presId="urn:microsoft.com/office/officeart/2005/8/layout/cycle7"/>
    <dgm:cxn modelId="{277DD79B-3B8C-46EA-8D12-43898168402E}" type="presOf" srcId="{24024CDF-0842-404C-B40F-64FC6467DCB7}" destId="{6B561CE7-6B40-4516-8205-D44C6F03A1A5}" srcOrd="1" destOrd="0" presId="urn:microsoft.com/office/officeart/2005/8/layout/cycle7"/>
    <dgm:cxn modelId="{F128C8A5-D7D4-4B7F-A60C-1DF0360B7CCF}" type="presOf" srcId="{DDB245BF-AE74-4305-ABD3-542F7203D1BC}" destId="{631E7C41-967D-4DA3-A9C3-4DBEBBC52390}" srcOrd="0" destOrd="0" presId="urn:microsoft.com/office/officeart/2005/8/layout/cycle7"/>
    <dgm:cxn modelId="{B00508A7-0043-4009-8D95-A0BC67001EA4}" type="presOf" srcId="{22751345-4BF9-4891-B929-55E103A17C64}" destId="{852DE9D0-9DCE-4AAB-94B1-5BF58B23F1E0}" srcOrd="0" destOrd="0" presId="urn:microsoft.com/office/officeart/2005/8/layout/cycle7"/>
    <dgm:cxn modelId="{AB8945AE-05FE-42E8-BC32-526971D4A114}" srcId="{22751345-4BF9-4891-B929-55E103A17C64}" destId="{DDB245BF-AE74-4305-ABD3-542F7203D1BC}" srcOrd="2" destOrd="0" parTransId="{D39426FB-47F8-49A2-9086-7D9AE8D0B006}" sibTransId="{8BBD0B21-D89D-49FD-ADE1-2BB9832E167F}"/>
    <dgm:cxn modelId="{AC974E11-E5DD-4141-81F8-6A15061EA956}" type="presParOf" srcId="{852DE9D0-9DCE-4AAB-94B1-5BF58B23F1E0}" destId="{6F53B61D-8240-45A4-967A-0BC08F573E03}" srcOrd="0" destOrd="0" presId="urn:microsoft.com/office/officeart/2005/8/layout/cycle7"/>
    <dgm:cxn modelId="{9AF26161-44B6-459E-BE24-9CF51A6B7386}" type="presParOf" srcId="{852DE9D0-9DCE-4AAB-94B1-5BF58B23F1E0}" destId="{A09AAD1D-D7B1-4D1D-A850-EA6AA2BFFDBA}" srcOrd="1" destOrd="0" presId="urn:microsoft.com/office/officeart/2005/8/layout/cycle7"/>
    <dgm:cxn modelId="{F6210EDC-A662-4C89-8392-6476E7CE3EDA}" type="presParOf" srcId="{A09AAD1D-D7B1-4D1D-A850-EA6AA2BFFDBA}" destId="{6B561CE7-6B40-4516-8205-D44C6F03A1A5}" srcOrd="0" destOrd="0" presId="urn:microsoft.com/office/officeart/2005/8/layout/cycle7"/>
    <dgm:cxn modelId="{E5F40897-E676-4493-B507-9FA3343C153D}" type="presParOf" srcId="{852DE9D0-9DCE-4AAB-94B1-5BF58B23F1E0}" destId="{DC2D73DB-C26B-4293-83EF-8A851D4972BC}" srcOrd="2" destOrd="0" presId="urn:microsoft.com/office/officeart/2005/8/layout/cycle7"/>
    <dgm:cxn modelId="{0B97A288-FD20-4A0D-973E-3CBD0193FB2C}" type="presParOf" srcId="{852DE9D0-9DCE-4AAB-94B1-5BF58B23F1E0}" destId="{6F7F1FF0-62F4-4E7D-BBA5-A2EA6C9D2111}" srcOrd="3" destOrd="0" presId="urn:microsoft.com/office/officeart/2005/8/layout/cycle7"/>
    <dgm:cxn modelId="{6CA470DB-B7AB-40BA-B7D5-2BA3B716CF0C}" type="presParOf" srcId="{6F7F1FF0-62F4-4E7D-BBA5-A2EA6C9D2111}" destId="{7CB755E3-B970-43A2-8667-C56779E5898E}" srcOrd="0" destOrd="0" presId="urn:microsoft.com/office/officeart/2005/8/layout/cycle7"/>
    <dgm:cxn modelId="{129FF908-33A3-49F5-A92A-7E8BA19E0E6A}" type="presParOf" srcId="{852DE9D0-9DCE-4AAB-94B1-5BF58B23F1E0}" destId="{631E7C41-967D-4DA3-A9C3-4DBEBBC52390}" srcOrd="4" destOrd="0" presId="urn:microsoft.com/office/officeart/2005/8/layout/cycle7"/>
    <dgm:cxn modelId="{9491D1CF-031F-4DD4-97AD-12068BAF1391}" type="presParOf" srcId="{852DE9D0-9DCE-4AAB-94B1-5BF58B23F1E0}" destId="{F822E91B-59AC-4C8B-AD45-63A6472F4ED8}" srcOrd="5" destOrd="0" presId="urn:microsoft.com/office/officeart/2005/8/layout/cycle7"/>
    <dgm:cxn modelId="{4881A5BF-A50D-4636-B41E-7B7B534DAEDD}" type="presParOf" srcId="{F822E91B-59AC-4C8B-AD45-63A6472F4ED8}" destId="{9465CB21-66F8-4BE2-AA94-6698246142C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53B61D-8240-45A4-967A-0BC08F573E03}">
      <dsp:nvSpPr>
        <dsp:cNvPr id="0" name=""/>
        <dsp:cNvSpPr/>
      </dsp:nvSpPr>
      <dsp:spPr>
        <a:xfrm>
          <a:off x="2837528" y="0"/>
          <a:ext cx="3118752" cy="1559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Systém péče</a:t>
          </a:r>
        </a:p>
      </dsp:txBody>
      <dsp:txXfrm>
        <a:off x="2883201" y="45673"/>
        <a:ext cx="3027406" cy="1468030"/>
      </dsp:txXfrm>
    </dsp:sp>
    <dsp:sp modelId="{A09AAD1D-D7B1-4D1D-A850-EA6AA2BFFDBA}">
      <dsp:nvSpPr>
        <dsp:cNvPr id="0" name=""/>
        <dsp:cNvSpPr/>
      </dsp:nvSpPr>
      <dsp:spPr>
        <a:xfrm rot="3463286">
          <a:off x="4834290" y="2443433"/>
          <a:ext cx="1571781" cy="54578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300" kern="1200"/>
        </a:p>
      </dsp:txBody>
      <dsp:txXfrm>
        <a:off x="4998024" y="2552589"/>
        <a:ext cx="1244313" cy="327469"/>
      </dsp:txXfrm>
    </dsp:sp>
    <dsp:sp modelId="{DC2D73DB-C26B-4293-83EF-8A851D4972BC}">
      <dsp:nvSpPr>
        <dsp:cNvPr id="0" name=""/>
        <dsp:cNvSpPr/>
      </dsp:nvSpPr>
      <dsp:spPr>
        <a:xfrm>
          <a:off x="5284081" y="3873271"/>
          <a:ext cx="3118752" cy="1559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Zdravotní služby</a:t>
          </a:r>
        </a:p>
      </dsp:txBody>
      <dsp:txXfrm>
        <a:off x="5329754" y="3918944"/>
        <a:ext cx="3027406" cy="1468030"/>
      </dsp:txXfrm>
    </dsp:sp>
    <dsp:sp modelId="{6F7F1FF0-62F4-4E7D-BBA5-A2EA6C9D2111}">
      <dsp:nvSpPr>
        <dsp:cNvPr id="0" name=""/>
        <dsp:cNvSpPr/>
      </dsp:nvSpPr>
      <dsp:spPr>
        <a:xfrm rot="10745448">
          <a:off x="3515950" y="4420404"/>
          <a:ext cx="1571781" cy="54578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300" kern="1200"/>
        </a:p>
      </dsp:txBody>
      <dsp:txXfrm rot="10800000">
        <a:off x="3679684" y="4529560"/>
        <a:ext cx="1244313" cy="327469"/>
      </dsp:txXfrm>
    </dsp:sp>
    <dsp:sp modelId="{631E7C41-967D-4DA3-A9C3-4DBEBBC52390}">
      <dsp:nvSpPr>
        <dsp:cNvPr id="0" name=""/>
        <dsp:cNvSpPr/>
      </dsp:nvSpPr>
      <dsp:spPr>
        <a:xfrm>
          <a:off x="200848" y="3953942"/>
          <a:ext cx="3118752" cy="1559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Sociální služby</a:t>
          </a:r>
        </a:p>
      </dsp:txBody>
      <dsp:txXfrm>
        <a:off x="246521" y="3999615"/>
        <a:ext cx="3027406" cy="1468030"/>
      </dsp:txXfrm>
    </dsp:sp>
    <dsp:sp modelId="{F822E91B-59AC-4C8B-AD45-63A6472F4ED8}">
      <dsp:nvSpPr>
        <dsp:cNvPr id="0" name=""/>
        <dsp:cNvSpPr/>
      </dsp:nvSpPr>
      <dsp:spPr>
        <a:xfrm rot="18221837">
          <a:off x="2292674" y="2483768"/>
          <a:ext cx="1571781" cy="54578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300" kern="1200"/>
        </a:p>
      </dsp:txBody>
      <dsp:txXfrm>
        <a:off x="2456408" y="2592924"/>
        <a:ext cx="1244313" cy="3274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63DD3-C320-4B3D-8C90-806F0B23798B}" type="datetimeFigureOut">
              <a:rPr lang="cs-CZ" smtClean="0"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2B7D0-DE21-4FDB-8FAE-722F8EBF6C5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567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B0D29-9A06-45B2-979B-94E6DAE90199}" type="datetimeFigureOut">
              <a:rPr lang="cs-CZ" smtClean="0"/>
              <a:t>18.09.2020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006C4-0491-4F8B-A2CF-7C5D055730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5926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2DDA86-FA63-44C0-BED6-3286828CF8C6}" type="datetimeFigureOut">
              <a:rPr lang="cs-CZ" smtClean="0"/>
              <a:pPr/>
              <a:t>18.09.2020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3A98FB-0B52-48B6-B111-A0F69381C194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m/imgres?imgurl=https%3A%2F%2Fimg.grada.cz%2F_t_%2Fmedia%2Fsprinx.bookimages%2F741390_250_0_fit.jpg&amp;imgrefurl=https%3A%2F%2Fwww.grada.cz%2Fsocialni-pece-o-seniory-7085%2F&amp;docid=LrK-SCnC_4BHuM&amp;tbnid=V3tQTW663u62YM%3A&amp;vet=10ahUKEwiBhc2MsJ_mAhXPKFAKHQSFBQUQMwg_KAAwAA..i&amp;w=250&amp;h=359&amp;bih=671&amp;biw=1371&amp;q=syst%C3%A9m%20p%C3%A9%C4%8De%20o%20seniory%20-zdravotn%C3%AD%20a%20soci%C3%A1ln%C3%AD&amp;ved=0ahUKEwiBhc2MsJ_mAhXPKFAKHQSFBQUQMwg_KAAwAA&amp;iact=mrc&amp;uact=8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www.medial.cz/content/files/medial/images/verathon/bvi_6400.jpg&amp;imgrefurl=http://www.medial.cz/pro-profesionaly/pc-689-uz-mereni-objemu-mocoveho-mechyre&amp;docid=1hyo8MxsBvy1fM&amp;tbnid=-eCEHspt6RFfgM:&amp;vet=10ahUKEwjrsNiwrp_mAhVJaFAKHYKDC94QMwhaKAgwCA..i&amp;w=182&amp;h=273&amp;bih=671&amp;biw=1371&amp;q=mo%C4%8Dov%C3%BD%20m%C4%9Bch%C3%BD%C5%99%20%20-%20m%C4%9B%C5%99%C3%ADc%C3%A1%20p%C5%99%C3%ADstroj&amp;ved=0ahUKEwjrsNiwrp_mAhVJaFAKHYKDC94QMwhaKAgwCA&amp;iact=mrc&amp;uact=8" TargetMode="External"/><Relationship Id="rId2" Type="http://schemas.openxmlformats.org/officeDocument/2006/relationships/hyperlink" Target="https://www.google.com/imgres?imgurl=https://m.actve.net/frekvence1/2019/02/seniori-610x411.png&amp;imgrefurl=https://www.frekvence1.cz/clanky/zpravy/skvely-napad-domov-pro-seniory-pouzil-retro-zarizeni-pacientum-vraci-pamet.shtml&amp;docid=jvhsIamGpzLtbM&amp;tbnid=RBIg_xCsC9l-mM:&amp;vet=10ahUKEwjr5cXknJ_mAhXCCuwKHdjVBk4QMwhMKA4wDg..i&amp;w=610&amp;h=411&amp;bih=671&amp;biw=1371&amp;q=spole%C4%8Densk%C3%A9%20m%C3%ADstnosti%20v%20nemocnici&amp;ved=0ahUKEwjr5cXknJ_mAhXCCuwKHdjVBk4QMwhMKA4wDg&amp;iact=mrc&amp;uact=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9512" y="745850"/>
            <a:ext cx="9036496" cy="1440161"/>
          </a:xfrm>
        </p:spPr>
        <p:txBody>
          <a:bodyPr>
            <a:noAutofit/>
          </a:bodyPr>
          <a:lstStyle/>
          <a:p>
            <a:pPr algn="ctr"/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sk-SK" sz="3600" dirty="0">
                <a:effectLst/>
              </a:rPr>
            </a:br>
            <a:br>
              <a:rPr lang="cs-CZ" sz="3600" dirty="0">
                <a:solidFill>
                  <a:schemeClr val="accent1"/>
                </a:solidFill>
                <a:effectLst/>
                <a:latin typeface="+mn-lt"/>
              </a:rPr>
            </a:br>
            <a:endParaRPr lang="cs-CZ" sz="3600" dirty="0">
              <a:solidFill>
                <a:schemeClr val="accent1"/>
              </a:solidFill>
              <a:effectLst/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9511" y="476672"/>
            <a:ext cx="8784977" cy="6192688"/>
          </a:xfrm>
        </p:spPr>
        <p:txBody>
          <a:bodyPr>
            <a:normAutofit/>
          </a:bodyPr>
          <a:lstStyle/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r>
              <a:rPr lang="cs-CZ" sz="2800" b="1" dirty="0">
                <a:solidFill>
                  <a:schemeClr val="accent1"/>
                </a:solidFill>
              </a:rPr>
              <a:t>NP v geriatrii</a:t>
            </a: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r>
              <a:rPr lang="cs-CZ" sz="2800" b="1" dirty="0">
                <a:solidFill>
                  <a:schemeClr val="accent1"/>
                </a:solidFill>
              </a:rPr>
              <a:t>SYSTÉM POSKYTOVNAÉ PÉČE V ČR</a:t>
            </a: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endParaRPr lang="cs-CZ" sz="2800" b="1" dirty="0">
              <a:solidFill>
                <a:schemeClr val="accent1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200" b="1" dirty="0">
              <a:solidFill>
                <a:schemeClr val="tx2"/>
              </a:solidFill>
            </a:endParaRPr>
          </a:p>
          <a:p>
            <a:pPr algn="ctr"/>
            <a:endParaRPr lang="cs-CZ" sz="2400" b="1" dirty="0">
              <a:solidFill>
                <a:schemeClr val="tx2"/>
              </a:solidFill>
            </a:endParaRPr>
          </a:p>
          <a:p>
            <a:pPr algn="ctr"/>
            <a:r>
              <a:rPr lang="cs-CZ" sz="2400" b="1" dirty="0">
                <a:solidFill>
                  <a:schemeClr val="tx2"/>
                </a:solidFill>
              </a:rPr>
              <a:t>PhDr. Karolína Stuchlíková, PhD.</a:t>
            </a:r>
          </a:p>
          <a:p>
            <a:pPr algn="ctr"/>
            <a:endParaRPr lang="cs-CZ" sz="2400" dirty="0"/>
          </a:p>
        </p:txBody>
      </p:sp>
      <p:sp>
        <p:nvSpPr>
          <p:cNvPr id="6" name="AutoShape 5" descr="Výsledek obrázku pro systém péče o seniory -zdravotní a sociální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2780928"/>
            <a:ext cx="1781175" cy="2562225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2780928"/>
            <a:ext cx="1632386" cy="25625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endParaRPr lang="cs-CZ" sz="3200" b="1" dirty="0">
              <a:latin typeface="+mn-lt"/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5008213"/>
              </p:ext>
            </p:extLst>
          </p:nvPr>
        </p:nvGraphicFramePr>
        <p:xfrm>
          <a:off x="179388" y="836713"/>
          <a:ext cx="8713787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3422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cs-CZ" sz="3200" b="1" dirty="0"/>
              <a:t>Zdravotně-sociální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8435280" cy="5832648"/>
          </a:xfrm>
        </p:spPr>
        <p:txBody>
          <a:bodyPr>
            <a:noAutofit/>
          </a:bodyPr>
          <a:lstStyle/>
          <a:p>
            <a:pPr algn="just"/>
            <a:r>
              <a:rPr lang="cs-CZ" sz="2400" dirty="0"/>
              <a:t>Dva rezorty (sociální, zdravotní).</a:t>
            </a:r>
          </a:p>
          <a:p>
            <a:pPr algn="just"/>
            <a:r>
              <a:rPr lang="cs-CZ" sz="2400" b="1" dirty="0">
                <a:solidFill>
                  <a:srgbClr val="FF0000"/>
                </a:solidFill>
              </a:rPr>
              <a:t>Akutní péče – následná péče – dlouhodobá péče. </a:t>
            </a:r>
          </a:p>
          <a:p>
            <a:pPr marL="0" indent="0" algn="just">
              <a:buNone/>
            </a:pP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708920"/>
            <a:ext cx="3888432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4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cs-CZ" sz="3200" dirty="0"/>
              <a:t>Zdravotní služby pro seniory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767808"/>
          </a:xfrm>
        </p:spPr>
        <p:txBody>
          <a:bodyPr/>
          <a:lstStyle/>
          <a:p>
            <a:r>
              <a:rPr lang="cs-CZ" dirty="0"/>
              <a:t>Geriatrická ambulance.</a:t>
            </a:r>
          </a:p>
          <a:p>
            <a:r>
              <a:rPr lang="cs-CZ" dirty="0"/>
              <a:t>Geriatrická oddělení.</a:t>
            </a:r>
          </a:p>
          <a:p>
            <a:r>
              <a:rPr lang="cs-CZ" dirty="0"/>
              <a:t>Zařízení následné péče (rehabilitační a doléčovací </a:t>
            </a:r>
            <a:r>
              <a:rPr lang="cs-CZ" dirty="0" err="1"/>
              <a:t>odd</a:t>
            </a:r>
            <a:r>
              <a:rPr lang="cs-CZ" dirty="0"/>
              <a:t>).</a:t>
            </a:r>
          </a:p>
          <a:p>
            <a:r>
              <a:rPr lang="cs-CZ" dirty="0"/>
              <a:t>Ošetřovatelské oddělení.</a:t>
            </a:r>
          </a:p>
          <a:p>
            <a:r>
              <a:rPr lang="cs-CZ" dirty="0"/>
              <a:t>Hospice.</a:t>
            </a:r>
          </a:p>
          <a:p>
            <a:r>
              <a:rPr lang="cs-CZ" dirty="0"/>
              <a:t>Geriatrické denní centrum.</a:t>
            </a:r>
          </a:p>
          <a:p>
            <a:r>
              <a:rPr lang="cs-CZ" dirty="0"/>
              <a:t>Domácí péče.</a:t>
            </a:r>
          </a:p>
        </p:txBody>
      </p:sp>
    </p:spTree>
    <p:extLst>
      <p:ext uri="{BB962C8B-B14F-4D97-AF65-F5344CB8AC3E}">
        <p14:creationId xmlns:p14="http://schemas.microsoft.com/office/powerpoint/2010/main" val="3365140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cs-CZ" sz="3200" dirty="0"/>
              <a:t>Hospitalizace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340768"/>
            <a:ext cx="8507288" cy="4983832"/>
          </a:xfrm>
        </p:spPr>
        <p:txBody>
          <a:bodyPr/>
          <a:lstStyle/>
          <a:p>
            <a:r>
              <a:rPr lang="cs-CZ" dirty="0"/>
              <a:t>Vhodná pouze tehdy, není-li možná ambulantní léčba.</a:t>
            </a:r>
          </a:p>
          <a:p>
            <a:r>
              <a:rPr lang="cs-CZ" dirty="0"/>
              <a:t>Nepříznivá adaptace.</a:t>
            </a:r>
          </a:p>
          <a:p>
            <a:r>
              <a:rPr lang="cs-CZ" dirty="0"/>
              <a:t>Komplikace – po návratu zpět – horší stav.</a:t>
            </a:r>
          </a:p>
        </p:txBody>
      </p:sp>
    </p:spTree>
    <p:extLst>
      <p:ext uri="{BB962C8B-B14F-4D97-AF65-F5344CB8AC3E}">
        <p14:creationId xmlns:p14="http://schemas.microsoft.com/office/powerpoint/2010/main" val="391435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971600" y="620688"/>
            <a:ext cx="7715200" cy="8340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412776"/>
            <a:ext cx="8579296" cy="4911824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Terénní sociální a zdravotní služby v ČR:</a:t>
            </a:r>
          </a:p>
          <a:p>
            <a:r>
              <a:rPr lang="cs-CZ" b="1" dirty="0"/>
              <a:t>Pečovatelské služby – </a:t>
            </a:r>
            <a:r>
              <a:rPr lang="cs-CZ" dirty="0"/>
              <a:t>zřizovatel  - obce.</a:t>
            </a:r>
          </a:p>
          <a:p>
            <a:r>
              <a:rPr lang="cs-CZ" b="1" dirty="0"/>
              <a:t>Domácí zdravotní péče – </a:t>
            </a:r>
            <a:r>
              <a:rPr lang="cs-CZ" dirty="0"/>
              <a:t>neziskové organizace.</a:t>
            </a:r>
          </a:p>
        </p:txBody>
      </p:sp>
    </p:spTree>
    <p:extLst>
      <p:ext uri="{BB962C8B-B14F-4D97-AF65-F5344CB8AC3E}">
        <p14:creationId xmlns:p14="http://schemas.microsoft.com/office/powerpoint/2010/main" val="2704148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r>
              <a:rPr lang="cs-CZ" sz="3200" dirty="0"/>
              <a:t>Sociální služby pro seniory – OSSZ (dávky)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363272" cy="4767808"/>
          </a:xfrm>
        </p:spPr>
        <p:txBody>
          <a:bodyPr/>
          <a:lstStyle/>
          <a:p>
            <a:pPr algn="just"/>
            <a:r>
              <a:rPr lang="cs-CZ" dirty="0"/>
              <a:t>Ústavní péče o seniory – domovy pro seniory,  penziony.</a:t>
            </a:r>
          </a:p>
          <a:p>
            <a:pPr algn="just"/>
            <a:r>
              <a:rPr lang="cs-CZ" dirty="0"/>
              <a:t>Terénní služby pro seniora – </a:t>
            </a:r>
            <a:r>
              <a:rPr lang="cs-CZ" dirty="0" err="1"/>
              <a:t>respitní</a:t>
            </a:r>
            <a:r>
              <a:rPr lang="cs-CZ" dirty="0"/>
              <a:t> (odlehčovací) péče, stacionáře, senní pobyty, pečovatelská služba. </a:t>
            </a:r>
          </a:p>
          <a:p>
            <a:pPr algn="just"/>
            <a:r>
              <a:rPr lang="cs-CZ" dirty="0"/>
              <a:t>Komunitní péče o seniory – podpora chráněného </a:t>
            </a:r>
            <a:br>
              <a:rPr lang="cs-CZ" dirty="0"/>
            </a:br>
            <a:r>
              <a:rPr lang="cs-CZ" dirty="0"/>
              <a:t>a sociálního bydlení – DPS, poradenství pro seniory…</a:t>
            </a:r>
          </a:p>
        </p:txBody>
      </p:sp>
    </p:spTree>
    <p:extLst>
      <p:ext uri="{BB962C8B-B14F-4D97-AF65-F5344CB8AC3E}">
        <p14:creationId xmlns:p14="http://schemas.microsoft.com/office/powerpoint/2010/main" val="251325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794352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br>
              <a:rPr lang="cs-CZ" sz="5400" b="1" dirty="0"/>
            </a:br>
            <a:r>
              <a:rPr lang="cs-CZ" sz="4800" b="1" dirty="0"/>
              <a:t> DĚKUJI ZA POZORNOST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24685" y="4473352"/>
            <a:ext cx="8229600" cy="5445224"/>
          </a:xfrm>
        </p:spPr>
        <p:txBody>
          <a:bodyPr>
            <a:normAutofit/>
          </a:bodyPr>
          <a:lstStyle/>
          <a:p>
            <a:pPr>
              <a:buNone/>
            </a:pPr>
            <a:br>
              <a:rPr lang="cs-CZ" dirty="0"/>
            </a:b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  <p:sp>
        <p:nvSpPr>
          <p:cNvPr id="5" name="AutoShape 3" descr="Výsledek obrázku pro společenské místnosti v nemocnici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3" descr="Výsledek obrázku pro močový měchýř - měřící přístroj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211960" y="3212976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3475" y="1988840"/>
            <a:ext cx="3966569" cy="466071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1872</TotalTime>
  <Words>192</Words>
  <Application>Microsoft Office PowerPoint</Application>
  <PresentationFormat>Předvádění na obrazovce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Tok</vt:lpstr>
      <vt:lpstr>          </vt:lpstr>
      <vt:lpstr>Prezentace aplikace PowerPoint</vt:lpstr>
      <vt:lpstr>Zdravotně-sociální péče</vt:lpstr>
      <vt:lpstr>Zdravotní služby pro seniory</vt:lpstr>
      <vt:lpstr>Hospitalizace</vt:lpstr>
      <vt:lpstr>Prezentace aplikace PowerPoint</vt:lpstr>
      <vt:lpstr>Sociální služby pro seniory – OSSZ (dávky)</vt:lpstr>
      <vt:lpstr>       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Neurogenní dysfagie</dc:title>
  <dc:creator>Stuchlíková Karolína</dc:creator>
  <cp:lastModifiedBy>Stuchlíková, Karolína</cp:lastModifiedBy>
  <cp:revision>210</cp:revision>
  <cp:lastPrinted>2019-12-04T18:35:11Z</cp:lastPrinted>
  <dcterms:created xsi:type="dcterms:W3CDTF">2014-08-21T16:20:12Z</dcterms:created>
  <dcterms:modified xsi:type="dcterms:W3CDTF">2020-09-18T19:48:50Z</dcterms:modified>
</cp:coreProperties>
</file>