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305" r:id="rId9"/>
    <p:sldId id="306" r:id="rId10"/>
    <p:sldId id="262" r:id="rId11"/>
    <p:sldId id="263" r:id="rId12"/>
    <p:sldId id="264" r:id="rId13"/>
    <p:sldId id="265" r:id="rId14"/>
    <p:sldId id="276" r:id="rId15"/>
    <p:sldId id="277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9" r:id="rId25"/>
    <p:sldId id="280" r:id="rId26"/>
    <p:sldId id="283" r:id="rId27"/>
    <p:sldId id="281" r:id="rId28"/>
    <p:sldId id="272" r:id="rId29"/>
    <p:sldId id="307" r:id="rId30"/>
    <p:sldId id="275" r:id="rId31"/>
    <p:sldId id="274" r:id="rId32"/>
    <p:sldId id="295" r:id="rId33"/>
    <p:sldId id="296" r:id="rId34"/>
    <p:sldId id="308" r:id="rId35"/>
    <p:sldId id="297" r:id="rId36"/>
    <p:sldId id="298" r:id="rId37"/>
    <p:sldId id="284" r:id="rId38"/>
    <p:sldId id="285" r:id="rId39"/>
    <p:sldId id="300" r:id="rId40"/>
    <p:sldId id="302" r:id="rId41"/>
    <p:sldId id="303" r:id="rId42"/>
    <p:sldId id="286" r:id="rId43"/>
    <p:sldId id="301" r:id="rId44"/>
    <p:sldId id="294" r:id="rId45"/>
    <p:sldId id="287" r:id="rId46"/>
    <p:sldId id="288" r:id="rId47"/>
    <p:sldId id="293" r:id="rId48"/>
    <p:sldId id="289" r:id="rId49"/>
    <p:sldId id="290" r:id="rId50"/>
    <p:sldId id="292" r:id="rId51"/>
    <p:sldId id="291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0" autoAdjust="0"/>
  </p:normalViewPr>
  <p:slideViewPr>
    <p:cSldViewPr>
      <p:cViewPr varScale="1">
        <p:scale>
          <a:sx n="72" d="100"/>
          <a:sy n="72" d="100"/>
        </p:scale>
        <p:origin x="17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E141D-89FF-44F7-BDF3-948DCCBB83E8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A417-F3A5-403F-AD64-4DF3D225C6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56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18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Pokles CVP – </a:t>
            </a:r>
            <a:r>
              <a:rPr lang="cs-CZ" dirty="0" err="1"/>
              <a:t>hypovolemie</a:t>
            </a:r>
            <a:r>
              <a:rPr lang="cs-CZ" dirty="0"/>
              <a:t>, při nedostatečném krevním objemu (vlivem snížení plnícího tlaku v pravé komoře).</a:t>
            </a:r>
          </a:p>
          <a:p>
            <a:r>
              <a:rPr lang="cs-CZ" dirty="0"/>
              <a:t>Zvýšený CVP - při </a:t>
            </a:r>
            <a:r>
              <a:rPr lang="cs-CZ" dirty="0" err="1"/>
              <a:t>hyperhydrataci</a:t>
            </a:r>
            <a:r>
              <a:rPr lang="cs-CZ" dirty="0"/>
              <a:t> (nadměrném objemu tělesných tekutin)</a:t>
            </a:r>
          </a:p>
          <a:p>
            <a:r>
              <a:rPr lang="cs-CZ" dirty="0"/>
              <a:t>                     při </a:t>
            </a:r>
            <a:r>
              <a:rPr lang="cs-CZ" dirty="0" err="1"/>
              <a:t>ak</a:t>
            </a:r>
            <a:r>
              <a:rPr lang="cs-CZ" dirty="0"/>
              <a:t>. nebo </a:t>
            </a:r>
            <a:r>
              <a:rPr lang="cs-CZ" dirty="0" err="1"/>
              <a:t>chron</a:t>
            </a:r>
            <a:r>
              <a:rPr lang="cs-CZ" dirty="0"/>
              <a:t>. poruše pravé komory (IM pravé komory, plicní embolii, </a:t>
            </a:r>
            <a:r>
              <a:rPr lang="cs-CZ" dirty="0" err="1"/>
              <a:t>chornickém</a:t>
            </a:r>
            <a:r>
              <a:rPr lang="cs-CZ" dirty="0"/>
              <a:t>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), </a:t>
            </a:r>
          </a:p>
          <a:p>
            <a:r>
              <a:rPr lang="cs-CZ" dirty="0"/>
              <a:t>                     následné městnání krve v pravé síni i v žilním řečišti.</a:t>
            </a:r>
          </a:p>
          <a:p>
            <a:r>
              <a:rPr lang="cs-CZ" dirty="0"/>
              <a:t>                     selhávání levé komory (tzv. přenesené selhání z levé komory na pravou)</a:t>
            </a:r>
          </a:p>
          <a:p>
            <a:r>
              <a:rPr lang="cs-CZ" dirty="0"/>
              <a:t> </a:t>
            </a:r>
            <a:r>
              <a:rPr lang="cs-CZ" dirty="0" err="1"/>
              <a:t>Zvýš</a:t>
            </a:r>
            <a:r>
              <a:rPr lang="cs-CZ" dirty="0"/>
              <a:t>. Hodnota CVP u dg. Lev. </a:t>
            </a:r>
            <a:r>
              <a:rPr lang="cs-CZ" dirty="0" err="1"/>
              <a:t>Selh</a:t>
            </a:r>
            <a:r>
              <a:rPr lang="cs-CZ" dirty="0"/>
              <a:t>. </a:t>
            </a:r>
            <a:r>
              <a:rPr lang="cs-CZ"/>
              <a:t>je </a:t>
            </a:r>
            <a:r>
              <a:rPr lang="cs-CZ" dirty="0"/>
              <a:t>nespolehlivá.přesnějším ukazatelem je zvýšený tlak v zaklíněné plicnici.      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A417-F3A5-403F-AD64-4DF3D225C6E8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C5A602-BE4F-442E-A7FC-B5BA25268C46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0E094-EF83-4238-9875-87EAB1C287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polymedshop.cz/z4367-infuzni-volumetricka-pumpa-vp-1000-p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88832" cy="3129880"/>
          </a:xfrm>
        </p:spPr>
        <p:txBody>
          <a:bodyPr>
            <a:normAutofit/>
          </a:bodyPr>
          <a:lstStyle/>
          <a:p>
            <a:endParaRPr lang="cs-CZ" sz="2800" cap="none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alibri" pitchFamily="34" charset="0"/>
              </a:rPr>
              <a:t>CENTRÁLNÍ ŽILNÍ </a:t>
            </a:r>
            <a:br>
              <a:rPr lang="cs-CZ" b="1" dirty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>A </a:t>
            </a:r>
            <a:br>
              <a:rPr lang="cs-CZ" b="1" dirty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>ARTERIÁLNÍ VSTUP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INDIKACE ZAVEDENÍ A FUNKCE CŽK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latin typeface="Calibri" pitchFamily="34" charset="0"/>
              </a:rPr>
              <a:t>Zajištění spolehlivého a bezpečného žilního vstupu na delší dobu</a:t>
            </a:r>
          </a:p>
          <a:p>
            <a:r>
              <a:rPr lang="cs-CZ" sz="2600" dirty="0">
                <a:latin typeface="Calibri" pitchFamily="34" charset="0"/>
              </a:rPr>
              <a:t>Podávání přípravků dráždících cévní stěnu</a:t>
            </a:r>
          </a:p>
          <a:p>
            <a:r>
              <a:rPr lang="cs-CZ" sz="2600" dirty="0">
                <a:latin typeface="Calibri" pitchFamily="34" charset="0"/>
              </a:rPr>
              <a:t>Podávání vysoce účinných </a:t>
            </a:r>
            <a:r>
              <a:rPr lang="cs-CZ" sz="2600" dirty="0" err="1">
                <a:latin typeface="Calibri" pitchFamily="34" charset="0"/>
              </a:rPr>
              <a:t>vasopresorů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err="1">
                <a:latin typeface="Calibri" pitchFamily="34" charset="0"/>
              </a:rPr>
              <a:t>vasodilatancií</a:t>
            </a:r>
            <a:r>
              <a:rPr lang="cs-CZ" sz="2600" dirty="0">
                <a:latin typeface="Calibri" pitchFamily="34" charset="0"/>
              </a:rPr>
              <a:t> a </a:t>
            </a:r>
            <a:r>
              <a:rPr lang="cs-CZ" sz="2600" dirty="0" err="1">
                <a:latin typeface="Calibri" pitchFamily="34" charset="0"/>
              </a:rPr>
              <a:t>inotropik</a:t>
            </a:r>
            <a:endParaRPr lang="cs-CZ" sz="2600" dirty="0">
              <a:latin typeface="Calibri" pitchFamily="34" charset="0"/>
            </a:endParaRPr>
          </a:p>
          <a:p>
            <a:r>
              <a:rPr lang="cs-CZ" sz="2600" dirty="0">
                <a:latin typeface="Calibri" pitchFamily="34" charset="0"/>
              </a:rPr>
              <a:t>Velké a náhlé ztráty a rychlé objemové náhrady</a:t>
            </a:r>
          </a:p>
          <a:p>
            <a:r>
              <a:rPr lang="cs-CZ" sz="2600" dirty="0">
                <a:latin typeface="Calibri" pitchFamily="34" charset="0"/>
              </a:rPr>
              <a:t>Diagnostické účely</a:t>
            </a:r>
          </a:p>
          <a:p>
            <a:r>
              <a:rPr lang="cs-CZ" sz="2600" dirty="0">
                <a:latin typeface="Calibri" pitchFamily="34" charset="0"/>
              </a:rPr>
              <a:t>Zajištění cévního přístupu pro mimotělní eliminační techniky</a:t>
            </a:r>
          </a:p>
          <a:p>
            <a:r>
              <a:rPr lang="cs-CZ" sz="2600" dirty="0">
                <a:latin typeface="Calibri" pitchFamily="34" charset="0"/>
              </a:rPr>
              <a:t>Nemožnost zajištění periferního žilního přístupu</a:t>
            </a:r>
          </a:p>
          <a:p>
            <a:endParaRPr lang="cs-CZ" sz="2600" dirty="0">
              <a:latin typeface="Calibri" pitchFamily="34" charset="0"/>
            </a:endParaRPr>
          </a:p>
          <a:p>
            <a:endParaRPr lang="cs-CZ" sz="2600" dirty="0">
              <a:latin typeface="Calibri" pitchFamily="34" charset="0"/>
            </a:endParaRPr>
          </a:p>
          <a:p>
            <a:pPr>
              <a:buNone/>
            </a:pPr>
            <a:endParaRPr lang="cs-CZ" sz="2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18720" cy="1008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1"/>
                </a:solidFill>
              </a:rPr>
              <a:t>Zajištění spolehlivého a bezpečného žilního vstupu na delší dobu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pro déletrvající infuzní léčbu u akutních a kritických stavů</a:t>
            </a:r>
          </a:p>
          <a:p>
            <a:r>
              <a:rPr lang="cs-CZ" dirty="0">
                <a:latin typeface="Calibri" pitchFamily="34" charset="0"/>
              </a:rPr>
              <a:t>pro podávání parenterální výživy  po velkých operačních  výkonech, po popálení, polytraumatu, při multiorgánové dysfunkci, </a:t>
            </a:r>
            <a:r>
              <a:rPr lang="cs-CZ" dirty="0"/>
              <a:t>při sepsi.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cs-CZ" sz="3000" b="1" dirty="0">
                <a:solidFill>
                  <a:schemeClr val="accent1"/>
                </a:solidFill>
              </a:rPr>
            </a:br>
            <a:r>
              <a:rPr lang="cs-CZ" sz="3000" b="1" dirty="0">
                <a:solidFill>
                  <a:schemeClr val="accent1"/>
                </a:solidFill>
              </a:rPr>
              <a:t>Podávání přípravků dráždících cévní stěnu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>
                <a:latin typeface="Calibri" pitchFamily="34" charset="0"/>
              </a:rPr>
              <a:t>Hyperosmolární</a:t>
            </a:r>
            <a:r>
              <a:rPr lang="cs-CZ" dirty="0">
                <a:latin typeface="Calibri" pitchFamily="34" charset="0"/>
              </a:rPr>
              <a:t> roztoky - </a:t>
            </a:r>
            <a:r>
              <a:rPr lang="cs-CZ" dirty="0" err="1">
                <a:latin typeface="Calibri" pitchFamily="34" charset="0"/>
              </a:rPr>
              <a:t>roztoky</a:t>
            </a:r>
            <a:r>
              <a:rPr lang="cs-CZ" dirty="0">
                <a:latin typeface="Calibri" pitchFamily="34" charset="0"/>
              </a:rPr>
              <a:t> s osmolalitou, převyšující  800 mmol/kg – 20% (40% roztoků glukózy, 20% roztoku mannitolu, 15% roztoku aminokyselin)</a:t>
            </a:r>
          </a:p>
          <a:p>
            <a:r>
              <a:rPr lang="cs-CZ" dirty="0">
                <a:latin typeface="Calibri" pitchFamily="34" charset="0"/>
              </a:rPr>
              <a:t>cytostatika a antibiotika</a:t>
            </a:r>
          </a:p>
          <a:p>
            <a:r>
              <a:rPr lang="cs-CZ" dirty="0">
                <a:latin typeface="Calibri" pitchFamily="34" charset="0"/>
              </a:rPr>
              <a:t>roztoky o vysokém a nízkém pH (natriumhydrogenkarbonát sodný,  kyselina solná atd.)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9681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Velké a náhlé ztráty a rychlé objemové náhrady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polytraumata</a:t>
            </a:r>
          </a:p>
          <a:p>
            <a:r>
              <a:rPr lang="cs-CZ" dirty="0">
                <a:latin typeface="Calibri" pitchFamily="34" charset="0"/>
              </a:rPr>
              <a:t>masivní krvácení do GIT</a:t>
            </a:r>
          </a:p>
          <a:p>
            <a:r>
              <a:rPr lang="cs-CZ" dirty="0">
                <a:latin typeface="Calibri" pitchFamily="34" charset="0"/>
              </a:rPr>
              <a:t>porodnické krvácení, mimoděložní těhotenství</a:t>
            </a:r>
          </a:p>
          <a:p>
            <a:r>
              <a:rPr lang="cs-CZ" dirty="0">
                <a:latin typeface="Calibri" pitchFamily="34" charset="0"/>
              </a:rPr>
              <a:t>náročné operace s rizikem větší objemové ztráty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KONTRAINDIKACE ZAVEDENÍ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Calibri" pitchFamily="34" charset="0"/>
              </a:rPr>
              <a:t>Neznalost techniky kanylace</a:t>
            </a:r>
          </a:p>
          <a:p>
            <a:r>
              <a:rPr lang="cs-CZ" dirty="0">
                <a:latin typeface="Calibri" pitchFamily="34" charset="0"/>
              </a:rPr>
              <a:t>Nemožnost řešit akutní komplikace vzniklé </a:t>
            </a:r>
            <a:r>
              <a:rPr lang="cs-CZ" dirty="0" err="1">
                <a:latin typeface="Calibri" pitchFamily="34" charset="0"/>
              </a:rPr>
              <a:t>kanylací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Závažná koagulopatie s klinickými projevy hemorhagické diatézy (sklon ke krvácení z drobných cév na podkladě vrozené nebo získané poruchy srážlivosti krve)</a:t>
            </a:r>
          </a:p>
          <a:p>
            <a:r>
              <a:rPr lang="cs-CZ" dirty="0">
                <a:latin typeface="Calibri" pitchFamily="34" charset="0"/>
              </a:rPr>
              <a:t>Nedrénovaný pneumotorax na protilehlé straně</a:t>
            </a:r>
          </a:p>
          <a:p>
            <a:r>
              <a:rPr lang="cs-CZ" dirty="0">
                <a:latin typeface="Calibri" pitchFamily="34" charset="0"/>
              </a:rPr>
              <a:t>Závažné poranění nebo infekční ložisko v místě předpokládaného vpichu</a:t>
            </a:r>
          </a:p>
          <a:p>
            <a:r>
              <a:rPr lang="cs-CZ" dirty="0">
                <a:latin typeface="Calibri" pitchFamily="34" charset="0"/>
              </a:rPr>
              <a:t>Syndrom horní duté žíly</a:t>
            </a:r>
          </a:p>
          <a:p>
            <a:r>
              <a:rPr lang="cs-CZ" dirty="0">
                <a:latin typeface="Calibri" pitchFamily="34" charset="0"/>
              </a:rPr>
              <a:t>Nesouhlas pacienta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KONTRAINDIKACE ZAVEDENÍ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>
                <a:latin typeface="Calibri" pitchFamily="34" charset="0"/>
              </a:rPr>
              <a:t>Syndrom horní duté žíly</a:t>
            </a:r>
          </a:p>
          <a:p>
            <a:r>
              <a:rPr lang="cs-CZ" dirty="0">
                <a:latin typeface="Calibri" pitchFamily="34" charset="0"/>
              </a:rPr>
              <a:t>je skupiny symptomů, které vznikají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v důsledku sníženého průtoku krve horní dutou žilou do pravé síně</a:t>
            </a:r>
          </a:p>
          <a:p>
            <a:r>
              <a:rPr lang="cs-CZ" b="1" dirty="0">
                <a:solidFill>
                  <a:srgbClr val="7030A0"/>
                </a:solidFill>
                <a:latin typeface="Calibri" pitchFamily="34" charset="0"/>
              </a:rPr>
              <a:t>Příčiny:</a:t>
            </a:r>
            <a:r>
              <a:rPr lang="cs-CZ" dirty="0">
                <a:latin typeface="Calibri" pitchFamily="34" charset="0"/>
              </a:rPr>
              <a:t> maligní i benigní – téměř 95%je důsledkem zhoubného onemocnění (např. nádory plic, lymfom atd.); nenádorové příčiny – infekce, TBC, syfilis; přítomnost </a:t>
            </a:r>
            <a:r>
              <a:rPr lang="cs-CZ" dirty="0" err="1">
                <a:latin typeface="Calibri" pitchFamily="34" charset="0"/>
              </a:rPr>
              <a:t>pacemakerů</a:t>
            </a:r>
            <a:r>
              <a:rPr lang="cs-CZ" dirty="0">
                <a:latin typeface="Calibri" pitchFamily="34" charset="0"/>
              </a:rPr>
              <a:t> či defibrilátorů; tromboflebitida; </a:t>
            </a:r>
            <a:r>
              <a:rPr lang="cs-CZ" dirty="0" err="1">
                <a:latin typeface="Calibri" pitchFamily="34" charset="0"/>
              </a:rPr>
              <a:t>pneumothorax</a:t>
            </a:r>
            <a:r>
              <a:rPr lang="cs-CZ" dirty="0">
                <a:latin typeface="Calibri" pitchFamily="34" charset="0"/>
              </a:rPr>
              <a:t>; </a:t>
            </a:r>
            <a:r>
              <a:rPr lang="cs-CZ" dirty="0" err="1">
                <a:latin typeface="Calibri" pitchFamily="34" charset="0"/>
              </a:rPr>
              <a:t>sarkodióza</a:t>
            </a:r>
            <a:r>
              <a:rPr lang="cs-CZ" dirty="0">
                <a:latin typeface="Calibri" pitchFamily="34" charset="0"/>
              </a:rPr>
              <a:t> atd. </a:t>
            </a:r>
          </a:p>
          <a:p>
            <a:r>
              <a:rPr lang="cs-CZ" dirty="0">
                <a:latin typeface="Calibri" pitchFamily="34" charset="0"/>
              </a:rPr>
              <a:t>je charakterizován otokem obličeje, krku nebo  horních končetin s viditelnou dilatací žil na krku a hrudníku, častým příznakem bývá dušnost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KONTRAINDIKACE ZAVEDENÍ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165847" cy="432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sz="3000" b="1" dirty="0">
                <a:solidFill>
                  <a:schemeClr val="accent1"/>
                </a:solidFill>
              </a:rPr>
              <a:t>ANATOMICKY  VHODNÁ MÍSTA PŘÍSTUPŮ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537153"/>
            <a:ext cx="4608511" cy="47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PUNKČNÍ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latin typeface="Calibri" pitchFamily="34" charset="0"/>
              </a:rPr>
              <a:t>Centrální žilní katétr se nejčastěji zavádí do </a:t>
            </a:r>
            <a:r>
              <a:rPr lang="cs-CZ" b="1" u="sng" dirty="0">
                <a:latin typeface="Calibri" pitchFamily="34" charset="0"/>
              </a:rPr>
              <a:t>povodí </a:t>
            </a:r>
          </a:p>
          <a:p>
            <a:pPr>
              <a:buNone/>
            </a:pPr>
            <a:r>
              <a:rPr lang="cs-CZ" b="1" u="sng" dirty="0">
                <a:latin typeface="Calibri" pitchFamily="34" charset="0"/>
              </a:rPr>
              <a:t>horní duté žíly</a:t>
            </a:r>
            <a:r>
              <a:rPr lang="cs-CZ" dirty="0">
                <a:latin typeface="Calibri" pitchFamily="34" charset="0"/>
              </a:rPr>
              <a:t>. Nejčastější vstupy jsou:</a:t>
            </a:r>
          </a:p>
          <a:p>
            <a:r>
              <a:rPr lang="cs-CZ" dirty="0">
                <a:latin typeface="Calibri" pitchFamily="34" charset="0"/>
              </a:rPr>
              <a:t>v.</a:t>
            </a:r>
            <a:r>
              <a:rPr lang="cs-CZ" dirty="0" err="1">
                <a:latin typeface="Calibri" pitchFamily="34" charset="0"/>
              </a:rPr>
              <a:t>subclavia</a:t>
            </a:r>
            <a:r>
              <a:rPr lang="cs-CZ" dirty="0">
                <a:latin typeface="Calibri" pitchFamily="34" charset="0"/>
              </a:rPr>
              <a:t>,</a:t>
            </a:r>
          </a:p>
          <a:p>
            <a:r>
              <a:rPr lang="cs-CZ" dirty="0">
                <a:latin typeface="Calibri" pitchFamily="34" charset="0"/>
              </a:rPr>
              <a:t>v. </a:t>
            </a:r>
            <a:r>
              <a:rPr lang="cs-CZ" dirty="0" err="1">
                <a:latin typeface="Calibri" pitchFamily="34" charset="0"/>
              </a:rPr>
              <a:t>jugularis</a:t>
            </a:r>
            <a:r>
              <a:rPr lang="cs-CZ" dirty="0">
                <a:latin typeface="Calibri" pitchFamily="34" charset="0"/>
              </a:rPr>
              <a:t> interna,</a:t>
            </a:r>
          </a:p>
          <a:p>
            <a:r>
              <a:rPr lang="cs-CZ" dirty="0">
                <a:latin typeface="Calibri" pitchFamily="34" charset="0"/>
              </a:rPr>
              <a:t>v.</a:t>
            </a:r>
            <a:r>
              <a:rPr lang="cs-CZ" dirty="0" err="1">
                <a:latin typeface="Calibri" pitchFamily="34" charset="0"/>
              </a:rPr>
              <a:t>jugularis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externa</a:t>
            </a:r>
            <a:r>
              <a:rPr lang="cs-CZ" dirty="0">
                <a:latin typeface="Calibri" pitchFamily="34" charset="0"/>
              </a:rPr>
              <a:t>,</a:t>
            </a:r>
          </a:p>
          <a:p>
            <a:r>
              <a:rPr lang="cs-CZ" dirty="0">
                <a:latin typeface="Calibri" pitchFamily="34" charset="0"/>
              </a:rPr>
              <a:t>žíly v loketní jamce,</a:t>
            </a:r>
          </a:p>
          <a:p>
            <a:r>
              <a:rPr lang="cs-CZ" dirty="0">
                <a:latin typeface="Calibri" pitchFamily="34" charset="0"/>
              </a:rPr>
              <a:t>žíly na paži, popř. v axilární jamce.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Přístup do </a:t>
            </a:r>
            <a:r>
              <a:rPr lang="cs-CZ" b="1" u="sng" dirty="0">
                <a:latin typeface="Calibri" pitchFamily="34" charset="0"/>
              </a:rPr>
              <a:t>povodí dolní duté žíly:</a:t>
            </a:r>
          </a:p>
          <a:p>
            <a:r>
              <a:rPr lang="cs-CZ" dirty="0">
                <a:latin typeface="Calibri" pitchFamily="34" charset="0"/>
              </a:rPr>
              <a:t>v.</a:t>
            </a:r>
            <a:r>
              <a:rPr lang="cs-CZ" dirty="0" err="1">
                <a:latin typeface="Calibri" pitchFamily="34" charset="0"/>
              </a:rPr>
              <a:t>femoralis</a:t>
            </a:r>
            <a:r>
              <a:rPr lang="cs-CZ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PUNKČNÍ PŘÍSTUPY – V. SUBCLAVIA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>
                <a:latin typeface="Calibri" pitchFamily="34" charset="0"/>
              </a:rPr>
              <a:t>Vpich lze umístit </a:t>
            </a:r>
            <a:r>
              <a:rPr lang="cs-CZ" b="1" dirty="0">
                <a:latin typeface="Calibri" pitchFamily="34" charset="0"/>
              </a:rPr>
              <a:t>pod klíčkem – </a:t>
            </a:r>
            <a:r>
              <a:rPr lang="cs-CZ" b="1" dirty="0" err="1">
                <a:latin typeface="Calibri" pitchFamily="34" charset="0"/>
              </a:rPr>
              <a:t>infraklavikulárně</a:t>
            </a:r>
            <a:endParaRPr lang="cs-CZ" b="1" dirty="0">
              <a:latin typeface="Calibri" pitchFamily="34" charset="0"/>
            </a:endParaRPr>
          </a:p>
          <a:p>
            <a:pPr>
              <a:buNone/>
            </a:pPr>
            <a:r>
              <a:rPr lang="cs-CZ" b="1" dirty="0">
                <a:latin typeface="Calibri" pitchFamily="34" charset="0"/>
              </a:rPr>
              <a:t>               </a:t>
            </a:r>
            <a:r>
              <a:rPr lang="cs-CZ" dirty="0">
                <a:latin typeface="Calibri" pitchFamily="34" charset="0"/>
              </a:rPr>
              <a:t>vzácněji </a:t>
            </a:r>
            <a:r>
              <a:rPr lang="cs-CZ" b="1" dirty="0">
                <a:latin typeface="Calibri" pitchFamily="34" charset="0"/>
              </a:rPr>
              <a:t>nad klíčkem – </a:t>
            </a:r>
            <a:r>
              <a:rPr lang="cs-CZ" b="1" dirty="0" err="1">
                <a:latin typeface="Calibri" pitchFamily="34" charset="0"/>
              </a:rPr>
              <a:t>supraklavikulárně</a:t>
            </a:r>
            <a:r>
              <a:rPr lang="cs-CZ" b="1" dirty="0">
                <a:latin typeface="Calibri" pitchFamily="34" charset="0"/>
              </a:rPr>
              <a:t>:</a:t>
            </a:r>
          </a:p>
          <a:p>
            <a:pPr>
              <a:buNone/>
            </a:pPr>
            <a:endParaRPr lang="cs-CZ" b="1" dirty="0">
              <a:latin typeface="Calibri" pitchFamily="34" charset="0"/>
            </a:endParaRPr>
          </a:p>
          <a:p>
            <a:r>
              <a:rPr lang="cs-CZ" b="1" dirty="0" err="1">
                <a:latin typeface="Calibri" pitchFamily="34" charset="0"/>
              </a:rPr>
              <a:t>Infraklavikulární</a:t>
            </a:r>
            <a:r>
              <a:rPr lang="cs-CZ" b="1" dirty="0">
                <a:latin typeface="Calibri" pitchFamily="34" charset="0"/>
              </a:rPr>
              <a:t>  přístup</a:t>
            </a:r>
            <a:r>
              <a:rPr lang="pl-PL" dirty="0">
                <a:latin typeface="Calibri" pitchFamily="34" charset="0"/>
              </a:rPr>
              <a:t> - </a:t>
            </a:r>
            <a:r>
              <a:rPr lang="cs-CZ" dirty="0">
                <a:latin typeface="Calibri" pitchFamily="34" charset="0"/>
              </a:rPr>
              <a:t> výhoda delšího tunelu podkožím,  je vzdálenější od otevřených dýchacích cest pacienta, lépe </a:t>
            </a:r>
            <a:r>
              <a:rPr lang="es-ES" dirty="0">
                <a:latin typeface="Calibri" pitchFamily="34" charset="0"/>
              </a:rPr>
              <a:t> se ošetřuje a udržuje ve</a:t>
            </a:r>
            <a:r>
              <a:rPr lang="cs-CZ" dirty="0">
                <a:latin typeface="Calibri" pitchFamily="34" charset="0"/>
              </a:rPr>
              <a:t> správné poloze při pohybech </a:t>
            </a:r>
            <a:r>
              <a:rPr lang="es-ES" dirty="0">
                <a:latin typeface="Calibri" pitchFamily="34" charset="0"/>
              </a:rPr>
              <a:t>pacienta, při jeho toaletě, rehabilitaci</a:t>
            </a:r>
            <a:r>
              <a:rPr lang="cs-CZ" dirty="0">
                <a:latin typeface="Calibri" pitchFamily="34" charset="0"/>
              </a:rPr>
              <a:t> a </a:t>
            </a:r>
            <a:r>
              <a:rPr lang="cs-CZ" dirty="0" err="1">
                <a:latin typeface="Calibri" pitchFamily="34" charset="0"/>
              </a:rPr>
              <a:t>vertikalizaci</a:t>
            </a:r>
            <a:r>
              <a:rPr lang="cs-CZ" dirty="0">
                <a:latin typeface="Calibri" pitchFamily="34" charset="0"/>
              </a:rPr>
              <a:t>,  je bezpečnější bariérou proti infekci.</a:t>
            </a: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r>
              <a:rPr lang="cs-CZ" b="1" dirty="0" err="1">
                <a:latin typeface="Calibri" pitchFamily="34" charset="0"/>
              </a:rPr>
              <a:t>Supraklavikulární</a:t>
            </a:r>
            <a:r>
              <a:rPr lang="cs-CZ" b="1" dirty="0">
                <a:latin typeface="Calibri" pitchFamily="34" charset="0"/>
              </a:rPr>
              <a:t> přístup </a:t>
            </a:r>
            <a:r>
              <a:rPr lang="cs-CZ" dirty="0">
                <a:latin typeface="Calibri" pitchFamily="34" charset="0"/>
              </a:rPr>
              <a:t>je vhodný pro naléhavé situace, kardiologům zajišťuje snadné transvenózní zavedení kardiostimulační elektrody do pravé komory v akutních situacích, pro centrální žilní katétry se užívá vzácně.</a:t>
            </a:r>
          </a:p>
          <a:p>
            <a:pPr>
              <a:buNone/>
            </a:pP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CENTRÁLNÍ ŽILNÍ VSTUP </a:t>
            </a:r>
          </a:p>
        </p:txBody>
      </p:sp>
      <p:pic>
        <p:nvPicPr>
          <p:cNvPr id="7" name="il_fi" descr="http://www.zelenahvezda.cz/img/clanky/hlavni/220x220/jpg/5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4522390" cy="29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3200" b="1" dirty="0">
                <a:solidFill>
                  <a:schemeClr val="accent1"/>
                </a:solidFill>
              </a:rPr>
              <a:t>PUNKČNÍ PŘÍSTUPY – V. JUGULARIS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u="sng" dirty="0">
                <a:latin typeface="Calibri" pitchFamily="34" charset="0"/>
              </a:rPr>
              <a:t>V. </a:t>
            </a:r>
            <a:r>
              <a:rPr lang="cs-CZ" b="1" u="sng" dirty="0" err="1">
                <a:latin typeface="Calibri" pitchFamily="34" charset="0"/>
              </a:rPr>
              <a:t>jugularis</a:t>
            </a:r>
            <a:r>
              <a:rPr lang="cs-CZ" b="1" u="sng" dirty="0">
                <a:latin typeface="Calibri" pitchFamily="34" charset="0"/>
              </a:rPr>
              <a:t> interna</a:t>
            </a:r>
            <a:r>
              <a:rPr lang="cs-CZ" b="1" dirty="0">
                <a:latin typeface="Calibri" pitchFamily="34" charset="0"/>
              </a:rPr>
              <a:t>  </a:t>
            </a:r>
            <a:r>
              <a:rPr lang="cs-CZ" dirty="0">
                <a:latin typeface="Calibri" pitchFamily="34" charset="0"/>
              </a:rPr>
              <a:t>přístup se užívá při urgentních příjmech, při anestézii, pro kratší zavedení u netracheostomovaných  pacientů a při neúspěšné punkci v. subclavia.</a:t>
            </a:r>
          </a:p>
          <a:p>
            <a:r>
              <a:rPr lang="cs-CZ" b="1" u="sng" dirty="0">
                <a:latin typeface="Calibri" pitchFamily="34" charset="0"/>
              </a:rPr>
              <a:t>V.</a:t>
            </a:r>
            <a:r>
              <a:rPr lang="cs-CZ" b="1" u="sng" dirty="0" err="1">
                <a:latin typeface="Calibri" pitchFamily="34" charset="0"/>
              </a:rPr>
              <a:t>jugularis</a:t>
            </a:r>
            <a:r>
              <a:rPr lang="cs-CZ" b="1" u="sng" dirty="0">
                <a:latin typeface="Calibri" pitchFamily="34" charset="0"/>
              </a:rPr>
              <a:t> </a:t>
            </a:r>
            <a:r>
              <a:rPr lang="cs-CZ" b="1" u="sng" dirty="0" err="1">
                <a:latin typeface="Calibri" pitchFamily="34" charset="0"/>
              </a:rPr>
              <a:t>externa</a:t>
            </a:r>
            <a:r>
              <a:rPr lang="cs-CZ" b="1" u="sng" dirty="0">
                <a:latin typeface="Calibri" pitchFamily="34" charset="0"/>
              </a:rPr>
              <a:t>  </a:t>
            </a:r>
            <a:r>
              <a:rPr lang="cs-CZ" dirty="0">
                <a:latin typeface="Calibri" pitchFamily="34" charset="0"/>
              </a:rPr>
              <a:t>se využívá vzácně, především ve značné tísni, je-li dobře nebo dokonce zvýšeně naplněna.</a:t>
            </a:r>
          </a:p>
          <a:p>
            <a:pPr>
              <a:buNone/>
            </a:pP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PUNKČNÍ PŘÍSTUPY – ŽÍLY LOKETNÍ JAMKY A NA PAŽI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latin typeface="Calibri" pitchFamily="34" charset="0"/>
              </a:rPr>
              <a:t>Žíly loketní jamka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   Vhodné jsou dva vstupy: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   </a:t>
            </a:r>
            <a:r>
              <a:rPr lang="cs-CZ" b="1" dirty="0">
                <a:latin typeface="Calibri" pitchFamily="34" charset="0"/>
              </a:rPr>
              <a:t>v. </a:t>
            </a:r>
            <a:r>
              <a:rPr lang="cs-CZ" b="1" dirty="0" err="1">
                <a:latin typeface="Calibri" pitchFamily="34" charset="0"/>
              </a:rPr>
              <a:t>mediana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cubiti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ve středu loketní jamky 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   </a:t>
            </a:r>
            <a:r>
              <a:rPr lang="cs-CZ" b="1" dirty="0">
                <a:latin typeface="Calibri" pitchFamily="34" charset="0"/>
              </a:rPr>
              <a:t>v. </a:t>
            </a:r>
            <a:r>
              <a:rPr lang="cs-CZ" b="1" dirty="0" err="1">
                <a:latin typeface="Calibri" pitchFamily="34" charset="0"/>
              </a:rPr>
              <a:t>basilica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na její vnitřní straně blíže </a:t>
            </a:r>
            <a:r>
              <a:rPr lang="pl-PL" dirty="0">
                <a:latin typeface="Calibri" pitchFamily="34" charset="0"/>
              </a:rPr>
              <a:t>trupu.</a:t>
            </a:r>
          </a:p>
          <a:p>
            <a:pPr>
              <a:buNone/>
            </a:pPr>
            <a:r>
              <a:rPr lang="pl-PL" dirty="0">
                <a:latin typeface="Calibri" pitchFamily="34" charset="0"/>
              </a:rPr>
              <a:t>   Katétr je dlouhý, musí </a:t>
            </a:r>
            <a:r>
              <a:rPr lang="cs-CZ" dirty="0">
                <a:latin typeface="Calibri" pitchFamily="34" charset="0"/>
              </a:rPr>
              <a:t>překonat ohbí pažní jamky. </a:t>
            </a: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Žíly na paži</a:t>
            </a:r>
          </a:p>
          <a:p>
            <a:pPr>
              <a:buNone/>
            </a:pPr>
            <a:r>
              <a:rPr lang="cs-CZ" dirty="0"/>
              <a:t>   </a:t>
            </a:r>
            <a:r>
              <a:rPr lang="cs-CZ" dirty="0">
                <a:latin typeface="Calibri" pitchFamily="34" charset="0"/>
              </a:rPr>
              <a:t>Využívají se výjimečně – jsou skryté pod povrchem</a:t>
            </a:r>
            <a:r>
              <a:rPr lang="cs-CZ" dirty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PUNKČNÍ PŘÍSTUPY – V. FEMORALIS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Pro zavedení katétru se využívá v. </a:t>
            </a:r>
            <a:r>
              <a:rPr lang="cs-CZ" dirty="0" err="1">
                <a:latin typeface="Calibri" pitchFamily="34" charset="0"/>
              </a:rPr>
              <a:t>femoralis</a:t>
            </a:r>
            <a:r>
              <a:rPr lang="cs-CZ" dirty="0">
                <a:latin typeface="Calibri" pitchFamily="34" charset="0"/>
              </a:rPr>
              <a:t> podstatně méně často.</a:t>
            </a:r>
          </a:p>
          <a:p>
            <a:r>
              <a:rPr lang="cs-CZ" dirty="0">
                <a:latin typeface="Calibri" pitchFamily="34" charset="0"/>
              </a:rPr>
              <a:t> Punkce se provádí přibližně 3 cm pod tříselným vazem.</a:t>
            </a:r>
          </a:p>
          <a:p>
            <a:r>
              <a:rPr lang="cs-CZ" dirty="0">
                <a:latin typeface="Calibri" pitchFamily="34" charset="0"/>
              </a:rPr>
              <a:t> Katétr prochází stehenní žilou do </a:t>
            </a:r>
            <a:r>
              <a:rPr lang="cs-CZ" dirty="0" err="1">
                <a:latin typeface="Calibri" pitchFamily="34" charset="0"/>
              </a:rPr>
              <a:t>ilické</a:t>
            </a:r>
            <a:r>
              <a:rPr lang="cs-CZ" dirty="0">
                <a:latin typeface="Calibri" pitchFamily="34" charset="0"/>
              </a:rPr>
              <a:t> žíly.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PREPARAČNÍ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b="1" u="sng" dirty="0">
                <a:latin typeface="Calibri" pitchFamily="34" charset="0"/>
              </a:rPr>
              <a:t>Preparační, chirurgický přístup</a:t>
            </a:r>
            <a:r>
              <a:rPr lang="cs-CZ" b="1" dirty="0">
                <a:latin typeface="Calibri" pitchFamily="34" charset="0"/>
              </a:rPr>
              <a:t>:</a:t>
            </a:r>
          </a:p>
          <a:p>
            <a:pPr>
              <a:buNone/>
            </a:pPr>
            <a:endParaRPr lang="cs-CZ" b="1" dirty="0">
              <a:latin typeface="Calibri" pitchFamily="34" charset="0"/>
            </a:endParaRPr>
          </a:p>
          <a:p>
            <a:pPr>
              <a:buNone/>
            </a:pPr>
            <a:r>
              <a:rPr lang="cs-CZ" b="1" dirty="0">
                <a:latin typeface="Calibri" pitchFamily="34" charset="0"/>
              </a:rPr>
              <a:t> venesekce, </a:t>
            </a:r>
            <a:r>
              <a:rPr lang="cs-CZ" b="1" dirty="0" err="1">
                <a:latin typeface="Calibri" pitchFamily="34" charset="0"/>
              </a:rPr>
              <a:t>fleboklýza</a:t>
            </a:r>
            <a:r>
              <a:rPr lang="cs-CZ" b="1" dirty="0">
                <a:latin typeface="Calibri" pitchFamily="34" charset="0"/>
              </a:rPr>
              <a:t> je </a:t>
            </a:r>
            <a:r>
              <a:rPr lang="cs-CZ" dirty="0">
                <a:latin typeface="Calibri" pitchFamily="34" charset="0"/>
              </a:rPr>
              <a:t>možný:</a:t>
            </a:r>
          </a:p>
          <a:p>
            <a:r>
              <a:rPr lang="cs-CZ" dirty="0">
                <a:latin typeface="Calibri" pitchFamily="34" charset="0"/>
              </a:rPr>
              <a:t>v loketní jamce se zavedením </a:t>
            </a:r>
            <a:r>
              <a:rPr lang="pt-BR" dirty="0">
                <a:latin typeface="Calibri" pitchFamily="34" charset="0"/>
              </a:rPr>
              <a:t>katétru do </a:t>
            </a:r>
            <a:r>
              <a:rPr lang="pt-BR" b="1" dirty="0">
                <a:latin typeface="Calibri" pitchFamily="34" charset="0"/>
              </a:rPr>
              <a:t>v. basilica, popř. do</a:t>
            </a:r>
            <a:r>
              <a:rPr lang="cs-CZ" b="1" dirty="0">
                <a:latin typeface="Calibri" pitchFamily="34" charset="0"/>
              </a:rPr>
              <a:t> v. </a:t>
            </a:r>
            <a:r>
              <a:rPr lang="cs-CZ" b="1" dirty="0" err="1">
                <a:latin typeface="Calibri" pitchFamily="34" charset="0"/>
              </a:rPr>
              <a:t>mediana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cubiti</a:t>
            </a:r>
            <a:r>
              <a:rPr lang="cs-CZ" b="1" dirty="0">
                <a:latin typeface="Calibri" pitchFamily="34" charset="0"/>
              </a:rPr>
              <a:t>,</a:t>
            </a:r>
          </a:p>
          <a:p>
            <a:r>
              <a:rPr lang="cs-CZ" dirty="0">
                <a:latin typeface="Calibri" pitchFamily="34" charset="0"/>
              </a:rPr>
              <a:t>druhým místem pro chirurgický vstup je </a:t>
            </a:r>
            <a:r>
              <a:rPr lang="cs-CZ" b="1" dirty="0">
                <a:latin typeface="Calibri" pitchFamily="34" charset="0"/>
              </a:rPr>
              <a:t>v. </a:t>
            </a:r>
            <a:r>
              <a:rPr lang="cs-CZ" b="1" dirty="0" err="1">
                <a:latin typeface="Calibri" pitchFamily="34" charset="0"/>
              </a:rPr>
              <a:t>saphena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magna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pod tříslem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V současné době se využívají vzácněji než dříve.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DRUHY CENTRÁLNÍCH ŽILNÍCH KATÉTRŮ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itchFamily="34" charset="0"/>
              </a:rPr>
              <a:t>Centrální žilní katétry (CŽK) jsou vyráběny tak, aby umožňovaly okamžitý přístup do žilního systému. </a:t>
            </a:r>
          </a:p>
          <a:p>
            <a:r>
              <a:rPr lang="cs-CZ" dirty="0">
                <a:latin typeface="Calibri" pitchFamily="34" charset="0"/>
              </a:rPr>
              <a:t>Výběr katétru patří zcela  do kompetence lékaře.</a:t>
            </a:r>
          </a:p>
          <a:p>
            <a:r>
              <a:rPr lang="cs-CZ" dirty="0">
                <a:latin typeface="Calibri" pitchFamily="34" charset="0"/>
              </a:rPr>
              <a:t>Na trhu existuje celá řada typů, variant a speciálních úprav  CŽK.</a:t>
            </a:r>
          </a:p>
          <a:p>
            <a:r>
              <a:rPr lang="cs-CZ" dirty="0">
                <a:latin typeface="Calibri" pitchFamily="34" charset="0"/>
              </a:rPr>
              <a:t>Pro jednotlivé vstupy jsou učené rozdílné jehly s různou délkou, průsvitem i tvarem.</a:t>
            </a:r>
          </a:p>
          <a:p>
            <a:r>
              <a:rPr lang="cs-CZ" dirty="0">
                <a:latin typeface="Calibri" pitchFamily="34" charset="0"/>
              </a:rPr>
              <a:t>Materiál katétru musí mít hydrofilní, speciálně upravený kluzký </a:t>
            </a:r>
            <a:r>
              <a:rPr lang="cs-CZ" dirty="0" err="1">
                <a:latin typeface="Calibri" pitchFamily="34" charset="0"/>
              </a:rPr>
              <a:t>antitrombogenní</a:t>
            </a:r>
            <a:r>
              <a:rPr lang="cs-CZ" dirty="0">
                <a:latin typeface="Calibri" pitchFamily="34" charset="0"/>
              </a:rPr>
              <a:t> povrch.¨¨</a:t>
            </a:r>
          </a:p>
          <a:p>
            <a:r>
              <a:rPr lang="cs-CZ" dirty="0">
                <a:latin typeface="Calibri" pitchFamily="34" charset="0"/>
              </a:rPr>
              <a:t>Katétry jsou vyrobeny ze silikonu, </a:t>
            </a:r>
            <a:r>
              <a:rPr lang="cs-CZ" dirty="0" err="1">
                <a:latin typeface="Calibri" pitchFamily="34" charset="0"/>
              </a:rPr>
              <a:t>vialonu</a:t>
            </a:r>
            <a:r>
              <a:rPr lang="cs-CZ" dirty="0">
                <a:latin typeface="Calibri" pitchFamily="34" charset="0"/>
              </a:rPr>
              <a:t>, polyuretanu a s výhodou jsou potaženy </a:t>
            </a:r>
            <a:r>
              <a:rPr lang="cs-CZ" dirty="0" err="1">
                <a:latin typeface="Calibri" pitchFamily="34" charset="0"/>
              </a:rPr>
              <a:t>hydromerem</a:t>
            </a:r>
            <a:r>
              <a:rPr lang="cs-CZ" dirty="0">
                <a:latin typeface="Calibri" pitchFamily="34" charset="0"/>
              </a:rPr>
              <a:t> (prodlužuje průměrnou životnost katétru).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DRUHY CENTRÁLNÍCH ŽILNÍCH KATÉTRŮ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itchFamily="34" charset="0"/>
              </a:rPr>
              <a:t>Pro vysoce rizikové pacienty (po imunosupresivní léčbě, </a:t>
            </a:r>
            <a:r>
              <a:rPr lang="cs-CZ" dirty="0" err="1">
                <a:latin typeface="Calibri" pitchFamily="34" charset="0"/>
              </a:rPr>
              <a:t>hematoonkologicky</a:t>
            </a:r>
            <a:r>
              <a:rPr lang="cs-CZ" dirty="0">
                <a:latin typeface="Calibri" pitchFamily="34" charset="0"/>
              </a:rPr>
              <a:t> nemocné) lze použít katétry se speciálních materiálů </a:t>
            </a:r>
            <a:r>
              <a:rPr lang="cs-CZ" b="1" dirty="0">
                <a:solidFill>
                  <a:srgbClr val="7030A0"/>
                </a:solidFill>
                <a:latin typeface="Calibri" pitchFamily="34" charset="0"/>
              </a:rPr>
              <a:t>impregnovaných antimikrobiální  příměsí</a:t>
            </a:r>
            <a:r>
              <a:rPr lang="cs-CZ" dirty="0">
                <a:latin typeface="Calibri" pitchFamily="34" charset="0"/>
              </a:rPr>
              <a:t>.</a:t>
            </a:r>
          </a:p>
          <a:p>
            <a:r>
              <a:rPr lang="cs-CZ" dirty="0">
                <a:latin typeface="Calibri" pitchFamily="34" charset="0"/>
              </a:rPr>
              <a:t>Existují speciální katétry určené pro dlouhodobé užití (např. domácí parenterální výživa) – jsou potažené stříbrem. </a:t>
            </a:r>
          </a:p>
          <a:p>
            <a:r>
              <a:rPr lang="cs-CZ" dirty="0">
                <a:latin typeface="Calibri" pitchFamily="34" charset="0"/>
              </a:rPr>
              <a:t>Všechny CŽK jsou jednocestné nebo vícecestné a jejich prameny mají </a:t>
            </a:r>
            <a:r>
              <a:rPr lang="cs-CZ" dirty="0" err="1">
                <a:latin typeface="Calibri" pitchFamily="34" charset="0"/>
              </a:rPr>
              <a:t>Luer</a:t>
            </a:r>
            <a:r>
              <a:rPr lang="cs-CZ" dirty="0">
                <a:latin typeface="Calibri" pitchFamily="34" charset="0"/>
              </a:rPr>
              <a:t>- Lok </a:t>
            </a:r>
            <a:r>
              <a:rPr lang="cs-CZ" baseline="30000" dirty="0">
                <a:latin typeface="Calibri" pitchFamily="34" charset="0"/>
              </a:rPr>
              <a:t>TM </a:t>
            </a:r>
            <a:r>
              <a:rPr lang="cs-CZ" dirty="0">
                <a:latin typeface="Calibri" pitchFamily="34" charset="0"/>
              </a:rPr>
              <a:t>zakončení. </a:t>
            </a:r>
          </a:p>
          <a:p>
            <a:r>
              <a:rPr lang="cs-CZ" dirty="0" err="1">
                <a:latin typeface="Calibri" pitchFamily="34" charset="0"/>
              </a:rPr>
              <a:t>Vícepramenné</a:t>
            </a:r>
            <a:r>
              <a:rPr lang="cs-CZ" dirty="0">
                <a:latin typeface="Calibri" pitchFamily="34" charset="0"/>
              </a:rPr>
              <a:t> katétry (2-4) jsou zakončeny odlišnými barvami s průsvity různých průměrů. Jeden pramen má širší průměr než ty ostatní a je na konci v žíle u kónicky zakončené špičky, ostatní prameny se spirálovitě bočně vzdalují.</a:t>
            </a:r>
          </a:p>
          <a:p>
            <a:r>
              <a:rPr lang="cs-CZ" dirty="0">
                <a:latin typeface="Calibri" pitchFamily="34" charset="0"/>
              </a:rPr>
              <a:t>CŽK jsou RTG kontrastní a viditelné i na nativních RTG snímcích.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DRUHY CENTRÁLNÍCH ŽILNÍCH KATÉTRŮ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Průřezy jednotlivých pramenů jsou různě velké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Multiluminální katétry s 2-4 prameny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600" cy="14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2784152" cy="29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DRUHY CENTRÁLNÍCH ŽILNÍCH KATÉTRŮ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Calibri" pitchFamily="34" charset="0"/>
              </a:rPr>
              <a:t>BD </a:t>
            </a:r>
            <a:r>
              <a:rPr lang="cs-CZ" sz="2000" b="1" dirty="0" err="1">
                <a:latin typeface="Calibri" pitchFamily="34" charset="0"/>
              </a:rPr>
              <a:t>Luer</a:t>
            </a:r>
            <a:r>
              <a:rPr lang="cs-CZ" sz="2000" b="1" dirty="0">
                <a:latin typeface="Calibri" pitchFamily="34" charset="0"/>
              </a:rPr>
              <a:t>-Lok </a:t>
            </a:r>
            <a:r>
              <a:rPr lang="cs-CZ" sz="2000" b="1" baseline="30000" dirty="0">
                <a:latin typeface="Calibri" pitchFamily="34" charset="0"/>
              </a:rPr>
              <a:t>TM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konus</a:t>
            </a:r>
            <a:r>
              <a:rPr lang="cs-CZ" sz="2000" b="1" dirty="0">
                <a:latin typeface="Calibri" pitchFamily="34" charset="0"/>
              </a:rPr>
              <a:t> s uzávěrem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Calibri" pitchFamily="34" charset="0"/>
              </a:rPr>
              <a:t>Jednotlivé zevní prameny katétru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Calibri" pitchFamily="34" charset="0"/>
              </a:rPr>
              <a:t>Svodná pelota s otvory pro fixační stehy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Calibri" pitchFamily="34" charset="0"/>
              </a:rPr>
              <a:t>Sekundární posunovatelná fixační objímka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Calibri" pitchFamily="34" charset="0"/>
              </a:rPr>
              <a:t>Značení délky katétru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Calibri" pitchFamily="34" charset="0"/>
              </a:rPr>
              <a:t>Jednotlivá ústí na pacientské špičce katétru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2614191" cy="22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t3.gstatic.com/images?q=tbn:ANd9GcQ2qoxnKeboCDG9pMF80sS8bhxJNyd2qy1oCYs_ZboPjYJHJHY&amp;t=1&amp;usg=__e8i9Av4TmdPRRbn2tXwLNbOTun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266808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TECHNIKA PUNKCE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>
                <a:latin typeface="Calibri" pitchFamily="34" charset="0"/>
              </a:rPr>
              <a:t>Rozeznáváme  3 metody zavedení CŽK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 err="1">
                <a:latin typeface="Calibri" pitchFamily="34" charset="0"/>
              </a:rPr>
              <a:t>Seldingerova</a:t>
            </a:r>
            <a:r>
              <a:rPr lang="cs-CZ" b="1" u="sng" dirty="0">
                <a:latin typeface="Calibri" pitchFamily="34" charset="0"/>
              </a:rPr>
              <a:t> metoda </a:t>
            </a:r>
            <a:r>
              <a:rPr lang="cs-CZ" dirty="0">
                <a:latin typeface="Calibri" pitchFamily="34" charset="0"/>
              </a:rPr>
              <a:t>je dnes využívána nejčastěji. Jde o techniku, kdy je katétr zaváděn přes vodič. Pomocí jehly dojde k punkci žíly, po té je přes jehlu zaveden ohebný vodič. Jehla se po zavedení vodiče vytáhne, ale ohebný vodič je ponechán v žíle. Po vodiči se pak zavede katétr do žilního </a:t>
            </a:r>
            <a:r>
              <a:rPr lang="cs-CZ" dirty="0" err="1">
                <a:latin typeface="Calibri" pitchFamily="34" charset="0"/>
              </a:rPr>
              <a:t>lumina</a:t>
            </a:r>
            <a:r>
              <a:rPr lang="cs-CZ" dirty="0">
                <a:latin typeface="Calibri" pitchFamily="34" charset="0"/>
              </a:rPr>
              <a:t>. Je-li zavádění obtížné, může se místo punkce šetrně dilatovat příslušným dilatátorem. Pokud se podaří katétr zavést do žíly, může se následně vodič vytáhnout. Kanyla se zafixuje ke kůži pomocí stehů a posunovatelné fixační objímky.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CŽK set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4" name="Picture 6" descr="C:\Users\Petra\Desktop\přednášky\Certifikovaný kurz - Ošetřovatelská péče o cévní vstupy\Obrázky CŽK\dialysis-catheter-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137" y="1862011"/>
            <a:ext cx="5904656" cy="393305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067944" y="2070474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SKALPEL</a:t>
            </a:r>
          </a:p>
        </p:txBody>
      </p:sp>
      <p:cxnSp>
        <p:nvCxnSpPr>
          <p:cNvPr id="6" name="Přímá spojovací šipka 27"/>
          <p:cNvCxnSpPr/>
          <p:nvPr/>
        </p:nvCxnSpPr>
        <p:spPr>
          <a:xfrm rot="10800000" flipV="1">
            <a:off x="5885772" y="2359813"/>
            <a:ext cx="936104" cy="15998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6821876" y="2150466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DILATÁTOR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6966082" y="280542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JEHLA</a:t>
            </a:r>
          </a:p>
        </p:txBody>
      </p:sp>
      <p:cxnSp>
        <p:nvCxnSpPr>
          <p:cNvPr id="9" name="Přímá spojovací šipka 26"/>
          <p:cNvCxnSpPr/>
          <p:nvPr/>
        </p:nvCxnSpPr>
        <p:spPr>
          <a:xfrm rot="10800000" flipV="1">
            <a:off x="6300192" y="2954084"/>
            <a:ext cx="720080" cy="7200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7206819" y="364387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STŘÍKAČKA</a:t>
            </a:r>
          </a:p>
        </p:txBody>
      </p:sp>
      <p:cxnSp>
        <p:nvCxnSpPr>
          <p:cNvPr id="11" name="Přímá spojovací šipka 25"/>
          <p:cNvCxnSpPr/>
          <p:nvPr/>
        </p:nvCxnSpPr>
        <p:spPr>
          <a:xfrm rot="10800000">
            <a:off x="6876256" y="3841932"/>
            <a:ext cx="28803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28"/>
          <p:cNvCxnSpPr/>
          <p:nvPr/>
        </p:nvCxnSpPr>
        <p:spPr>
          <a:xfrm rot="16200000" flipV="1">
            <a:off x="4253825" y="5201824"/>
            <a:ext cx="288032" cy="5475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370465" y="5373216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VODIČ</a:t>
            </a:r>
          </a:p>
        </p:txBody>
      </p:sp>
      <p:cxnSp>
        <p:nvCxnSpPr>
          <p:cNvPr id="14" name="Přímá spojovací šipka 22"/>
          <p:cNvCxnSpPr/>
          <p:nvPr/>
        </p:nvCxnSpPr>
        <p:spPr>
          <a:xfrm>
            <a:off x="1368743" y="3424647"/>
            <a:ext cx="432048" cy="5603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329657" y="314454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KANYLA</a:t>
            </a:r>
          </a:p>
        </p:txBody>
      </p:sp>
    </p:spTree>
    <p:extLst>
      <p:ext uri="{BB962C8B-B14F-4D97-AF65-F5344CB8AC3E}">
        <p14:creationId xmlns:p14="http://schemas.microsoft.com/office/powerpoint/2010/main" val="16328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>
                <a:latin typeface="Calibri" pitchFamily="34" charset="0"/>
              </a:rPr>
              <a:t>Vstup do krevního řečiště patří k základním výkonům v mnoha úsecích medicíny.</a:t>
            </a:r>
          </a:p>
          <a:p>
            <a:r>
              <a:rPr lang="cs-CZ" sz="3000" dirty="0">
                <a:latin typeface="Calibri" pitchFamily="34" charset="0"/>
              </a:rPr>
              <a:t>Periferní přístup ale nesplňuje všechny medicínské nároky (resuscitační a intenzivní péče, náročná operativa, vybrané skupiny chronických pacientů atd.)</a:t>
            </a:r>
          </a:p>
          <a:p>
            <a:r>
              <a:rPr lang="cs-CZ" sz="3000" dirty="0">
                <a:latin typeface="Calibri" pitchFamily="34" charset="0"/>
              </a:rPr>
              <a:t>U pacientů v těchto indikačních skupinách je zajištěn přístup do centrálního řečiště , do velkých tzv. centrálních žil.</a:t>
            </a:r>
          </a:p>
          <a:p>
            <a:r>
              <a:rPr lang="cs-CZ" sz="3000" dirty="0">
                <a:latin typeface="Calibri" pitchFamily="34" charset="0"/>
              </a:rPr>
              <a:t>Zajišťují je centrální žilní katétry, které se zavádí ve většině případů povodím žil ústícím do horní duté žíly.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CENTRÁLNÍ ŽILNÍ VSTUP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</a:rPr>
              <a:t>SELDINGEROVA METODA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7867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TECHNIKA PUNKCE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Calibri" pitchFamily="34" charset="0"/>
              </a:rPr>
              <a:t>Zavedení katétru skrze jehlu - při této metodě je jehla, která má tenkou stěnu, ale větší průměr, zavedena do žilního systému a po té je skrze ni zaveden katétr. Nevýhodou je odstranění jehly ze žilního </a:t>
            </a:r>
            <a:r>
              <a:rPr lang="cs-CZ" dirty="0" err="1">
                <a:latin typeface="Calibri" pitchFamily="34" charset="0"/>
              </a:rPr>
              <a:t>lumina</a:t>
            </a:r>
            <a:r>
              <a:rPr lang="cs-CZ" dirty="0">
                <a:latin typeface="Calibri" pitchFamily="34" charset="0"/>
              </a:rPr>
              <a:t>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>
                <a:latin typeface="Calibri" pitchFamily="34" charset="0"/>
              </a:rPr>
              <a:t>Zavedení katétru přes jehlu - jehla je přímo uvnitř kratšího katétru. Jehla je tedy zavedena současně s katétrem do žíly a pak je zevnitř katétru odstraněna.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0013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PŘÍPRAVA  A ASISTENCE PŘI KANYLACI CŽK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Edukace pacienta lékařem i </a:t>
            </a:r>
            <a:r>
              <a:rPr lang="cs-CZ" dirty="0" err="1"/>
              <a:t>oš</a:t>
            </a:r>
            <a:r>
              <a:rPr lang="cs-CZ" dirty="0"/>
              <a:t>. sestrou (alergie, postup , poloha při výkonu, podložení, poloha hlavy,překrytí obličeje…) informovaný souhlas s výkonem</a:t>
            </a:r>
          </a:p>
          <a:p>
            <a:r>
              <a:rPr lang="cs-CZ" dirty="0"/>
              <a:t>Příprava místa </a:t>
            </a:r>
            <a:r>
              <a:rPr lang="cs-CZ" dirty="0" err="1"/>
              <a:t>kanylace</a:t>
            </a:r>
            <a:r>
              <a:rPr lang="cs-CZ" dirty="0"/>
              <a:t> – u mužů oholení (hrudníku, krku, třísel….</a:t>
            </a:r>
            <a:r>
              <a:rPr lang="cs-CZ" dirty="0" err="1"/>
              <a:t>dp</a:t>
            </a:r>
            <a:r>
              <a:rPr lang="cs-CZ" dirty="0"/>
              <a:t>.)</a:t>
            </a:r>
          </a:p>
          <a:p>
            <a:r>
              <a:rPr lang="cs-CZ" dirty="0"/>
              <a:t>Poloha pacienta (vypodložení podél páteře,otočení hlavy na opačnou stranu)</a:t>
            </a:r>
          </a:p>
          <a:p>
            <a:r>
              <a:rPr lang="cs-CZ" dirty="0"/>
              <a:t>Příprava  sterilního stolku a dalších pomůcek</a:t>
            </a:r>
          </a:p>
          <a:p>
            <a:r>
              <a:rPr lang="cs-CZ" dirty="0" err="1"/>
              <a:t>Monitorace</a:t>
            </a:r>
            <a:r>
              <a:rPr lang="cs-CZ" dirty="0"/>
              <a:t> EKG (</a:t>
            </a:r>
            <a:r>
              <a:rPr lang="cs-CZ" dirty="0" err="1"/>
              <a:t>dysrytmie</a:t>
            </a:r>
            <a:r>
              <a:rPr lang="cs-CZ" dirty="0"/>
              <a:t> pro prostupu </a:t>
            </a:r>
            <a:r>
              <a:rPr lang="cs-CZ" dirty="0" err="1"/>
              <a:t>katetru</a:t>
            </a:r>
            <a:r>
              <a:rPr lang="cs-CZ" dirty="0"/>
              <a:t> do HDŽ)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PŘÍPRAVA POMŮCEK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Sterilní </a:t>
            </a:r>
            <a:r>
              <a:rPr lang="cs-CZ" dirty="0" err="1"/>
              <a:t>instrum</a:t>
            </a:r>
            <a:r>
              <a:rPr lang="cs-CZ" dirty="0"/>
              <a:t>. stolek</a:t>
            </a:r>
          </a:p>
          <a:p>
            <a:r>
              <a:rPr lang="cs-CZ" dirty="0"/>
              <a:t>Balíček pro CŽK – souprava  s </a:t>
            </a:r>
            <a:r>
              <a:rPr lang="cs-CZ" dirty="0" err="1"/>
              <a:t>katetrem</a:t>
            </a:r>
            <a:r>
              <a:rPr lang="cs-CZ" dirty="0"/>
              <a:t> (dle OL)</a:t>
            </a:r>
          </a:p>
          <a:p>
            <a:r>
              <a:rPr lang="cs-CZ" dirty="0"/>
              <a:t>Sterilní tampony a čtverce, </a:t>
            </a:r>
            <a:r>
              <a:rPr lang="cs-CZ" dirty="0" err="1"/>
              <a:t>desinfenke</a:t>
            </a:r>
            <a:endParaRPr lang="cs-CZ" dirty="0"/>
          </a:p>
          <a:p>
            <a:r>
              <a:rPr lang="cs-CZ" dirty="0"/>
              <a:t>Sterilní FR 100 ml, spojovací hadička</a:t>
            </a:r>
          </a:p>
          <a:p>
            <a:r>
              <a:rPr lang="cs-CZ" dirty="0" err="1"/>
              <a:t>Emitní</a:t>
            </a:r>
            <a:r>
              <a:rPr lang="cs-CZ" dirty="0"/>
              <a:t> miska</a:t>
            </a:r>
          </a:p>
          <a:p>
            <a:r>
              <a:rPr lang="cs-CZ" dirty="0" err="1"/>
              <a:t>Inj.stříkačka</a:t>
            </a:r>
            <a:r>
              <a:rPr lang="cs-CZ" dirty="0"/>
              <a:t>  10 ml, jehla, lokální anestetikum</a:t>
            </a:r>
          </a:p>
          <a:p>
            <a:r>
              <a:rPr lang="cs-CZ" dirty="0"/>
              <a:t>Sterilní rukavice, čepice, ústenka</a:t>
            </a:r>
          </a:p>
          <a:p>
            <a:r>
              <a:rPr lang="cs-CZ" dirty="0"/>
              <a:t>Šicí materiál</a:t>
            </a:r>
          </a:p>
          <a:p>
            <a:r>
              <a:rPr lang="cs-CZ" dirty="0"/>
              <a:t>lepení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Kanylace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CŽK</a:t>
            </a:r>
          </a:p>
        </p:txBody>
      </p:sp>
      <p:pic>
        <p:nvPicPr>
          <p:cNvPr id="4" name="Picture 2" descr="C:\Users\Petra\Desktop\přednášky\Certifikovaný kurz - Ošetřovatelská péče o cévní vstupy\Obrázky CŽK\sk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448272" cy="2088232"/>
          </a:xfrm>
          <a:prstGeom prst="rect">
            <a:avLst/>
          </a:prstGeom>
          <a:noFill/>
        </p:spPr>
      </p:pic>
      <p:pic>
        <p:nvPicPr>
          <p:cNvPr id="5" name="Picture 3" descr="C:\Users\Petra\Desktop\přednášky\Certifikovaný kurz - Ošetřovatelská péče o cévní vstupy\Obrázky CŽK\so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376264" cy="2088232"/>
          </a:xfrm>
          <a:prstGeom prst="rect">
            <a:avLst/>
          </a:prstGeom>
          <a:noFill/>
        </p:spPr>
      </p:pic>
      <p:pic>
        <p:nvPicPr>
          <p:cNvPr id="6" name="Picture 7" descr="C:\Users\Petra\Desktop\přednášky\Certifikovaný kurz - Ošetřovatelská péče o cévní vstupy\Obrázky CŽK\su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2448272" cy="2088232"/>
          </a:xfrm>
          <a:prstGeom prst="rect">
            <a:avLst/>
          </a:prstGeom>
          <a:noFill/>
        </p:spPr>
      </p:pic>
      <p:pic>
        <p:nvPicPr>
          <p:cNvPr id="7" name="Picture 6" descr="C:\Users\Petra\Desktop\přednášky\Certifikovaný kurz - Ošetřovatelská péče o cévní vstupy\Obrázky CŽK\so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2448272" cy="2520280"/>
          </a:xfrm>
          <a:prstGeom prst="rect">
            <a:avLst/>
          </a:prstGeom>
          <a:noFill/>
        </p:spPr>
      </p:pic>
      <p:pic>
        <p:nvPicPr>
          <p:cNvPr id="8" name="Picture 8" descr="C:\Users\Petra\Desktop\přednášky\Certifikovaný kurz - Ošetřovatelská péče o cévní vstupy\Obrázky CŽK\suu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717032"/>
            <a:ext cx="2448272" cy="2520280"/>
          </a:xfrm>
          <a:prstGeom prst="rect">
            <a:avLst/>
          </a:prstGeom>
          <a:noFill/>
        </p:spPr>
      </p:pic>
      <p:pic>
        <p:nvPicPr>
          <p:cNvPr id="9" name="Picture 5" descr="C:\Users\Petra\Desktop\přednášky\Certifikovaný kurz - Ošetřovatelská péče o cévní vstupy\Obrázky CŽK\sll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717032"/>
            <a:ext cx="244827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31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SLEDOVÁNÍ PO VÝKONU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Místo vpichu (krytí, </a:t>
            </a:r>
            <a:r>
              <a:rPr lang="cs-CZ" dirty="0" err="1"/>
              <a:t>prosak</a:t>
            </a:r>
            <a:r>
              <a:rPr lang="cs-CZ" dirty="0"/>
              <a:t>..)</a:t>
            </a:r>
          </a:p>
          <a:p>
            <a:r>
              <a:rPr lang="cs-CZ" dirty="0"/>
              <a:t>EKG (</a:t>
            </a:r>
            <a:r>
              <a:rPr lang="cs-CZ" dirty="0" err="1"/>
              <a:t>dysrytmie</a:t>
            </a:r>
            <a:r>
              <a:rPr lang="cs-CZ" dirty="0"/>
              <a:t>)</a:t>
            </a:r>
          </a:p>
          <a:p>
            <a:r>
              <a:rPr lang="cs-CZ" dirty="0"/>
              <a:t>Kontrola RTG (poloha kanyly,možné komplikace)</a:t>
            </a:r>
          </a:p>
          <a:p>
            <a:r>
              <a:rPr lang="cs-CZ" dirty="0"/>
              <a:t>Průchodnost kanyly  </a:t>
            </a:r>
          </a:p>
          <a:p>
            <a:r>
              <a:rPr lang="cs-CZ" dirty="0"/>
              <a:t>Aseptický přístup, infuzní linky, uzávěr volných vstupů (riziko vzduchové embolie,krvácení)</a:t>
            </a:r>
          </a:p>
          <a:p>
            <a:r>
              <a:rPr lang="cs-CZ" dirty="0"/>
              <a:t>Heparin.zátka  (před další aplikací  odsát + proplach FR)</a:t>
            </a:r>
          </a:p>
          <a:p>
            <a:r>
              <a:rPr lang="cs-CZ" dirty="0"/>
              <a:t>Pravidelné výměny krytí, i.v. linek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71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Informovaný souhlas pacienta</a:t>
            </a:r>
          </a:p>
          <a:p>
            <a:r>
              <a:rPr lang="cs-CZ" dirty="0"/>
              <a:t>Záznam  o </a:t>
            </a:r>
            <a:r>
              <a:rPr lang="cs-CZ" dirty="0" err="1"/>
              <a:t>kanylaci</a:t>
            </a:r>
            <a:r>
              <a:rPr lang="cs-CZ" dirty="0"/>
              <a:t> – místo zavedení, způsob ošetření, datum pravidelné výměny i.v.linek</a:t>
            </a:r>
          </a:p>
          <a:p>
            <a:r>
              <a:rPr lang="cs-CZ" dirty="0"/>
              <a:t>Záznam případných komplikací</a:t>
            </a:r>
          </a:p>
          <a:p>
            <a:r>
              <a:rPr lang="cs-CZ" dirty="0"/>
              <a:t>Výsledky RTG</a:t>
            </a:r>
          </a:p>
          <a:p>
            <a:r>
              <a:rPr lang="cs-CZ" dirty="0"/>
              <a:t>Výsledky kultivací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1"/>
                </a:solidFill>
              </a:rPr>
              <a:t>DIAGNOSTICKÝ A LÉČEBNÝ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latin typeface="Calibri" pitchFamily="34" charset="0"/>
              </a:rPr>
              <a:t>Mnohostranné diagnostické a léčebné využití CŽK se 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vzájemně prolíná a doplňuje. </a:t>
            </a:r>
            <a:r>
              <a:rPr lang="pt-BR" dirty="0">
                <a:latin typeface="Calibri" pitchFamily="34" charset="0"/>
              </a:rPr>
              <a:t>Souvisí s katétrem přímo nebo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zprostředkovaně. 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    Program ordinuje lékař,  sestra jej rozpracuje do harmonogramu své činnosti </a:t>
            </a:r>
            <a:r>
              <a:rPr lang="pl-PL" dirty="0">
                <a:latin typeface="Calibri" pitchFamily="34" charset="0"/>
              </a:rPr>
              <a:t>a se záznamy v chorobopisu pacienta.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89614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DIAGNOSTICKÝ A LÉČEBNÝ PROGRAM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chemeClr val="accent1"/>
                </a:solidFill>
              </a:rPr>
              <a:t>CENTRÁLNÍ ŽILNÍ TLAK (CVP)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 </a:t>
            </a:r>
            <a:r>
              <a:rPr lang="cs-CZ" dirty="0">
                <a:latin typeface="Calibri" pitchFamily="34" charset="0"/>
              </a:rPr>
              <a:t>přímý tlakový parametr, který se snímá pomocí CŽK. </a:t>
            </a:r>
          </a:p>
          <a:p>
            <a:r>
              <a:rPr lang="cs-CZ" dirty="0">
                <a:latin typeface="Calibri" pitchFamily="34" charset="0"/>
              </a:rPr>
              <a:t> tlak vyvíjený na stěnu horní duté žíly při jejím vyústění do pravé síně během žilního návratu.</a:t>
            </a:r>
          </a:p>
          <a:p>
            <a:r>
              <a:rPr lang="cs-CZ" dirty="0">
                <a:latin typeface="Calibri" pitchFamily="34" charset="0"/>
              </a:rPr>
              <a:t>Nejčastějším důvodem </a:t>
            </a:r>
            <a:r>
              <a:rPr lang="cs-CZ" dirty="0" err="1">
                <a:latin typeface="Calibri" pitchFamily="34" charset="0"/>
              </a:rPr>
              <a:t>monitorace</a:t>
            </a:r>
            <a:r>
              <a:rPr lang="cs-CZ" dirty="0">
                <a:latin typeface="Calibri" pitchFamily="34" charset="0"/>
              </a:rPr>
              <a:t> CVP je zhodnocení funkce pravé komory a náplně intravaskulárního řečiště.</a:t>
            </a:r>
          </a:p>
          <a:p>
            <a:r>
              <a:rPr lang="cs-CZ" dirty="0">
                <a:latin typeface="Calibri" pitchFamily="34" charset="0"/>
              </a:rPr>
              <a:t> normální hodnota u spontánně dýchajícího pacienta  </a:t>
            </a:r>
            <a:r>
              <a:rPr lang="pt-BR" dirty="0">
                <a:latin typeface="Calibri" pitchFamily="34" charset="0"/>
              </a:rPr>
              <a:t>v klidu a v poloze s mírně zvýšenou</a:t>
            </a:r>
            <a:r>
              <a:rPr lang="cs-CZ" dirty="0">
                <a:latin typeface="Calibri" pitchFamily="34" charset="0"/>
              </a:rPr>
              <a:t> horní polovinou těla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5 –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8 cm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pt-BR" b="1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pt-BR" dirty="0">
                <a:latin typeface="Calibri" pitchFamily="34" charset="0"/>
              </a:rPr>
              <a:t>. Při umělé plicní ventilaci</a:t>
            </a:r>
            <a:r>
              <a:rPr lang="cs-CZ" dirty="0">
                <a:latin typeface="Calibri" pitchFamily="34" charset="0"/>
              </a:rPr>
              <a:t> je hodnota v rozmezí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10 – 15 cm H</a:t>
            </a:r>
            <a:r>
              <a:rPr lang="cs-CZ" b="1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cs-CZ" dirty="0">
                <a:latin typeface="Calibri" pitchFamily="34" charset="0"/>
              </a:rPr>
              <a:t>.</a:t>
            </a:r>
          </a:p>
          <a:p>
            <a:r>
              <a:rPr lang="cs-CZ" dirty="0">
                <a:latin typeface="Calibri" pitchFamily="34" charset="0"/>
              </a:rPr>
              <a:t>Průběh křivky centrálního žilního tlaku nemá velké výkyvy, pokud není pacient dušný, nedýchá namáhavě nebo neinterferuje (nebojuje) s ventilátorem.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CENTRÁLNÍ ŽILNÍ KATETR</a:t>
            </a:r>
          </a:p>
        </p:txBody>
      </p:sp>
      <p:pic>
        <p:nvPicPr>
          <p:cNvPr id="4" name="Zástupný symbol pro obsah 3" descr="kanyla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9094" y="2132012"/>
            <a:ext cx="5829300" cy="3362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CENTRÁLNÍ ŽILNÍ VSTUP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Calibri" pitchFamily="34" charset="0"/>
              </a:rPr>
              <a:t>Přístup je náročnější na zavedení svými požadavky na ošetřovatelskou péči.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itchFamily="34" charset="0"/>
              </a:rPr>
              <a:t>Musí nejen splnit indikace, ale i snížit riziko možných komplikací na minimum.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itchFamily="34" charset="0"/>
              </a:rPr>
              <a:t>Zavedení centrálního žilního katétru musí být dokonale připraveno, provedeno, zkontrolováno </a:t>
            </a:r>
            <a:r>
              <a:rPr lang="pl-PL" sz="2800" dirty="0">
                <a:latin typeface="Calibri" pitchFamily="34" charset="0"/>
              </a:rPr>
              <a:t>a zdokumentováno.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itchFamily="34" charset="0"/>
              </a:rPr>
              <a:t>Péče o centrální žilní je nezastupitelnou funkcí sester a jejich ošetřovatelského plánu.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PRAVIDLA PRO MĚŘENÍ CVP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/>
              <a:t>   </a:t>
            </a:r>
            <a:r>
              <a:rPr lang="cs-CZ" sz="2800" dirty="0"/>
              <a:t>Distální konec katétru (hnědý)</a:t>
            </a:r>
          </a:p>
          <a:p>
            <a:r>
              <a:rPr lang="cs-CZ" sz="2800" dirty="0"/>
              <a:t>Vstup – vypnuté infuze</a:t>
            </a:r>
          </a:p>
          <a:p>
            <a:r>
              <a:rPr lang="cs-CZ" sz="2800" dirty="0"/>
              <a:t>Měříme na konci </a:t>
            </a:r>
            <a:r>
              <a:rPr lang="cs-CZ" sz="2800" dirty="0" err="1"/>
              <a:t>expiria</a:t>
            </a:r>
            <a:endParaRPr lang="cs-CZ" sz="2800" dirty="0"/>
          </a:p>
          <a:p>
            <a:r>
              <a:rPr lang="cs-CZ" sz="2800" dirty="0"/>
              <a:t>Kapsle v úrovni pravé síně</a:t>
            </a:r>
          </a:p>
          <a:p>
            <a:r>
              <a:rPr lang="cs-CZ" sz="2800" dirty="0"/>
              <a:t>Kalibrace -„nulování“ – trojcestný kohout otočit vůči atmosféře, nulový tlak působí na membránu převodníku</a:t>
            </a:r>
          </a:p>
          <a:p>
            <a:r>
              <a:rPr lang="cs-CZ" sz="2800" dirty="0"/>
              <a:t>Proplach – FR s heparinem  </a:t>
            </a:r>
            <a:r>
              <a:rPr lang="cs-CZ" sz="2800" b="1" dirty="0">
                <a:solidFill>
                  <a:srgbClr val="FF0000"/>
                </a:solidFill>
              </a:rPr>
              <a:t>1 </a:t>
            </a:r>
            <a:r>
              <a:rPr lang="cs-CZ" sz="2800" b="1" dirty="0" err="1">
                <a:solidFill>
                  <a:srgbClr val="FF0000"/>
                </a:solidFill>
              </a:rPr>
              <a:t>j.na</a:t>
            </a:r>
            <a:r>
              <a:rPr lang="cs-CZ" sz="2800" b="1" dirty="0">
                <a:solidFill>
                  <a:srgbClr val="FF0000"/>
                </a:solidFill>
              </a:rPr>
              <a:t> 1 ml FR</a:t>
            </a:r>
          </a:p>
          <a:p>
            <a:pPr>
              <a:buNone/>
            </a:pPr>
            <a:r>
              <a:rPr lang="cs-CZ" sz="2800" dirty="0"/>
              <a:t>  (1 proplach 500j./500 ml FR) v přetlakové manžetě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MĚŘENÍ CVP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b="1" u="sng" dirty="0"/>
              <a:t>Způsob:</a:t>
            </a:r>
          </a:p>
          <a:p>
            <a:r>
              <a:rPr lang="cs-CZ" sz="2800" dirty="0"/>
              <a:t>Vodní sloupec  :  3 – 10 cm H</a:t>
            </a:r>
            <a:r>
              <a:rPr lang="cs-CZ" sz="2800" b="1" dirty="0"/>
              <a:t>2</a:t>
            </a:r>
            <a:r>
              <a:rPr lang="cs-CZ" sz="2800" dirty="0"/>
              <a:t>O</a:t>
            </a:r>
          </a:p>
          <a:p>
            <a:r>
              <a:rPr lang="cs-CZ" sz="2800" dirty="0"/>
              <a:t>Tlakový převodník : 0 - 8 </a:t>
            </a:r>
            <a:r>
              <a:rPr lang="cs-CZ" sz="2800" dirty="0" err="1"/>
              <a:t>mmHg</a:t>
            </a:r>
            <a:endParaRPr lang="cs-CZ" sz="2800" dirty="0"/>
          </a:p>
          <a:p>
            <a:r>
              <a:rPr lang="cs-CZ" sz="2800" b="1" u="sng" dirty="0"/>
              <a:t>Měrné jednotky:</a:t>
            </a:r>
          </a:p>
          <a:p>
            <a:r>
              <a:rPr lang="cs-CZ" sz="2800" dirty="0" err="1"/>
              <a:t>mmHg</a:t>
            </a:r>
            <a:endParaRPr lang="cs-CZ" sz="2800" dirty="0"/>
          </a:p>
          <a:p>
            <a:r>
              <a:rPr lang="cs-CZ" sz="2800" dirty="0"/>
              <a:t>cm H</a:t>
            </a:r>
            <a:r>
              <a:rPr lang="cs-CZ" sz="1200" dirty="0"/>
              <a:t>2</a:t>
            </a:r>
            <a:r>
              <a:rPr lang="cs-CZ" sz="2800" dirty="0"/>
              <a:t>O</a:t>
            </a:r>
            <a:endParaRPr lang="cs-CZ" sz="2800" u="sng" dirty="0"/>
          </a:p>
          <a:p>
            <a:r>
              <a:rPr lang="cs-CZ" sz="2800" dirty="0" err="1"/>
              <a:t>kPa</a:t>
            </a:r>
            <a:endParaRPr lang="cs-CZ" sz="2800" dirty="0"/>
          </a:p>
          <a:p>
            <a:r>
              <a:rPr lang="cs-CZ" sz="2800" b="1" dirty="0"/>
              <a:t>Převody:                        faktor</a:t>
            </a:r>
          </a:p>
          <a:p>
            <a:r>
              <a:rPr lang="cs-CZ" sz="2800" dirty="0"/>
              <a:t>mm </a:t>
            </a:r>
            <a:r>
              <a:rPr lang="cs-CZ" sz="2800" dirty="0" err="1"/>
              <a:t>Hg</a:t>
            </a:r>
            <a:r>
              <a:rPr lang="cs-CZ" sz="2800" dirty="0"/>
              <a:t>  na  cm H</a:t>
            </a:r>
            <a:r>
              <a:rPr lang="cs-CZ" sz="1200" dirty="0"/>
              <a:t>2</a:t>
            </a:r>
            <a:r>
              <a:rPr lang="cs-CZ" sz="2800" dirty="0"/>
              <a:t>O    → 1,36</a:t>
            </a:r>
          </a:p>
          <a:p>
            <a:r>
              <a:rPr lang="cs-CZ" sz="2800" dirty="0"/>
              <a:t>mm </a:t>
            </a:r>
            <a:r>
              <a:rPr lang="cs-CZ" sz="2800" dirty="0" err="1"/>
              <a:t>Hg</a:t>
            </a:r>
            <a:r>
              <a:rPr lang="cs-CZ" sz="2800" dirty="0"/>
              <a:t> na </a:t>
            </a:r>
            <a:r>
              <a:rPr lang="cs-CZ" sz="2800" dirty="0" err="1"/>
              <a:t>kPa</a:t>
            </a:r>
            <a:r>
              <a:rPr lang="cs-CZ" sz="2800" dirty="0"/>
              <a:t>             → 0,133</a:t>
            </a:r>
          </a:p>
          <a:p>
            <a:r>
              <a:rPr lang="cs-CZ" sz="2800" dirty="0" err="1"/>
              <a:t>kPa</a:t>
            </a:r>
            <a:r>
              <a:rPr lang="cs-CZ" sz="2800" dirty="0"/>
              <a:t> na mm </a:t>
            </a:r>
            <a:r>
              <a:rPr lang="cs-CZ" sz="2800" dirty="0" err="1"/>
              <a:t>Hg</a:t>
            </a:r>
            <a:r>
              <a:rPr lang="cs-CZ" sz="2800" dirty="0"/>
              <a:t>             → 7,5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DIAGNOSTICKÝ A LÉČEBNÝ PROGRAM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chemeClr val="accent1"/>
                </a:solidFill>
              </a:rPr>
              <a:t>CENTRÁLNÍ ŽILNÍ TLAK (CVP)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CVP se měří:</a:t>
            </a:r>
          </a:p>
          <a:p>
            <a:r>
              <a:rPr lang="cs-CZ" dirty="0">
                <a:latin typeface="Calibri" pitchFamily="34" charset="0"/>
              </a:rPr>
              <a:t> </a:t>
            </a:r>
            <a:r>
              <a:rPr lang="cs-CZ" b="1" dirty="0">
                <a:latin typeface="Calibri" pitchFamily="34" charset="0"/>
              </a:rPr>
              <a:t>kontinuálně </a:t>
            </a:r>
            <a:r>
              <a:rPr lang="cs-CZ" dirty="0">
                <a:latin typeface="Calibri" pitchFamily="34" charset="0"/>
              </a:rPr>
              <a:t>použitím tlakového převodníku, který je trvale napojen na jeden vstup CŽK. </a:t>
            </a:r>
          </a:p>
          <a:p>
            <a:r>
              <a:rPr lang="cs-CZ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intermitnetní</a:t>
            </a:r>
            <a:r>
              <a:rPr lang="cs-CZ" dirty="0">
                <a:latin typeface="Calibri" pitchFamily="34" charset="0"/>
              </a:rPr>
              <a:t> měření pomocí vodního sloupce, je třeba nulu umístit do úrovně pravé srdeční síně (střední axilární čáře ve 4. mezižebří).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20480" cy="4937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latin typeface="Calibri" pitchFamily="34" charset="0"/>
              </a:rPr>
              <a:t>Měření pomocí vodního sloupce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01268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KALIBRACE - NULOVÁNÍ</a:t>
            </a:r>
          </a:p>
        </p:txBody>
      </p:sp>
      <p:pic>
        <p:nvPicPr>
          <p:cNvPr id="9" name="Picture 2" descr="E:\cvp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3529"/>
            <a:ext cx="4038600" cy="3037679"/>
          </a:xfrm>
          <a:noFill/>
        </p:spPr>
      </p:pic>
      <p:pic>
        <p:nvPicPr>
          <p:cNvPr id="10" name="Picture 4" descr="C:\Documents and Settings\aroa\Plocha\GetAttachment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43575" y="2988469"/>
            <a:ext cx="2152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00240"/>
            <a:ext cx="401268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CVP – měření pomocí vodního sloupce</a:t>
            </a:r>
          </a:p>
        </p:txBody>
      </p:sp>
      <p:pic>
        <p:nvPicPr>
          <p:cNvPr id="7" name="Zástupný symbol pro obsah 6" descr="CIMG139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LÉČEBNÉ VYUŽITÍ CŽK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>
                <a:latin typeface="Calibri" pitchFamily="34" charset="0"/>
              </a:rPr>
              <a:t>Centrální žilní katétr má </a:t>
            </a:r>
            <a:r>
              <a:rPr lang="cs-CZ" b="1" dirty="0">
                <a:latin typeface="Calibri" pitchFamily="34" charset="0"/>
              </a:rPr>
              <a:t>životně důležitý význam pro </a:t>
            </a:r>
          </a:p>
          <a:p>
            <a:pPr>
              <a:buNone/>
            </a:pPr>
            <a:r>
              <a:rPr lang="cs-CZ" b="1" dirty="0">
                <a:latin typeface="Calibri" pitchFamily="34" charset="0"/>
              </a:rPr>
              <a:t>zprostředkování přímého vstupu do krevního řečiště.</a:t>
            </a:r>
          </a:p>
          <a:p>
            <a:pPr>
              <a:buNone/>
            </a:pPr>
            <a:r>
              <a:rPr lang="cs-CZ" b="1" dirty="0">
                <a:latin typeface="Calibri" pitchFamily="34" charset="0"/>
              </a:rPr>
              <a:t>K jeho funkcím patří:</a:t>
            </a:r>
          </a:p>
          <a:p>
            <a:r>
              <a:rPr lang="cs-CZ" dirty="0">
                <a:latin typeface="Calibri" pitchFamily="34" charset="0"/>
              </a:rPr>
              <a:t>infuzní léčba (podávání tekutin, iontů, ABR),</a:t>
            </a:r>
          </a:p>
          <a:p>
            <a:r>
              <a:rPr lang="cs-CZ" dirty="0">
                <a:latin typeface="Calibri" pitchFamily="34" charset="0"/>
              </a:rPr>
              <a:t>podávání nitrožilních léků ve formě jednotlivých dávek nebo kontinuálně (ATB, </a:t>
            </a:r>
            <a:r>
              <a:rPr lang="cs-CZ" dirty="0" err="1">
                <a:latin typeface="Calibri" pitchFamily="34" charset="0"/>
              </a:rPr>
              <a:t>analgosedace</a:t>
            </a:r>
            <a:r>
              <a:rPr lang="cs-CZ" dirty="0">
                <a:latin typeface="Calibri" pitchFamily="34" charset="0"/>
              </a:rPr>
              <a:t>,  katecholaminy atd.),</a:t>
            </a:r>
          </a:p>
          <a:p>
            <a:r>
              <a:rPr lang="cs-CZ" dirty="0">
                <a:latin typeface="Calibri" pitchFamily="34" charset="0"/>
              </a:rPr>
              <a:t>parenterální výživa,</a:t>
            </a:r>
          </a:p>
          <a:p>
            <a:r>
              <a:rPr lang="cs-CZ" dirty="0">
                <a:latin typeface="Calibri" pitchFamily="34" charset="0"/>
              </a:rPr>
              <a:t>krevní a plazmatické deriváty,</a:t>
            </a:r>
          </a:p>
          <a:p>
            <a:r>
              <a:rPr lang="cs-CZ" dirty="0">
                <a:latin typeface="Calibri" pitchFamily="34" charset="0"/>
              </a:rPr>
              <a:t>i.v. anestezie,</a:t>
            </a:r>
          </a:p>
          <a:p>
            <a:r>
              <a:rPr lang="cs-CZ" dirty="0">
                <a:latin typeface="Calibri" pitchFamily="34" charset="0"/>
              </a:rPr>
              <a:t>zvládnutí komplikací bezprostředně ohrožujících život (</a:t>
            </a:r>
            <a:r>
              <a:rPr lang="cs-CZ" dirty="0" err="1">
                <a:latin typeface="Calibri" pitchFamily="34" charset="0"/>
              </a:rPr>
              <a:t>tromboembolie</a:t>
            </a:r>
            <a:r>
              <a:rPr lang="cs-CZ" dirty="0">
                <a:latin typeface="Calibri" pitchFamily="34" charset="0"/>
              </a:rPr>
              <a:t>)</a:t>
            </a:r>
          </a:p>
          <a:p>
            <a:r>
              <a:rPr lang="cs-CZ" dirty="0">
                <a:latin typeface="Calibri" pitchFamily="34" charset="0"/>
              </a:rPr>
              <a:t>podání teplých infuzních roztoků (aktivní ohřev tepelného jádra),</a:t>
            </a:r>
          </a:p>
          <a:p>
            <a:r>
              <a:rPr lang="cs-CZ" dirty="0">
                <a:latin typeface="Calibri" pitchFamily="34" charset="0"/>
              </a:rPr>
              <a:t>atd.…..</a:t>
            </a:r>
          </a:p>
          <a:p>
            <a:pPr>
              <a:buNone/>
            </a:pP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cs-CZ" sz="3600" b="1" dirty="0">
                <a:solidFill>
                  <a:schemeClr val="accent1"/>
                </a:solidFill>
              </a:rPr>
            </a:br>
            <a:r>
              <a:rPr lang="cs-CZ" sz="3600" b="1" dirty="0">
                <a:solidFill>
                  <a:schemeClr val="accent1"/>
                </a:solidFill>
              </a:rPr>
              <a:t> VYBAVENÍ A JEHO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latin typeface="Calibri" pitchFamily="34" charset="0"/>
              </a:rPr>
              <a:t>Infuzní terapie</a:t>
            </a:r>
            <a:r>
              <a:rPr lang="cs-CZ" dirty="0">
                <a:latin typeface="Calibri" pitchFamily="34" charset="0"/>
              </a:rPr>
              <a:t>:</a:t>
            </a:r>
          </a:p>
          <a:p>
            <a:r>
              <a:rPr lang="cs-CZ" sz="2600" dirty="0">
                <a:latin typeface="Calibri" pitchFamily="34" charset="0"/>
              </a:rPr>
              <a:t>vaky, vakové lahve, skleněné lahve,</a:t>
            </a:r>
          </a:p>
          <a:p>
            <a:r>
              <a:rPr lang="cs-CZ" sz="2600" dirty="0">
                <a:latin typeface="Calibri" pitchFamily="34" charset="0"/>
              </a:rPr>
              <a:t>nejvhodnější jsou uzavřené systémy vaků (snížení infekčního rizika).</a:t>
            </a:r>
          </a:p>
          <a:p>
            <a:pPr>
              <a:buNone/>
            </a:pPr>
            <a:r>
              <a:rPr lang="cs-CZ" dirty="0">
                <a:latin typeface="Calibri" pitchFamily="34" charset="0"/>
              </a:rPr>
              <a:t>.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imagesCALMCL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2025724" cy="2700965"/>
          </a:xfrm>
        </p:spPr>
      </p:pic>
      <p:sp>
        <p:nvSpPr>
          <p:cNvPr id="4098" name="AutoShape 2" descr="data:image/jpeg;base64,/9j/4AAQSkZJRgABAQAAAQABAAD/2wCEAAkGBhQQBQkUEwgVFBUUDRYaGRYYGR8dGhkgIBwbKBoYHh4hICYfHx0vGRwcHy8gJSgqLCwuHB8xNzEtNScsLCwBCQoKDgsNGQ8PGjAkHyQ1NSk0NCwyKSwsLywqNDYpLCwvNTUpNCw0NCwvLCwsKiwpLDQ0LC4sLCk0KSwsLCwsNf/AABEIAEoASgMBIgACEQEDEQH/xAAbAAADAAMBAQAAAAAAAAAAAAAEBQYAAwcBAv/EAEYQAAECAwQDCwgGCgMAAAAAAAECAwAEEQUSITEGE0EUFSI1UWFzkaGy0QcyQlJUcYGSM2J0grG0JSY0Q0SToqOkwRYjJP/EABkBAAIDAQAAAAAAAAAAAAAAAAMEAQIFAP/EACURAAICAQIGAgMAAAAAAAAAAAABAgMRITEEEhMiMkFRcRQjYf/aAAwDAQACEQMRAD8AV6S6SvzNtzKlTSwA6sJSFEBIBIAwPNG+w7QUqyplOsqpuZbcKlALUW1pKCKqBISHQ2cPXJhHO8YzXTud4wx0Vxt0opg5JzKCOUalah/WhB+Ebr7Vp6MOPc9fZTOtFbTfCuYUvJQKfeA284j1ywHBZ1/dVEXiNYa5x9SizuVINK0yzO3aDDi25q55PF1aUka9sEkYGpNSmhgVljjjHyGhUpZz8EYorrdDpIqeGa1PuANOuPnStamnrPRrVJXuQLcuqKRVSjdFAaVuiD7PbJmpcqlnEpUoUKkEAjYeSFunp/XGYxGDLVMfqxbnzNJFOniDbE27XPa3PnV4xm7XPa3PnV4xojKQUFhBcvarzcwlSJ5wKBwN9XjHWLN8oK1WVKlUrVRZQSa5kpFT1xx0bItrJ4mk+gR3RHdKNvkisrZ1LMHgjp3jGa6dzvGGOiZppMyeSXmT/juwunuMJrp3O8YYaLmmkCfss3+XdilniwtW6DZOaT6yQc86H8IqrdVXyXq4V6660Qca1NeUAdVYmLOtIpboSnMnG8r8SeoRX289f8nExUYhbFRQjbkARCtm8fscr8WapJS/+P2e63MqQrVAKF4gGmGKcsfdHtvCUfmg4ZNu9c4dUcLD3ZikCy1oXdGrJouiSwVKSW6hQKjQVzGAg+WdS82ottsqutKNFlWwHDAbKZGBc2HkLy5SRKb3yrhB3IkAk+aVpJHMBUnqg+S0MbcXQSgTePBvlRV+IwpyiKabo1aCEhkn/wA7eQHqpxyjfZprMuinCLeBrkSQMvieqLdVtZKqpJ7HJ7ck0M2/NNINUoUkV5TdST2mKeyuJ5PH9wjuiJG0Xr9rzivWmXD8Lxp2ARXWVxPJ9AjuiNKr+mRxLI+d4wmenc76oP0XP6fR9mmvy7sATvGEz07neMMdFU1tpfNJTR/sqH+4FZsxiG6CZJIJ/YsanNahlXni6tRQXoDM3kkfRYVOyu2OeIkVJKhcGZ9PPsi0mBq/J9N3l0qZemZoVKUOTlhS7SURyl5jJC6eQEiUa1l3VyjScUk7K7KHbWtYY2KoN2PaA1gUstLxF71aUxJ2mEVvTAVbTtEjBKKE1r5o8O2D7FnL0q+mmKlIT76qG2kUa0Cp64HdtJrpC95tEtIFFCo27K4ZRvknbkhMOE4ilaZAJxwPxhTpHVWkU7RylHSNuz3Rqm3ynRK0U6wn/qdI/lHwEQo9qJcjnTX0aMMwD1xb2VxPJ9AjuiIkChi2srieT6BHdEa1e5iX7Ij53jGa6dzvGHOhbJVa85TZZcz1kJSO0wmneMZrp3O+YLsK11ys28tDaFXmShSV+apJIqmmezMQCxNppDFbSabCEJp6a8DiComh6+yLCXTrdCVgitXGMK5kLUQOwRPM2vKvvq1rBl+AeEhaVprXKiiCB7zFNOyjSNGJlkT4JbcStSyAMLtaUvHYRtha+SeE9xnh46t50Ek7ZSw8ouS5BJriinwqOaCdF0hVoy7YpUzTZNOQZwvm7ZMk+4lq0FrKE4grCUCoyukqJNI3O6Uaq3Jesqm8EM8NNAoX0pOJFMOEMaRDy44S3LppS3NlqTLht+eJUaGYcw4PrHnEaLQma6NTiclFC8OagB7IJntLEssIuyIN5yYbqbq6apwC/RWZJJ27IUWlpUp6y3UKmAatkXdUlJ60jki0U2lodKSTepPnzotbK4nk+gR3REV6UWtlcTyfQI7oh+vcy7tiUtWXU3bE4lSKKD7lR94wLTmjsXlBs1pU5LqVJtlRBqSkEn3mkSe9LPsLfyJ8IHV+2CkEtkqpuD9EOtFUKFMwR1wbOTZftObXqEoS7L3VgkDANJThz1TWKrepn2Fv5E+EZvQyf4Br5E+ETKjmKx4lR9Era74dtN5xI4LgSoGmYKR4QI5w11WtRwxOasBhSvIAOqLXelnLcLeGA4CcObKM3pZ9hb+RPhE9F4wzvyFnKRKz03rWJfgmiHHwKihN5SSFEZYmsCUywi13taNBuRugyF0YdkZvSz7C38ifCOhTyrB0uIUnnBFbRHSbI0ZmDYskdy5y7e36ojzRqyGDpBLVkGjifQT4R1YZQrfe6JYQzRRHiYtv0f/Z"/>
          <p:cNvSpPr>
            <a:spLocks noChangeAspect="1" noChangeArrowheads="1"/>
          </p:cNvSpPr>
          <p:nvPr/>
        </p:nvSpPr>
        <p:spPr bwMode="auto">
          <a:xfrm>
            <a:off x="155575" y="-334963"/>
            <a:ext cx="704850" cy="70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 descr="\\Xpt01\Users\jindra.novotna\Dokumenty\Obrázky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9309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3200" b="1" dirty="0">
                <a:solidFill>
                  <a:schemeClr val="accent1"/>
                </a:solidFill>
              </a:rPr>
              <a:t>VYBAVENÍ A JEHO VOLBA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4937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400" b="1" dirty="0">
                <a:latin typeface="Calibri" pitchFamily="34" charset="0"/>
              </a:rPr>
              <a:t>Infuzní soupravy: </a:t>
            </a:r>
          </a:p>
          <a:p>
            <a:r>
              <a:rPr lang="cs-CZ" sz="2400" dirty="0">
                <a:latin typeface="Calibri" pitchFamily="34" charset="0"/>
              </a:rPr>
              <a:t>bez odvzdušňovacího </a:t>
            </a:r>
            <a:r>
              <a:rPr lang="pt-BR" sz="2400" dirty="0">
                <a:latin typeface="Calibri" pitchFamily="34" charset="0"/>
              </a:rPr>
              <a:t>ventilku s filtrem do vaku, </a:t>
            </a:r>
            <a:endParaRPr lang="cs-CZ" sz="2400" dirty="0">
              <a:latin typeface="Calibri" pitchFamily="34" charset="0"/>
            </a:endParaRPr>
          </a:p>
          <a:p>
            <a:r>
              <a:rPr lang="pt-BR" sz="2400" dirty="0">
                <a:latin typeface="Calibri" pitchFamily="34" charset="0"/>
              </a:rPr>
              <a:t>s</a:t>
            </a:r>
            <a:r>
              <a:rPr lang="cs-CZ" sz="2400" dirty="0">
                <a:latin typeface="Calibri" pitchFamily="34" charset="0"/>
              </a:rPr>
              <a:t> uzavíratelným a otevíratelným ventilkem s filtrem.</a:t>
            </a:r>
          </a:p>
          <a:p>
            <a:r>
              <a:rPr lang="cs-CZ" sz="2400" dirty="0">
                <a:latin typeface="Calibri" pitchFamily="34" charset="0"/>
              </a:rPr>
              <a:t>soupravy musí být opatřeny bajonetovými, popř. klik-uzávěry </a:t>
            </a:r>
            <a:r>
              <a:rPr lang="cs-CZ" sz="2400" dirty="0" err="1">
                <a:latin typeface="Calibri" pitchFamily="34" charset="0"/>
              </a:rPr>
              <a:t>Luer</a:t>
            </a:r>
            <a:r>
              <a:rPr lang="cs-CZ" sz="2400" dirty="0">
                <a:latin typeface="Calibri" pitchFamily="34" charset="0"/>
              </a:rPr>
              <a:t>-Lok™ typu proti rozpojení,</a:t>
            </a:r>
          </a:p>
          <a:p>
            <a:r>
              <a:rPr lang="cs-CZ" sz="2400" dirty="0">
                <a:latin typeface="Calibri" pitchFamily="34" charset="0"/>
              </a:rPr>
              <a:t>Y – odstup – odbočka proximálně i distálně k bolusovému i.v. podání dávky aktuálně naordinovaného léku, </a:t>
            </a:r>
          </a:p>
          <a:p>
            <a:r>
              <a:rPr lang="cs-CZ" sz="2400" dirty="0" err="1">
                <a:latin typeface="Calibri" pitchFamily="34" charset="0"/>
              </a:rPr>
              <a:t>Bezjehlové</a:t>
            </a:r>
            <a:r>
              <a:rPr lang="cs-CZ" sz="2400" dirty="0">
                <a:latin typeface="Calibri" pitchFamily="34" charset="0"/>
              </a:rPr>
              <a:t> Y - odbočky mají vestavěn „inteligentní“ modul proti zpětnému toku krve a vytékání infuzní tekutiny</a:t>
            </a:r>
            <a:endParaRPr lang="cs-CZ" dirty="0"/>
          </a:p>
        </p:txBody>
      </p:sp>
      <p:pic>
        <p:nvPicPr>
          <p:cNvPr id="5" name="Zástupný symbol pro obsah 4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88224" y="4581128"/>
            <a:ext cx="1269741" cy="1656184"/>
          </a:xfrm>
        </p:spPr>
      </p:pic>
      <p:pic>
        <p:nvPicPr>
          <p:cNvPr id="51204" name="Picture 4" descr="http://t1.gstatic.com/images?q=tbn:ANd9GcS8FTtQhdGrNrkeybbjNpB3yanv882kcbXlNEvM8-g4WFPKa4Y&amp;t=1&amp;usg=__xHGJo2UUu6FN1GJ9hTDJXASSsSI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25144"/>
            <a:ext cx="1635737" cy="1440160"/>
          </a:xfrm>
          <a:prstGeom prst="rect">
            <a:avLst/>
          </a:prstGeom>
          <a:noFill/>
        </p:spPr>
      </p:pic>
      <p:pic>
        <p:nvPicPr>
          <p:cNvPr id="51206" name="Picture 6" descr="http://t2.gstatic.com/images?q=tbn:5OgyODqDf2WSNM: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556792"/>
            <a:ext cx="1811874" cy="1368152"/>
          </a:xfrm>
          <a:prstGeom prst="rect">
            <a:avLst/>
          </a:prstGeom>
          <a:noFill/>
        </p:spPr>
      </p:pic>
      <p:sp>
        <p:nvSpPr>
          <p:cNvPr id="51208" name="AutoShape 8" descr="data:image/jpeg;base64,/9j/4AAQSkZJRgABAQAAAQABAAD/2wBDAAkGBwgHBgkIBwgKCgkLDRYPDQwMDRsUFRAWIB0iIiAdHx8kKDQsJCYxJx8fLT0tMTU3Ojo6Iys/RD84QzQ5Ojf/2wBDAQoKCg0MDRoPDxo3JR8lNzc3Nzc3Nzc3Nzc3Nzc3Nzc3Nzc3Nzc3Nzc3Nzc3Nzc3Nzc3Nzc3Nzc3Nzc3Nzc3Nzf/wAARCAB0AEMDASIAAhEBAxEB/8QAGwAAAwEBAQEBAAAAAAAAAAAAAAMEBQECBgf/xAA8EAACAQMCAgUICQIHAAAAAAABAgMABBESIQUxE0FRYYEiMnFykaGxwRQjNDVCc4KisgbRFSQzUmLC4f/EABQBAQAAAAAAAAAAAAAAAAAAAAD/xAAUEQEAAAAAAAAAAAAAAAAAAAAA/9oADAMBAAIRAxEAPwD9wpFlMZ7ZJG0ljkEryyDivPEpWg4fcyxkB44XZT3gE154WAtoAoAAdwAOoajQOnmES9WogkZOBgdZqcT3Iby4wFH4mTSD+4keIr3OAblSf+A/d/4KodQ6MrAEMMEGgI3EiBgCM8weYPZXqk2iSRxkTFdZOTpJI5Y+VOoClmaISdGZED7eSWGfZTKwXEh4rPOsErQvJCQ6ocYXmaDeorisGUEHIIyKKCbiimThtzGCoLxMgLHABIwMnxo4bkQMhKEq7ZKNqG5zz8aXxaNJ44opIhKpfLIU1AgA7kenHurLay0wy29hatbStpKtGvQ9ZJOoDswPdQbM32gfo+Jqg+acc6xbaB47gaY2jYupcnkd+zr6/jnqq7i7KvD5AwyGKrpAzqywGMd+cUDbEt0TB2ZiDzbnuAfnVFZ3DJbN5HNlF0cborDEJjDc9+QzzFaNAVksbVbyeB1jErzRlVKbkEDl7G9hrWqSSzL3yXPSkBQMpp5kasb/AKzQVgAAAbUUUUE6Em+mB5CNMe1q9zjeI9YcfOpkuIVv5yZFA0IM56wXyKZNdQeR9amzgnegJvtA/R8TSuNahYh1UtoljfSpGThgQBnbmB4ZpspBnUg5B0fE0q6uIp4JYWTOoFcOAf25ye4Y3oM/gU7yXMUSxuqR2wyZNIONsYwT/bsrfrCjuIrFWa2jgDOyoGeRVwAFHMnytuw89qOHcRvLhZJXkUAu6hOjBChXK7bg74zzPhQbtZdyT/jMPlNt0YA1HG4mz8B7BTY7y5+jpO8MJRsZCykHf0jHvr3ChmuOnK4x1454yABnn5zHPeKCyiiigzzY5uptM0qqwDaelkABJOcYYCvM9gfq1+kTAGQZxNLkjnjz+vGKtX7S/qL8Wom86H1/kaBUoCzKBsBoAHiaXxqZoeHSMgUlmSPyxkYZgp29BqIXFxMks7TpG6amCG3bBVSSMEtg9+PdVnFVM/DjhNSnDMMZIA3yNxuCB10EvCgJpLiGWOIocEgKd8Y5kk9tVDg1kuRHHJGpJbTFM6DJOTspHXvSeF28sF1Lqj0gruSoG+2MeW1atAqK2giCiOJF0jbydx402iuUHaKKKBaj/MP6i/Fq5N58Pr/I0m9WdMzQTKgC4ZWTOfHq50mLpWk6a6uo+igf8IABOnG57PK5dtBOBm2tR2rN8DV1vHq4VHGWOTAF1H1edQxkNbWbKcgrMQe7BqqxuHKw28sOjVDqRg4bIGkf9hQPsyz9I7kZJHmjHUO/vqikWkTxRaZWUsTuVG3ID5U+gKKKKAooooJuJ/dt1+S/8TUt1A8kEAiICLdZdcDBGphyPeQfCqeJ/d11+S/8TQIhPatGWZcu26kgjDE8xQeJ7ZAbZUwsa6kwB/uXFLhyJ7MZGVtZAcdoMYPvFKnsTr6MXM483B6WQ4Oee7Y2x11QtsloDPNcMVjRxlzy1EE7nvX30DOHgrCwLu+Gzl2LHcA8z6aqqPhsscsbiNskEZGCPwj+xqygKKK5QdooooJuJ/d11+S/8TTLb/TPrv8AyNF3EZ7WaEHBkjZc9mRilW86Kh6QhAWJBbbmckekHIx3UHZvtA/R8TS+LuVsWCrqZpI0UZxuzqBv410t01wujkSNyDuBk59GSB371442jtYM0ZGqN1cZUkbMDyBB258+qg5w69a7kEjQGISQq6guGOO/HrCtCvmv6bknuLs5MYhgiCfVB9JJCnGWYjb5V9LQFFFFAUUUUBS2hjZ9eCrHmVYrn0450UUHY41jB0jGeZ5k+k17oooOAADAAA7q7RRQFcoooO0UUUH/2Q=="/>
          <p:cNvSpPr>
            <a:spLocks noChangeAspect="1" noChangeArrowheads="1"/>
          </p:cNvSpPr>
          <p:nvPr/>
        </p:nvSpPr>
        <p:spPr bwMode="auto">
          <a:xfrm>
            <a:off x="155575" y="-525463"/>
            <a:ext cx="638175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10" name="AutoShape 10" descr="data:image/jpeg;base64,/9j/4AAQSkZJRgABAQAAAQABAAD/2wBDAAkGBwgHBgkIBwgKCgkLDRYPDQwMDRsUFRAWIB0iIiAdHx8kKDQsJCYxJx8fLT0tMTU3Ojo6Iys/RD84QzQ5Ojf/2wBDAQoKCg0MDRoPDxo3JR8lNzc3Nzc3Nzc3Nzc3Nzc3Nzc3Nzc3Nzc3Nzc3Nzc3Nzc3Nzc3Nzc3Nzc3Nzc3Nzc3Nzf/wAARCAB0AEMDASIAAhEBAxEB/8QAGwAAAwEBAQEBAAAAAAAAAAAAAAMEBQECBgf/xAA8EAACAQMCAgUICQIHAAAAAAABAgMABBESIQUxE0FRYYEiMnFykaGxwRQjNDVCc4KisgbRFSQzUmLC4f/EABQBAQAAAAAAAAAAAAAAAAAAAAD/xAAUEQEAAAAAAAAAAAAAAAAAAAAA/9oADAMBAAIRAxEAPwD9wpFlMZ7ZJG0ljkEryyDivPEpWg4fcyxkB44XZT3gE154WAtoAoAAdwAOoajQOnmES9WogkZOBgdZqcT3Iby4wFH4mTSD+4keIr3OAblSf+A/d/4KodQ6MrAEMMEGgI3EiBgCM8weYPZXqk2iSRxkTFdZOTpJI5Y+VOoClmaISdGZED7eSWGfZTKwXEh4rPOsErQvJCQ6ocYXmaDeorisGUEHIIyKKCbiimThtzGCoLxMgLHABIwMnxo4bkQMhKEq7ZKNqG5zz8aXxaNJ44opIhKpfLIU1AgA7kenHurLay0wy29hatbStpKtGvQ9ZJOoDswPdQbM32gfo+Jqg+acc6xbaB47gaY2jYupcnkd+zr6/jnqq7i7KvD5AwyGKrpAzqywGMd+cUDbEt0TB2ZiDzbnuAfnVFZ3DJbN5HNlF0cborDEJjDc9+QzzFaNAVksbVbyeB1jErzRlVKbkEDl7G9hrWqSSzL3yXPSkBQMpp5kasb/AKzQVgAAAbUUUUE6Em+mB5CNMe1q9zjeI9YcfOpkuIVv5yZFA0IM56wXyKZNdQeR9amzgnegJvtA/R8TSuNahYh1UtoljfSpGThgQBnbmB4ZpspBnUg5B0fE0q6uIp4JYWTOoFcOAf25ye4Y3oM/gU7yXMUSxuqR2wyZNIONsYwT/bsrfrCjuIrFWa2jgDOyoGeRVwAFHMnytuw89qOHcRvLhZJXkUAu6hOjBChXK7bg74zzPhQbtZdyT/jMPlNt0YA1HG4mz8B7BTY7y5+jpO8MJRsZCykHf0jHvr3ChmuOnK4x1454yABnn5zHPeKCyiiigzzY5uptM0qqwDaelkABJOcYYCvM9gfq1+kTAGQZxNLkjnjz+vGKtX7S/qL8Wom86H1/kaBUoCzKBsBoAHiaXxqZoeHSMgUlmSPyxkYZgp29BqIXFxMks7TpG6amCG3bBVSSMEtg9+PdVnFVM/DjhNSnDMMZIA3yNxuCB10EvCgJpLiGWOIocEgKd8Y5kk9tVDg1kuRHHJGpJbTFM6DJOTspHXvSeF28sF1Lqj0gruSoG+2MeW1atAqK2giCiOJF0jbydx402iuUHaKKKBaj/MP6i/Fq5N58Pr/I0m9WdMzQTKgC4ZWTOfHq50mLpWk6a6uo+igf8IABOnG57PK5dtBOBm2tR2rN8DV1vHq4VHGWOTAF1H1edQxkNbWbKcgrMQe7BqqxuHKw28sOjVDqRg4bIGkf9hQPsyz9I7kZJHmjHUO/vqikWkTxRaZWUsTuVG3ID5U+gKKKKAooooJuJ/dt1+S/8TUt1A8kEAiICLdZdcDBGphyPeQfCqeJ/d11+S/8TQIhPatGWZcu26kgjDE8xQeJ7ZAbZUwsa6kwB/uXFLhyJ7MZGVtZAcdoMYPvFKnsTr6MXM483B6WQ4Oee7Y2x11QtsloDPNcMVjRxlzy1EE7nvX30DOHgrCwLu+Gzl2LHcA8z6aqqPhsscsbiNskEZGCPwj+xqygKKK5QdooooJuJ/d11+S/8TTLb/TPrv8AyNF3EZ7WaEHBkjZc9mRilW86Kh6QhAWJBbbmckekHIx3UHZvtA/R8TS+LuVsWCrqZpI0UZxuzqBv410t01wujkSNyDuBk59GSB371442jtYM0ZGqN1cZUkbMDyBB258+qg5w69a7kEjQGISQq6guGOO/HrCtCvmv6bknuLs5MYhgiCfVB9JJCnGWYjb5V9LQFFFFAUUUUBS2hjZ9eCrHmVYrn0450UUHY41jB0jGeZ5k+k17oooOAADAAA7q7RRQFcoooO0UUUH/2Q=="/>
          <p:cNvSpPr>
            <a:spLocks noChangeAspect="1" noChangeArrowheads="1"/>
          </p:cNvSpPr>
          <p:nvPr/>
        </p:nvSpPr>
        <p:spPr bwMode="auto">
          <a:xfrm>
            <a:off x="155575" y="-525463"/>
            <a:ext cx="638175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11" name="Picture 11" descr="\\Xpt01\Users\jindra.novotna\Dokumenty\Obrázky\untitle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5" y="1484784"/>
            <a:ext cx="174681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VYBAVENÍ A JEHO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>
                <a:latin typeface="Calibri" pitchFamily="34" charset="0"/>
              </a:rPr>
              <a:t>Infuzní pumpy:</a:t>
            </a:r>
          </a:p>
          <a:p>
            <a:r>
              <a:rPr lang="cs-CZ" dirty="0">
                <a:latin typeface="Calibri" pitchFamily="34" charset="0"/>
              </a:rPr>
              <a:t>zajišťují trvalý, vyrovnaný přívod objemu tekutiny, vylučují riziko vzduchové embolie</a:t>
            </a:r>
          </a:p>
          <a:p>
            <a:r>
              <a:rPr lang="cs-CZ" b="1" dirty="0">
                <a:latin typeface="Calibri" pitchFamily="34" charset="0"/>
              </a:rPr>
              <a:t>objemové infuzní pumpy mají </a:t>
            </a:r>
            <a:r>
              <a:rPr lang="cs-CZ" dirty="0">
                <a:latin typeface="Calibri" pitchFamily="34" charset="0"/>
              </a:rPr>
              <a:t>naprogramovatelný objem, který je třeba v daném časovém horizontu podat</a:t>
            </a:r>
            <a:endParaRPr lang="cs-CZ" dirty="0"/>
          </a:p>
          <a:p>
            <a:r>
              <a:rPr lang="cs-CZ" b="1" dirty="0">
                <a:latin typeface="Calibri" pitchFamily="34" charset="0"/>
              </a:rPr>
              <a:t>infuzní pumpy kapkové</a:t>
            </a:r>
            <a:r>
              <a:rPr lang="cs-CZ" dirty="0">
                <a:latin typeface="Calibri" pitchFamily="34" charset="0"/>
              </a:rPr>
              <a:t> počítající fotobuňkou počet </a:t>
            </a:r>
            <a:r>
              <a:rPr lang="pl-PL" dirty="0">
                <a:latin typeface="Calibri" pitchFamily="34" charset="0"/>
              </a:rPr>
              <a:t>kapek za minutu jsou jednodušší, </a:t>
            </a:r>
            <a:r>
              <a:rPr lang="cs-CZ" dirty="0">
                <a:latin typeface="Calibri" pitchFamily="34" charset="0"/>
              </a:rPr>
              <a:t>levnější.</a:t>
            </a:r>
          </a:p>
          <a:p>
            <a:endParaRPr lang="cs-CZ" dirty="0"/>
          </a:p>
          <a:p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sah 4" descr="vol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2160240" cy="2160240"/>
          </a:xfrm>
        </p:spPr>
      </p:pic>
      <p:pic>
        <p:nvPicPr>
          <p:cNvPr id="3074" name="Picture 2" descr="Infúzní volumetrická pumpa VP 1000 P">
            <a:hlinkClick r:id="rId4" tooltip="Infúzní volumetrická pumpa VP 1000 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556792"/>
            <a:ext cx="2160240" cy="2160240"/>
          </a:xfrm>
          <a:prstGeom prst="rect">
            <a:avLst/>
          </a:prstGeom>
          <a:noFill/>
        </p:spPr>
      </p:pic>
      <p:pic>
        <p:nvPicPr>
          <p:cNvPr id="3076" name="Picture 4" descr="http://www.mediset.cz/obrazky/ivac/2004-05-24%2007-57-43%20(P524157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1048"/>
            <a:ext cx="2736304" cy="240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3200" b="1" dirty="0">
                <a:solidFill>
                  <a:schemeClr val="accent1"/>
                </a:solidFill>
              </a:rPr>
              <a:t>VYBAVENÍ A JEHO VOLBA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latin typeface="Calibri" pitchFamily="34" charset="0"/>
              </a:rPr>
              <a:t>Perfuzory:</a:t>
            </a:r>
          </a:p>
          <a:p>
            <a:r>
              <a:rPr lang="cs-CZ" dirty="0">
                <a:latin typeface="Calibri" pitchFamily="34" charset="0"/>
              </a:rPr>
              <a:t>jsou nejčastěji určeny pro injekční stříkačky o objemu </a:t>
            </a:r>
            <a:r>
              <a:rPr lang="es-ES" dirty="0">
                <a:latin typeface="Calibri" pitchFamily="34" charset="0"/>
              </a:rPr>
              <a:t>20 a 50 ml</a:t>
            </a:r>
            <a:r>
              <a:rPr lang="cs-CZ" dirty="0">
                <a:latin typeface="Calibri" pitchFamily="34" charset="0"/>
              </a:rPr>
              <a:t> a v</a:t>
            </a:r>
            <a:r>
              <a:rPr lang="es-ES" dirty="0">
                <a:latin typeface="Calibri" pitchFamily="34" charset="0"/>
              </a:rPr>
              <a:t>yužívají se</a:t>
            </a:r>
            <a:r>
              <a:rPr lang="cs-CZ" dirty="0">
                <a:latin typeface="Calibri" pitchFamily="34" charset="0"/>
              </a:rPr>
              <a:t>     k samostatnému podávání medikamentů.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4" descr="perfuz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096344" cy="2376264"/>
          </a:xfrm>
        </p:spPr>
      </p:pic>
      <p:pic>
        <p:nvPicPr>
          <p:cNvPr id="2049" name="Picture 1" descr="\\Xpt01\Users\jindra.novotna\Dokumenty\Obrázky\linearni-davkovac-orchestra-module-d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080511" cy="171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300" dirty="0">
                <a:latin typeface="Calibri" pitchFamily="34" charset="0"/>
              </a:rPr>
              <a:t>1929 – Werner </a:t>
            </a:r>
            <a:r>
              <a:rPr lang="cs-CZ" sz="3300" dirty="0" err="1">
                <a:latin typeface="Calibri" pitchFamily="34" charset="0"/>
              </a:rPr>
              <a:t>Forssmann</a:t>
            </a:r>
            <a:r>
              <a:rPr lang="cs-CZ" sz="3300" dirty="0">
                <a:latin typeface="Calibri" pitchFamily="34" charset="0"/>
              </a:rPr>
              <a:t>  - jako první zavedl centrální žilní katétr sám sobě a poté nemocnému se zánětem pobřišnice</a:t>
            </a:r>
          </a:p>
          <a:p>
            <a:pPr>
              <a:lnSpc>
                <a:spcPct val="110000"/>
              </a:lnSpc>
            </a:pPr>
            <a:r>
              <a:rPr lang="cs-CZ" sz="3300" dirty="0">
                <a:latin typeface="Calibri" pitchFamily="34" charset="0"/>
              </a:rPr>
              <a:t>1950 – Aubaniac – první kanylace v. subclavia</a:t>
            </a:r>
          </a:p>
          <a:p>
            <a:pPr>
              <a:lnSpc>
                <a:spcPct val="110000"/>
              </a:lnSpc>
            </a:pPr>
            <a:r>
              <a:rPr lang="cs-CZ" sz="3300" dirty="0">
                <a:latin typeface="Calibri" pitchFamily="34" charset="0"/>
              </a:rPr>
              <a:t>1953 – </a:t>
            </a:r>
            <a:r>
              <a:rPr lang="cs-CZ" sz="3300" dirty="0" err="1">
                <a:latin typeface="Calibri" pitchFamily="34" charset="0"/>
              </a:rPr>
              <a:t>Swen</a:t>
            </a:r>
            <a:r>
              <a:rPr lang="cs-CZ" sz="3300" dirty="0">
                <a:latin typeface="Calibri" pitchFamily="34" charset="0"/>
              </a:rPr>
              <a:t> Ivar </a:t>
            </a:r>
            <a:r>
              <a:rPr lang="cs-CZ" sz="3300" dirty="0" err="1">
                <a:latin typeface="Calibri" pitchFamily="34" charset="0"/>
              </a:rPr>
              <a:t>Seldinger</a:t>
            </a:r>
            <a:r>
              <a:rPr lang="cs-CZ" sz="3300" dirty="0">
                <a:latin typeface="Calibri" pitchFamily="34" charset="0"/>
              </a:rPr>
              <a:t> - první perkutánní katetrizace pomocí speciální jehly s </a:t>
            </a:r>
            <a:r>
              <a:rPr lang="cs-CZ" sz="3300" dirty="0" err="1">
                <a:latin typeface="Calibri" pitchFamily="34" charset="0"/>
              </a:rPr>
              <a:t>mandrénem</a:t>
            </a:r>
            <a:r>
              <a:rPr lang="cs-CZ" sz="3300" dirty="0">
                <a:latin typeface="Calibri" pitchFamily="34" charset="0"/>
              </a:rPr>
              <a:t>, kterou  provedl sám na sobě = </a:t>
            </a:r>
            <a:r>
              <a:rPr lang="cs-CZ" sz="3300" dirty="0" err="1">
                <a:latin typeface="Calibri" pitchFamily="34" charset="0"/>
              </a:rPr>
              <a:t>Seldingerova</a:t>
            </a:r>
            <a:r>
              <a:rPr lang="cs-CZ" sz="3300" dirty="0">
                <a:latin typeface="Calibri" pitchFamily="34" charset="0"/>
              </a:rPr>
              <a:t> technika</a:t>
            </a:r>
          </a:p>
          <a:p>
            <a:pPr>
              <a:lnSpc>
                <a:spcPct val="110000"/>
              </a:lnSpc>
            </a:pPr>
            <a:r>
              <a:rPr lang="cs-CZ" sz="3300" dirty="0">
                <a:latin typeface="Calibri" pitchFamily="34" charset="0"/>
              </a:rPr>
              <a:t>začátek 70. let 20. století – vývoj centrálního žilního katétru v souvislosti s rozvojem parenterální výživy</a:t>
            </a:r>
          </a:p>
          <a:p>
            <a:pPr>
              <a:lnSpc>
                <a:spcPct val="110000"/>
              </a:lnSpc>
            </a:pPr>
            <a:r>
              <a:rPr lang="cs-CZ" sz="3300" dirty="0">
                <a:latin typeface="Calibri" pitchFamily="34" charset="0"/>
              </a:rPr>
              <a:t>konec 70. let – přijaty jasné indikace a kontraindikace v použití centrálního žilního katétru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HISTORIE CENTRÁLNÍ ŽILNÍ KANYLACE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VYBAVENÍ A JEHO VOLBA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54224" cy="4865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>
                <a:latin typeface="Calibri" pitchFamily="34" charset="0"/>
              </a:rPr>
              <a:t>Krevní převody:</a:t>
            </a:r>
          </a:p>
          <a:p>
            <a:r>
              <a:rPr lang="cs-CZ" dirty="0">
                <a:latin typeface="Calibri" pitchFamily="34" charset="0"/>
              </a:rPr>
              <a:t>jsou zajišťovány z transfuzních vaků</a:t>
            </a:r>
          </a:p>
          <a:p>
            <a:r>
              <a:rPr lang="cs-CZ" dirty="0">
                <a:latin typeface="Calibri" pitchFamily="34" charset="0"/>
              </a:rPr>
              <a:t>připojují se transfuzními soupravami s transfuzními </a:t>
            </a:r>
            <a:r>
              <a:rPr lang="cs-CZ" dirty="0" err="1">
                <a:latin typeface="Calibri" pitchFamily="34" charset="0"/>
              </a:rPr>
              <a:t>antiagregačními</a:t>
            </a:r>
            <a:r>
              <a:rPr lang="cs-CZ" dirty="0">
                <a:latin typeface="Calibri" pitchFamily="34" charset="0"/>
              </a:rPr>
              <a:t> filtry</a:t>
            </a:r>
          </a:p>
          <a:p>
            <a:r>
              <a:rPr lang="cs-CZ" dirty="0">
                <a:latin typeface="Calibri" pitchFamily="34" charset="0"/>
              </a:rPr>
              <a:t>použitý pramen katétru se před zahájením další infúze propláchne bolusem fyziologického roztoku</a:t>
            </a:r>
          </a:p>
          <a:p>
            <a:r>
              <a:rPr lang="cs-CZ" dirty="0">
                <a:latin typeface="Calibri" pitchFamily="34" charset="0"/>
              </a:rPr>
              <a:t>pokud je kdekoliv v systému viditelné residuum krve, tyto moduly se vymění.</a:t>
            </a:r>
          </a:p>
          <a:p>
            <a:endParaRPr lang="cs-CZ" dirty="0">
              <a:latin typeface="Calibri" pitchFamily="34" charset="0"/>
            </a:endParaRPr>
          </a:p>
          <a:p>
            <a:endParaRPr lang="cs-CZ" dirty="0"/>
          </a:p>
          <a:p>
            <a:endParaRPr lang="cs-CZ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52225" name="Picture 1" descr="\\Xpt01\Users\jindra.novotna\Dokumenty\Obrázky\imagesCAYNVGE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744416" cy="2017441"/>
          </a:xfrm>
          <a:prstGeom prst="rect">
            <a:avLst/>
          </a:prstGeom>
          <a:noFill/>
        </p:spPr>
      </p:pic>
      <p:pic>
        <p:nvPicPr>
          <p:cNvPr id="52226" name="Picture 2" descr="\\Xpt01\Users\jindra.novotna\Dokumenty\Obrázky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3096344" cy="241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VYBAVENÍ A JEHO VOLBA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464496" cy="4937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400" b="1" dirty="0">
                <a:latin typeface="Calibri" pitchFamily="34" charset="0"/>
              </a:rPr>
              <a:t>Parenterální výživa: </a:t>
            </a:r>
          </a:p>
          <a:p>
            <a:r>
              <a:rPr lang="cs-CZ" sz="3200" dirty="0">
                <a:latin typeface="Calibri" pitchFamily="34" charset="0"/>
              </a:rPr>
              <a:t>vaky (více nebo jednokomorové) s totální parenterální výživou nejsou konzervovány ani doplněny žádným antibakteriálním nebo </a:t>
            </a:r>
            <a:r>
              <a:rPr lang="cs-CZ" sz="3200">
                <a:latin typeface="Calibri" pitchFamily="34" charset="0"/>
              </a:rPr>
              <a:t>bakteriostatickým prostředkem</a:t>
            </a:r>
            <a:endParaRPr lang="cs-CZ" sz="3200" dirty="0">
              <a:latin typeface="Calibri" pitchFamily="34" charset="0"/>
            </a:endParaRPr>
          </a:p>
          <a:p>
            <a:r>
              <a:rPr lang="pl-PL" sz="3200" dirty="0">
                <a:latin typeface="Calibri" pitchFamily="34" charset="0"/>
              </a:rPr>
              <a:t>vícekomorové </a:t>
            </a:r>
            <a:r>
              <a:rPr lang="cs-CZ" sz="3200" dirty="0">
                <a:latin typeface="Calibri" pitchFamily="34" charset="0"/>
              </a:rPr>
              <a:t>vaky musí být smíšeny těsně před zahájením podáním,</a:t>
            </a:r>
          </a:p>
          <a:p>
            <a:r>
              <a:rPr lang="cs-CZ" sz="3200" dirty="0">
                <a:latin typeface="Calibri" pitchFamily="34" charset="0"/>
              </a:rPr>
              <a:t>podávají se nejčastěji po dobu 24 hodin kontinuálně do samostatného tenčího průsvitu </a:t>
            </a:r>
            <a:r>
              <a:rPr lang="cs-CZ" sz="3200" dirty="0" err="1">
                <a:latin typeface="Calibri" pitchFamily="34" charset="0"/>
              </a:rPr>
              <a:t>vícepramenného</a:t>
            </a:r>
            <a:r>
              <a:rPr lang="cs-CZ" sz="3200" dirty="0">
                <a:latin typeface="Calibri" pitchFamily="34" charset="0"/>
              </a:rPr>
              <a:t> katétru, </a:t>
            </a:r>
          </a:p>
          <a:p>
            <a:r>
              <a:rPr lang="cs-CZ" sz="3200" dirty="0">
                <a:latin typeface="Calibri" pitchFamily="34" charset="0"/>
              </a:rPr>
              <a:t>infuzní soupravy se mění každých 24 hodin s novým vakem.</a:t>
            </a:r>
          </a:p>
          <a:p>
            <a:endParaRPr lang="cs-CZ" sz="2800" dirty="0"/>
          </a:p>
        </p:txBody>
      </p:sp>
      <p:pic>
        <p:nvPicPr>
          <p:cNvPr id="53249" name="Picture 1" descr="\\Xpt01\Users\jindra.novotna\Dokumenty\Obrázky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9"/>
            <a:ext cx="158417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Calibri" pitchFamily="34" charset="0"/>
              </a:rPr>
              <a:t>Stručně lze vývoj shrnout do jedné věty: „Od venesekce k Seldingerově technice“. 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Calibri" pitchFamily="34" charset="0"/>
              </a:rPr>
              <a:t>Venesekce neboli fleboklýza je dnes již opuštěnou technikou vzhledem k dostupnosti široké nabídky kvalitních setů k centrální žilní kanylaci.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Calibri" pitchFamily="34" charset="0"/>
              </a:rPr>
              <a:t>Další dvě techniky centrální žilní kanylace, kdy katétr byl v bezprostředním kontaktu s ostrou punkční jehlou, through-</a:t>
            </a:r>
            <a:r>
              <a:rPr lang="cs-CZ" sz="2800" dirty="0" err="1">
                <a:latin typeface="Calibri" pitchFamily="34" charset="0"/>
              </a:rPr>
              <a:t>needle</a:t>
            </a:r>
            <a:r>
              <a:rPr lang="cs-CZ" sz="2800" dirty="0">
                <a:latin typeface="Calibri" pitchFamily="34" charset="0"/>
              </a:rPr>
              <a:t> a over-</a:t>
            </a:r>
            <a:r>
              <a:rPr lang="cs-CZ" sz="2800" dirty="0" err="1">
                <a:latin typeface="Calibri" pitchFamily="34" charset="0"/>
              </a:rPr>
              <a:t>needle</a:t>
            </a:r>
            <a:r>
              <a:rPr lang="cs-CZ" sz="2800" dirty="0">
                <a:latin typeface="Calibri" pitchFamily="34" charset="0"/>
              </a:rPr>
              <a:t>, jsou také dnes již minulostí. 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Calibri" pitchFamily="34" charset="0"/>
              </a:rPr>
              <a:t>Zlatým standardem je tak Seldingerova technika.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HISTORIE CENTRÁLNÍ ŽILNÍ KANYLACE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Venesekce/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fleboklýza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Petra\Desktop\přednášky\Certifikovaný kurz - Ošetřovatelská péče o cévní vstupy\Obrázky CŽK\1195_21106670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3143250" cy="1352550"/>
          </a:xfrm>
          <a:prstGeom prst="rect">
            <a:avLst/>
          </a:prstGeom>
          <a:noFill/>
        </p:spPr>
      </p:pic>
      <p:pic>
        <p:nvPicPr>
          <p:cNvPr id="5" name="Picture 2" descr="C:\Users\Petra\Desktop\přednášky\Certifikovaný kurz - Ošetřovatelská péče o cévní vstupy\Obrázky CŽK\1017692-1018395-2686t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627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Petra\Desktop\přednášky\Certifikovaný kurz - Ošetřovatelská péče o cévní vstupy\Obrázky CŽK\1017692-1018395-2687t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33056"/>
            <a:ext cx="2555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66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Technika zavedení –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needle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484784"/>
            <a:ext cx="3390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038600" cy="4681728"/>
          </a:xfrm>
        </p:spPr>
        <p:txBody>
          <a:bodyPr/>
          <a:lstStyle/>
          <a:p>
            <a:r>
              <a:rPr lang="cs-CZ" dirty="0"/>
              <a:t>Zavedení katetru do žíly </a:t>
            </a:r>
            <a:r>
              <a:rPr lang="cs-CZ" dirty="0" err="1"/>
              <a:t>luminem</a:t>
            </a:r>
            <a:r>
              <a:rPr lang="cs-CZ" dirty="0"/>
              <a:t> punkční jehly</a:t>
            </a:r>
          </a:p>
          <a:p>
            <a:r>
              <a:rPr lang="cs-CZ" dirty="0"/>
              <a:t>Velký vpich</a:t>
            </a:r>
          </a:p>
        </p:txBody>
      </p:sp>
    </p:spTree>
    <p:extLst>
      <p:ext uri="{BB962C8B-B14F-4D97-AF65-F5344CB8AC3E}">
        <p14:creationId xmlns:p14="http://schemas.microsoft.com/office/powerpoint/2010/main" val="393261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Technika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over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needle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Braunylový</a:t>
            </a:r>
            <a:r>
              <a:rPr lang="cs-CZ" dirty="0"/>
              <a:t> systém</a:t>
            </a:r>
          </a:p>
          <a:p>
            <a:r>
              <a:rPr lang="cs-CZ" dirty="0"/>
              <a:t>Katetr tvoří obal punkční jehly, přes kterou se zavádí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2" y="1483519"/>
            <a:ext cx="34956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708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893</TotalTime>
  <Words>2497</Words>
  <Application>Microsoft Office PowerPoint</Application>
  <PresentationFormat>Předvádění na obrazovce (4:3)</PresentationFormat>
  <Paragraphs>279</Paragraphs>
  <Slides>51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Calibri</vt:lpstr>
      <vt:lpstr>Georgia</vt:lpstr>
      <vt:lpstr>Wingdings</vt:lpstr>
      <vt:lpstr>Wingdings 2</vt:lpstr>
      <vt:lpstr>Administrativní</vt:lpstr>
      <vt:lpstr>CENTRÁLNÍ ŽILNÍ  A  ARTERIÁLNÍ VSTUP</vt:lpstr>
      <vt:lpstr>CENTRÁLNÍ ŽILNÍ VSTUP </vt:lpstr>
      <vt:lpstr>CENTRÁLNÍ ŽILNÍ VSTUP </vt:lpstr>
      <vt:lpstr>CENTRÁLNÍ ŽILNÍ VSTUP </vt:lpstr>
      <vt:lpstr>HISTORIE CENTRÁLNÍ ŽILNÍ KANYLACE  </vt:lpstr>
      <vt:lpstr>HISTORIE CENTRÁLNÍ ŽILNÍ KANYLACE  </vt:lpstr>
      <vt:lpstr>Venesekce/ fleboklýza</vt:lpstr>
      <vt:lpstr>Technika zavedení – through needle</vt:lpstr>
      <vt:lpstr>Technika over - needle</vt:lpstr>
      <vt:lpstr>INDIKACE ZAVEDENÍ A FUNKCE CŽK</vt:lpstr>
      <vt:lpstr>Zajištění spolehlivého a bezpečného žilního vstupu na delší dobu</vt:lpstr>
      <vt:lpstr> Podávání přípravků dráždících cévní stěnu</vt:lpstr>
      <vt:lpstr>Velké a náhlé ztráty a rychlé objemové náhrady</vt:lpstr>
      <vt:lpstr>KONTRAINDIKACE ZAVEDENÍ  </vt:lpstr>
      <vt:lpstr>KONTRAINDIKACE ZAVEDENÍ </vt:lpstr>
      <vt:lpstr>KONTRAINDIKACE ZAVEDENÍ </vt:lpstr>
      <vt:lpstr>ANATOMICKY  VHODNÁ MÍSTA PŘÍSTUPŮ </vt:lpstr>
      <vt:lpstr>PUNKČNÍ PŘÍSTUPY</vt:lpstr>
      <vt:lpstr>PUNKČNÍ PŘÍSTUPY – V. SUBCLAVIA</vt:lpstr>
      <vt:lpstr>PUNKČNÍ PŘÍSTUPY – V. JUGULARIS </vt:lpstr>
      <vt:lpstr>PUNKČNÍ PŘÍSTUPY – ŽÍLY LOKETNÍ JAMKY A NA PAŽI</vt:lpstr>
      <vt:lpstr>PUNKČNÍ PŘÍSTUPY – V. FEMORALIS</vt:lpstr>
      <vt:lpstr>PREPARAČNÍ PŘÍSTUPY</vt:lpstr>
      <vt:lpstr>DRUHY CENTRÁLNÍCH ŽILNÍCH KATÉTRŮ</vt:lpstr>
      <vt:lpstr>DRUHY CENTRÁLNÍCH ŽILNÍCH KATÉTRŮ</vt:lpstr>
      <vt:lpstr>DRUHY CENTRÁLNÍCH ŽILNÍCH KATÉTRŮ</vt:lpstr>
      <vt:lpstr>DRUHY CENTRÁLNÍCH ŽILNÍCH KATÉTRŮ</vt:lpstr>
      <vt:lpstr>TECHNIKA PUNKCE</vt:lpstr>
      <vt:lpstr>CŽK set</vt:lpstr>
      <vt:lpstr>SELDINGEROVA METODA</vt:lpstr>
      <vt:lpstr>TECHNIKA PUNKCE</vt:lpstr>
      <vt:lpstr>PŘÍPRAVA  A ASISTENCE PŘI KANYLACI CŽK</vt:lpstr>
      <vt:lpstr>PŘÍPRAVA POMŮCEK</vt:lpstr>
      <vt:lpstr>Kanylace CŽK</vt:lpstr>
      <vt:lpstr>SLEDOVÁNÍ PO VÝKONU</vt:lpstr>
      <vt:lpstr>DOKUMENTACE</vt:lpstr>
      <vt:lpstr>DIAGNOSTICKÝ A LÉČEBNÝ PROGRAM</vt:lpstr>
      <vt:lpstr>DIAGNOSTICKÝ A LÉČEBNÝ PROGRAM CENTRÁLNÍ ŽILNÍ TLAK (CVP)</vt:lpstr>
      <vt:lpstr>CENTRÁLNÍ ŽILNÍ KATETR</vt:lpstr>
      <vt:lpstr>PRAVIDLA PRO MĚŘENÍ CVP</vt:lpstr>
      <vt:lpstr>MĚŘENÍ CVP</vt:lpstr>
      <vt:lpstr>DIAGNOSTICKÝ A LÉČEBNÝ PROGRAM CENTRÁLNÍ ŽILNÍ TLAK (CVP)</vt:lpstr>
      <vt:lpstr>KALIBRACE - NULOVÁNÍ</vt:lpstr>
      <vt:lpstr>CVP – měření pomocí vodního sloupce</vt:lpstr>
      <vt:lpstr>LÉČEBNÉ VYUŽITÍ CŽK</vt:lpstr>
      <vt:lpstr>  VYBAVENÍ A JEHO VOLBA</vt:lpstr>
      <vt:lpstr>VYBAVENÍ A JEHO VOLBA</vt:lpstr>
      <vt:lpstr>VYBAVENÍ A JEHO VOLBA</vt:lpstr>
      <vt:lpstr>VYBAVENÍ A JEHO VOLBA</vt:lpstr>
      <vt:lpstr>VYBAVENÍ A JEHO VOLBA</vt:lpstr>
      <vt:lpstr>VYBAVENÍ A JEHO VOLBA</vt:lpstr>
    </vt:vector>
  </TitlesOfParts>
  <Company>FTNsP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jindra.novotna</dc:creator>
  <cp:lastModifiedBy>Markéta Školoudová</cp:lastModifiedBy>
  <cp:revision>99</cp:revision>
  <dcterms:created xsi:type="dcterms:W3CDTF">2010-09-23T11:09:28Z</dcterms:created>
  <dcterms:modified xsi:type="dcterms:W3CDTF">2020-11-18T15:38:14Z</dcterms:modified>
</cp:coreProperties>
</file>