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0"/>
  </p:notesMasterIdLst>
  <p:sldIdLst>
    <p:sldId id="256"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8" r:id="rId17"/>
    <p:sldId id="280" r:id="rId18"/>
    <p:sldId id="282" r:id="rId19"/>
    <p:sldId id="283" r:id="rId20"/>
    <p:sldId id="296" r:id="rId21"/>
    <p:sldId id="281" r:id="rId22"/>
    <p:sldId id="284" r:id="rId23"/>
    <p:sldId id="297" r:id="rId24"/>
    <p:sldId id="298" r:id="rId25"/>
    <p:sldId id="285" r:id="rId26"/>
    <p:sldId id="286" r:id="rId27"/>
    <p:sldId id="279" r:id="rId28"/>
    <p:sldId id="277" r:id="rId29"/>
    <p:sldId id="287" r:id="rId30"/>
    <p:sldId id="302" r:id="rId31"/>
    <p:sldId id="303" r:id="rId32"/>
    <p:sldId id="304" r:id="rId33"/>
    <p:sldId id="305" r:id="rId34"/>
    <p:sldId id="288" r:id="rId35"/>
    <p:sldId id="289" r:id="rId36"/>
    <p:sldId id="290" r:id="rId37"/>
    <p:sldId id="291" r:id="rId38"/>
    <p:sldId id="292" r:id="rId39"/>
    <p:sldId id="293" r:id="rId40"/>
    <p:sldId id="299" r:id="rId41"/>
    <p:sldId id="300" r:id="rId42"/>
    <p:sldId id="301" r:id="rId43"/>
    <p:sldId id="257" r:id="rId44"/>
    <p:sldId id="258" r:id="rId45"/>
    <p:sldId id="259" r:id="rId46"/>
    <p:sldId id="260" r:id="rId47"/>
    <p:sldId id="294" r:id="rId48"/>
    <p:sldId id="295" r:id="rId4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695" autoAdjust="0"/>
  </p:normalViewPr>
  <p:slideViewPr>
    <p:cSldViewPr>
      <p:cViewPr varScale="1">
        <p:scale>
          <a:sx n="135" d="100"/>
          <a:sy n="135" d="100"/>
        </p:scale>
        <p:origin x="254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6B2CE0-DF9D-437F-ABD3-D7CCF14E0C31}" type="datetimeFigureOut">
              <a:rPr lang="cs-CZ" smtClean="0"/>
              <a:pPr/>
              <a:t>22.09.2020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4DB65F-0177-429B-8745-CAA737E36593}" type="slidenum">
              <a:rPr lang="cs-CZ" smtClean="0"/>
              <a:pPr/>
              <a:t>‹#›</a:t>
            </a:fld>
            <a:endParaRPr lang="cs-CZ"/>
          </a:p>
        </p:txBody>
      </p:sp>
    </p:spTree>
    <p:extLst>
      <p:ext uri="{BB962C8B-B14F-4D97-AF65-F5344CB8AC3E}">
        <p14:creationId xmlns:p14="http://schemas.microsoft.com/office/powerpoint/2010/main" val="769091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sz="1200" kern="1200" baseline="0" dirty="0">
                <a:solidFill>
                  <a:schemeClr val="tx1"/>
                </a:solidFill>
                <a:latin typeface="+mn-lt"/>
                <a:ea typeface="+mn-ea"/>
                <a:cs typeface="+mn-cs"/>
              </a:rPr>
              <a:t>Nozokomiální (nemocniční) nákaza je taková nákaza, která postihne osoby během jejich pobytu v nemocničním zařízení (lůžkovém i ambulantním) nebo v ústavu sociální péče. Je to aktivní infekce, která musí být aktuálně léčena, byť nebyla u pacienta přítomna v době nástupu a to ani ve stádiu inkubace a nemá spojitost s původním onemocněním. Nozokomiální nákaza je i taková, která se projeví až po propuštění do domácího ošetření či po přeložení do jiného zařízení. Správně definovat nozokomiální nákazu je proto možné jen podle místa přenosu, nikoliv podle místa jejího zjištění. </a:t>
            </a:r>
            <a:endParaRPr lang="cs-CZ" dirty="0"/>
          </a:p>
        </p:txBody>
      </p:sp>
      <p:sp>
        <p:nvSpPr>
          <p:cNvPr id="4" name="Zástupný symbol pro číslo snímku 3"/>
          <p:cNvSpPr>
            <a:spLocks noGrp="1"/>
          </p:cNvSpPr>
          <p:nvPr>
            <p:ph type="sldNum" sz="quarter" idx="10"/>
          </p:nvPr>
        </p:nvSpPr>
        <p:spPr/>
        <p:txBody>
          <a:bodyPr/>
          <a:lstStyle/>
          <a:p>
            <a:fld id="{A44DB65F-0177-429B-8745-CAA737E36593}" type="slidenum">
              <a:rPr lang="cs-CZ" smtClean="0"/>
              <a:pPr/>
              <a:t>2</a:t>
            </a:fld>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pt-BR" sz="1200" kern="1200" baseline="0" dirty="0">
                <a:solidFill>
                  <a:schemeClr val="tx1"/>
                </a:solidFill>
                <a:latin typeface="+mn-lt"/>
                <a:ea typeface="+mn-ea"/>
                <a:cs typeface="+mn-cs"/>
              </a:rPr>
              <a:t>Do preventivních opatření ventilátorové bronchopneumonie v rámci</a:t>
            </a:r>
          </a:p>
          <a:p>
            <a:r>
              <a:rPr lang="cs-CZ" sz="1200" kern="1200" baseline="0" dirty="0">
                <a:solidFill>
                  <a:schemeClr val="tx1"/>
                </a:solidFill>
                <a:latin typeface="+mn-lt"/>
                <a:ea typeface="+mn-ea"/>
                <a:cs typeface="+mn-cs"/>
              </a:rPr>
              <a:t>ošetřovatelské péče patří dodržování zásad asepse, používání ochranného oděvu</a:t>
            </a:r>
          </a:p>
          <a:p>
            <a:r>
              <a:rPr lang="cs-CZ" sz="1200" kern="1200" baseline="0" dirty="0">
                <a:solidFill>
                  <a:schemeClr val="tx1"/>
                </a:solidFill>
                <a:latin typeface="+mn-lt"/>
                <a:ea typeface="+mn-ea"/>
                <a:cs typeface="+mn-cs"/>
              </a:rPr>
              <a:t>a hygiena rukou. Péče o dutinu ústní a hltan zahrnuje pravidelné odsávání sekretu,</a:t>
            </a:r>
          </a:p>
          <a:p>
            <a:r>
              <a:rPr lang="cs-CZ" sz="1200" kern="1200" baseline="0" dirty="0">
                <a:solidFill>
                  <a:schemeClr val="tx1"/>
                </a:solidFill>
                <a:latin typeface="+mn-lt"/>
                <a:ea typeface="+mn-ea"/>
                <a:cs typeface="+mn-cs"/>
              </a:rPr>
              <a:t>vytírání dezinfekčními roztoky nebo čištění zubů. Odsávání sekretu z dýchacích cest se</a:t>
            </a:r>
          </a:p>
          <a:p>
            <a:r>
              <a:rPr lang="cs-CZ" sz="1200" kern="1200" baseline="0" dirty="0">
                <a:solidFill>
                  <a:schemeClr val="tx1"/>
                </a:solidFill>
                <a:latin typeface="+mn-lt"/>
                <a:ea typeface="+mn-ea"/>
                <a:cs typeface="+mn-cs"/>
              </a:rPr>
              <a:t>musí provádět šetrně a sterilně. K odsávání je vhodné používat sterilní jednorázové</a:t>
            </a:r>
          </a:p>
          <a:p>
            <a:r>
              <a:rPr lang="cs-CZ" sz="1200" kern="1200" baseline="0" dirty="0">
                <a:solidFill>
                  <a:schemeClr val="tx1"/>
                </a:solidFill>
                <a:latin typeface="+mn-lt"/>
                <a:ea typeface="+mn-ea"/>
                <a:cs typeface="+mn-cs"/>
              </a:rPr>
              <a:t>pinzety nebo sterilní rukavice. Odsávací cévka se používá jen jednou. Při odsávání se</a:t>
            </a:r>
          </a:p>
          <a:p>
            <a:r>
              <a:rPr lang="cs-CZ" sz="1200" kern="1200" baseline="0" dirty="0">
                <a:solidFill>
                  <a:schemeClr val="tx1"/>
                </a:solidFill>
                <a:latin typeface="+mn-lt"/>
                <a:ea typeface="+mn-ea"/>
                <a:cs typeface="+mn-cs"/>
              </a:rPr>
              <a:t>musí kontrolovat vzhled sekretu. Uzavřený systém k odsávání z dýchacích cest se</a:t>
            </a:r>
          </a:p>
          <a:p>
            <a:r>
              <a:rPr lang="cs-CZ" sz="1200" kern="1200" baseline="0" dirty="0">
                <a:solidFill>
                  <a:schemeClr val="tx1"/>
                </a:solidFill>
                <a:latin typeface="+mn-lt"/>
                <a:ea typeface="+mn-ea"/>
                <a:cs typeface="+mn-cs"/>
              </a:rPr>
              <a:t>doporučuje používat u infekčních pacientů. Výměna se provádí podle doporučení</a:t>
            </a:r>
          </a:p>
          <a:p>
            <a:r>
              <a:rPr lang="cs-CZ" sz="1200" kern="1200" baseline="0" dirty="0">
                <a:solidFill>
                  <a:schemeClr val="tx1"/>
                </a:solidFill>
                <a:latin typeface="+mn-lt"/>
                <a:ea typeface="+mn-ea"/>
                <a:cs typeface="+mn-cs"/>
              </a:rPr>
              <a:t>výrobce jednou za 24 - 72 hodin. Jednorázové dýchací okruhy se musí vyměňovat</a:t>
            </a:r>
          </a:p>
          <a:p>
            <a:r>
              <a:rPr lang="cs-CZ" sz="1200" kern="1200" baseline="0" dirty="0">
                <a:solidFill>
                  <a:schemeClr val="tx1"/>
                </a:solidFill>
                <a:latin typeface="+mn-lt"/>
                <a:ea typeface="+mn-ea"/>
                <a:cs typeface="+mn-cs"/>
              </a:rPr>
              <a:t>za aseptických podmínek jedenkrát za 24 - 48 hodin nebo dle doporučení výrobce.</a:t>
            </a:r>
          </a:p>
          <a:p>
            <a:r>
              <a:rPr lang="cs-CZ" sz="1200" kern="1200" baseline="0" dirty="0">
                <a:solidFill>
                  <a:schemeClr val="tx1"/>
                </a:solidFill>
                <a:latin typeface="+mn-lt"/>
                <a:ea typeface="+mn-ea"/>
                <a:cs typeface="+mn-cs"/>
              </a:rPr>
              <a:t>Do dýchacích okruhů se vkládají bakteriálně-</a:t>
            </a:r>
            <a:r>
              <a:rPr lang="cs-CZ" sz="1200" kern="1200" baseline="0" dirty="0" err="1">
                <a:solidFill>
                  <a:schemeClr val="tx1"/>
                </a:solidFill>
                <a:latin typeface="+mn-lt"/>
                <a:ea typeface="+mn-ea"/>
                <a:cs typeface="+mn-cs"/>
              </a:rPr>
              <a:t>virální</a:t>
            </a:r>
            <a:r>
              <a:rPr lang="cs-CZ" sz="1200" kern="1200" baseline="0" dirty="0">
                <a:solidFill>
                  <a:schemeClr val="tx1"/>
                </a:solidFill>
                <a:latin typeface="+mn-lt"/>
                <a:ea typeface="+mn-ea"/>
                <a:cs typeface="+mn-cs"/>
              </a:rPr>
              <a:t> filtry nebo kombinované HME</a:t>
            </a:r>
          </a:p>
          <a:p>
            <a:r>
              <a:rPr lang="cs-CZ" sz="1200" kern="1200" baseline="0" dirty="0">
                <a:solidFill>
                  <a:schemeClr val="tx1"/>
                </a:solidFill>
                <a:latin typeface="+mn-lt"/>
                <a:ea typeface="+mn-ea"/>
                <a:cs typeface="+mn-cs"/>
              </a:rPr>
              <a:t>filtry, které se mění jednou za 24 hodin. Vdechovaná směs musí být ohřívána</a:t>
            </a:r>
          </a:p>
          <a:p>
            <a:r>
              <a:rPr lang="cs-CZ" sz="1200" kern="1200" baseline="0" dirty="0">
                <a:solidFill>
                  <a:schemeClr val="tx1"/>
                </a:solidFill>
                <a:latin typeface="+mn-lt"/>
                <a:ea typeface="+mn-ea"/>
                <a:cs typeface="+mn-cs"/>
              </a:rPr>
              <a:t>a zvlhčována, aby se zvýšila samočisticí schopnost řasinkového epitelu. Elevace horní</a:t>
            </a:r>
          </a:p>
          <a:p>
            <a:r>
              <a:rPr lang="cs-CZ" sz="1200" kern="1200" baseline="0" dirty="0">
                <a:solidFill>
                  <a:schemeClr val="tx1"/>
                </a:solidFill>
                <a:latin typeface="+mn-lt"/>
                <a:ea typeface="+mn-ea"/>
                <a:cs typeface="+mn-cs"/>
              </a:rPr>
              <a:t>části těla 30 - 40° zabrání aspiraci u pacientů s enterální výživou</a:t>
            </a:r>
            <a:endParaRPr lang="cs-CZ" dirty="0"/>
          </a:p>
        </p:txBody>
      </p:sp>
      <p:sp>
        <p:nvSpPr>
          <p:cNvPr id="4" name="Zástupný symbol pro číslo snímku 3"/>
          <p:cNvSpPr>
            <a:spLocks noGrp="1"/>
          </p:cNvSpPr>
          <p:nvPr>
            <p:ph type="sldNum" sz="quarter" idx="10"/>
          </p:nvPr>
        </p:nvSpPr>
        <p:spPr/>
        <p:txBody>
          <a:bodyPr/>
          <a:lstStyle/>
          <a:p>
            <a:fld id="{A44DB65F-0177-429B-8745-CAA737E36593}" type="slidenum">
              <a:rPr lang="cs-CZ" smtClean="0"/>
              <a:pPr/>
              <a:t>28</a:t>
            </a:fld>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baseline="0" dirty="0">
                <a:solidFill>
                  <a:schemeClr val="tx1"/>
                </a:solidFill>
                <a:latin typeface="+mn-lt"/>
                <a:ea typeface="+mn-ea"/>
                <a:cs typeface="+mn-cs"/>
              </a:rPr>
              <a:t> </a:t>
            </a:r>
            <a:r>
              <a:rPr lang="cs-CZ" sz="1200" kern="1200" dirty="0">
                <a:solidFill>
                  <a:schemeClr val="tx1"/>
                </a:solidFill>
                <a:effectLst/>
                <a:latin typeface="+mn-lt"/>
                <a:ea typeface="+mn-ea"/>
                <a:cs typeface="+mn-cs"/>
              </a:rPr>
              <a:t>Pokud je pacient katetrizován několik dní (což je ve zdravotnických zařízeních běžné) je pravděpodobnost infekce v močových cestách vysoká. Když se infekce projeví až po delší době, i po několika týdnech, zpravidla se už nedává do souvislosti s pobytem v nemocnici, i když jde o </a:t>
            </a:r>
            <a:r>
              <a:rPr lang="cs-CZ" sz="1200" kern="1200" dirty="0" err="1">
                <a:solidFill>
                  <a:schemeClr val="tx1"/>
                </a:solidFill>
                <a:effectLst/>
                <a:latin typeface="+mn-lt"/>
                <a:ea typeface="+mn-ea"/>
                <a:cs typeface="+mn-cs"/>
              </a:rPr>
              <a:t>nozokomiální</a:t>
            </a:r>
            <a:r>
              <a:rPr lang="cs-CZ" sz="1200" kern="1200" dirty="0">
                <a:solidFill>
                  <a:schemeClr val="tx1"/>
                </a:solidFill>
                <a:effectLst/>
                <a:latin typeface="+mn-lt"/>
                <a:ea typeface="+mn-ea"/>
                <a:cs typeface="+mn-cs"/>
              </a:rPr>
              <a:t> nákazu.</a:t>
            </a:r>
          </a:p>
          <a:p>
            <a:endParaRPr lang="cs-CZ" dirty="0"/>
          </a:p>
        </p:txBody>
      </p:sp>
      <p:sp>
        <p:nvSpPr>
          <p:cNvPr id="4" name="Zástupný symbol pro číslo snímku 3"/>
          <p:cNvSpPr>
            <a:spLocks noGrp="1"/>
          </p:cNvSpPr>
          <p:nvPr>
            <p:ph type="sldNum" sz="quarter" idx="10"/>
          </p:nvPr>
        </p:nvSpPr>
        <p:spPr/>
        <p:txBody>
          <a:bodyPr/>
          <a:lstStyle/>
          <a:p>
            <a:fld id="{A44DB65F-0177-429B-8745-CAA737E36593}" type="slidenum">
              <a:rPr lang="cs-CZ" smtClean="0"/>
              <a:pPr/>
              <a:t>29</a:t>
            </a:fld>
            <a:endParaRPr 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92500"/>
          </a:bodyPr>
          <a:lstStyle/>
          <a:p>
            <a:r>
              <a:rPr lang="cs-CZ" sz="1200" u="sng" kern="1200" dirty="0" err="1">
                <a:solidFill>
                  <a:schemeClr val="tx1"/>
                </a:solidFill>
                <a:effectLst/>
                <a:latin typeface="+mn-lt"/>
                <a:ea typeface="+mn-ea"/>
                <a:cs typeface="+mn-cs"/>
              </a:rPr>
              <a:t>ožžPříčinou</a:t>
            </a:r>
            <a:r>
              <a:rPr lang="cs-CZ" sz="1200" u="sng" kern="1200" dirty="0">
                <a:solidFill>
                  <a:schemeClr val="tx1"/>
                </a:solidFill>
                <a:effectLst/>
                <a:latin typeface="+mn-lt"/>
                <a:ea typeface="+mn-ea"/>
                <a:cs typeface="+mn-cs"/>
              </a:rPr>
              <a:t> infekce je nesprávný postup při aseptickém zavádění katétru (</a:t>
            </a:r>
            <a:r>
              <a:rPr lang="cs-CZ" sz="1200" u="sng" kern="1200" dirty="0" err="1">
                <a:solidFill>
                  <a:schemeClr val="tx1"/>
                </a:solidFill>
                <a:effectLst/>
                <a:latin typeface="+mn-lt"/>
                <a:ea typeface="+mn-ea"/>
                <a:cs typeface="+mn-cs"/>
              </a:rPr>
              <a:t>periuretrální</a:t>
            </a:r>
            <a:r>
              <a:rPr lang="cs-CZ" sz="1200" u="sng" kern="1200" dirty="0">
                <a:solidFill>
                  <a:schemeClr val="tx1"/>
                </a:solidFill>
                <a:effectLst/>
                <a:latin typeface="+mn-lt"/>
                <a:ea typeface="+mn-ea"/>
                <a:cs typeface="+mn-cs"/>
              </a:rPr>
              <a:t> flóra je zanesená do měchýře):</a:t>
            </a:r>
            <a:endParaRPr lang="cs-CZ" sz="1200" kern="1200" dirty="0">
              <a:solidFill>
                <a:schemeClr val="tx1"/>
              </a:solidFill>
              <a:effectLst/>
              <a:latin typeface="+mn-lt"/>
              <a:ea typeface="+mn-ea"/>
              <a:cs typeface="+mn-cs"/>
            </a:endParaRPr>
          </a:p>
          <a:p>
            <a:r>
              <a:rPr lang="cs-CZ" sz="1200" kern="1200" dirty="0">
                <a:solidFill>
                  <a:schemeClr val="tx1"/>
                </a:solidFill>
                <a:effectLst/>
                <a:latin typeface="+mn-lt"/>
                <a:ea typeface="+mn-ea"/>
                <a:cs typeface="+mn-cs"/>
              </a:rPr>
              <a:t>Katétr by měl být vždy sterilní. </a:t>
            </a:r>
            <a:r>
              <a:rPr lang="cs-CZ" sz="1200" kern="1200" dirty="0" err="1">
                <a:solidFill>
                  <a:schemeClr val="tx1"/>
                </a:solidFill>
                <a:effectLst/>
                <a:latin typeface="+mn-lt"/>
                <a:ea typeface="+mn-ea"/>
                <a:cs typeface="+mn-cs"/>
              </a:rPr>
              <a:t>Periuretrální</a:t>
            </a:r>
            <a:r>
              <a:rPr lang="cs-CZ" sz="1200" kern="1200" dirty="0">
                <a:solidFill>
                  <a:schemeClr val="tx1"/>
                </a:solidFill>
                <a:effectLst/>
                <a:latin typeface="+mn-lt"/>
                <a:ea typeface="+mn-ea"/>
                <a:cs typeface="+mn-cs"/>
              </a:rPr>
              <a:t> oblast by se měla důkladně vyčistit, nejlépe dezinfekčním prostředkem určeným na dezinfekci sliznice. Měly by se mýt a dezinfikovat ruce a nosit sterilní rukavice. Katétr by  měl být zabezpečen tak, aby se zabránilo jeho pohybu v močové trubici</a:t>
            </a:r>
          </a:p>
          <a:p>
            <a:r>
              <a:rPr lang="cs-CZ" sz="1200" kern="1200" dirty="0">
                <a:solidFill>
                  <a:schemeClr val="tx1"/>
                </a:solidFill>
                <a:effectLst/>
                <a:latin typeface="+mn-lt"/>
                <a:ea typeface="+mn-ea"/>
                <a:cs typeface="+mn-cs"/>
              </a:rPr>
              <a:t> </a:t>
            </a:r>
          </a:p>
          <a:p>
            <a:r>
              <a:rPr lang="cs-CZ" sz="1200" u="sng" kern="1200" dirty="0">
                <a:solidFill>
                  <a:schemeClr val="tx1"/>
                </a:solidFill>
                <a:effectLst/>
                <a:latin typeface="+mn-lt"/>
                <a:ea typeface="+mn-ea"/>
                <a:cs typeface="+mn-cs"/>
              </a:rPr>
              <a:t>Příčinou infekce je migrace bakterií podél vnějšího povrchu katétru:</a:t>
            </a:r>
            <a:endParaRPr lang="cs-CZ" sz="1200" kern="1200" dirty="0">
              <a:solidFill>
                <a:schemeClr val="tx1"/>
              </a:solidFill>
              <a:effectLst/>
              <a:latin typeface="+mn-lt"/>
              <a:ea typeface="+mn-ea"/>
              <a:cs typeface="+mn-cs"/>
            </a:endParaRPr>
          </a:p>
          <a:p>
            <a:r>
              <a:rPr lang="cs-CZ" sz="1200" kern="1200" dirty="0">
                <a:solidFill>
                  <a:schemeClr val="tx1"/>
                </a:solidFill>
                <a:effectLst/>
                <a:latin typeface="+mn-lt"/>
                <a:ea typeface="+mn-ea"/>
                <a:cs typeface="+mn-cs"/>
              </a:rPr>
              <a:t>Není stanovena metoda prevence, antibiotické masti  i opakovaná čištění nemají jasný preventivní účinek. Riziko přenosu </a:t>
            </a:r>
            <a:r>
              <a:rPr lang="cs-CZ" sz="1200" kern="1200" dirty="0" err="1">
                <a:solidFill>
                  <a:schemeClr val="tx1"/>
                </a:solidFill>
                <a:effectLst/>
                <a:latin typeface="+mn-lt"/>
                <a:ea typeface="+mn-ea"/>
                <a:cs typeface="+mn-cs"/>
              </a:rPr>
              <a:t>mirkoflóry</a:t>
            </a:r>
            <a:r>
              <a:rPr lang="cs-CZ" sz="1200" kern="1200" dirty="0">
                <a:solidFill>
                  <a:schemeClr val="tx1"/>
                </a:solidFill>
                <a:effectLst/>
                <a:latin typeface="+mn-lt"/>
                <a:ea typeface="+mn-ea"/>
                <a:cs typeface="+mn-cs"/>
              </a:rPr>
              <a:t> snižuje hygiena rukou a lubrikace prostředkem s antimikrobiálním účinkem. </a:t>
            </a:r>
          </a:p>
          <a:p>
            <a:r>
              <a:rPr lang="cs-CZ" sz="1200" kern="1200" dirty="0">
                <a:solidFill>
                  <a:schemeClr val="tx1"/>
                </a:solidFill>
                <a:effectLst/>
                <a:latin typeface="+mn-lt"/>
                <a:ea typeface="+mn-ea"/>
                <a:cs typeface="+mn-cs"/>
              </a:rPr>
              <a:t> </a:t>
            </a:r>
          </a:p>
          <a:p>
            <a:r>
              <a:rPr lang="cs-CZ" sz="1200" u="sng" kern="1200" dirty="0">
                <a:solidFill>
                  <a:schemeClr val="tx1"/>
                </a:solidFill>
                <a:effectLst/>
                <a:latin typeface="+mn-lt"/>
                <a:ea typeface="+mn-ea"/>
                <a:cs typeface="+mn-cs"/>
              </a:rPr>
              <a:t>Příčinou infekce je otevřená drenáž</a:t>
            </a:r>
            <a:endParaRPr lang="cs-CZ" sz="1200" kern="1200" dirty="0">
              <a:solidFill>
                <a:schemeClr val="tx1"/>
              </a:solidFill>
              <a:effectLst/>
              <a:latin typeface="+mn-lt"/>
              <a:ea typeface="+mn-ea"/>
              <a:cs typeface="+mn-cs"/>
            </a:endParaRPr>
          </a:p>
          <a:p>
            <a:r>
              <a:rPr lang="cs-CZ" sz="1200" kern="1200" dirty="0">
                <a:solidFill>
                  <a:schemeClr val="tx1"/>
                </a:solidFill>
                <a:effectLst/>
                <a:latin typeface="+mn-lt"/>
                <a:ea typeface="+mn-ea"/>
                <a:cs typeface="+mn-cs"/>
              </a:rPr>
              <a:t>Je třeba používat uzavřenou drenáž s kompatibilními těsně přiléhajícími systémy. Pokud není k dispozici, je vhodné upřednostnit intermitentní cévkování. Není-li to možné, lze použít otevřené drenáže, avšak na co nejkratší dobu. </a:t>
            </a:r>
          </a:p>
          <a:p>
            <a:r>
              <a:rPr lang="cs-CZ" sz="1200" kern="1200" dirty="0">
                <a:solidFill>
                  <a:schemeClr val="tx1"/>
                </a:solidFill>
                <a:effectLst/>
                <a:latin typeface="+mn-lt"/>
                <a:ea typeface="+mn-ea"/>
                <a:cs typeface="+mn-cs"/>
              </a:rPr>
              <a:t> </a:t>
            </a:r>
          </a:p>
          <a:p>
            <a:r>
              <a:rPr lang="cs-CZ" sz="1200" u="sng" kern="1200" dirty="0">
                <a:solidFill>
                  <a:schemeClr val="tx1"/>
                </a:solidFill>
                <a:effectLst/>
                <a:latin typeface="+mn-lt"/>
                <a:ea typeface="+mn-ea"/>
                <a:cs typeface="+mn-cs"/>
              </a:rPr>
              <a:t>Příčinou infekce je přerušení uzavřeného drenážního systému:</a:t>
            </a:r>
            <a:endParaRPr lang="cs-CZ" sz="1200" kern="1200" dirty="0">
              <a:solidFill>
                <a:schemeClr val="tx1"/>
              </a:solidFill>
              <a:effectLst/>
              <a:latin typeface="+mn-lt"/>
              <a:ea typeface="+mn-ea"/>
              <a:cs typeface="+mn-cs"/>
            </a:endParaRPr>
          </a:p>
          <a:p>
            <a:r>
              <a:rPr lang="cs-CZ" sz="1200" kern="1200" dirty="0">
                <a:solidFill>
                  <a:schemeClr val="tx1"/>
                </a:solidFill>
                <a:effectLst/>
                <a:latin typeface="+mn-lt"/>
                <a:ea typeface="+mn-ea"/>
                <a:cs typeface="+mn-cs"/>
              </a:rPr>
              <a:t>Vzorky moče by se měly odebírat injekční stříkačkou a jehlou z odběrové části systému, po jeho předchozím vyčištění alkoholem. Drenážní vak by se neměl odpojovat. Pokud je zapotřebí provést výplach a odstranit tak krevní staženiny, musí se použít aseptické techniky, rutinní výplach měchýře k prevenci je neúčinný. Drenážní vak by se měl vyprazdňovat jednou za ošetřovatelskou směnu do čisté nádoby, vyhrazené jenom pro daného pacienta. Personál vylévající vak by si měl mýt a dezinfikovat ruce a používat jednorázové rukavice.</a:t>
            </a:r>
          </a:p>
          <a:p>
            <a:endParaRPr lang="cs-CZ" sz="1200" kern="1200" dirty="0">
              <a:solidFill>
                <a:schemeClr val="tx1"/>
              </a:solidFill>
              <a:effectLst/>
              <a:latin typeface="+mn-lt"/>
              <a:ea typeface="+mn-ea"/>
              <a:cs typeface="+mn-cs"/>
            </a:endParaRPr>
          </a:p>
          <a:p>
            <a:pPr lvl="3"/>
            <a:r>
              <a:rPr lang="cs-CZ" sz="1200" b="1" kern="1200" dirty="0">
                <a:solidFill>
                  <a:schemeClr val="tx1"/>
                </a:solidFill>
                <a:effectLst/>
                <a:latin typeface="+mn-lt"/>
                <a:ea typeface="+mn-ea"/>
                <a:cs typeface="+mn-cs"/>
              </a:rPr>
              <a:t>Další preventivní opatření</a:t>
            </a:r>
            <a:endParaRPr lang="cs-CZ" sz="1200" kern="1200" dirty="0">
              <a:solidFill>
                <a:schemeClr val="tx1"/>
              </a:solidFill>
              <a:effectLst/>
              <a:latin typeface="+mn-lt"/>
              <a:ea typeface="+mn-ea"/>
              <a:cs typeface="+mn-cs"/>
            </a:endParaRPr>
          </a:p>
          <a:p>
            <a:pPr lvl="0"/>
            <a:r>
              <a:rPr lang="cs-CZ" sz="1200" kern="1200" dirty="0">
                <a:solidFill>
                  <a:schemeClr val="tx1"/>
                </a:solidFill>
                <a:effectLst/>
                <a:latin typeface="+mn-lt"/>
                <a:ea typeface="+mn-ea"/>
                <a:cs typeface="+mn-cs"/>
              </a:rPr>
              <a:t>Hubice uzávěru by se měla úplně vyprázdnit, aby se zabránilo množení mikroorganismů ve stojaté moči.</a:t>
            </a:r>
          </a:p>
          <a:p>
            <a:pPr lvl="0"/>
            <a:r>
              <a:rPr lang="cs-CZ" sz="1200" kern="1200" dirty="0">
                <a:solidFill>
                  <a:schemeClr val="tx1"/>
                </a:solidFill>
                <a:effectLst/>
                <a:latin typeface="+mn-lt"/>
                <a:ea typeface="+mn-ea"/>
                <a:cs typeface="+mn-cs"/>
              </a:rPr>
              <a:t>Vak by neměl být umístěn na podlaze ani by se neměl zvedat nad úroveň pasu.</a:t>
            </a:r>
          </a:p>
          <a:p>
            <a:pPr lvl="0"/>
            <a:r>
              <a:rPr lang="cs-CZ" sz="1200" kern="1200" dirty="0">
                <a:solidFill>
                  <a:schemeClr val="tx1"/>
                </a:solidFill>
                <a:effectLst/>
                <a:latin typeface="+mn-lt"/>
                <a:ea typeface="+mn-ea"/>
                <a:cs typeface="+mn-cs"/>
              </a:rPr>
              <a:t>Dezinfekční prostředky ve vaku nejsou z hlediska nákladů efektivní, pokud není výskyt infekce vysoký  a nelze ji jiným způsobem kontrolovat. </a:t>
            </a:r>
          </a:p>
          <a:p>
            <a:pPr lvl="0"/>
            <a:r>
              <a:rPr lang="cs-CZ" sz="1200" kern="1200" dirty="0">
                <a:solidFill>
                  <a:schemeClr val="tx1"/>
                </a:solidFill>
                <a:effectLst/>
                <a:latin typeface="+mn-lt"/>
                <a:ea typeface="+mn-ea"/>
                <a:cs typeface="+mn-cs"/>
              </a:rPr>
              <a:t>Katétry by se neměly běžně vyměňovat, protože se tak pacient vystavuje zvýšenému riziku poranění měchýře a močové trubice. Jejich výměna by měla být spojena s podáním antibiotik,  a nebo by se k němu mělo přistupovat v případě obstrukce.</a:t>
            </a:r>
          </a:p>
          <a:p>
            <a:endParaRPr lang="cs-CZ" sz="1200" kern="1200" dirty="0">
              <a:solidFill>
                <a:schemeClr val="tx1"/>
              </a:solidFill>
              <a:effectLst/>
              <a:latin typeface="+mn-lt"/>
              <a:ea typeface="+mn-ea"/>
              <a:cs typeface="+mn-cs"/>
            </a:endParaRPr>
          </a:p>
          <a:p>
            <a:r>
              <a:rPr lang="cs-CZ" sz="1200" kern="1200" dirty="0">
                <a:solidFill>
                  <a:schemeClr val="tx1"/>
                </a:solidFill>
                <a:effectLst/>
                <a:latin typeface="+mn-lt"/>
                <a:ea typeface="+mn-ea"/>
                <a:cs typeface="+mn-cs"/>
              </a:rPr>
              <a:t>Z preventivních opatření má největší význam důsledné dodržování zásad asepse a antisepse na všech oddělení zdravotnického zařízení. Důležité je zařazování pacientů s bakteriologicky negativním nálezem v moči při  invazivních zákrocích (cystoskopie, proplachování močového měchýře apod.) před pacienty s pozitivním kultivačním vyšetřením. Součástí prevence je správné provádění vyššího stupně dezinfekce u endoskopů, omezení preventivního podávání antimikrobních látek s výjimkou rizikových stavů, přizpůsobení terapie výsledkům mikrobiologického vyšetření, používání uzavřeného způsobu drenáže a krátká doba trvání katetrizace, která by neměla být delší než 7 až 10 dnů. </a:t>
            </a:r>
          </a:p>
          <a:p>
            <a:r>
              <a:rPr lang="cs-CZ" sz="1200" kern="1200" dirty="0">
                <a:solidFill>
                  <a:schemeClr val="tx1"/>
                </a:solidFill>
                <a:effectLst/>
                <a:latin typeface="+mn-lt"/>
                <a:ea typeface="+mn-ea"/>
                <a:cs typeface="+mn-cs"/>
              </a:rPr>
              <a:t> </a:t>
            </a:r>
          </a:p>
          <a:p>
            <a:r>
              <a:rPr lang="cs-CZ" sz="1200" kern="1200" dirty="0">
                <a:solidFill>
                  <a:schemeClr val="tx1"/>
                </a:solidFill>
                <a:effectLst/>
                <a:latin typeface="+mn-lt"/>
                <a:ea typeface="+mn-ea"/>
                <a:cs typeface="+mn-cs"/>
              </a:rPr>
              <a:t> </a:t>
            </a:r>
          </a:p>
          <a:p>
            <a:endParaRPr lang="cs-CZ" dirty="0"/>
          </a:p>
        </p:txBody>
      </p:sp>
      <p:sp>
        <p:nvSpPr>
          <p:cNvPr id="4" name="Zástupný symbol pro číslo snímku 3"/>
          <p:cNvSpPr>
            <a:spLocks noGrp="1"/>
          </p:cNvSpPr>
          <p:nvPr>
            <p:ph type="sldNum" sz="quarter" idx="10"/>
          </p:nvPr>
        </p:nvSpPr>
        <p:spPr/>
        <p:txBody>
          <a:bodyPr/>
          <a:lstStyle/>
          <a:p>
            <a:fld id="{A44DB65F-0177-429B-8745-CAA737E36593}" type="slidenum">
              <a:rPr lang="cs-CZ" smtClean="0"/>
              <a:pPr/>
              <a:t>33</a:t>
            </a:fld>
            <a:endParaRPr lang="cs-CZ"/>
          </a:p>
        </p:txBody>
      </p:sp>
    </p:spTree>
    <p:extLst>
      <p:ext uri="{BB962C8B-B14F-4D97-AF65-F5344CB8AC3E}">
        <p14:creationId xmlns:p14="http://schemas.microsoft.com/office/powerpoint/2010/main" val="41211776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92500" lnSpcReduction="20000"/>
          </a:bodyPr>
          <a:lstStyle/>
          <a:p>
            <a:r>
              <a:rPr lang="cs-CZ" sz="1200" b="1" kern="1200" baseline="0" dirty="0">
                <a:solidFill>
                  <a:schemeClr val="tx1"/>
                </a:solidFill>
                <a:latin typeface="+mn-lt"/>
                <a:ea typeface="+mn-ea"/>
                <a:cs typeface="+mn-cs"/>
              </a:rPr>
              <a:t>Prvky </a:t>
            </a:r>
            <a:r>
              <a:rPr lang="cs-CZ" sz="1200" b="1" kern="1200" baseline="0" dirty="0" err="1">
                <a:solidFill>
                  <a:schemeClr val="tx1"/>
                </a:solidFill>
                <a:latin typeface="+mn-lt"/>
                <a:ea typeface="+mn-ea"/>
                <a:cs typeface="+mn-cs"/>
              </a:rPr>
              <a:t>surveillance</a:t>
            </a:r>
            <a:r>
              <a:rPr lang="cs-CZ" sz="1200" b="1" kern="1200" baseline="0" dirty="0">
                <a:solidFill>
                  <a:schemeClr val="tx1"/>
                </a:solidFill>
                <a:latin typeface="+mn-lt"/>
                <a:ea typeface="+mn-ea"/>
                <a:cs typeface="+mn-cs"/>
              </a:rPr>
              <a:t> programu nozokomiálních nákaz: </a:t>
            </a:r>
          </a:p>
          <a:p>
            <a:r>
              <a:rPr lang="cs-CZ" sz="1200" kern="1200" baseline="0" dirty="0">
                <a:solidFill>
                  <a:schemeClr val="tx1"/>
                </a:solidFill>
                <a:latin typeface="+mn-lt"/>
                <a:ea typeface="+mn-ea"/>
                <a:cs typeface="+mn-cs"/>
              </a:rPr>
              <a:t> Sledování a hodnocení podmínek výskytu nozokomiálních nákaz pomocí tzv. pasportizace zdravotnického zařízení, tj. posuzování jeho stavebního, personálního a přístrojového vybavení. </a:t>
            </a:r>
          </a:p>
          <a:p>
            <a:r>
              <a:rPr lang="cs-CZ" sz="1200" kern="1200" baseline="0" dirty="0">
                <a:solidFill>
                  <a:schemeClr val="tx1"/>
                </a:solidFill>
                <a:latin typeface="+mn-lt"/>
                <a:ea typeface="+mn-ea"/>
                <a:cs typeface="+mn-cs"/>
              </a:rPr>
              <a:t> Sledování a důsledná kontrola hygienického a protiepidemického režimu provozu zdravotnického zařízení. </a:t>
            </a:r>
          </a:p>
          <a:p>
            <a:r>
              <a:rPr lang="cs-CZ" sz="1200" kern="1200" baseline="0" dirty="0">
                <a:solidFill>
                  <a:schemeClr val="tx1"/>
                </a:solidFill>
                <a:latin typeface="+mn-lt"/>
                <a:ea typeface="+mn-ea"/>
                <a:cs typeface="+mn-cs"/>
              </a:rPr>
              <a:t> Sledování výskytu nemocničních kmenů ve zdravotnickém zařízení </a:t>
            </a:r>
          </a:p>
          <a:p>
            <a:r>
              <a:rPr lang="cs-CZ" sz="1200" kern="1200" baseline="0" dirty="0">
                <a:solidFill>
                  <a:schemeClr val="tx1"/>
                </a:solidFill>
                <a:latin typeface="+mn-lt"/>
                <a:ea typeface="+mn-ea"/>
                <a:cs typeface="+mn-cs"/>
              </a:rPr>
              <a:t> Studium vlastností tzv. </a:t>
            </a:r>
            <a:r>
              <a:rPr lang="cs-CZ" sz="1200" kern="1200" baseline="0" dirty="0" err="1">
                <a:solidFill>
                  <a:schemeClr val="tx1"/>
                </a:solidFill>
                <a:latin typeface="+mn-lt"/>
                <a:ea typeface="+mn-ea"/>
                <a:cs typeface="+mn-cs"/>
              </a:rPr>
              <a:t>márkrů</a:t>
            </a:r>
            <a:r>
              <a:rPr lang="cs-CZ" sz="1200" kern="1200" baseline="0" dirty="0">
                <a:solidFill>
                  <a:schemeClr val="tx1"/>
                </a:solidFill>
                <a:latin typeface="+mn-lt"/>
                <a:ea typeface="+mn-ea"/>
                <a:cs typeface="+mn-cs"/>
              </a:rPr>
              <a:t>, nemocničních kmenů současnými laboratorními identifikačními postupy. </a:t>
            </a:r>
          </a:p>
          <a:p>
            <a:r>
              <a:rPr lang="cs-CZ" sz="1200" kern="1200" baseline="0" dirty="0">
                <a:solidFill>
                  <a:schemeClr val="tx1"/>
                </a:solidFill>
                <a:latin typeface="+mn-lt"/>
                <a:ea typeface="+mn-ea"/>
                <a:cs typeface="+mn-cs"/>
              </a:rPr>
              <a:t> Sledování významného </a:t>
            </a:r>
            <a:r>
              <a:rPr lang="cs-CZ" sz="1200" kern="1200" baseline="0" dirty="0" err="1">
                <a:solidFill>
                  <a:schemeClr val="tx1"/>
                </a:solidFill>
                <a:latin typeface="+mn-lt"/>
                <a:ea typeface="+mn-ea"/>
                <a:cs typeface="+mn-cs"/>
              </a:rPr>
              <a:t>márkru</a:t>
            </a:r>
            <a:r>
              <a:rPr lang="cs-CZ" sz="1200" kern="1200" baseline="0" dirty="0">
                <a:solidFill>
                  <a:schemeClr val="tx1"/>
                </a:solidFill>
                <a:latin typeface="+mn-lt"/>
                <a:ea typeface="+mn-ea"/>
                <a:cs typeface="+mn-cs"/>
              </a:rPr>
              <a:t> nemocničních kmenů – resistence antimikrobiálním látkám vč. monitorování resistentních kmenů ve zdravotnickém zařízení. Ve spolupráci s antibiotickým centrem přispívá ke stanovení úspěšné antibiotické terapie a profylaxe k zavedení účinných režimových opatření. </a:t>
            </a:r>
          </a:p>
          <a:p>
            <a:r>
              <a:rPr lang="cs-CZ" sz="1200" kern="1200" baseline="0" dirty="0">
                <a:solidFill>
                  <a:schemeClr val="tx1"/>
                </a:solidFill>
                <a:latin typeface="+mn-lt"/>
                <a:ea typeface="+mn-ea"/>
                <a:cs typeface="+mn-cs"/>
              </a:rPr>
              <a:t> Sledování výskytu nozokomiálních nákaz u hospitalizovaných pacientů, tzn. podchycení, evidence a hlášení vzniklých nozokomiálních nákaz (provádí se metodou incidence či prevalence). </a:t>
            </a:r>
          </a:p>
          <a:p>
            <a:r>
              <a:rPr lang="cs-CZ" sz="1200" kern="1200" baseline="0" dirty="0">
                <a:solidFill>
                  <a:schemeClr val="tx1"/>
                </a:solidFill>
                <a:latin typeface="+mn-lt"/>
                <a:ea typeface="+mn-ea"/>
                <a:cs typeface="+mn-cs"/>
              </a:rPr>
              <a:t> Sledování výskytu nozokomiálních nákaz u rizikových skupin pacientů (novorozenci, senioři, diabetici, pacienti s karcinomem či sekundární imunodeficiencí). </a:t>
            </a:r>
          </a:p>
          <a:p>
            <a:r>
              <a:rPr lang="cs-CZ" sz="1200" kern="1200" baseline="0" dirty="0">
                <a:solidFill>
                  <a:schemeClr val="tx1"/>
                </a:solidFill>
                <a:latin typeface="+mn-lt"/>
                <a:ea typeface="+mn-ea"/>
                <a:cs typeface="+mn-cs"/>
              </a:rPr>
              <a:t> Kontrola prováděné sterilizace, dezinfekce a dezinsekce ve zdravotnickém zařízení, vč. laboratorních metodik na kontrolu těchto úkonů. </a:t>
            </a:r>
          </a:p>
          <a:p>
            <a:r>
              <a:rPr lang="cs-CZ" sz="1200" kern="1200" baseline="0" dirty="0">
                <a:solidFill>
                  <a:schemeClr val="tx1"/>
                </a:solidFill>
                <a:latin typeface="+mn-lt"/>
                <a:ea typeface="+mn-ea"/>
                <a:cs typeface="+mn-cs"/>
              </a:rPr>
              <a:t> Zpětná vazba k ošetřujícímu lékaři, tzn. vytváření pracovních skupin kliniků, mikrobiologů, epidemiologů a imunologů. Nezbytná je též spolupráce pracovníků hygienické služby s ústavním hygienikem při řešení této problematiky. </a:t>
            </a:r>
          </a:p>
          <a:p>
            <a:r>
              <a:rPr lang="cs-CZ" sz="1200" kern="1200" baseline="0" dirty="0">
                <a:solidFill>
                  <a:schemeClr val="tx1"/>
                </a:solidFill>
                <a:latin typeface="+mn-lt"/>
                <a:ea typeface="+mn-ea"/>
                <a:cs typeface="+mn-cs"/>
              </a:rPr>
              <a:t> Výchova veškerého zdravotnického personálu k dodržování režimových opatření ve zdravotnických zařízeních a výchova studentů lékařských fakult a zdravotnických škol k pochopení této problematiky. </a:t>
            </a:r>
          </a:p>
          <a:p>
            <a:endParaRPr lang="cs-CZ" dirty="0"/>
          </a:p>
        </p:txBody>
      </p:sp>
      <p:sp>
        <p:nvSpPr>
          <p:cNvPr id="4" name="Zástupný symbol pro číslo snímku 3"/>
          <p:cNvSpPr>
            <a:spLocks noGrp="1"/>
          </p:cNvSpPr>
          <p:nvPr>
            <p:ph type="sldNum" sz="quarter" idx="10"/>
          </p:nvPr>
        </p:nvSpPr>
        <p:spPr/>
        <p:txBody>
          <a:bodyPr/>
          <a:lstStyle/>
          <a:p>
            <a:fld id="{A44DB65F-0177-429B-8745-CAA737E36593}" type="slidenum">
              <a:rPr lang="cs-CZ" smtClean="0"/>
              <a:pPr/>
              <a:t>38</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sz="1200" kern="1200" baseline="0" dirty="0">
                <a:solidFill>
                  <a:schemeClr val="tx1"/>
                </a:solidFill>
                <a:latin typeface="+mn-lt"/>
                <a:ea typeface="+mn-ea"/>
                <a:cs typeface="+mn-cs"/>
              </a:rPr>
              <a:t> Historie nozokomiálních nákaz je úzce spjata s nemocniční péčí, která měla a má za cíl úspěšné léčení a uzdravení nemocného, hospitalizovaného ve zdravotnickém zařízení. Je tak dlouhá, jako existence zdravotnických zařízení. Nicméně teprve rozvoj mikrobiologie a epidemiologie umožnil objasnit jejich etiologii a faktory, které jejich vzniku napomáhají a vypracovat účinná preventivní opatření (Z </a:t>
            </a:r>
            <a:endParaRPr lang="cs-CZ" dirty="0"/>
          </a:p>
        </p:txBody>
      </p:sp>
      <p:sp>
        <p:nvSpPr>
          <p:cNvPr id="4" name="Zástupný symbol pro číslo snímku 3"/>
          <p:cNvSpPr>
            <a:spLocks noGrp="1"/>
          </p:cNvSpPr>
          <p:nvPr>
            <p:ph type="sldNum" sz="quarter" idx="10"/>
          </p:nvPr>
        </p:nvSpPr>
        <p:spPr/>
        <p:txBody>
          <a:bodyPr/>
          <a:lstStyle/>
          <a:p>
            <a:fld id="{A44DB65F-0177-429B-8745-CAA737E36593}" type="slidenum">
              <a:rPr lang="cs-CZ" smtClean="0"/>
              <a:pPr/>
              <a:t>3</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sz="1200" kern="1200" baseline="0" dirty="0">
                <a:solidFill>
                  <a:schemeClr val="tx1"/>
                </a:solidFill>
                <a:latin typeface="+mn-lt"/>
                <a:ea typeface="+mn-ea"/>
                <a:cs typeface="+mn-cs"/>
              </a:rPr>
              <a:t>Po objevu a výrobě penicilinu a sulfonamidů nastal koncem druhé světové války a v prvních poválečných letech pokles nozokomiálních nákaz. Tehdy se většina lékařů domnívala, že antibiotika a další </a:t>
            </a:r>
            <a:r>
              <a:rPr lang="cs-CZ" sz="1200" kern="1200" baseline="0" dirty="0" err="1">
                <a:solidFill>
                  <a:schemeClr val="tx1"/>
                </a:solidFill>
                <a:latin typeface="+mn-lt"/>
                <a:ea typeface="+mn-ea"/>
                <a:cs typeface="+mn-cs"/>
              </a:rPr>
              <a:t>antimikrobní</a:t>
            </a:r>
            <a:r>
              <a:rPr lang="cs-CZ" sz="1200" kern="1200" baseline="0" dirty="0">
                <a:solidFill>
                  <a:schemeClr val="tx1"/>
                </a:solidFill>
                <a:latin typeface="+mn-lt"/>
                <a:ea typeface="+mn-ea"/>
                <a:cs typeface="+mn-cs"/>
              </a:rPr>
              <a:t> preparáty problém nozokomiálních nákaz vyřešily. Brzy se však ukázalo, že tomu tak není. Nadměrné používání antibiotik vedlo a vede ke vzniku nemocniční bakteriální populace, která je charakterizována výraznou rezistencí až </a:t>
            </a:r>
            <a:r>
              <a:rPr lang="cs-CZ" sz="1200" kern="1200" baseline="0" dirty="0" err="1">
                <a:solidFill>
                  <a:schemeClr val="tx1"/>
                </a:solidFill>
                <a:latin typeface="+mn-lt"/>
                <a:ea typeface="+mn-ea"/>
                <a:cs typeface="+mn-cs"/>
              </a:rPr>
              <a:t>multirezistencí</a:t>
            </a:r>
            <a:r>
              <a:rPr lang="cs-CZ" sz="1200" kern="1200" baseline="0" dirty="0">
                <a:solidFill>
                  <a:schemeClr val="tx1"/>
                </a:solidFill>
                <a:latin typeface="+mn-lt"/>
                <a:ea typeface="+mn-ea"/>
                <a:cs typeface="+mn-cs"/>
              </a:rPr>
              <a:t> na chemoterapeutika. Široké používání nejen antibiotik a </a:t>
            </a:r>
            <a:r>
              <a:rPr lang="cs-CZ" sz="1200" kern="1200" baseline="0" dirty="0" err="1">
                <a:solidFill>
                  <a:schemeClr val="tx1"/>
                </a:solidFill>
                <a:latin typeface="+mn-lt"/>
                <a:ea typeface="+mn-ea"/>
                <a:cs typeface="+mn-cs"/>
              </a:rPr>
              <a:t>chemoprofilaktik</a:t>
            </a:r>
            <a:r>
              <a:rPr lang="cs-CZ" sz="1200" kern="1200" baseline="0" dirty="0">
                <a:solidFill>
                  <a:schemeClr val="tx1"/>
                </a:solidFill>
                <a:latin typeface="+mn-lt"/>
                <a:ea typeface="+mn-ea"/>
                <a:cs typeface="+mn-cs"/>
              </a:rPr>
              <a:t>, ale i dezinfekčních preparátů, užívání stále složitějších diagnostických a terapeutických aparatur a nepříznivá věková struktura nemocničních pacientů (vysoký věk, obezita, diabetes, 16 </a:t>
            </a:r>
          </a:p>
          <a:p>
            <a:endParaRPr lang="cs-CZ" sz="1200" kern="1200" baseline="0" dirty="0">
              <a:solidFill>
                <a:schemeClr val="tx1"/>
              </a:solidFill>
              <a:latin typeface="+mn-lt"/>
              <a:ea typeface="+mn-ea"/>
              <a:cs typeface="+mn-cs"/>
            </a:endParaRPr>
          </a:p>
          <a:p>
            <a:r>
              <a:rPr lang="cs-CZ" sz="1200" kern="1200" baseline="0" dirty="0">
                <a:solidFill>
                  <a:schemeClr val="tx1"/>
                </a:solidFill>
                <a:latin typeface="+mn-lt"/>
                <a:ea typeface="+mn-ea"/>
                <a:cs typeface="+mn-cs"/>
              </a:rPr>
              <a:t>novotvary) způsobuje, že riziko vzniku nozokomiálních nákaz neklesá, naopak stoupá </a:t>
            </a:r>
            <a:endParaRPr lang="cs-CZ" dirty="0"/>
          </a:p>
        </p:txBody>
      </p:sp>
      <p:sp>
        <p:nvSpPr>
          <p:cNvPr id="4" name="Zástupný symbol pro číslo snímku 3"/>
          <p:cNvSpPr>
            <a:spLocks noGrp="1"/>
          </p:cNvSpPr>
          <p:nvPr>
            <p:ph type="sldNum" sz="quarter" idx="10"/>
          </p:nvPr>
        </p:nvSpPr>
        <p:spPr/>
        <p:txBody>
          <a:bodyPr/>
          <a:lstStyle/>
          <a:p>
            <a:fld id="{A44DB65F-0177-429B-8745-CAA737E36593}" type="slidenum">
              <a:rPr lang="cs-CZ" smtClean="0"/>
              <a:pPr/>
              <a:t>6</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sz="1200" kern="1200" baseline="0" dirty="0">
                <a:solidFill>
                  <a:schemeClr val="tx1"/>
                </a:solidFill>
                <a:latin typeface="+mn-lt"/>
                <a:ea typeface="+mn-ea"/>
                <a:cs typeface="+mn-cs"/>
              </a:rPr>
              <a:t>nákazy, které mohou postihovat i jiné kolektivy vnímavých jedinců (školní, pracovní a jiné). Výskyt těchto nákaz ve zdravotnickém zařízení má vztah k epidemiologické situaci ve spádové oblasti zdravotnického zařízení nebo může být i ukazatelem jeho hygienické úrovně. Šíření těchto nákaz probíhá stejně tak v nemocnicích jakož i v jiných kolektivech spádové oblasti, avšak průběh u pacientů oslabených základním onemocněním bývá zpravidla závažnější, s horší prognózou. Důležitou prevencí je důkladná osobní a epidemická anamnéza při příjmu pacienta a důsledné dodržování protiepidemického režimu ve zdravotnických zařízeních, zejména na úseku manipulace s jídlem. </a:t>
            </a:r>
            <a:endParaRPr lang="cs-CZ" dirty="0"/>
          </a:p>
        </p:txBody>
      </p:sp>
      <p:sp>
        <p:nvSpPr>
          <p:cNvPr id="4" name="Zástupný symbol pro číslo snímku 3"/>
          <p:cNvSpPr>
            <a:spLocks noGrp="1"/>
          </p:cNvSpPr>
          <p:nvPr>
            <p:ph type="sldNum" sz="quarter" idx="10"/>
          </p:nvPr>
        </p:nvSpPr>
        <p:spPr/>
        <p:txBody>
          <a:bodyPr/>
          <a:lstStyle/>
          <a:p>
            <a:fld id="{A44DB65F-0177-429B-8745-CAA737E36593}" type="slidenum">
              <a:rPr lang="cs-CZ" smtClean="0"/>
              <a:pPr/>
              <a:t>8</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sz="1200" kern="1200" baseline="0" dirty="0">
                <a:solidFill>
                  <a:schemeClr val="tx1"/>
                </a:solidFill>
                <a:latin typeface="+mn-lt"/>
                <a:ea typeface="+mn-ea"/>
                <a:cs typeface="+mn-cs"/>
              </a:rPr>
              <a:t>Pokud jde o možnost dalšího šíření nemoci, je méně nebezpečná forma manifestní, u níž vyvstává nebezpečí u atypické formy nákazy, která není včas rozpoznána a u níž není včas uplatněno protiepidemické opatření. Na druhé straně je nosičství, kde osoby zvané nosiči přechovávají a vylučují infekční agens bez zjevných příznaků onemocnění. Mohou jimi být zdraví asymptomatičtí nosiči, </a:t>
            </a:r>
            <a:r>
              <a:rPr lang="cs-CZ" sz="1200" kern="1200" baseline="0" dirty="0" err="1">
                <a:solidFill>
                  <a:schemeClr val="tx1"/>
                </a:solidFill>
                <a:latin typeface="+mn-lt"/>
                <a:ea typeface="+mn-ea"/>
                <a:cs typeface="+mn-cs"/>
              </a:rPr>
              <a:t>nosiči</a:t>
            </a:r>
            <a:r>
              <a:rPr lang="cs-CZ" sz="1200" kern="1200" baseline="0" dirty="0">
                <a:solidFill>
                  <a:schemeClr val="tx1"/>
                </a:solidFill>
                <a:latin typeface="+mn-lt"/>
                <a:ea typeface="+mn-ea"/>
                <a:cs typeface="+mn-cs"/>
              </a:rPr>
              <a:t> v inkubační době, kteří jsou schopni stát se zdrojem nákazy před začátkem manifestního onemocnění. Také to mohou být nosiči v rekonvalescenci a chroničtí nosiči, u nichž infekční agens přetrvává v organizmu déle než rok. Všichni tito nosiči se mohou stát zdrojem nákazy a jsou zvlášť nebezpeční proto, že oni sami nebo osoby, se kterými přicházejí do styku, si nejsou vědomy této možnosti. Nosičství může být krátkodobé i dlouhodobé, se soustavným pravidelným či přerušovaným vylučováním </a:t>
            </a:r>
            <a:endParaRPr lang="cs-CZ" dirty="0"/>
          </a:p>
        </p:txBody>
      </p:sp>
      <p:sp>
        <p:nvSpPr>
          <p:cNvPr id="4" name="Zástupný symbol pro číslo snímku 3"/>
          <p:cNvSpPr>
            <a:spLocks noGrp="1"/>
          </p:cNvSpPr>
          <p:nvPr>
            <p:ph type="sldNum" sz="quarter" idx="10"/>
          </p:nvPr>
        </p:nvSpPr>
        <p:spPr/>
        <p:txBody>
          <a:bodyPr/>
          <a:lstStyle/>
          <a:p>
            <a:fld id="{A44DB65F-0177-429B-8745-CAA737E36593}" type="slidenum">
              <a:rPr lang="cs-CZ" smtClean="0"/>
              <a:pPr/>
              <a:t>13</a:t>
            </a:fld>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92500"/>
          </a:bodyPr>
          <a:lstStyle/>
          <a:p>
            <a:r>
              <a:rPr lang="cs-CZ" sz="1200" kern="1200" dirty="0">
                <a:solidFill>
                  <a:schemeClr val="tx1"/>
                </a:solidFill>
                <a:effectLst/>
                <a:latin typeface="+mn-lt"/>
                <a:ea typeface="+mn-ea"/>
                <a:cs typeface="+mn-cs"/>
              </a:rPr>
              <a:t>Jsou stále pokládány za bakterie prvořadé důležitosti, i když jejich incidence v posledních dvaceti letech poklesla. Jsou schopny žít v různých podmínkách, nalézáme je i na normální lidské kůži nebo na sliznicích. Dlouhodobě přežívají v suchu, prachu, v zaschlém hnisu vydrží i několik biologicky aktivních toxinů a enzymů, některé mají přímý význam pro vznik onemocnění, jiné slouží jako diagnostická kritéria. </a:t>
            </a:r>
          </a:p>
          <a:p>
            <a:r>
              <a:rPr lang="cs-CZ" sz="1200" kern="1200" dirty="0">
                <a:solidFill>
                  <a:schemeClr val="tx1"/>
                </a:solidFill>
                <a:effectLst/>
                <a:latin typeface="+mn-lt"/>
                <a:ea typeface="+mn-ea"/>
                <a:cs typeface="+mn-cs"/>
              </a:rPr>
              <a:t>Ke stafylokokové infekci je více vnímavá tkáň poškozená než zdravá a přecitlivělý organismus než odolný. Tyto infekce mají tendenci se rozvinout především v traumatizovaných a devitalizovaných tkáních (popáleniny, dekubity, bércové vředy) a v místech, kde je cizí těleso (kanyla, katetr, kardiostimulátor). Mezi nejčastější stafylokokové infekce patří rané infekce, mastitidy a novorozenecké infekce. </a:t>
            </a:r>
          </a:p>
          <a:p>
            <a:r>
              <a:rPr lang="cs-CZ" sz="1200" kern="1200" dirty="0">
                <a:solidFill>
                  <a:schemeClr val="tx1"/>
                </a:solidFill>
                <a:effectLst/>
                <a:latin typeface="+mn-lt"/>
                <a:ea typeface="+mn-ea"/>
                <a:cs typeface="+mn-cs"/>
              </a:rPr>
              <a:t>Rozlišují se dvě skupiny stafylokoků: koagulázu tvořící (kmeny </a:t>
            </a:r>
            <a:r>
              <a:rPr lang="cs-CZ" sz="1200" kern="1200" dirty="0" err="1">
                <a:solidFill>
                  <a:schemeClr val="tx1"/>
                </a:solidFill>
                <a:effectLst/>
                <a:latin typeface="+mn-lt"/>
                <a:ea typeface="+mn-ea"/>
                <a:cs typeface="+mn-cs"/>
              </a:rPr>
              <a:t>Staphylococcus</a:t>
            </a:r>
            <a:r>
              <a:rPr lang="cs-CZ" sz="1200" kern="1200" dirty="0">
                <a:solidFill>
                  <a:schemeClr val="tx1"/>
                </a:solidFill>
                <a:effectLst/>
                <a:latin typeface="+mn-lt"/>
                <a:ea typeface="+mn-ea"/>
                <a:cs typeface="+mn-cs"/>
              </a:rPr>
              <a:t> aureus) a bez tvorby koagulázy (např. kmeny </a:t>
            </a:r>
            <a:r>
              <a:rPr lang="cs-CZ" sz="1200" kern="1200" dirty="0" err="1">
                <a:solidFill>
                  <a:schemeClr val="tx1"/>
                </a:solidFill>
                <a:effectLst/>
                <a:latin typeface="+mn-lt"/>
                <a:ea typeface="+mn-ea"/>
                <a:cs typeface="+mn-cs"/>
              </a:rPr>
              <a:t>Staphylococcus</a:t>
            </a:r>
            <a:r>
              <a:rPr lang="cs-CZ" sz="1200" kern="1200" dirty="0">
                <a:solidFill>
                  <a:schemeClr val="tx1"/>
                </a:solidFill>
                <a:effectLst/>
                <a:latin typeface="+mn-lt"/>
                <a:ea typeface="+mn-ea"/>
                <a:cs typeface="+mn-cs"/>
              </a:rPr>
              <a:t> </a:t>
            </a:r>
            <a:r>
              <a:rPr lang="cs-CZ" sz="1200" kern="1200" dirty="0" err="1">
                <a:solidFill>
                  <a:schemeClr val="tx1"/>
                </a:solidFill>
                <a:effectLst/>
                <a:latin typeface="+mn-lt"/>
                <a:ea typeface="+mn-ea"/>
                <a:cs typeface="+mn-cs"/>
              </a:rPr>
              <a:t>epidermidis</a:t>
            </a:r>
            <a:r>
              <a:rPr lang="cs-CZ" sz="1200" kern="1200" dirty="0">
                <a:solidFill>
                  <a:schemeClr val="tx1"/>
                </a:solidFill>
                <a:effectLst/>
                <a:latin typeface="+mn-lt"/>
                <a:ea typeface="+mn-ea"/>
                <a:cs typeface="+mn-cs"/>
              </a:rPr>
              <a:t>).</a:t>
            </a:r>
            <a:r>
              <a:rPr lang="cs-CZ" sz="1200" kern="1200" baseline="30000" dirty="0">
                <a:solidFill>
                  <a:schemeClr val="tx1"/>
                </a:solidFill>
                <a:effectLst/>
                <a:latin typeface="+mn-lt"/>
                <a:ea typeface="+mn-ea"/>
                <a:cs typeface="+mn-cs"/>
              </a:rPr>
              <a:t> </a:t>
            </a:r>
            <a:r>
              <a:rPr lang="cs-CZ" sz="1200" kern="1200" dirty="0">
                <a:solidFill>
                  <a:schemeClr val="tx1"/>
                </a:solidFill>
                <a:effectLst/>
                <a:latin typeface="+mn-lt"/>
                <a:ea typeface="+mn-ea"/>
                <a:cs typeface="+mn-cs"/>
              </a:rPr>
              <a:t>  </a:t>
            </a:r>
          </a:p>
          <a:p>
            <a:pPr lvl="0"/>
            <a:r>
              <a:rPr lang="cs-CZ" sz="1200" b="1" u="sng" kern="1200" dirty="0" err="1">
                <a:solidFill>
                  <a:schemeClr val="tx1"/>
                </a:solidFill>
                <a:effectLst/>
                <a:latin typeface="+mn-lt"/>
                <a:ea typeface="+mn-ea"/>
                <a:cs typeface="+mn-cs"/>
              </a:rPr>
              <a:t>Staphylococcus</a:t>
            </a:r>
            <a:r>
              <a:rPr lang="cs-CZ" sz="1200" b="1" u="sng" kern="1200" dirty="0">
                <a:solidFill>
                  <a:schemeClr val="tx1"/>
                </a:solidFill>
                <a:effectLst/>
                <a:latin typeface="+mn-lt"/>
                <a:ea typeface="+mn-ea"/>
                <a:cs typeface="+mn-cs"/>
              </a:rPr>
              <a:t> aureus:</a:t>
            </a:r>
            <a:r>
              <a:rPr lang="cs-CZ" sz="1200" kern="1200" dirty="0">
                <a:solidFill>
                  <a:schemeClr val="tx1"/>
                </a:solidFill>
                <a:effectLst/>
                <a:latin typeface="+mn-lt"/>
                <a:ea typeface="+mn-ea"/>
                <a:cs typeface="+mn-cs"/>
              </a:rPr>
              <a:t> patří mezi důležité bakteriální vyvolavatele </a:t>
            </a:r>
            <a:r>
              <a:rPr lang="cs-CZ" sz="1200" kern="1200" dirty="0" err="1">
                <a:solidFill>
                  <a:schemeClr val="tx1"/>
                </a:solidFill>
                <a:effectLst/>
                <a:latin typeface="+mn-lt"/>
                <a:ea typeface="+mn-ea"/>
                <a:cs typeface="+mn-cs"/>
              </a:rPr>
              <a:t>nozokomiálních</a:t>
            </a:r>
            <a:r>
              <a:rPr lang="cs-CZ" sz="1200" kern="1200" dirty="0">
                <a:solidFill>
                  <a:schemeClr val="tx1"/>
                </a:solidFill>
                <a:effectLst/>
                <a:latin typeface="+mn-lt"/>
                <a:ea typeface="+mn-ea"/>
                <a:cs typeface="+mn-cs"/>
              </a:rPr>
              <a:t> infekcí. Tyto kmeny způsobovaly nemocniční infekce již  na začátku antibiotické éry. Penicilin-rezistentní kmeny St. aureus byly hlavní příčinou chirurgických raných infekcí v 50. letech. Od 60. let se začaly šířit </a:t>
            </a:r>
            <a:r>
              <a:rPr lang="cs-CZ" sz="1200" kern="1200" dirty="0" err="1">
                <a:solidFill>
                  <a:schemeClr val="tx1"/>
                </a:solidFill>
                <a:effectLst/>
                <a:latin typeface="+mn-lt"/>
                <a:ea typeface="+mn-ea"/>
                <a:cs typeface="+mn-cs"/>
              </a:rPr>
              <a:t>multirezistentní</a:t>
            </a:r>
            <a:r>
              <a:rPr lang="cs-CZ" sz="1200" kern="1200" dirty="0">
                <a:solidFill>
                  <a:schemeClr val="tx1"/>
                </a:solidFill>
                <a:effectLst/>
                <a:latin typeface="+mn-lt"/>
                <a:ea typeface="+mn-ea"/>
                <a:cs typeface="+mn-cs"/>
              </a:rPr>
              <a:t> kmeny tohoto species.  Kmeny MRSA (</a:t>
            </a:r>
            <a:r>
              <a:rPr lang="cs-CZ" sz="1200" kern="1200" dirty="0" err="1">
                <a:solidFill>
                  <a:schemeClr val="tx1"/>
                </a:solidFill>
                <a:effectLst/>
                <a:latin typeface="+mn-lt"/>
                <a:ea typeface="+mn-ea"/>
                <a:cs typeface="+mn-cs"/>
              </a:rPr>
              <a:t>methicilin</a:t>
            </a:r>
            <a:r>
              <a:rPr lang="cs-CZ" sz="1200" kern="1200" dirty="0">
                <a:solidFill>
                  <a:schemeClr val="tx1"/>
                </a:solidFill>
                <a:effectLst/>
                <a:latin typeface="+mn-lt"/>
                <a:ea typeface="+mn-ea"/>
                <a:cs typeface="+mn-cs"/>
              </a:rPr>
              <a:t>-rezistentní </a:t>
            </a:r>
            <a:r>
              <a:rPr lang="cs-CZ" sz="1200" kern="1200" dirty="0" err="1">
                <a:solidFill>
                  <a:schemeClr val="tx1"/>
                </a:solidFill>
                <a:effectLst/>
                <a:latin typeface="+mn-lt"/>
                <a:ea typeface="+mn-ea"/>
                <a:cs typeface="+mn-cs"/>
              </a:rPr>
              <a:t>Staphylococcus</a:t>
            </a:r>
            <a:r>
              <a:rPr lang="cs-CZ" sz="1200" kern="1200" dirty="0">
                <a:solidFill>
                  <a:schemeClr val="tx1"/>
                </a:solidFill>
                <a:effectLst/>
                <a:latin typeface="+mn-lt"/>
                <a:ea typeface="+mn-ea"/>
                <a:cs typeface="+mn-cs"/>
              </a:rPr>
              <a:t> aureus), se zpočátku vyskytovaly s menší frekvencí, ale v druhé polovině 70. let se začaly vyskytovat stále častěji. Koncem 20. století byly objeveny nové rezistentní kmeny VRSA (</a:t>
            </a:r>
            <a:r>
              <a:rPr lang="cs-CZ" sz="1200" kern="1200" dirty="0" err="1">
                <a:solidFill>
                  <a:schemeClr val="tx1"/>
                </a:solidFill>
                <a:effectLst/>
                <a:latin typeface="+mn-lt"/>
                <a:ea typeface="+mn-ea"/>
                <a:cs typeface="+mn-cs"/>
              </a:rPr>
              <a:t>vankomycin</a:t>
            </a:r>
            <a:r>
              <a:rPr lang="cs-CZ" sz="1200" kern="1200" dirty="0">
                <a:solidFill>
                  <a:schemeClr val="tx1"/>
                </a:solidFill>
                <a:effectLst/>
                <a:latin typeface="+mn-lt"/>
                <a:ea typeface="+mn-ea"/>
                <a:cs typeface="+mn-cs"/>
              </a:rPr>
              <a:t> </a:t>
            </a:r>
            <a:r>
              <a:rPr lang="cs-CZ" sz="1200" kern="1200" dirty="0" err="1">
                <a:solidFill>
                  <a:schemeClr val="tx1"/>
                </a:solidFill>
                <a:effectLst/>
                <a:latin typeface="+mn-lt"/>
                <a:ea typeface="+mn-ea"/>
                <a:cs typeface="+mn-cs"/>
              </a:rPr>
              <a:t>resistant</a:t>
            </a:r>
            <a:r>
              <a:rPr lang="cs-CZ" sz="1200" kern="1200" dirty="0">
                <a:solidFill>
                  <a:schemeClr val="tx1"/>
                </a:solidFill>
                <a:effectLst/>
                <a:latin typeface="+mn-lt"/>
                <a:ea typeface="+mn-ea"/>
                <a:cs typeface="+mn-cs"/>
              </a:rPr>
              <a:t> </a:t>
            </a:r>
            <a:r>
              <a:rPr lang="cs-CZ" sz="1200" kern="1200" dirty="0" err="1">
                <a:solidFill>
                  <a:schemeClr val="tx1"/>
                </a:solidFill>
                <a:effectLst/>
                <a:latin typeface="+mn-lt"/>
                <a:ea typeface="+mn-ea"/>
                <a:cs typeface="+mn-cs"/>
              </a:rPr>
              <a:t>Staphylococcus</a:t>
            </a:r>
            <a:r>
              <a:rPr lang="cs-CZ" sz="1200" kern="1200" dirty="0">
                <a:solidFill>
                  <a:schemeClr val="tx1"/>
                </a:solidFill>
                <a:effectLst/>
                <a:latin typeface="+mn-lt"/>
                <a:ea typeface="+mn-ea"/>
                <a:cs typeface="+mn-cs"/>
              </a:rPr>
              <a:t> aureus) a </a:t>
            </a:r>
            <a:r>
              <a:rPr lang="cs-CZ" sz="1200" kern="1200" dirty="0" err="1">
                <a:solidFill>
                  <a:schemeClr val="tx1"/>
                </a:solidFill>
                <a:effectLst/>
                <a:latin typeface="+mn-lt"/>
                <a:ea typeface="+mn-ea"/>
                <a:cs typeface="+mn-cs"/>
              </a:rPr>
              <a:t>Gisa</a:t>
            </a:r>
            <a:r>
              <a:rPr lang="cs-CZ" sz="1200" kern="1200" dirty="0">
                <a:solidFill>
                  <a:schemeClr val="tx1"/>
                </a:solidFill>
                <a:effectLst/>
                <a:latin typeface="+mn-lt"/>
                <a:ea typeface="+mn-ea"/>
                <a:cs typeface="+mn-cs"/>
              </a:rPr>
              <a:t> (</a:t>
            </a:r>
            <a:r>
              <a:rPr lang="cs-CZ" sz="1200" kern="1200" dirty="0" err="1">
                <a:solidFill>
                  <a:schemeClr val="tx1"/>
                </a:solidFill>
                <a:effectLst/>
                <a:latin typeface="+mn-lt"/>
                <a:ea typeface="+mn-ea"/>
                <a:cs typeface="+mn-cs"/>
              </a:rPr>
              <a:t>glykopeptidový</a:t>
            </a:r>
            <a:r>
              <a:rPr lang="cs-CZ" sz="1200" kern="1200" dirty="0">
                <a:solidFill>
                  <a:schemeClr val="tx1"/>
                </a:solidFill>
                <a:effectLst/>
                <a:latin typeface="+mn-lt"/>
                <a:ea typeface="+mn-ea"/>
                <a:cs typeface="+mn-cs"/>
              </a:rPr>
              <a:t> intermediální </a:t>
            </a:r>
            <a:r>
              <a:rPr lang="cs-CZ" sz="1200" kern="1200" dirty="0" err="1">
                <a:solidFill>
                  <a:schemeClr val="tx1"/>
                </a:solidFill>
                <a:effectLst/>
                <a:latin typeface="+mn-lt"/>
                <a:ea typeface="+mn-ea"/>
                <a:cs typeface="+mn-cs"/>
              </a:rPr>
              <a:t>St.aureus</a:t>
            </a:r>
            <a:r>
              <a:rPr lang="cs-CZ" sz="1200" kern="1200" dirty="0">
                <a:solidFill>
                  <a:schemeClr val="tx1"/>
                </a:solidFill>
                <a:effectLst/>
                <a:latin typeface="+mn-lt"/>
                <a:ea typeface="+mn-ea"/>
                <a:cs typeface="+mn-cs"/>
              </a:rPr>
              <a:t>). </a:t>
            </a:r>
          </a:p>
          <a:p>
            <a:r>
              <a:rPr lang="cs-CZ" sz="1200" kern="1200" dirty="0">
                <a:solidFill>
                  <a:schemeClr val="tx1"/>
                </a:solidFill>
                <a:effectLst/>
                <a:latin typeface="+mn-lt"/>
                <a:ea typeface="+mn-ea"/>
                <a:cs typeface="+mn-cs"/>
              </a:rPr>
              <a:t>Stafylokoky spolu s enterokoky jsou etiologickými agens ve 47-52 % </a:t>
            </a:r>
            <a:r>
              <a:rPr lang="cs-CZ" sz="1200" kern="1200" dirty="0" err="1">
                <a:solidFill>
                  <a:schemeClr val="tx1"/>
                </a:solidFill>
                <a:effectLst/>
                <a:latin typeface="+mn-lt"/>
                <a:ea typeface="+mn-ea"/>
                <a:cs typeface="+mn-cs"/>
              </a:rPr>
              <a:t>nozokomiálních</a:t>
            </a:r>
            <a:r>
              <a:rPr lang="cs-CZ" sz="1200" kern="1200" dirty="0">
                <a:solidFill>
                  <a:schemeClr val="tx1"/>
                </a:solidFill>
                <a:effectLst/>
                <a:latin typeface="+mn-lt"/>
                <a:ea typeface="+mn-ea"/>
                <a:cs typeface="+mn-cs"/>
              </a:rPr>
              <a:t> infekcí krevního řečiště. V Evropě je téměř polovina infekcí způsobena stafylokoky.  </a:t>
            </a:r>
          </a:p>
          <a:p>
            <a:endParaRPr lang="cs-CZ" sz="1200" kern="1200" dirty="0">
              <a:solidFill>
                <a:schemeClr val="tx1"/>
              </a:solidFill>
              <a:effectLst/>
              <a:latin typeface="+mn-lt"/>
              <a:ea typeface="+mn-ea"/>
              <a:cs typeface="+mn-cs"/>
            </a:endParaRPr>
          </a:p>
          <a:p>
            <a:r>
              <a:rPr lang="cs-CZ" sz="1200" b="1" kern="1200" dirty="0">
                <a:solidFill>
                  <a:schemeClr val="tx1"/>
                </a:solidFill>
                <a:effectLst/>
                <a:latin typeface="+mn-lt"/>
                <a:ea typeface="+mn-ea"/>
                <a:cs typeface="+mn-cs"/>
              </a:rPr>
              <a:t>Gramnegativní tyčinky </a:t>
            </a:r>
            <a:r>
              <a:rPr lang="cs-CZ" sz="1200" kern="1200" dirty="0">
                <a:solidFill>
                  <a:schemeClr val="tx1"/>
                </a:solidFill>
                <a:effectLst/>
                <a:latin typeface="+mn-lt"/>
                <a:ea typeface="+mn-ea"/>
                <a:cs typeface="+mn-cs"/>
              </a:rPr>
              <a:t>se v současné době uplatňují ve více než 60 % na vzniku závažných </a:t>
            </a:r>
            <a:r>
              <a:rPr lang="cs-CZ" sz="1200" kern="1200" dirty="0" err="1">
                <a:solidFill>
                  <a:schemeClr val="tx1"/>
                </a:solidFill>
                <a:effectLst/>
                <a:latin typeface="+mn-lt"/>
                <a:ea typeface="+mn-ea"/>
                <a:cs typeface="+mn-cs"/>
              </a:rPr>
              <a:t>nozokomiálních</a:t>
            </a:r>
            <a:r>
              <a:rPr lang="cs-CZ" sz="1200" kern="1200" dirty="0">
                <a:solidFill>
                  <a:schemeClr val="tx1"/>
                </a:solidFill>
                <a:effectLst/>
                <a:latin typeface="+mn-lt"/>
                <a:ea typeface="+mn-ea"/>
                <a:cs typeface="+mn-cs"/>
              </a:rPr>
              <a:t> nákaz prakticky na celém světě. Vyvolávají především střevní </a:t>
            </a:r>
            <a:r>
              <a:rPr lang="cs-CZ" sz="1200" kern="1200" dirty="0" err="1">
                <a:solidFill>
                  <a:schemeClr val="tx1"/>
                </a:solidFill>
                <a:effectLst/>
                <a:latin typeface="+mn-lt"/>
                <a:ea typeface="+mn-ea"/>
                <a:cs typeface="+mn-cs"/>
              </a:rPr>
              <a:t>nozokomiální</a:t>
            </a:r>
            <a:r>
              <a:rPr lang="cs-CZ" sz="1200" kern="1200" dirty="0">
                <a:solidFill>
                  <a:schemeClr val="tx1"/>
                </a:solidFill>
                <a:effectLst/>
                <a:latin typeface="+mn-lt"/>
                <a:ea typeface="+mn-ea"/>
                <a:cs typeface="+mn-cs"/>
              </a:rPr>
              <a:t> infekce. </a:t>
            </a:r>
          </a:p>
          <a:p>
            <a:pPr lvl="0"/>
            <a:r>
              <a:rPr lang="cs-CZ" sz="1200" b="1" u="sng" kern="1200" dirty="0" err="1">
                <a:solidFill>
                  <a:schemeClr val="tx1"/>
                </a:solidFill>
                <a:effectLst/>
                <a:latin typeface="+mn-lt"/>
                <a:ea typeface="+mn-ea"/>
                <a:cs typeface="+mn-cs"/>
              </a:rPr>
              <a:t>Enterobakterie</a:t>
            </a:r>
            <a:r>
              <a:rPr lang="cs-CZ" sz="1200" b="1" kern="1200" dirty="0">
                <a:solidFill>
                  <a:schemeClr val="tx1"/>
                </a:solidFill>
                <a:effectLst/>
                <a:latin typeface="+mn-lt"/>
                <a:ea typeface="+mn-ea"/>
                <a:cs typeface="+mn-cs"/>
              </a:rPr>
              <a:t>:</a:t>
            </a:r>
            <a:r>
              <a:rPr lang="cs-CZ" sz="1200" kern="1200" dirty="0">
                <a:solidFill>
                  <a:schemeClr val="tx1"/>
                </a:solidFill>
                <a:effectLst/>
                <a:latin typeface="+mn-lt"/>
                <a:ea typeface="+mn-ea"/>
                <a:cs typeface="+mn-cs"/>
              </a:rPr>
              <a:t> do čeledí </a:t>
            </a:r>
            <a:r>
              <a:rPr lang="cs-CZ" sz="1200" kern="1200" dirty="0" err="1">
                <a:solidFill>
                  <a:schemeClr val="tx1"/>
                </a:solidFill>
                <a:effectLst/>
                <a:latin typeface="+mn-lt"/>
                <a:ea typeface="+mn-ea"/>
                <a:cs typeface="+mn-cs"/>
              </a:rPr>
              <a:t>enterobakterie</a:t>
            </a:r>
            <a:r>
              <a:rPr lang="cs-CZ" sz="1200" kern="1200" dirty="0">
                <a:solidFill>
                  <a:schemeClr val="tx1"/>
                </a:solidFill>
                <a:effectLst/>
                <a:latin typeface="+mn-lt"/>
                <a:ea typeface="+mn-ea"/>
                <a:cs typeface="+mn-cs"/>
              </a:rPr>
              <a:t> patří řada species střevních tyčinek běžně se vyskytujících v zažívacím traktu u lidí. Tyto mikroorganismy jsou sice málo odolné vůči suchému prostředí, ale ve vlhku nebo v různých roztocích (včetně dezinfekčních) jsou schopny dlouhodobě přežívat nebo se dokonce i pomnožovat. V přímé souvislosti na dlouhodobém a často nekoordinovaném používání antimikrobních látek a dezinfekčních přípravků, zavádění moderních invazivních metod, při provádění diagnostických a léčebných postupů je výskyt podmíněně patogenních kmenů gramnegativních tyčinek v nemocničním prostředí stále častější. </a:t>
            </a:r>
            <a:r>
              <a:rPr lang="cs-CZ" sz="1200" u="sng" kern="1200" dirty="0" err="1">
                <a:solidFill>
                  <a:schemeClr val="tx1"/>
                </a:solidFill>
                <a:effectLst/>
                <a:latin typeface="+mn-lt"/>
                <a:ea typeface="+mn-ea"/>
                <a:cs typeface="+mn-cs"/>
              </a:rPr>
              <a:t>Escherichia</a:t>
            </a:r>
            <a:r>
              <a:rPr lang="cs-CZ" sz="1200" u="sng" kern="1200" dirty="0">
                <a:solidFill>
                  <a:schemeClr val="tx1"/>
                </a:solidFill>
                <a:effectLst/>
                <a:latin typeface="+mn-lt"/>
                <a:ea typeface="+mn-ea"/>
                <a:cs typeface="+mn-cs"/>
              </a:rPr>
              <a:t> coli</a:t>
            </a:r>
            <a:r>
              <a:rPr lang="cs-CZ" sz="1200" kern="1200" dirty="0">
                <a:solidFill>
                  <a:schemeClr val="tx1"/>
                </a:solidFill>
                <a:effectLst/>
                <a:latin typeface="+mn-lt"/>
                <a:ea typeface="+mn-ea"/>
                <a:cs typeface="+mn-cs"/>
              </a:rPr>
              <a:t> je jednou z nejčastějších </a:t>
            </a:r>
            <a:r>
              <a:rPr lang="cs-CZ" sz="1200" kern="1200" dirty="0" err="1">
                <a:solidFill>
                  <a:schemeClr val="tx1"/>
                </a:solidFill>
                <a:effectLst/>
                <a:latin typeface="+mn-lt"/>
                <a:ea typeface="+mn-ea"/>
                <a:cs typeface="+mn-cs"/>
              </a:rPr>
              <a:t>nozokomiálních</a:t>
            </a:r>
            <a:r>
              <a:rPr lang="cs-CZ" sz="1200" kern="1200" dirty="0">
                <a:solidFill>
                  <a:schemeClr val="tx1"/>
                </a:solidFill>
                <a:effectLst/>
                <a:latin typeface="+mn-lt"/>
                <a:ea typeface="+mn-ea"/>
                <a:cs typeface="+mn-cs"/>
              </a:rPr>
              <a:t> bakterií. Způsobuje infekce močového a respiračního traktu, bakteriémie i chirurgické </a:t>
            </a:r>
            <a:r>
              <a:rPr lang="cs-CZ" sz="1200" kern="1200" dirty="0" err="1">
                <a:solidFill>
                  <a:schemeClr val="tx1"/>
                </a:solidFill>
                <a:effectLst/>
                <a:latin typeface="+mn-lt"/>
                <a:ea typeface="+mn-ea"/>
                <a:cs typeface="+mn-cs"/>
              </a:rPr>
              <a:t>ranné</a:t>
            </a:r>
            <a:r>
              <a:rPr lang="cs-CZ" sz="1200" kern="1200" dirty="0">
                <a:solidFill>
                  <a:schemeClr val="tx1"/>
                </a:solidFill>
                <a:effectLst/>
                <a:latin typeface="+mn-lt"/>
                <a:ea typeface="+mn-ea"/>
                <a:cs typeface="+mn-cs"/>
              </a:rPr>
              <a:t> infekce. Mohou také způsobit i </a:t>
            </a:r>
            <a:r>
              <a:rPr lang="cs-CZ" sz="1200" kern="1200" dirty="0" err="1">
                <a:solidFill>
                  <a:schemeClr val="tx1"/>
                </a:solidFill>
                <a:effectLst/>
                <a:latin typeface="+mn-lt"/>
                <a:ea typeface="+mn-ea"/>
                <a:cs typeface="+mn-cs"/>
              </a:rPr>
              <a:t>nozokomiální</a:t>
            </a:r>
            <a:r>
              <a:rPr lang="cs-CZ" sz="1200" kern="1200" dirty="0">
                <a:solidFill>
                  <a:schemeClr val="tx1"/>
                </a:solidFill>
                <a:effectLst/>
                <a:latin typeface="+mn-lt"/>
                <a:ea typeface="+mn-ea"/>
                <a:cs typeface="+mn-cs"/>
              </a:rPr>
              <a:t> infekce gastrointestinálního traktu. </a:t>
            </a:r>
          </a:p>
          <a:p>
            <a:pPr lvl="0"/>
            <a:r>
              <a:rPr lang="cs-CZ" sz="1200" b="1" u="sng" kern="1200" dirty="0">
                <a:solidFill>
                  <a:schemeClr val="tx1"/>
                </a:solidFill>
                <a:effectLst/>
                <a:latin typeface="+mn-lt"/>
                <a:ea typeface="+mn-ea"/>
                <a:cs typeface="+mn-cs"/>
              </a:rPr>
              <a:t>Salmonely </a:t>
            </a:r>
            <a:r>
              <a:rPr lang="cs-CZ" sz="1200" kern="1200" dirty="0">
                <a:solidFill>
                  <a:schemeClr val="tx1"/>
                </a:solidFill>
                <a:effectLst/>
                <a:latin typeface="+mn-lt"/>
                <a:ea typeface="+mn-ea"/>
                <a:cs typeface="+mn-cs"/>
              </a:rPr>
              <a:t>: infekce salmonelami je skoro vždy zaviněna požitím kontaminované potravy, mléka, vody nebo požitím masa a vnitřností infikovaných zvířat. </a:t>
            </a:r>
            <a:r>
              <a:rPr lang="cs-CZ" sz="1200" kern="1200" dirty="0" err="1">
                <a:solidFill>
                  <a:schemeClr val="tx1"/>
                </a:solidFill>
                <a:effectLst/>
                <a:latin typeface="+mn-lt"/>
                <a:ea typeface="+mn-ea"/>
                <a:cs typeface="+mn-cs"/>
              </a:rPr>
              <a:t>Nozokomiální</a:t>
            </a:r>
            <a:r>
              <a:rPr lang="cs-CZ" sz="1200" kern="1200" dirty="0">
                <a:solidFill>
                  <a:schemeClr val="tx1"/>
                </a:solidFill>
                <a:effectLst/>
                <a:latin typeface="+mn-lt"/>
                <a:ea typeface="+mn-ea"/>
                <a:cs typeface="+mn-cs"/>
              </a:rPr>
              <a:t> salmonelózy se mohou šířit nejen různými potravinami, ale i sekundárně kontaminovanými předměty, včetně zdravotnických pomůcek a ošetřujícím personálem. </a:t>
            </a:r>
          </a:p>
          <a:p>
            <a:pPr lvl="0"/>
            <a:r>
              <a:rPr lang="cs-CZ" sz="1200" b="1" u="sng" kern="1200" dirty="0" err="1">
                <a:solidFill>
                  <a:schemeClr val="tx1"/>
                </a:solidFill>
                <a:effectLst/>
                <a:latin typeface="+mn-lt"/>
                <a:ea typeface="+mn-ea"/>
                <a:cs typeface="+mn-cs"/>
              </a:rPr>
              <a:t>Klebsiella</a:t>
            </a:r>
            <a:r>
              <a:rPr lang="cs-CZ" sz="1200" b="1" kern="1200" dirty="0">
                <a:solidFill>
                  <a:schemeClr val="tx1"/>
                </a:solidFill>
                <a:effectLst/>
                <a:latin typeface="+mn-lt"/>
                <a:ea typeface="+mn-ea"/>
                <a:cs typeface="+mn-cs"/>
              </a:rPr>
              <a:t>: </a:t>
            </a:r>
            <a:r>
              <a:rPr lang="cs-CZ" sz="1200" kern="1200" dirty="0">
                <a:solidFill>
                  <a:schemeClr val="tx1"/>
                </a:solidFill>
                <a:effectLst/>
                <a:latin typeface="+mn-lt"/>
                <a:ea typeface="+mn-ea"/>
                <a:cs typeface="+mn-cs"/>
              </a:rPr>
              <a:t>rod </a:t>
            </a:r>
            <a:r>
              <a:rPr lang="cs-CZ" sz="1200" kern="1200" dirty="0" err="1">
                <a:solidFill>
                  <a:schemeClr val="tx1"/>
                </a:solidFill>
                <a:effectLst/>
                <a:latin typeface="+mn-lt"/>
                <a:ea typeface="+mn-ea"/>
                <a:cs typeface="+mn-cs"/>
              </a:rPr>
              <a:t>Klebsiella</a:t>
            </a:r>
            <a:r>
              <a:rPr lang="cs-CZ" sz="1200" kern="1200" dirty="0">
                <a:solidFill>
                  <a:schemeClr val="tx1"/>
                </a:solidFill>
                <a:effectLst/>
                <a:latin typeface="+mn-lt"/>
                <a:ea typeface="+mn-ea"/>
                <a:cs typeface="+mn-cs"/>
              </a:rPr>
              <a:t> se v průběhu posledních let stal jedním z nejčastějších původců </a:t>
            </a:r>
            <a:r>
              <a:rPr lang="cs-CZ" sz="1200" kern="1200" dirty="0" err="1">
                <a:solidFill>
                  <a:schemeClr val="tx1"/>
                </a:solidFill>
                <a:effectLst/>
                <a:latin typeface="+mn-lt"/>
                <a:ea typeface="+mn-ea"/>
                <a:cs typeface="+mn-cs"/>
              </a:rPr>
              <a:t>nozokomiálních</a:t>
            </a:r>
            <a:r>
              <a:rPr lang="cs-CZ" sz="1200" kern="1200" dirty="0">
                <a:solidFill>
                  <a:schemeClr val="tx1"/>
                </a:solidFill>
                <a:effectLst/>
                <a:latin typeface="+mn-lt"/>
                <a:ea typeface="+mn-ea"/>
                <a:cs typeface="+mn-cs"/>
              </a:rPr>
              <a:t> nákaz. V nemocnicích tyto kmeny </a:t>
            </a:r>
            <a:r>
              <a:rPr lang="cs-CZ" sz="1200" kern="1200" dirty="0" err="1">
                <a:solidFill>
                  <a:schemeClr val="tx1"/>
                </a:solidFill>
                <a:effectLst/>
                <a:latin typeface="+mn-lt"/>
                <a:ea typeface="+mn-ea"/>
                <a:cs typeface="+mn-cs"/>
              </a:rPr>
              <a:t>persistují</a:t>
            </a:r>
            <a:r>
              <a:rPr lang="cs-CZ" sz="1200" kern="1200" dirty="0">
                <a:solidFill>
                  <a:schemeClr val="tx1"/>
                </a:solidFill>
                <a:effectLst/>
                <a:latin typeface="+mn-lt"/>
                <a:ea typeface="+mn-ea"/>
                <a:cs typeface="+mn-cs"/>
              </a:rPr>
              <a:t> ve zvlhčovaných rezervoárech a obtížně </a:t>
            </a:r>
            <a:r>
              <a:rPr lang="cs-CZ" sz="1200" kern="1200" dirty="0" err="1">
                <a:solidFill>
                  <a:schemeClr val="tx1"/>
                </a:solidFill>
                <a:effectLst/>
                <a:latin typeface="+mn-lt"/>
                <a:ea typeface="+mn-ea"/>
                <a:cs typeface="+mn-cs"/>
              </a:rPr>
              <a:t>dekontaminovatelných</a:t>
            </a:r>
            <a:r>
              <a:rPr lang="cs-CZ" sz="1200" kern="1200" dirty="0">
                <a:solidFill>
                  <a:schemeClr val="tx1"/>
                </a:solidFill>
                <a:effectLst/>
                <a:latin typeface="+mn-lt"/>
                <a:ea typeface="+mn-ea"/>
                <a:cs typeface="+mn-cs"/>
              </a:rPr>
              <a:t> pomůckách (ventilátory, nebulizátory,  inhalátory, fibroskopy atd.). </a:t>
            </a:r>
            <a:r>
              <a:rPr lang="cs-CZ" sz="1200" kern="1200" dirty="0" err="1">
                <a:solidFill>
                  <a:schemeClr val="tx1"/>
                </a:solidFill>
                <a:effectLst/>
                <a:latin typeface="+mn-lt"/>
                <a:ea typeface="+mn-ea"/>
                <a:cs typeface="+mn-cs"/>
              </a:rPr>
              <a:t>Klebsiely</a:t>
            </a:r>
            <a:r>
              <a:rPr lang="cs-CZ" sz="1200" kern="1200" dirty="0">
                <a:solidFill>
                  <a:schemeClr val="tx1"/>
                </a:solidFill>
                <a:effectLst/>
                <a:latin typeface="+mn-lt"/>
                <a:ea typeface="+mn-ea"/>
                <a:cs typeface="+mn-cs"/>
              </a:rPr>
              <a:t> se uplatňují u nákaz v respiračním a močovém traktu, nebo spolu s dalšími mikroorganismy způsobují chronicitu zánětlivých procesů různého původu a s různou lokalizací. </a:t>
            </a:r>
          </a:p>
          <a:p>
            <a:pPr lvl="0"/>
            <a:r>
              <a:rPr lang="cs-CZ" sz="1200" b="1" u="sng" kern="1200" dirty="0" err="1">
                <a:solidFill>
                  <a:schemeClr val="tx1"/>
                </a:solidFill>
                <a:effectLst/>
                <a:latin typeface="+mn-lt"/>
                <a:ea typeface="+mn-ea"/>
                <a:cs typeface="+mn-cs"/>
              </a:rPr>
              <a:t>Pseudomonas</a:t>
            </a:r>
            <a:r>
              <a:rPr lang="cs-CZ" sz="1200" kern="1200" dirty="0">
                <a:solidFill>
                  <a:schemeClr val="tx1"/>
                </a:solidFill>
                <a:effectLst/>
                <a:latin typeface="+mn-lt"/>
                <a:ea typeface="+mn-ea"/>
                <a:cs typeface="+mn-cs"/>
              </a:rPr>
              <a:t>: zejména </a:t>
            </a:r>
            <a:r>
              <a:rPr lang="cs-CZ" sz="1200" u="sng" kern="1200" dirty="0" err="1">
                <a:solidFill>
                  <a:schemeClr val="tx1"/>
                </a:solidFill>
                <a:effectLst/>
                <a:latin typeface="+mn-lt"/>
                <a:ea typeface="+mn-ea"/>
                <a:cs typeface="+mn-cs"/>
              </a:rPr>
              <a:t>Pseudomonas</a:t>
            </a:r>
            <a:r>
              <a:rPr lang="cs-CZ" sz="1200" u="sng" kern="1200" dirty="0">
                <a:solidFill>
                  <a:schemeClr val="tx1"/>
                </a:solidFill>
                <a:effectLst/>
                <a:latin typeface="+mn-lt"/>
                <a:ea typeface="+mn-ea"/>
                <a:cs typeface="+mn-cs"/>
              </a:rPr>
              <a:t> </a:t>
            </a:r>
            <a:r>
              <a:rPr lang="cs-CZ" sz="1200" u="sng" kern="1200" dirty="0" err="1">
                <a:solidFill>
                  <a:schemeClr val="tx1"/>
                </a:solidFill>
                <a:effectLst/>
                <a:latin typeface="+mn-lt"/>
                <a:ea typeface="+mn-ea"/>
                <a:cs typeface="+mn-cs"/>
              </a:rPr>
              <a:t>aeruginosa</a:t>
            </a:r>
            <a:r>
              <a:rPr lang="cs-CZ" sz="1200" kern="1200" dirty="0">
                <a:solidFill>
                  <a:schemeClr val="tx1"/>
                </a:solidFill>
                <a:effectLst/>
                <a:latin typeface="+mn-lt"/>
                <a:ea typeface="+mn-ea"/>
                <a:cs typeface="+mn-cs"/>
              </a:rPr>
              <a:t> podle současných poznatků odpovídá asi za jednu desetinu všech </a:t>
            </a:r>
            <a:r>
              <a:rPr lang="cs-CZ" sz="1200" kern="1200" dirty="0" err="1">
                <a:solidFill>
                  <a:schemeClr val="tx1"/>
                </a:solidFill>
                <a:effectLst/>
                <a:latin typeface="+mn-lt"/>
                <a:ea typeface="+mn-ea"/>
                <a:cs typeface="+mn-cs"/>
              </a:rPr>
              <a:t>nozokomiálních</a:t>
            </a:r>
            <a:r>
              <a:rPr lang="cs-CZ" sz="1200" kern="1200" dirty="0">
                <a:solidFill>
                  <a:schemeClr val="tx1"/>
                </a:solidFill>
                <a:effectLst/>
                <a:latin typeface="+mn-lt"/>
                <a:ea typeface="+mn-ea"/>
                <a:cs typeface="+mn-cs"/>
              </a:rPr>
              <a:t>  nákaz. Nalézá se v lidském střevě, na kůži, v poživatinách, ve vodě i půdě. V nemocničním prostředí je prokazován v různých roztocích, léčivech, detergentních látkách i dezinfekčních přípravcích. Je to mikrob  velice nenáročný a odolný, přežívá všude ve vlhkém prostředí i při nižších teplotách okolo 4°C. Může způsobit různé hnisavé léze, zvláště kožní a </a:t>
            </a:r>
            <a:r>
              <a:rPr lang="cs-CZ" sz="1200" kern="1200" dirty="0" err="1">
                <a:solidFill>
                  <a:schemeClr val="tx1"/>
                </a:solidFill>
                <a:effectLst/>
                <a:latin typeface="+mn-lt"/>
                <a:ea typeface="+mn-ea"/>
                <a:cs typeface="+mn-cs"/>
              </a:rPr>
              <a:t>ranné</a:t>
            </a:r>
            <a:r>
              <a:rPr lang="cs-CZ" sz="1200" kern="1200" dirty="0">
                <a:solidFill>
                  <a:schemeClr val="tx1"/>
                </a:solidFill>
                <a:effectLst/>
                <a:latin typeface="+mn-lt"/>
                <a:ea typeface="+mn-ea"/>
                <a:cs typeface="+mn-cs"/>
              </a:rPr>
              <a:t> infekce. Vyskytuje se při infekcích urogenitálního systému, dýchacích cest, kloubů a očí. </a:t>
            </a:r>
          </a:p>
          <a:p>
            <a:endParaRPr lang="cs-CZ" dirty="0"/>
          </a:p>
        </p:txBody>
      </p:sp>
      <p:sp>
        <p:nvSpPr>
          <p:cNvPr id="4" name="Zástupný symbol pro číslo snímku 3"/>
          <p:cNvSpPr>
            <a:spLocks noGrp="1"/>
          </p:cNvSpPr>
          <p:nvPr>
            <p:ph type="sldNum" sz="quarter" idx="10"/>
          </p:nvPr>
        </p:nvSpPr>
        <p:spPr/>
        <p:txBody>
          <a:bodyPr/>
          <a:lstStyle/>
          <a:p>
            <a:fld id="{A44DB65F-0177-429B-8745-CAA737E36593}" type="slidenum">
              <a:rPr lang="cs-CZ" smtClean="0"/>
              <a:pPr/>
              <a:t>17</a:t>
            </a:fld>
            <a:endParaRPr lang="cs-CZ"/>
          </a:p>
        </p:txBody>
      </p:sp>
    </p:spTree>
    <p:extLst>
      <p:ext uri="{BB962C8B-B14F-4D97-AF65-F5344CB8AC3E}">
        <p14:creationId xmlns:p14="http://schemas.microsoft.com/office/powerpoint/2010/main" val="2571247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85000" lnSpcReduction="10000"/>
          </a:bodyPr>
          <a:lstStyle/>
          <a:p>
            <a:r>
              <a:rPr lang="cs-CZ" sz="1200" kern="1200" dirty="0">
                <a:solidFill>
                  <a:schemeClr val="tx1"/>
                </a:solidFill>
                <a:effectLst/>
                <a:latin typeface="+mn-lt"/>
                <a:ea typeface="+mn-ea"/>
                <a:cs typeface="+mn-cs"/>
              </a:rPr>
              <a:t>Streptokoky patřily dříve mezi nejčastější původce </a:t>
            </a:r>
            <a:r>
              <a:rPr lang="cs-CZ" sz="1200" kern="1200" dirty="0" err="1">
                <a:solidFill>
                  <a:schemeClr val="tx1"/>
                </a:solidFill>
                <a:effectLst/>
                <a:latin typeface="+mn-lt"/>
                <a:ea typeface="+mn-ea"/>
                <a:cs typeface="+mn-cs"/>
              </a:rPr>
              <a:t>nozokomiálních</a:t>
            </a:r>
            <a:r>
              <a:rPr lang="cs-CZ" sz="1200" kern="1200" dirty="0">
                <a:solidFill>
                  <a:schemeClr val="tx1"/>
                </a:solidFill>
                <a:effectLst/>
                <a:latin typeface="+mn-lt"/>
                <a:ea typeface="+mn-ea"/>
                <a:cs typeface="+mn-cs"/>
              </a:rPr>
              <a:t> nákaz. Většina pozorování o jejich epidemiologii byla zpočátku získávána právě studiem streptokokových </a:t>
            </a:r>
            <a:r>
              <a:rPr lang="cs-CZ" sz="1200" kern="1200" dirty="0" err="1">
                <a:solidFill>
                  <a:schemeClr val="tx1"/>
                </a:solidFill>
                <a:effectLst/>
                <a:latin typeface="+mn-lt"/>
                <a:ea typeface="+mn-ea"/>
                <a:cs typeface="+mn-cs"/>
              </a:rPr>
              <a:t>nozokomiálních</a:t>
            </a:r>
            <a:r>
              <a:rPr lang="cs-CZ" sz="1200" kern="1200" dirty="0">
                <a:solidFill>
                  <a:schemeClr val="tx1"/>
                </a:solidFill>
                <a:effectLst/>
                <a:latin typeface="+mn-lt"/>
                <a:ea typeface="+mn-ea"/>
                <a:cs typeface="+mn-cs"/>
              </a:rPr>
              <a:t> infekcí.  Určitý pokles virulence streptokoků pozorovaný od druhé světové války, situaci podstatně změnil. Další příčinou poklesu významu této skupiny nákaz je i trvalá citlivost původně hlavních původců nemocničních nákaz, tj. pyogenních streptokoků, na penicilin.</a:t>
            </a:r>
          </a:p>
          <a:p>
            <a:pPr lvl="0"/>
            <a:r>
              <a:rPr lang="cs-CZ" sz="1200" b="1" u="sng" kern="1200" dirty="0">
                <a:solidFill>
                  <a:schemeClr val="tx1"/>
                </a:solidFill>
                <a:effectLst/>
                <a:latin typeface="+mn-lt"/>
                <a:ea typeface="+mn-ea"/>
                <a:cs typeface="+mn-cs"/>
              </a:rPr>
              <a:t>Streptokoky A</a:t>
            </a:r>
            <a:r>
              <a:rPr lang="cs-CZ" sz="1200" kern="1200" dirty="0">
                <a:solidFill>
                  <a:schemeClr val="tx1"/>
                </a:solidFill>
                <a:effectLst/>
                <a:latin typeface="+mn-lt"/>
                <a:ea typeface="+mn-ea"/>
                <a:cs typeface="+mn-cs"/>
              </a:rPr>
              <a:t>: pyogenní, jsou původci hlavně respiračních nákaz.(faryngitidy a tonzilitidy). Na kůži vyvolávají rozmanité formy infekcí, často spojené se </a:t>
            </a:r>
            <a:r>
              <a:rPr lang="cs-CZ" sz="1200" kern="1200" dirty="0" err="1">
                <a:solidFill>
                  <a:schemeClr val="tx1"/>
                </a:solidFill>
                <a:effectLst/>
                <a:latin typeface="+mn-lt"/>
                <a:ea typeface="+mn-ea"/>
                <a:cs typeface="+mn-cs"/>
              </a:rPr>
              <a:t>St.aureus</a:t>
            </a:r>
            <a:r>
              <a:rPr lang="cs-CZ" sz="1200" kern="1200" dirty="0">
                <a:solidFill>
                  <a:schemeClr val="tx1"/>
                </a:solidFill>
                <a:effectLst/>
                <a:latin typeface="+mn-lt"/>
                <a:ea typeface="+mn-ea"/>
                <a:cs typeface="+mn-cs"/>
              </a:rPr>
              <a:t>. Určitou závažnost mají i v gynekologii a porodnictví, ojediněle, se objevují </a:t>
            </a:r>
            <a:r>
              <a:rPr lang="cs-CZ" sz="1200" kern="1200" dirty="0" err="1">
                <a:solidFill>
                  <a:schemeClr val="tx1"/>
                </a:solidFill>
                <a:effectLst/>
                <a:latin typeface="+mn-lt"/>
                <a:ea typeface="+mn-ea"/>
                <a:cs typeface="+mn-cs"/>
              </a:rPr>
              <a:t>puerpální</a:t>
            </a:r>
            <a:r>
              <a:rPr lang="cs-CZ" sz="1200" kern="1200" dirty="0">
                <a:solidFill>
                  <a:schemeClr val="tx1"/>
                </a:solidFill>
                <a:effectLst/>
                <a:latin typeface="+mn-lt"/>
                <a:ea typeface="+mn-ea"/>
                <a:cs typeface="+mn-cs"/>
              </a:rPr>
              <a:t> sepse a kožní infekce u novorozenců. Závažnou komplikací mohou být u popálených osob protože brání při hojení kožních štěpů. </a:t>
            </a:r>
          </a:p>
          <a:p>
            <a:pPr lvl="0"/>
            <a:r>
              <a:rPr lang="cs-CZ" sz="1200" b="1" u="sng" kern="1200" dirty="0">
                <a:solidFill>
                  <a:schemeClr val="tx1"/>
                </a:solidFill>
                <a:effectLst/>
                <a:latin typeface="+mn-lt"/>
                <a:ea typeface="+mn-ea"/>
                <a:cs typeface="+mn-cs"/>
              </a:rPr>
              <a:t>Streptokoky B:</a:t>
            </a:r>
            <a:r>
              <a:rPr lang="cs-CZ" sz="1200" kern="1200" dirty="0">
                <a:solidFill>
                  <a:schemeClr val="tx1"/>
                </a:solidFill>
                <a:effectLst/>
                <a:latin typeface="+mn-lt"/>
                <a:ea typeface="+mn-ea"/>
                <a:cs typeface="+mn-cs"/>
              </a:rPr>
              <a:t> v posledních letech se stávají závažným problémem infekce vyvolané pyogenními streptokoky B, a to zejména </a:t>
            </a:r>
            <a:r>
              <a:rPr lang="cs-CZ" sz="1200" kern="1200" dirty="0" err="1">
                <a:solidFill>
                  <a:schemeClr val="tx1"/>
                </a:solidFill>
                <a:effectLst/>
                <a:latin typeface="+mn-lt"/>
                <a:ea typeface="+mn-ea"/>
                <a:cs typeface="+mn-cs"/>
              </a:rPr>
              <a:t>Streptokokus</a:t>
            </a:r>
            <a:r>
              <a:rPr lang="cs-CZ" sz="1200" kern="1200" dirty="0">
                <a:solidFill>
                  <a:schemeClr val="tx1"/>
                </a:solidFill>
                <a:effectLst/>
                <a:latin typeface="+mn-lt"/>
                <a:ea typeface="+mn-ea"/>
                <a:cs typeface="+mn-cs"/>
              </a:rPr>
              <a:t>  </a:t>
            </a:r>
            <a:r>
              <a:rPr lang="cs-CZ" sz="1200" kern="1200" dirty="0" err="1">
                <a:solidFill>
                  <a:schemeClr val="tx1"/>
                </a:solidFill>
                <a:effectLst/>
                <a:latin typeface="+mn-lt"/>
                <a:ea typeface="+mn-ea"/>
                <a:cs typeface="+mn-cs"/>
              </a:rPr>
              <a:t>agalactiae</a:t>
            </a:r>
            <a:r>
              <a:rPr lang="cs-CZ" sz="1200" kern="1200" dirty="0">
                <a:solidFill>
                  <a:schemeClr val="tx1"/>
                </a:solidFill>
                <a:effectLst/>
                <a:latin typeface="+mn-lt"/>
                <a:ea typeface="+mn-ea"/>
                <a:cs typeface="+mn-cs"/>
              </a:rPr>
              <a:t>. Bývají nalézány zejména ve vagíně těhotných žen (asi 15 %), před porodem dokonce ve 30-40%. Během porodu může dojít k endogenní infekci rodičky proniknutím streptokoků do krevního řečiště a k septikémii, ale i k infekci plodu. Novorozenec se může infikovat i později, např. při kojení nebo od personálu. S</a:t>
            </a:r>
          </a:p>
          <a:p>
            <a:pPr lvl="0"/>
            <a:r>
              <a:rPr lang="cs-CZ" sz="1200" b="1" u="sng" kern="1200" dirty="0" err="1">
                <a:solidFill>
                  <a:schemeClr val="tx1"/>
                </a:solidFill>
                <a:effectLst/>
                <a:latin typeface="+mn-lt"/>
                <a:ea typeface="+mn-ea"/>
                <a:cs typeface="+mn-cs"/>
              </a:rPr>
              <a:t>Streptokokus</a:t>
            </a:r>
            <a:r>
              <a:rPr lang="cs-CZ" sz="1200" b="1" u="sng" kern="1200" dirty="0">
                <a:solidFill>
                  <a:schemeClr val="tx1"/>
                </a:solidFill>
                <a:effectLst/>
                <a:latin typeface="+mn-lt"/>
                <a:ea typeface="+mn-ea"/>
                <a:cs typeface="+mn-cs"/>
              </a:rPr>
              <a:t> </a:t>
            </a:r>
            <a:r>
              <a:rPr lang="cs-CZ" sz="1200" b="1" u="sng" kern="1200" dirty="0" err="1">
                <a:solidFill>
                  <a:schemeClr val="tx1"/>
                </a:solidFill>
                <a:effectLst/>
                <a:latin typeface="+mn-lt"/>
                <a:ea typeface="+mn-ea"/>
                <a:cs typeface="+mn-cs"/>
              </a:rPr>
              <a:t>pneumoniae</a:t>
            </a:r>
            <a:r>
              <a:rPr lang="cs-CZ" sz="1200" kern="1200" dirty="0">
                <a:solidFill>
                  <a:schemeClr val="tx1"/>
                </a:solidFill>
                <a:effectLst/>
                <a:latin typeface="+mn-lt"/>
                <a:ea typeface="+mn-ea"/>
                <a:cs typeface="+mn-cs"/>
              </a:rPr>
              <a:t>: je významným pyogenním činitelem zejména v respiračním traktu. Je původcem řady infekcí v horních i dolních dýchacích cestách. Velice často se uplatňují u zánětu středouší, sinusitid a purulentních meningitid. Vzácně je příčinou sepsí. V posledních desetiletích jsou již  izolovány penicilin rezistentní kmeny. </a:t>
            </a:r>
          </a:p>
          <a:p>
            <a:pPr lvl="0"/>
            <a:r>
              <a:rPr lang="cs-CZ" sz="1200" b="1" u="sng" kern="1200" dirty="0">
                <a:solidFill>
                  <a:schemeClr val="tx1"/>
                </a:solidFill>
                <a:effectLst/>
                <a:latin typeface="+mn-lt"/>
                <a:ea typeface="+mn-ea"/>
                <a:cs typeface="+mn-cs"/>
              </a:rPr>
              <a:t>Enterokoky</a:t>
            </a:r>
            <a:r>
              <a:rPr lang="cs-CZ" sz="1200" kern="1200" dirty="0">
                <a:solidFill>
                  <a:schemeClr val="tx1"/>
                </a:solidFill>
                <a:effectLst/>
                <a:latin typeface="+mn-lt"/>
                <a:ea typeface="+mn-ea"/>
                <a:cs typeface="+mn-cs"/>
              </a:rPr>
              <a:t>:</a:t>
            </a:r>
            <a:r>
              <a:rPr lang="cs-CZ" sz="1200" i="1" kern="1200" dirty="0">
                <a:solidFill>
                  <a:schemeClr val="tx1"/>
                </a:solidFill>
                <a:effectLst/>
                <a:latin typeface="+mn-lt"/>
                <a:ea typeface="+mn-ea"/>
                <a:cs typeface="+mn-cs"/>
              </a:rPr>
              <a:t> </a:t>
            </a:r>
            <a:r>
              <a:rPr lang="cs-CZ" sz="1200" kern="1200" dirty="0">
                <a:solidFill>
                  <a:schemeClr val="tx1"/>
                </a:solidFill>
                <a:effectLst/>
                <a:latin typeface="+mn-lt"/>
                <a:ea typeface="+mn-ea"/>
                <a:cs typeface="+mn-cs"/>
              </a:rPr>
              <a:t>jsou pravidelnou součástí normální střevní flóry, ale mohou být příčinou hnisavých zánětů žlučových a močových cest, bakteriálních endokarditid, meningitid a sepsí. Jsou rezistentní k mnoha antimikrobním preparátům. Velké nebezpečí představují </a:t>
            </a:r>
            <a:r>
              <a:rPr lang="cs-CZ" sz="1200" kern="1200" dirty="0" err="1">
                <a:solidFill>
                  <a:schemeClr val="tx1"/>
                </a:solidFill>
                <a:effectLst/>
                <a:latin typeface="+mn-lt"/>
                <a:ea typeface="+mn-ea"/>
                <a:cs typeface="+mn-cs"/>
              </a:rPr>
              <a:t>vankomycin</a:t>
            </a:r>
            <a:r>
              <a:rPr lang="cs-CZ" sz="1200" kern="1200" dirty="0">
                <a:solidFill>
                  <a:schemeClr val="tx1"/>
                </a:solidFill>
                <a:effectLst/>
                <a:latin typeface="+mn-lt"/>
                <a:ea typeface="+mn-ea"/>
                <a:cs typeface="+mn-cs"/>
              </a:rPr>
              <a:t>-rezistentní enterokoky (VRE). Etiologická role VRE byla poprvé  popsána v roce 1989 v USA, ale první zprávy se začaly objevovat kolem roku 1988. Podle údajů CDC (</a:t>
            </a:r>
            <a:r>
              <a:rPr lang="cs-CZ" sz="1200" kern="1200" dirty="0" err="1">
                <a:solidFill>
                  <a:schemeClr val="tx1"/>
                </a:solidFill>
                <a:effectLst/>
                <a:latin typeface="+mn-lt"/>
                <a:ea typeface="+mn-ea"/>
                <a:cs typeface="+mn-cs"/>
              </a:rPr>
              <a:t>Centres</a:t>
            </a:r>
            <a:r>
              <a:rPr lang="cs-CZ" sz="1200" kern="1200" dirty="0">
                <a:solidFill>
                  <a:schemeClr val="tx1"/>
                </a:solidFill>
                <a:effectLst/>
                <a:latin typeface="+mn-lt"/>
                <a:ea typeface="+mn-ea"/>
                <a:cs typeface="+mn-cs"/>
              </a:rPr>
              <a:t> </a:t>
            </a:r>
            <a:r>
              <a:rPr lang="cs-CZ" sz="1200" kern="1200" dirty="0" err="1">
                <a:solidFill>
                  <a:schemeClr val="tx1"/>
                </a:solidFill>
                <a:effectLst/>
                <a:latin typeface="+mn-lt"/>
                <a:ea typeface="+mn-ea"/>
                <a:cs typeface="+mn-cs"/>
              </a:rPr>
              <a:t>for</a:t>
            </a:r>
            <a:r>
              <a:rPr lang="cs-CZ" sz="1200" kern="1200" dirty="0">
                <a:solidFill>
                  <a:schemeClr val="tx1"/>
                </a:solidFill>
                <a:effectLst/>
                <a:latin typeface="+mn-lt"/>
                <a:ea typeface="+mn-ea"/>
                <a:cs typeface="+mn-cs"/>
              </a:rPr>
              <a:t> </a:t>
            </a:r>
            <a:r>
              <a:rPr lang="cs-CZ" sz="1200" kern="1200" dirty="0" err="1">
                <a:solidFill>
                  <a:schemeClr val="tx1"/>
                </a:solidFill>
                <a:effectLst/>
                <a:latin typeface="+mn-lt"/>
                <a:ea typeface="+mn-ea"/>
                <a:cs typeface="+mn-cs"/>
              </a:rPr>
              <a:t>Disease</a:t>
            </a:r>
            <a:r>
              <a:rPr lang="cs-CZ" sz="1200" kern="1200" dirty="0">
                <a:solidFill>
                  <a:schemeClr val="tx1"/>
                </a:solidFill>
                <a:effectLst/>
                <a:latin typeface="+mn-lt"/>
                <a:ea typeface="+mn-ea"/>
                <a:cs typeface="+mn-cs"/>
              </a:rPr>
              <a:t> </a:t>
            </a:r>
            <a:r>
              <a:rPr lang="cs-CZ" sz="1200" kern="1200" dirty="0" err="1">
                <a:solidFill>
                  <a:schemeClr val="tx1"/>
                </a:solidFill>
                <a:effectLst/>
                <a:latin typeface="+mn-lt"/>
                <a:ea typeface="+mn-ea"/>
                <a:cs typeface="+mn-cs"/>
              </a:rPr>
              <a:t>Control</a:t>
            </a:r>
            <a:r>
              <a:rPr lang="cs-CZ" sz="1200" kern="1200" dirty="0">
                <a:solidFill>
                  <a:schemeClr val="tx1"/>
                </a:solidFill>
                <a:effectLst/>
                <a:latin typeface="+mn-lt"/>
                <a:ea typeface="+mn-ea"/>
                <a:cs typeface="+mn-cs"/>
              </a:rPr>
              <a:t> and </a:t>
            </a:r>
            <a:r>
              <a:rPr lang="cs-CZ" sz="1200" kern="1200" dirty="0" err="1">
                <a:solidFill>
                  <a:schemeClr val="tx1"/>
                </a:solidFill>
                <a:effectLst/>
                <a:latin typeface="+mn-lt"/>
                <a:ea typeface="+mn-ea"/>
                <a:cs typeface="+mn-cs"/>
              </a:rPr>
              <a:t>Prevention</a:t>
            </a:r>
            <a:r>
              <a:rPr lang="cs-CZ" sz="1200" kern="1200" dirty="0">
                <a:solidFill>
                  <a:schemeClr val="tx1"/>
                </a:solidFill>
                <a:effectLst/>
                <a:latin typeface="+mn-lt"/>
                <a:ea typeface="+mn-ea"/>
                <a:cs typeface="+mn-cs"/>
              </a:rPr>
              <a:t>) se frekvence výskytu VRE v USA mezi </a:t>
            </a:r>
            <a:r>
              <a:rPr lang="cs-CZ" sz="1200" kern="1200" dirty="0" err="1">
                <a:solidFill>
                  <a:schemeClr val="tx1"/>
                </a:solidFill>
                <a:effectLst/>
                <a:latin typeface="+mn-lt"/>
                <a:ea typeface="+mn-ea"/>
                <a:cs typeface="+mn-cs"/>
              </a:rPr>
              <a:t>nozokomiálními</a:t>
            </a:r>
            <a:r>
              <a:rPr lang="cs-CZ" sz="1200" kern="1200" dirty="0">
                <a:solidFill>
                  <a:schemeClr val="tx1"/>
                </a:solidFill>
                <a:effectLst/>
                <a:latin typeface="+mn-lt"/>
                <a:ea typeface="+mn-ea"/>
                <a:cs typeface="+mn-cs"/>
              </a:rPr>
              <a:t> izoláty zvýšila 35 x. </a:t>
            </a:r>
          </a:p>
          <a:p>
            <a:pPr lvl="0"/>
            <a:r>
              <a:rPr lang="cs-CZ" sz="1200" kern="1200" dirty="0">
                <a:solidFill>
                  <a:schemeClr val="tx1"/>
                </a:solidFill>
                <a:effectLst/>
                <a:latin typeface="+mn-lt"/>
                <a:ea typeface="+mn-ea"/>
                <a:cs typeface="+mn-cs"/>
              </a:rPr>
              <a:t> </a:t>
            </a:r>
            <a:r>
              <a:rPr lang="cs-CZ" sz="1200" b="1" u="sng" kern="1200" dirty="0" err="1">
                <a:solidFill>
                  <a:schemeClr val="tx1"/>
                </a:solidFill>
                <a:effectLst/>
                <a:latin typeface="+mn-lt"/>
                <a:ea typeface="+mn-ea"/>
                <a:cs typeface="+mn-cs"/>
              </a:rPr>
              <a:t>Acinetobabacter</a:t>
            </a:r>
            <a:r>
              <a:rPr lang="cs-CZ" sz="1200" kern="1200" dirty="0">
                <a:solidFill>
                  <a:schemeClr val="tx1"/>
                </a:solidFill>
                <a:effectLst/>
                <a:latin typeface="+mn-lt"/>
                <a:ea typeface="+mn-ea"/>
                <a:cs typeface="+mn-cs"/>
              </a:rPr>
              <a:t>: tyto kmeny jsou poměrně značně rozšířeny v zevním prostředí. Na lidské kůži osidlují jamky loketní, podpažní a </a:t>
            </a:r>
            <a:r>
              <a:rPr lang="cs-CZ" sz="1200" kern="1200" dirty="0" err="1">
                <a:solidFill>
                  <a:schemeClr val="tx1"/>
                </a:solidFill>
                <a:effectLst/>
                <a:latin typeface="+mn-lt"/>
                <a:ea typeface="+mn-ea"/>
                <a:cs typeface="+mn-cs"/>
              </a:rPr>
              <a:t>inguiny</a:t>
            </a:r>
            <a:r>
              <a:rPr lang="cs-CZ" sz="1200" kern="1200" dirty="0">
                <a:solidFill>
                  <a:schemeClr val="tx1"/>
                </a:solidFill>
                <a:effectLst/>
                <a:latin typeface="+mn-lt"/>
                <a:ea typeface="+mn-ea"/>
                <a:cs typeface="+mn-cs"/>
              </a:rPr>
              <a:t>, tedy zvlhčovaná místa lidské pokožky. U pacientů se závažným  onemocněním se mohou podílet na vniku infekcí zejména v souvislosti s invazivními procedurami, umělou plicní ventilací nebo rozsáhlými popáleninami. </a:t>
            </a:r>
          </a:p>
          <a:p>
            <a:pPr lvl="0"/>
            <a:r>
              <a:rPr lang="cs-CZ" sz="1200" b="1" u="sng" kern="1200" dirty="0" err="1">
                <a:solidFill>
                  <a:schemeClr val="tx1"/>
                </a:solidFill>
                <a:effectLst/>
                <a:latin typeface="+mn-lt"/>
                <a:ea typeface="+mn-ea"/>
                <a:cs typeface="+mn-cs"/>
              </a:rPr>
              <a:t>Helicobacter</a:t>
            </a:r>
            <a:r>
              <a:rPr lang="cs-CZ" sz="1200" b="1" u="sng" kern="1200" dirty="0">
                <a:solidFill>
                  <a:schemeClr val="tx1"/>
                </a:solidFill>
                <a:effectLst/>
                <a:latin typeface="+mn-lt"/>
                <a:ea typeface="+mn-ea"/>
                <a:cs typeface="+mn-cs"/>
              </a:rPr>
              <a:t> </a:t>
            </a:r>
            <a:r>
              <a:rPr lang="cs-CZ" sz="1200" b="1" u="sng" kern="1200" dirty="0" err="1">
                <a:solidFill>
                  <a:schemeClr val="tx1"/>
                </a:solidFill>
                <a:effectLst/>
                <a:latin typeface="+mn-lt"/>
                <a:ea typeface="+mn-ea"/>
                <a:cs typeface="+mn-cs"/>
              </a:rPr>
              <a:t>pylori</a:t>
            </a:r>
            <a:r>
              <a:rPr lang="cs-CZ" sz="1200" kern="1200" dirty="0">
                <a:solidFill>
                  <a:schemeClr val="tx1"/>
                </a:solidFill>
                <a:effectLst/>
                <a:latin typeface="+mn-lt"/>
                <a:ea typeface="+mn-ea"/>
                <a:cs typeface="+mn-cs"/>
              </a:rPr>
              <a:t>: způsobuje jedno z nejčastějších chronických bakteriálních onemocnění u lidí. Je považován za důležitou součást etiopatogeneze žaludečních vředů a vředové choroby duodena, včetně následného rozvoje karcinomu. Přesné vysvětlení šíření této bakterie není stále k dispozici, je ale nutné připustit i šíření pomocí kontaminovaných endoskopů (při nedodržování dezinfekčního režimu). </a:t>
            </a:r>
          </a:p>
          <a:p>
            <a:endParaRPr lang="cs-CZ" dirty="0"/>
          </a:p>
        </p:txBody>
      </p:sp>
      <p:sp>
        <p:nvSpPr>
          <p:cNvPr id="4" name="Zástupný symbol pro číslo snímku 3"/>
          <p:cNvSpPr>
            <a:spLocks noGrp="1"/>
          </p:cNvSpPr>
          <p:nvPr>
            <p:ph type="sldNum" sz="quarter" idx="10"/>
          </p:nvPr>
        </p:nvSpPr>
        <p:spPr/>
        <p:txBody>
          <a:bodyPr/>
          <a:lstStyle/>
          <a:p>
            <a:fld id="{A44DB65F-0177-429B-8745-CAA737E36593}" type="slidenum">
              <a:rPr lang="cs-CZ" smtClean="0"/>
              <a:pPr/>
              <a:t>18</a:t>
            </a:fld>
            <a:endParaRPr lang="cs-CZ"/>
          </a:p>
        </p:txBody>
      </p:sp>
    </p:spTree>
    <p:extLst>
      <p:ext uri="{BB962C8B-B14F-4D97-AF65-F5344CB8AC3E}">
        <p14:creationId xmlns:p14="http://schemas.microsoft.com/office/powerpoint/2010/main" val="2258791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a:solidFill>
                  <a:schemeClr val="tx1"/>
                </a:solidFill>
                <a:effectLst/>
                <a:latin typeface="+mn-lt"/>
                <a:ea typeface="+mn-ea"/>
                <a:cs typeface="+mn-cs"/>
              </a:rPr>
              <a:t>V posledních letech zřetelně roste význam </a:t>
            </a:r>
            <a:r>
              <a:rPr lang="cs-CZ" sz="1200" b="1" kern="1200" dirty="0">
                <a:solidFill>
                  <a:schemeClr val="tx1"/>
                </a:solidFill>
                <a:effectLst/>
                <a:latin typeface="+mn-lt"/>
                <a:ea typeface="+mn-ea"/>
                <a:cs typeface="+mn-cs"/>
              </a:rPr>
              <a:t>mykotických </a:t>
            </a:r>
            <a:r>
              <a:rPr lang="cs-CZ" sz="1200" b="1" kern="1200" dirty="0" err="1">
                <a:solidFill>
                  <a:schemeClr val="tx1"/>
                </a:solidFill>
                <a:effectLst/>
                <a:latin typeface="+mn-lt"/>
                <a:ea typeface="+mn-ea"/>
                <a:cs typeface="+mn-cs"/>
              </a:rPr>
              <a:t>nozokomiálních</a:t>
            </a:r>
            <a:r>
              <a:rPr lang="cs-CZ" sz="1200" b="1" kern="1200" dirty="0">
                <a:solidFill>
                  <a:schemeClr val="tx1"/>
                </a:solidFill>
                <a:effectLst/>
                <a:latin typeface="+mn-lt"/>
                <a:ea typeface="+mn-ea"/>
                <a:cs typeface="+mn-cs"/>
              </a:rPr>
              <a:t> </a:t>
            </a:r>
            <a:r>
              <a:rPr lang="cs-CZ" sz="1200" kern="1200" dirty="0">
                <a:solidFill>
                  <a:schemeClr val="tx1"/>
                </a:solidFill>
                <a:effectLst/>
                <a:latin typeface="+mn-lt"/>
                <a:ea typeface="+mn-ea"/>
                <a:cs typeface="+mn-cs"/>
              </a:rPr>
              <a:t>nákaz. </a:t>
            </a:r>
            <a:r>
              <a:rPr lang="cs-CZ" sz="1200" kern="1200" dirty="0" err="1">
                <a:solidFill>
                  <a:schemeClr val="tx1"/>
                </a:solidFill>
                <a:effectLst/>
                <a:latin typeface="+mn-lt"/>
                <a:ea typeface="+mn-ea"/>
                <a:cs typeface="+mn-cs"/>
              </a:rPr>
              <a:t>Candida</a:t>
            </a:r>
            <a:r>
              <a:rPr lang="cs-CZ" sz="1200" kern="1200" dirty="0">
                <a:solidFill>
                  <a:schemeClr val="tx1"/>
                </a:solidFill>
                <a:effectLst/>
                <a:latin typeface="+mn-lt"/>
                <a:ea typeface="+mn-ea"/>
                <a:cs typeface="+mn-cs"/>
              </a:rPr>
              <a:t> </a:t>
            </a:r>
            <a:r>
              <a:rPr lang="cs-CZ" sz="1200" kern="1200" dirty="0" err="1">
                <a:solidFill>
                  <a:schemeClr val="tx1"/>
                </a:solidFill>
                <a:effectLst/>
                <a:latin typeface="+mn-lt"/>
                <a:ea typeface="+mn-ea"/>
                <a:cs typeface="+mn-cs"/>
              </a:rPr>
              <a:t>sp</a:t>
            </a:r>
            <a:r>
              <a:rPr lang="cs-CZ" sz="1200" kern="1200" dirty="0">
                <a:solidFill>
                  <a:schemeClr val="tx1"/>
                </a:solidFill>
                <a:effectLst/>
                <a:latin typeface="+mn-lt"/>
                <a:ea typeface="+mn-ea"/>
                <a:cs typeface="+mn-cs"/>
              </a:rPr>
              <a:t>., je se stoupající frekvencí izolována z hemokultur, zvláště u pacientů na jednotkách intenzivní péče a </a:t>
            </a:r>
            <a:r>
              <a:rPr lang="cs-CZ" sz="1200" kern="1200" dirty="0" err="1">
                <a:solidFill>
                  <a:schemeClr val="tx1"/>
                </a:solidFill>
                <a:effectLst/>
                <a:latin typeface="+mn-lt"/>
                <a:ea typeface="+mn-ea"/>
                <a:cs typeface="+mn-cs"/>
              </a:rPr>
              <a:t>hemato</a:t>
            </a:r>
            <a:r>
              <a:rPr lang="cs-CZ" sz="1200" kern="1200" dirty="0">
                <a:solidFill>
                  <a:schemeClr val="tx1"/>
                </a:solidFill>
                <a:effectLst/>
                <a:latin typeface="+mn-lt"/>
                <a:ea typeface="+mn-ea"/>
                <a:cs typeface="+mn-cs"/>
              </a:rPr>
              <a:t>-onkologických odděleních.  Postihuje především pacienty velmi oslabené při imunosupresivní a steroidní léčbě, chemoterapii nebo během dlouhodobé aplikace širokospektrých antibiotik. Téměř dvě třetiny primárních </a:t>
            </a:r>
            <a:r>
              <a:rPr lang="cs-CZ" sz="1200" kern="1200" dirty="0" err="1">
                <a:solidFill>
                  <a:schemeClr val="tx1"/>
                </a:solidFill>
                <a:effectLst/>
                <a:latin typeface="+mn-lt"/>
                <a:ea typeface="+mn-ea"/>
                <a:cs typeface="+mn-cs"/>
              </a:rPr>
              <a:t>fungémií</a:t>
            </a:r>
            <a:r>
              <a:rPr lang="cs-CZ" sz="1200" kern="1200" dirty="0">
                <a:solidFill>
                  <a:schemeClr val="tx1"/>
                </a:solidFill>
                <a:effectLst/>
                <a:latin typeface="+mn-lt"/>
                <a:ea typeface="+mn-ea"/>
                <a:cs typeface="+mn-cs"/>
              </a:rPr>
              <a:t> jsou spojeny s používáním centrálních žilních katetrů. Hlavním vektorem přenosu jsou ruce ošetřujícího personálu. Další možnost je inokulace z kůže při nedodržení  doby účinku antiseptika (minimální doba mezi nanesením antiseptika a zavedením centrálního žilního katetru je 30 sekund). Důležitou součástí léčby u pacientů s </a:t>
            </a:r>
            <a:r>
              <a:rPr lang="cs-CZ" sz="1200" kern="1200" dirty="0" err="1">
                <a:solidFill>
                  <a:schemeClr val="tx1"/>
                </a:solidFill>
                <a:effectLst/>
                <a:latin typeface="+mn-lt"/>
                <a:ea typeface="+mn-ea"/>
                <a:cs typeface="+mn-cs"/>
              </a:rPr>
              <a:t>fungémií</a:t>
            </a:r>
            <a:r>
              <a:rPr lang="cs-CZ" sz="1200" kern="1200" dirty="0">
                <a:solidFill>
                  <a:schemeClr val="tx1"/>
                </a:solidFill>
                <a:effectLst/>
                <a:latin typeface="+mn-lt"/>
                <a:ea typeface="+mn-ea"/>
                <a:cs typeface="+mn-cs"/>
              </a:rPr>
              <a:t> je vedle aplikace antimykotik okamžitá výměna centrálního žilního katetru.  </a:t>
            </a:r>
          </a:p>
          <a:p>
            <a:r>
              <a:rPr lang="cs-CZ" sz="1200" kern="1200" dirty="0">
                <a:solidFill>
                  <a:schemeClr val="tx1"/>
                </a:solidFill>
                <a:effectLst/>
                <a:latin typeface="+mn-lt"/>
                <a:ea typeface="+mn-ea"/>
                <a:cs typeface="+mn-cs"/>
              </a:rPr>
              <a:t>V etiologii nemocničních nákaz se uplatňuje poměrně široké spektrum </a:t>
            </a:r>
            <a:r>
              <a:rPr lang="cs-CZ" sz="1200" b="1" kern="1200" dirty="0">
                <a:solidFill>
                  <a:schemeClr val="tx1"/>
                </a:solidFill>
                <a:effectLst/>
                <a:latin typeface="+mn-lt"/>
                <a:ea typeface="+mn-ea"/>
                <a:cs typeface="+mn-cs"/>
              </a:rPr>
              <a:t>virů</a:t>
            </a:r>
            <a:r>
              <a:rPr lang="cs-CZ" sz="1200" kern="1200" dirty="0">
                <a:solidFill>
                  <a:schemeClr val="tx1"/>
                </a:solidFill>
                <a:effectLst/>
                <a:latin typeface="+mn-lt"/>
                <a:ea typeface="+mn-ea"/>
                <a:cs typeface="+mn-cs"/>
              </a:rPr>
              <a:t>. Především u respiračních infekcí, vyvolaných viry </a:t>
            </a:r>
            <a:r>
              <a:rPr lang="cs-CZ" sz="1200" kern="1200" dirty="0" err="1">
                <a:solidFill>
                  <a:schemeClr val="tx1"/>
                </a:solidFill>
                <a:effectLst/>
                <a:latin typeface="+mn-lt"/>
                <a:ea typeface="+mn-ea"/>
                <a:cs typeface="+mn-cs"/>
              </a:rPr>
              <a:t>influenzae</a:t>
            </a:r>
            <a:r>
              <a:rPr lang="cs-CZ" sz="1200" kern="1200" dirty="0">
                <a:solidFill>
                  <a:schemeClr val="tx1"/>
                </a:solidFill>
                <a:effectLst/>
                <a:latin typeface="+mn-lt"/>
                <a:ea typeface="+mn-ea"/>
                <a:cs typeface="+mn-cs"/>
              </a:rPr>
              <a:t>, </a:t>
            </a:r>
            <a:r>
              <a:rPr lang="cs-CZ" sz="1200" kern="1200" dirty="0" err="1">
                <a:solidFill>
                  <a:schemeClr val="tx1"/>
                </a:solidFill>
                <a:effectLst/>
                <a:latin typeface="+mn-lt"/>
                <a:ea typeface="+mn-ea"/>
                <a:cs typeface="+mn-cs"/>
              </a:rPr>
              <a:t>parainfluenzae</a:t>
            </a:r>
            <a:r>
              <a:rPr lang="cs-CZ" sz="1200" kern="1200" dirty="0">
                <a:solidFill>
                  <a:schemeClr val="tx1"/>
                </a:solidFill>
                <a:effectLst/>
                <a:latin typeface="+mn-lt"/>
                <a:ea typeface="+mn-ea"/>
                <a:cs typeface="+mn-cs"/>
              </a:rPr>
              <a:t>, adenoviry, RS viry a </a:t>
            </a:r>
            <a:r>
              <a:rPr lang="cs-CZ" sz="1200" kern="1200" dirty="0" err="1">
                <a:solidFill>
                  <a:schemeClr val="tx1"/>
                </a:solidFill>
                <a:effectLst/>
                <a:latin typeface="+mn-lt"/>
                <a:ea typeface="+mn-ea"/>
                <a:cs typeface="+mn-cs"/>
              </a:rPr>
              <a:t>Coronaviry</a:t>
            </a:r>
            <a:r>
              <a:rPr lang="cs-CZ" sz="1200" kern="1200" dirty="0">
                <a:solidFill>
                  <a:schemeClr val="tx1"/>
                </a:solidFill>
                <a:effectLst/>
                <a:latin typeface="+mn-lt"/>
                <a:ea typeface="+mn-ea"/>
                <a:cs typeface="+mn-cs"/>
              </a:rPr>
              <a:t>. Bakteriální superinfekce velmi často komplikují léčbu nemocných s virovými respiračními infekcemi.  Zdrojem nákazy může být ošetřující personál, nemocný nebo návštěva. Jako nemocniční nákazy se mohou objevit  infekce virem herpes simplex a herpes </a:t>
            </a:r>
            <a:r>
              <a:rPr lang="cs-CZ" sz="1200" kern="1200" dirty="0" err="1">
                <a:solidFill>
                  <a:schemeClr val="tx1"/>
                </a:solidFill>
                <a:effectLst/>
                <a:latin typeface="+mn-lt"/>
                <a:ea typeface="+mn-ea"/>
                <a:cs typeface="+mn-cs"/>
              </a:rPr>
              <a:t>varicella</a:t>
            </a:r>
            <a:r>
              <a:rPr lang="cs-CZ" sz="1200" kern="1200" dirty="0">
                <a:solidFill>
                  <a:schemeClr val="tx1"/>
                </a:solidFill>
                <a:effectLst/>
                <a:latin typeface="+mn-lt"/>
                <a:ea typeface="+mn-ea"/>
                <a:cs typeface="+mn-cs"/>
              </a:rPr>
              <a:t> (</a:t>
            </a:r>
            <a:r>
              <a:rPr lang="cs-CZ" sz="1200" kern="1200" dirty="0" err="1">
                <a:solidFill>
                  <a:schemeClr val="tx1"/>
                </a:solidFill>
                <a:effectLst/>
                <a:latin typeface="+mn-lt"/>
                <a:ea typeface="+mn-ea"/>
                <a:cs typeface="+mn-cs"/>
              </a:rPr>
              <a:t>zoster</a:t>
            </a:r>
            <a:r>
              <a:rPr lang="cs-CZ" sz="1200" kern="1200" dirty="0">
                <a:solidFill>
                  <a:schemeClr val="tx1"/>
                </a:solidFill>
                <a:effectLst/>
                <a:latin typeface="+mn-lt"/>
                <a:ea typeface="+mn-ea"/>
                <a:cs typeface="+mn-cs"/>
              </a:rPr>
              <a:t> virus), adenoviry, </a:t>
            </a:r>
            <a:r>
              <a:rPr lang="cs-CZ" sz="1200" kern="1200" dirty="0" err="1">
                <a:solidFill>
                  <a:schemeClr val="tx1"/>
                </a:solidFill>
                <a:effectLst/>
                <a:latin typeface="+mn-lt"/>
                <a:ea typeface="+mn-ea"/>
                <a:cs typeface="+mn-cs"/>
              </a:rPr>
              <a:t>rotaviry</a:t>
            </a:r>
            <a:r>
              <a:rPr lang="cs-CZ" sz="1200" kern="1200" dirty="0">
                <a:solidFill>
                  <a:schemeClr val="tx1"/>
                </a:solidFill>
                <a:effectLst/>
                <a:latin typeface="+mn-lt"/>
                <a:ea typeface="+mn-ea"/>
                <a:cs typeface="+mn-cs"/>
              </a:rPr>
              <a:t> a </a:t>
            </a:r>
            <a:r>
              <a:rPr lang="cs-CZ" sz="1200" kern="1200" dirty="0" err="1">
                <a:solidFill>
                  <a:schemeClr val="tx1"/>
                </a:solidFill>
                <a:effectLst/>
                <a:latin typeface="+mn-lt"/>
                <a:ea typeface="+mn-ea"/>
                <a:cs typeface="+mn-cs"/>
              </a:rPr>
              <a:t>parvoviry</a:t>
            </a:r>
            <a:r>
              <a:rPr lang="cs-CZ" sz="1200" kern="1200" dirty="0">
                <a:solidFill>
                  <a:schemeClr val="tx1"/>
                </a:solidFill>
                <a:effectLst/>
                <a:latin typeface="+mn-lt"/>
                <a:ea typeface="+mn-ea"/>
                <a:cs typeface="+mn-cs"/>
              </a:rPr>
              <a:t> s </a:t>
            </a:r>
            <a:r>
              <a:rPr lang="cs-CZ" sz="1200" kern="1200" dirty="0" err="1">
                <a:solidFill>
                  <a:schemeClr val="tx1"/>
                </a:solidFill>
                <a:effectLst/>
                <a:latin typeface="+mn-lt"/>
                <a:ea typeface="+mn-ea"/>
                <a:cs typeface="+mn-cs"/>
              </a:rPr>
              <a:t>noroviry</a:t>
            </a:r>
            <a:r>
              <a:rPr lang="cs-CZ" sz="1200" kern="1200" dirty="0">
                <a:solidFill>
                  <a:schemeClr val="tx1"/>
                </a:solidFill>
                <a:effectLst/>
                <a:latin typeface="+mn-lt"/>
                <a:ea typeface="+mn-ea"/>
                <a:cs typeface="+mn-cs"/>
              </a:rPr>
              <a:t>. </a:t>
            </a:r>
            <a:r>
              <a:rPr lang="cs-CZ" sz="1200" kern="1200" dirty="0" err="1">
                <a:solidFill>
                  <a:schemeClr val="tx1"/>
                </a:solidFill>
                <a:effectLst/>
                <a:latin typeface="+mn-lt"/>
                <a:ea typeface="+mn-ea"/>
                <a:cs typeface="+mn-cs"/>
              </a:rPr>
              <a:t>Cytomegalovirové</a:t>
            </a:r>
            <a:r>
              <a:rPr lang="cs-CZ" sz="1200" kern="1200" dirty="0">
                <a:solidFill>
                  <a:schemeClr val="tx1"/>
                </a:solidFill>
                <a:effectLst/>
                <a:latin typeface="+mn-lt"/>
                <a:ea typeface="+mn-ea"/>
                <a:cs typeface="+mn-cs"/>
              </a:rPr>
              <a:t> infekce se manifestují především u novorozenců, kojenců a nemocných s rozsáhlými popáleninami. Mezi agens, která mohou být příčinou </a:t>
            </a:r>
            <a:r>
              <a:rPr lang="cs-CZ" sz="1200" kern="1200" dirty="0" err="1">
                <a:solidFill>
                  <a:schemeClr val="tx1"/>
                </a:solidFill>
                <a:effectLst/>
                <a:latin typeface="+mn-lt"/>
                <a:ea typeface="+mn-ea"/>
                <a:cs typeface="+mn-cs"/>
              </a:rPr>
              <a:t>nozokomiálních</a:t>
            </a:r>
            <a:r>
              <a:rPr lang="cs-CZ" sz="1200" kern="1200" dirty="0">
                <a:solidFill>
                  <a:schemeClr val="tx1"/>
                </a:solidFill>
                <a:effectLst/>
                <a:latin typeface="+mn-lt"/>
                <a:ea typeface="+mn-ea"/>
                <a:cs typeface="+mn-cs"/>
              </a:rPr>
              <a:t> nákaz, patří </a:t>
            </a:r>
            <a:r>
              <a:rPr lang="cs-CZ" sz="1200" kern="1200" dirty="0" err="1">
                <a:solidFill>
                  <a:schemeClr val="tx1"/>
                </a:solidFill>
                <a:effectLst/>
                <a:latin typeface="+mn-lt"/>
                <a:ea typeface="+mn-ea"/>
                <a:cs typeface="+mn-cs"/>
              </a:rPr>
              <a:t>hepatitické</a:t>
            </a:r>
            <a:r>
              <a:rPr lang="cs-CZ" sz="1200" kern="1200" dirty="0">
                <a:solidFill>
                  <a:schemeClr val="tx1"/>
                </a:solidFill>
                <a:effectLst/>
                <a:latin typeface="+mn-lt"/>
                <a:ea typeface="+mn-ea"/>
                <a:cs typeface="+mn-cs"/>
              </a:rPr>
              <a:t> viry. Jedná se o virus hepatitidy A (HAV), B (HBV), C (HCV) a delta virus (HDV) a dále HIV 1 a HIV 2 </a:t>
            </a:r>
            <a:endParaRPr lang="cs-CZ" dirty="0"/>
          </a:p>
        </p:txBody>
      </p:sp>
      <p:sp>
        <p:nvSpPr>
          <p:cNvPr id="4" name="Zástupný symbol pro číslo snímku 3"/>
          <p:cNvSpPr>
            <a:spLocks noGrp="1"/>
          </p:cNvSpPr>
          <p:nvPr>
            <p:ph type="sldNum" sz="quarter" idx="10"/>
          </p:nvPr>
        </p:nvSpPr>
        <p:spPr/>
        <p:txBody>
          <a:bodyPr/>
          <a:lstStyle/>
          <a:p>
            <a:fld id="{A44DB65F-0177-429B-8745-CAA737E36593}" type="slidenum">
              <a:rPr lang="cs-CZ" smtClean="0"/>
              <a:pPr/>
              <a:t>19</a:t>
            </a:fld>
            <a:endParaRPr lang="cs-CZ"/>
          </a:p>
        </p:txBody>
      </p:sp>
    </p:spTree>
    <p:extLst>
      <p:ext uri="{BB962C8B-B14F-4D97-AF65-F5344CB8AC3E}">
        <p14:creationId xmlns:p14="http://schemas.microsoft.com/office/powerpoint/2010/main" val="22282096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77500" lnSpcReduction="20000"/>
          </a:bodyPr>
          <a:lstStyle/>
          <a:p>
            <a:r>
              <a:rPr lang="cs-CZ" sz="1200" kern="1200" dirty="0">
                <a:solidFill>
                  <a:schemeClr val="tx1"/>
                </a:solidFill>
                <a:effectLst/>
                <a:latin typeface="+mn-lt"/>
                <a:ea typeface="+mn-ea"/>
                <a:cs typeface="+mn-cs"/>
              </a:rPr>
              <a:t>První </a:t>
            </a:r>
            <a:r>
              <a:rPr lang="cs-CZ" sz="1200" kern="1200" dirty="0" err="1">
                <a:solidFill>
                  <a:schemeClr val="tx1"/>
                </a:solidFill>
                <a:effectLst/>
                <a:latin typeface="+mn-lt"/>
                <a:ea typeface="+mn-ea"/>
                <a:cs typeface="+mn-cs"/>
              </a:rPr>
              <a:t>methicillin</a:t>
            </a:r>
            <a:r>
              <a:rPr lang="cs-CZ" sz="1200" kern="1200" dirty="0">
                <a:solidFill>
                  <a:schemeClr val="tx1"/>
                </a:solidFill>
                <a:effectLst/>
                <a:latin typeface="+mn-lt"/>
                <a:ea typeface="+mn-ea"/>
                <a:cs typeface="+mn-cs"/>
              </a:rPr>
              <a:t>-rezistentní stafylokoky (MRSA) byly identifikovány již v roce 1961 a nyní jsou s různou proporcionalitou izolovány ve všech zemích světa. Například v USA se zvýšila incidence MRSA z 2,4 % v roce 1975 na zneklidňujících 30-60 % po roce 1990. Skandinávské země udávají ještě v 90. letech stále výskyt okolo 1 %, na rozdíl od Španělska, Itálie a Francie, kde je to více než 30 %. V roce 1990 byla prevalence MRSA ve střední Evropě včetně Německa 1,7 % a v roce 1995 stoupla na 8,7 %. Také v Anglii stoupl podíl MRSA u bakteriémií ze 3 % v roce 1989 na 34 % v roce 1998. </a:t>
            </a:r>
          </a:p>
          <a:p>
            <a:r>
              <a:rPr lang="cs-CZ" sz="1200" kern="1200" dirty="0">
                <a:solidFill>
                  <a:schemeClr val="tx1"/>
                </a:solidFill>
                <a:effectLst/>
                <a:latin typeface="+mn-lt"/>
                <a:ea typeface="+mn-ea"/>
                <a:cs typeface="+mn-cs"/>
              </a:rPr>
              <a:t>V České republice byl v letech 2000-2004 zaznamenán vzestupný trend výskytu MRSA (z necelých 4 % v roce 2000 na 12,8 % v roce 2005). Také se rychle zvyšuje počet nemocnic, kde byl zaznamenán výskyt invazivní infekce vyvolané MRSA (z 11 v roce 2000 na 51 v roce 2005). </a:t>
            </a:r>
          </a:p>
          <a:p>
            <a:r>
              <a:rPr lang="cs-CZ" sz="1200" b="1" kern="1200" dirty="0">
                <a:solidFill>
                  <a:schemeClr val="tx1"/>
                </a:solidFill>
                <a:effectLst/>
                <a:latin typeface="+mn-lt"/>
                <a:ea typeface="+mn-ea"/>
                <a:cs typeface="+mn-cs"/>
              </a:rPr>
              <a:t> </a:t>
            </a:r>
            <a:endParaRPr lang="cs-CZ" sz="1200" kern="1200" dirty="0">
              <a:solidFill>
                <a:schemeClr val="tx1"/>
              </a:solidFill>
              <a:effectLst/>
              <a:latin typeface="+mn-lt"/>
              <a:ea typeface="+mn-ea"/>
              <a:cs typeface="+mn-cs"/>
            </a:endParaRPr>
          </a:p>
          <a:p>
            <a:r>
              <a:rPr lang="cs-CZ" sz="1200" b="1" kern="1200" dirty="0">
                <a:solidFill>
                  <a:schemeClr val="tx1"/>
                </a:solidFill>
                <a:effectLst/>
                <a:latin typeface="+mn-lt"/>
                <a:ea typeface="+mn-ea"/>
                <a:cs typeface="+mn-cs"/>
              </a:rPr>
              <a:t> </a:t>
            </a:r>
            <a:endParaRPr lang="cs-CZ" sz="1200" kern="1200" dirty="0">
              <a:solidFill>
                <a:schemeClr val="tx1"/>
              </a:solidFill>
              <a:effectLst/>
              <a:latin typeface="+mn-lt"/>
              <a:ea typeface="+mn-ea"/>
              <a:cs typeface="+mn-cs"/>
            </a:endParaRPr>
          </a:p>
          <a:p>
            <a:r>
              <a:rPr lang="cs-CZ" sz="1200" u="sng" kern="1200" dirty="0">
                <a:solidFill>
                  <a:schemeClr val="tx1"/>
                </a:solidFill>
                <a:effectLst/>
                <a:latin typeface="+mn-lt"/>
                <a:ea typeface="+mn-ea"/>
                <a:cs typeface="+mn-cs"/>
              </a:rPr>
              <a:t>EARSS   (</a:t>
            </a:r>
            <a:r>
              <a:rPr lang="cs-CZ" sz="1200" u="sng" kern="1200" dirty="0" err="1">
                <a:solidFill>
                  <a:schemeClr val="tx1"/>
                </a:solidFill>
                <a:effectLst/>
                <a:latin typeface="+mn-lt"/>
                <a:ea typeface="+mn-ea"/>
                <a:cs typeface="+mn-cs"/>
              </a:rPr>
              <a:t>European</a:t>
            </a:r>
            <a:r>
              <a:rPr lang="cs-CZ" sz="1200" u="sng" kern="1200" dirty="0">
                <a:solidFill>
                  <a:schemeClr val="tx1"/>
                </a:solidFill>
                <a:effectLst/>
                <a:latin typeface="+mn-lt"/>
                <a:ea typeface="+mn-ea"/>
                <a:cs typeface="+mn-cs"/>
              </a:rPr>
              <a:t> </a:t>
            </a:r>
            <a:r>
              <a:rPr lang="cs-CZ" sz="1200" u="sng" kern="1200" dirty="0" err="1">
                <a:solidFill>
                  <a:schemeClr val="tx1"/>
                </a:solidFill>
                <a:effectLst/>
                <a:latin typeface="+mn-lt"/>
                <a:ea typeface="+mn-ea"/>
                <a:cs typeface="+mn-cs"/>
              </a:rPr>
              <a:t>Antimicrobial</a:t>
            </a:r>
            <a:r>
              <a:rPr lang="cs-CZ" sz="1200" u="sng" kern="1200" dirty="0">
                <a:solidFill>
                  <a:schemeClr val="tx1"/>
                </a:solidFill>
                <a:effectLst/>
                <a:latin typeface="+mn-lt"/>
                <a:ea typeface="+mn-ea"/>
                <a:cs typeface="+mn-cs"/>
              </a:rPr>
              <a:t> </a:t>
            </a:r>
            <a:r>
              <a:rPr lang="cs-CZ" sz="1200" u="sng" kern="1200" dirty="0" err="1">
                <a:solidFill>
                  <a:schemeClr val="tx1"/>
                </a:solidFill>
                <a:effectLst/>
                <a:latin typeface="+mn-lt"/>
                <a:ea typeface="+mn-ea"/>
                <a:cs typeface="+mn-cs"/>
              </a:rPr>
              <a:t>Resistance</a:t>
            </a:r>
            <a:r>
              <a:rPr lang="cs-CZ" sz="1200" u="sng" kern="1200" dirty="0">
                <a:solidFill>
                  <a:schemeClr val="tx1"/>
                </a:solidFill>
                <a:effectLst/>
                <a:latin typeface="+mn-lt"/>
                <a:ea typeface="+mn-ea"/>
                <a:cs typeface="+mn-cs"/>
              </a:rPr>
              <a:t> </a:t>
            </a:r>
            <a:r>
              <a:rPr lang="cs-CZ" sz="1200" u="sng" kern="1200" dirty="0" err="1">
                <a:solidFill>
                  <a:schemeClr val="tx1"/>
                </a:solidFill>
                <a:effectLst/>
                <a:latin typeface="+mn-lt"/>
                <a:ea typeface="+mn-ea"/>
                <a:cs typeface="+mn-cs"/>
              </a:rPr>
              <a:t>Surveillance</a:t>
            </a:r>
            <a:r>
              <a:rPr lang="cs-CZ" sz="1200" u="sng" kern="1200" dirty="0">
                <a:solidFill>
                  <a:schemeClr val="tx1"/>
                </a:solidFill>
                <a:effectLst/>
                <a:latin typeface="+mn-lt"/>
                <a:ea typeface="+mn-ea"/>
                <a:cs typeface="+mn-cs"/>
              </a:rPr>
              <a:t>)</a:t>
            </a:r>
            <a:endParaRPr lang="cs-CZ" sz="1200" kern="1200" dirty="0">
              <a:solidFill>
                <a:schemeClr val="tx1"/>
              </a:solidFill>
              <a:effectLst/>
              <a:latin typeface="+mn-lt"/>
              <a:ea typeface="+mn-ea"/>
              <a:cs typeface="+mn-cs"/>
            </a:endParaRPr>
          </a:p>
          <a:p>
            <a:r>
              <a:rPr lang="cs-CZ" sz="1200" kern="1200" dirty="0">
                <a:solidFill>
                  <a:schemeClr val="tx1"/>
                </a:solidFill>
                <a:effectLst/>
                <a:latin typeface="+mn-lt"/>
                <a:ea typeface="+mn-ea"/>
                <a:cs typeface="+mn-cs"/>
              </a:rPr>
              <a:t>Výskyt MRSA v Evropě je od roku 2000 sledován celoevropským systémem EARSS (</a:t>
            </a:r>
            <a:r>
              <a:rPr lang="cs-CZ" sz="1200" kern="1200" dirty="0" err="1">
                <a:solidFill>
                  <a:schemeClr val="tx1"/>
                </a:solidFill>
                <a:effectLst/>
                <a:latin typeface="+mn-lt"/>
                <a:ea typeface="+mn-ea"/>
                <a:cs typeface="+mn-cs"/>
              </a:rPr>
              <a:t>European</a:t>
            </a:r>
            <a:r>
              <a:rPr lang="cs-CZ" sz="1200" kern="1200" dirty="0">
                <a:solidFill>
                  <a:schemeClr val="tx1"/>
                </a:solidFill>
                <a:effectLst/>
                <a:latin typeface="+mn-lt"/>
                <a:ea typeface="+mn-ea"/>
                <a:cs typeface="+mn-cs"/>
              </a:rPr>
              <a:t> </a:t>
            </a:r>
            <a:r>
              <a:rPr lang="cs-CZ" sz="1200" kern="1200" dirty="0" err="1">
                <a:solidFill>
                  <a:schemeClr val="tx1"/>
                </a:solidFill>
                <a:effectLst/>
                <a:latin typeface="+mn-lt"/>
                <a:ea typeface="+mn-ea"/>
                <a:cs typeface="+mn-cs"/>
              </a:rPr>
              <a:t>Antimicrobial</a:t>
            </a:r>
            <a:r>
              <a:rPr lang="cs-CZ" sz="1200" kern="1200" dirty="0">
                <a:solidFill>
                  <a:schemeClr val="tx1"/>
                </a:solidFill>
                <a:effectLst/>
                <a:latin typeface="+mn-lt"/>
                <a:ea typeface="+mn-ea"/>
                <a:cs typeface="+mn-cs"/>
              </a:rPr>
              <a:t> </a:t>
            </a:r>
            <a:r>
              <a:rPr lang="cs-CZ" sz="1200" kern="1200" dirty="0" err="1">
                <a:solidFill>
                  <a:schemeClr val="tx1"/>
                </a:solidFill>
                <a:effectLst/>
                <a:latin typeface="+mn-lt"/>
                <a:ea typeface="+mn-ea"/>
                <a:cs typeface="+mn-cs"/>
              </a:rPr>
              <a:t>Resistance</a:t>
            </a:r>
            <a:r>
              <a:rPr lang="cs-CZ" sz="1200" kern="1200" dirty="0">
                <a:solidFill>
                  <a:schemeClr val="tx1"/>
                </a:solidFill>
                <a:effectLst/>
                <a:latin typeface="+mn-lt"/>
                <a:ea typeface="+mn-ea"/>
                <a:cs typeface="+mn-cs"/>
              </a:rPr>
              <a:t> </a:t>
            </a:r>
            <a:r>
              <a:rPr lang="cs-CZ" sz="1200" kern="1200" dirty="0" err="1">
                <a:solidFill>
                  <a:schemeClr val="tx1"/>
                </a:solidFill>
                <a:effectLst/>
                <a:latin typeface="+mn-lt"/>
                <a:ea typeface="+mn-ea"/>
                <a:cs typeface="+mn-cs"/>
              </a:rPr>
              <a:t>Surveillance</a:t>
            </a:r>
            <a:r>
              <a:rPr lang="cs-CZ" sz="1200" kern="1200" dirty="0">
                <a:solidFill>
                  <a:schemeClr val="tx1"/>
                </a:solidFill>
                <a:effectLst/>
                <a:latin typeface="+mn-lt"/>
                <a:ea typeface="+mn-ea"/>
                <a:cs typeface="+mn-cs"/>
              </a:rPr>
              <a:t>). Je to první nezávislý, dlouhodobý projekt </a:t>
            </a:r>
            <a:r>
              <a:rPr lang="cs-CZ" sz="1200" kern="1200" dirty="0" err="1">
                <a:solidFill>
                  <a:schemeClr val="tx1"/>
                </a:solidFill>
                <a:effectLst/>
                <a:latin typeface="+mn-lt"/>
                <a:ea typeface="+mn-ea"/>
                <a:cs typeface="+mn-cs"/>
              </a:rPr>
              <a:t>surveillance</a:t>
            </a:r>
            <a:r>
              <a:rPr lang="cs-CZ" sz="1200" kern="1200" dirty="0">
                <a:solidFill>
                  <a:schemeClr val="tx1"/>
                </a:solidFill>
                <a:effectLst/>
                <a:latin typeface="+mn-lt"/>
                <a:ea typeface="+mn-ea"/>
                <a:cs typeface="+mn-cs"/>
              </a:rPr>
              <a:t> antibiotické rezistence(AR) invazivních izolátů bakterií na národní a Evropské úrovni. Mezinárodní síť národních systémů </a:t>
            </a:r>
            <a:r>
              <a:rPr lang="cs-CZ" sz="1200" kern="1200" dirty="0" err="1">
                <a:solidFill>
                  <a:schemeClr val="tx1"/>
                </a:solidFill>
                <a:effectLst/>
                <a:latin typeface="+mn-lt"/>
                <a:ea typeface="+mn-ea"/>
                <a:cs typeface="+mn-cs"/>
              </a:rPr>
              <a:t>surveillance</a:t>
            </a:r>
            <a:r>
              <a:rPr lang="cs-CZ" sz="1200" kern="1200" dirty="0">
                <a:solidFill>
                  <a:schemeClr val="tx1"/>
                </a:solidFill>
                <a:effectLst/>
                <a:latin typeface="+mn-lt"/>
                <a:ea typeface="+mn-ea"/>
                <a:cs typeface="+mn-cs"/>
              </a:rPr>
              <a:t> sdružených v EARSS vznikla na popud Evropské Unie, která projekt organizuje a finančně podporuje pouze v členských zemích EU. Koordinaci EARSS zajišťuje </a:t>
            </a:r>
            <a:r>
              <a:rPr lang="cs-CZ" sz="1200" kern="1200" dirty="0" err="1">
                <a:solidFill>
                  <a:schemeClr val="tx1"/>
                </a:solidFill>
                <a:effectLst/>
                <a:latin typeface="+mn-lt"/>
                <a:ea typeface="+mn-ea"/>
                <a:cs typeface="+mn-cs"/>
              </a:rPr>
              <a:t>National</a:t>
            </a:r>
            <a:r>
              <a:rPr lang="cs-CZ" sz="1200" kern="1200" dirty="0">
                <a:solidFill>
                  <a:schemeClr val="tx1"/>
                </a:solidFill>
                <a:effectLst/>
                <a:latin typeface="+mn-lt"/>
                <a:ea typeface="+mn-ea"/>
                <a:cs typeface="+mn-cs"/>
              </a:rPr>
              <a:t> Institute </a:t>
            </a:r>
            <a:r>
              <a:rPr lang="cs-CZ" sz="1200" kern="1200" dirty="0" err="1">
                <a:solidFill>
                  <a:schemeClr val="tx1"/>
                </a:solidFill>
                <a:effectLst/>
                <a:latin typeface="+mn-lt"/>
                <a:ea typeface="+mn-ea"/>
                <a:cs typeface="+mn-cs"/>
              </a:rPr>
              <a:t>of</a:t>
            </a:r>
            <a:r>
              <a:rPr lang="cs-CZ" sz="1200" kern="1200" dirty="0">
                <a:solidFill>
                  <a:schemeClr val="tx1"/>
                </a:solidFill>
                <a:effectLst/>
                <a:latin typeface="+mn-lt"/>
                <a:ea typeface="+mn-ea"/>
                <a:cs typeface="+mn-cs"/>
              </a:rPr>
              <a:t> Public </a:t>
            </a:r>
            <a:r>
              <a:rPr lang="cs-CZ" sz="1200" kern="1200" dirty="0" err="1">
                <a:solidFill>
                  <a:schemeClr val="tx1"/>
                </a:solidFill>
                <a:effectLst/>
                <a:latin typeface="+mn-lt"/>
                <a:ea typeface="+mn-ea"/>
                <a:cs typeface="+mn-cs"/>
              </a:rPr>
              <a:t>Health</a:t>
            </a:r>
            <a:r>
              <a:rPr lang="cs-CZ" sz="1200" kern="1200" dirty="0">
                <a:solidFill>
                  <a:schemeClr val="tx1"/>
                </a:solidFill>
                <a:effectLst/>
                <a:latin typeface="+mn-lt"/>
                <a:ea typeface="+mn-ea"/>
                <a:cs typeface="+mn-cs"/>
              </a:rPr>
              <a:t> and </a:t>
            </a:r>
            <a:r>
              <a:rPr lang="cs-CZ" sz="1200" kern="1200" dirty="0" err="1">
                <a:solidFill>
                  <a:schemeClr val="tx1"/>
                </a:solidFill>
                <a:effectLst/>
                <a:latin typeface="+mn-lt"/>
                <a:ea typeface="+mn-ea"/>
                <a:cs typeface="+mn-cs"/>
              </a:rPr>
              <a:t>the</a:t>
            </a:r>
            <a:r>
              <a:rPr lang="cs-CZ" sz="1200" kern="1200" dirty="0">
                <a:solidFill>
                  <a:schemeClr val="tx1"/>
                </a:solidFill>
                <a:effectLst/>
                <a:latin typeface="+mn-lt"/>
                <a:ea typeface="+mn-ea"/>
                <a:cs typeface="+mn-cs"/>
              </a:rPr>
              <a:t> </a:t>
            </a:r>
            <a:r>
              <a:rPr lang="cs-CZ" sz="1200" kern="1200" dirty="0" err="1">
                <a:solidFill>
                  <a:schemeClr val="tx1"/>
                </a:solidFill>
                <a:effectLst/>
                <a:latin typeface="+mn-lt"/>
                <a:ea typeface="+mn-ea"/>
                <a:cs typeface="+mn-cs"/>
              </a:rPr>
              <a:t>Environment</a:t>
            </a:r>
            <a:r>
              <a:rPr lang="cs-CZ" sz="1200" kern="1200" dirty="0">
                <a:solidFill>
                  <a:schemeClr val="tx1"/>
                </a:solidFill>
                <a:effectLst/>
                <a:latin typeface="+mn-lt"/>
                <a:ea typeface="+mn-ea"/>
                <a:cs typeface="+mn-cs"/>
              </a:rPr>
              <a:t>, </a:t>
            </a:r>
            <a:r>
              <a:rPr lang="cs-CZ" sz="1200" kern="1200" dirty="0" err="1">
                <a:solidFill>
                  <a:schemeClr val="tx1"/>
                </a:solidFill>
                <a:effectLst/>
                <a:latin typeface="+mn-lt"/>
                <a:ea typeface="+mn-ea"/>
                <a:cs typeface="+mn-cs"/>
              </a:rPr>
              <a:t>Bilthoven</a:t>
            </a:r>
            <a:r>
              <a:rPr lang="cs-CZ" sz="1200" kern="1200" dirty="0">
                <a:solidFill>
                  <a:schemeClr val="tx1"/>
                </a:solidFill>
                <a:effectLst/>
                <a:latin typeface="+mn-lt"/>
                <a:ea typeface="+mn-ea"/>
                <a:cs typeface="+mn-cs"/>
              </a:rPr>
              <a:t>, Holandsko. Cílem je shromažďovat srovnatelné a validní údaje o antibiotické rezistenci pro veřejné zdravotnictví zúčastněných zemí a rychle identifikovat vznik nové antibiotické rezistence na území Evropy. </a:t>
            </a:r>
          </a:p>
          <a:p>
            <a:r>
              <a:rPr lang="cs-CZ" sz="1200" kern="1200" dirty="0">
                <a:solidFill>
                  <a:schemeClr val="tx1"/>
                </a:solidFill>
                <a:effectLst/>
                <a:latin typeface="+mn-lt"/>
                <a:ea typeface="+mn-ea"/>
                <a:cs typeface="+mn-cs"/>
              </a:rPr>
              <a:t>Projekt byl zahájen v roce 1998 a od roku 1999 je zaveden ve všech zemích EU, v Norsku a Irsku. ČR se  dobrovolně připojila v roce 2000 po vyzvání centrálního koordinátora EARSS. Do konce roku 2000 se v rámci EARSS prováděl sběr a vyhodnocování AR u invazivních izolátů </a:t>
            </a:r>
            <a:r>
              <a:rPr lang="cs-CZ" sz="1200" kern="1200" dirty="0" err="1">
                <a:solidFill>
                  <a:schemeClr val="tx1"/>
                </a:solidFill>
                <a:effectLst/>
                <a:latin typeface="+mn-lt"/>
                <a:ea typeface="+mn-ea"/>
                <a:cs typeface="+mn-cs"/>
              </a:rPr>
              <a:t>Streptococcus</a:t>
            </a:r>
            <a:r>
              <a:rPr lang="cs-CZ" sz="1200" kern="1200" dirty="0">
                <a:solidFill>
                  <a:schemeClr val="tx1"/>
                </a:solidFill>
                <a:effectLst/>
                <a:latin typeface="+mn-lt"/>
                <a:ea typeface="+mn-ea"/>
                <a:cs typeface="+mn-cs"/>
              </a:rPr>
              <a:t> </a:t>
            </a:r>
            <a:r>
              <a:rPr lang="cs-CZ" sz="1200" kern="1200" dirty="0" err="1">
                <a:solidFill>
                  <a:schemeClr val="tx1"/>
                </a:solidFill>
                <a:effectLst/>
                <a:latin typeface="+mn-lt"/>
                <a:ea typeface="+mn-ea"/>
                <a:cs typeface="+mn-cs"/>
              </a:rPr>
              <a:t>pneumoniae</a:t>
            </a:r>
            <a:r>
              <a:rPr lang="cs-CZ" sz="1200" kern="1200" dirty="0">
                <a:solidFill>
                  <a:schemeClr val="tx1"/>
                </a:solidFill>
                <a:effectLst/>
                <a:latin typeface="+mn-lt"/>
                <a:ea typeface="+mn-ea"/>
                <a:cs typeface="+mn-cs"/>
              </a:rPr>
              <a:t> a </a:t>
            </a:r>
            <a:r>
              <a:rPr lang="cs-CZ" sz="1200" kern="1200" dirty="0" err="1">
                <a:solidFill>
                  <a:schemeClr val="tx1"/>
                </a:solidFill>
                <a:effectLst/>
                <a:latin typeface="+mn-lt"/>
                <a:ea typeface="+mn-ea"/>
                <a:cs typeface="+mn-cs"/>
              </a:rPr>
              <a:t>Staphylococcus</a:t>
            </a:r>
            <a:r>
              <a:rPr lang="cs-CZ" sz="1200" kern="1200" dirty="0">
                <a:solidFill>
                  <a:schemeClr val="tx1"/>
                </a:solidFill>
                <a:effectLst/>
                <a:latin typeface="+mn-lt"/>
                <a:ea typeface="+mn-ea"/>
                <a:cs typeface="+mn-cs"/>
              </a:rPr>
              <a:t> aureus, od roku 2001 byl sběr rozšířen na invazivní kmeny E. coli a enterokoky .</a:t>
            </a:r>
          </a:p>
          <a:p>
            <a:r>
              <a:rPr lang="cs-CZ" sz="1200" kern="1200" dirty="0">
                <a:solidFill>
                  <a:schemeClr val="tx1"/>
                </a:solidFill>
                <a:effectLst/>
                <a:latin typeface="+mn-lt"/>
                <a:ea typeface="+mn-ea"/>
                <a:cs typeface="+mn-cs"/>
              </a:rPr>
              <a:t>V roce 2000 se sběru údajů pro EARSS účastnilo celkem 482 mikrobiologických laboratoří z 18 zemí Evropy. Na začátku projektu v ČR v roce 2000 se do EARSS  (CZ-EARSS) zapojilo 33 mikrobiologických laboratoří, na konci roku 2000 počet laboratoří vzrostl na 36, nyní je celkový počet 47. Všichni účastníci ARSS v ČR (CZ-EARSS) jsou členy Pracovní skupiny pro monitorování rezistence, která je součástí Poradního sboru pro </a:t>
            </a:r>
            <a:r>
              <a:rPr lang="cs-CZ" sz="1200" kern="1200" dirty="0" err="1">
                <a:solidFill>
                  <a:schemeClr val="tx1"/>
                </a:solidFill>
                <a:effectLst/>
                <a:latin typeface="+mn-lt"/>
                <a:ea typeface="+mn-ea"/>
                <a:cs typeface="+mn-cs"/>
              </a:rPr>
              <a:t>surveillance</a:t>
            </a:r>
            <a:r>
              <a:rPr lang="cs-CZ" sz="1200" kern="1200" dirty="0">
                <a:solidFill>
                  <a:schemeClr val="tx1"/>
                </a:solidFill>
                <a:effectLst/>
                <a:latin typeface="+mn-lt"/>
                <a:ea typeface="+mn-ea"/>
                <a:cs typeface="+mn-cs"/>
              </a:rPr>
              <a:t> AR v ČR při SZÚ</a:t>
            </a:r>
            <a:r>
              <a:rPr lang="cs-CZ" dirty="0">
                <a:effectLst/>
              </a:rPr>
              <a:t> </a:t>
            </a:r>
            <a:r>
              <a:rPr lang="cs-CZ" sz="1200" kern="1200" dirty="0">
                <a:solidFill>
                  <a:schemeClr val="tx1"/>
                </a:solidFill>
                <a:effectLst/>
                <a:latin typeface="+mn-lt"/>
                <a:ea typeface="+mn-ea"/>
                <a:cs typeface="+mn-cs"/>
              </a:rPr>
              <a:t>VOSS, A.et al. </a:t>
            </a:r>
            <a:r>
              <a:rPr lang="cs-CZ" sz="1200" i="1" kern="1200" dirty="0" err="1">
                <a:solidFill>
                  <a:schemeClr val="tx1"/>
                </a:solidFill>
                <a:effectLst/>
                <a:latin typeface="+mn-lt"/>
                <a:ea typeface="+mn-ea"/>
                <a:cs typeface="+mn-cs"/>
              </a:rPr>
              <a:t>Methicillin-Rezistent</a:t>
            </a:r>
            <a:r>
              <a:rPr lang="cs-CZ" sz="1200" i="1" kern="1200" dirty="0">
                <a:solidFill>
                  <a:schemeClr val="tx1"/>
                </a:solidFill>
                <a:effectLst/>
                <a:latin typeface="+mn-lt"/>
                <a:ea typeface="+mn-ea"/>
                <a:cs typeface="+mn-cs"/>
              </a:rPr>
              <a:t> </a:t>
            </a:r>
            <a:r>
              <a:rPr lang="cs-CZ" sz="1200" i="1" kern="1200" dirty="0" err="1">
                <a:solidFill>
                  <a:schemeClr val="tx1"/>
                </a:solidFill>
                <a:effectLst/>
                <a:latin typeface="+mn-lt"/>
                <a:ea typeface="+mn-ea"/>
                <a:cs typeface="+mn-cs"/>
              </a:rPr>
              <a:t>Staphlococcus</a:t>
            </a:r>
            <a:r>
              <a:rPr lang="cs-CZ" sz="1200" i="1" kern="1200" dirty="0">
                <a:solidFill>
                  <a:schemeClr val="tx1"/>
                </a:solidFill>
                <a:effectLst/>
                <a:latin typeface="+mn-lt"/>
                <a:ea typeface="+mn-ea"/>
                <a:cs typeface="+mn-cs"/>
              </a:rPr>
              <a:t> aureus in </a:t>
            </a:r>
            <a:r>
              <a:rPr lang="cs-CZ" sz="1200" i="1" kern="1200" dirty="0" err="1">
                <a:solidFill>
                  <a:schemeClr val="tx1"/>
                </a:solidFill>
                <a:effectLst/>
                <a:latin typeface="+mn-lt"/>
                <a:ea typeface="+mn-ea"/>
                <a:cs typeface="+mn-cs"/>
              </a:rPr>
              <a:t>Europe</a:t>
            </a:r>
            <a:r>
              <a:rPr lang="cs-CZ" sz="1200" kern="1200" dirty="0">
                <a:solidFill>
                  <a:schemeClr val="tx1"/>
                </a:solidFill>
                <a:effectLst/>
                <a:latin typeface="+mn-lt"/>
                <a:ea typeface="+mn-ea"/>
                <a:cs typeface="+mn-cs"/>
              </a:rPr>
              <a:t>. Eur. </a:t>
            </a:r>
            <a:r>
              <a:rPr lang="cs-CZ" sz="1200" kern="1200" dirty="0" err="1">
                <a:solidFill>
                  <a:schemeClr val="tx1"/>
                </a:solidFill>
                <a:effectLst/>
                <a:latin typeface="+mn-lt"/>
                <a:ea typeface="+mn-ea"/>
                <a:cs typeface="+mn-cs"/>
              </a:rPr>
              <a:t>J.Clin</a:t>
            </a:r>
            <a:r>
              <a:rPr lang="cs-CZ" sz="1200" kern="1200" dirty="0">
                <a:solidFill>
                  <a:schemeClr val="tx1"/>
                </a:solidFill>
                <a:effectLst/>
                <a:latin typeface="+mn-lt"/>
                <a:ea typeface="+mn-ea"/>
                <a:cs typeface="+mn-cs"/>
              </a:rPr>
              <a:t>. </a:t>
            </a:r>
            <a:r>
              <a:rPr lang="cs-CZ" sz="1200" kern="1200" dirty="0" err="1">
                <a:solidFill>
                  <a:schemeClr val="tx1"/>
                </a:solidFill>
                <a:effectLst/>
                <a:latin typeface="+mn-lt"/>
                <a:ea typeface="+mn-ea"/>
                <a:cs typeface="+mn-cs"/>
              </a:rPr>
              <a:t>Microbliol</a:t>
            </a:r>
            <a:r>
              <a:rPr lang="cs-CZ" sz="1200" kern="1200" dirty="0">
                <a:solidFill>
                  <a:schemeClr val="tx1"/>
                </a:solidFill>
                <a:effectLst/>
                <a:latin typeface="+mn-lt"/>
                <a:ea typeface="+mn-ea"/>
                <a:cs typeface="+mn-cs"/>
              </a:rPr>
              <a:t>. </a:t>
            </a:r>
            <a:r>
              <a:rPr lang="cs-CZ" sz="1200" kern="1200" dirty="0" err="1">
                <a:solidFill>
                  <a:schemeClr val="tx1"/>
                </a:solidFill>
                <a:effectLst/>
                <a:latin typeface="+mn-lt"/>
                <a:ea typeface="+mn-ea"/>
                <a:cs typeface="+mn-cs"/>
              </a:rPr>
              <a:t>Infect</a:t>
            </a:r>
            <a:r>
              <a:rPr lang="cs-CZ" sz="1200" kern="1200" dirty="0">
                <a:solidFill>
                  <a:schemeClr val="tx1"/>
                </a:solidFill>
                <a:effectLst/>
                <a:latin typeface="+mn-lt"/>
                <a:ea typeface="+mn-ea"/>
                <a:cs typeface="+mn-cs"/>
              </a:rPr>
              <a:t>., 1994 ,13. s. 50-55</a:t>
            </a:r>
          </a:p>
          <a:p>
            <a:r>
              <a:rPr lang="cs-CZ" sz="1200" kern="1200" dirty="0">
                <a:solidFill>
                  <a:schemeClr val="tx1"/>
                </a:solidFill>
                <a:effectLst/>
                <a:latin typeface="+mn-lt"/>
                <a:ea typeface="+mn-ea"/>
                <a:cs typeface="+mn-cs"/>
              </a:rPr>
              <a:t>WITTE, W. et.al</a:t>
            </a:r>
            <a:r>
              <a:rPr lang="cs-CZ" sz="1200" i="1" kern="1200" dirty="0">
                <a:solidFill>
                  <a:schemeClr val="tx1"/>
                </a:solidFill>
                <a:effectLst/>
                <a:latin typeface="+mn-lt"/>
                <a:ea typeface="+mn-ea"/>
                <a:cs typeface="+mn-cs"/>
              </a:rPr>
              <a:t>. </a:t>
            </a:r>
            <a:r>
              <a:rPr lang="cs-CZ" sz="1200" i="1" kern="1200" dirty="0" err="1">
                <a:solidFill>
                  <a:schemeClr val="tx1"/>
                </a:solidFill>
                <a:effectLst/>
                <a:latin typeface="+mn-lt"/>
                <a:ea typeface="+mn-ea"/>
                <a:cs typeface="+mn-cs"/>
              </a:rPr>
              <a:t>Increasing</a:t>
            </a:r>
            <a:r>
              <a:rPr lang="cs-CZ" sz="1200" i="1" kern="1200" dirty="0">
                <a:solidFill>
                  <a:schemeClr val="tx1"/>
                </a:solidFill>
                <a:effectLst/>
                <a:latin typeface="+mn-lt"/>
                <a:ea typeface="+mn-ea"/>
                <a:cs typeface="+mn-cs"/>
              </a:rPr>
              <a:t> incidence and </a:t>
            </a:r>
            <a:r>
              <a:rPr lang="cs-CZ" sz="1200" i="1" kern="1200" dirty="0" err="1">
                <a:solidFill>
                  <a:schemeClr val="tx1"/>
                </a:solidFill>
                <a:effectLst/>
                <a:latin typeface="+mn-lt"/>
                <a:ea typeface="+mn-ea"/>
                <a:cs typeface="+mn-cs"/>
              </a:rPr>
              <a:t>widespread</a:t>
            </a:r>
            <a:r>
              <a:rPr lang="cs-CZ" sz="1200" i="1" kern="1200" dirty="0">
                <a:solidFill>
                  <a:schemeClr val="tx1"/>
                </a:solidFill>
                <a:effectLst/>
                <a:latin typeface="+mn-lt"/>
                <a:ea typeface="+mn-ea"/>
                <a:cs typeface="+mn-cs"/>
              </a:rPr>
              <a:t> </a:t>
            </a:r>
            <a:r>
              <a:rPr lang="cs-CZ" sz="1200" i="1" kern="1200" dirty="0" err="1">
                <a:solidFill>
                  <a:schemeClr val="tx1"/>
                </a:solidFill>
                <a:effectLst/>
                <a:latin typeface="+mn-lt"/>
                <a:ea typeface="+mn-ea"/>
                <a:cs typeface="+mn-cs"/>
              </a:rPr>
              <a:t>dissemination</a:t>
            </a:r>
            <a:r>
              <a:rPr lang="cs-CZ" sz="1200" i="1" kern="1200" dirty="0">
                <a:solidFill>
                  <a:schemeClr val="tx1"/>
                </a:solidFill>
                <a:effectLst/>
                <a:latin typeface="+mn-lt"/>
                <a:ea typeface="+mn-ea"/>
                <a:cs typeface="+mn-cs"/>
              </a:rPr>
              <a:t> </a:t>
            </a:r>
            <a:r>
              <a:rPr lang="cs-CZ" sz="1200" i="1" kern="1200" dirty="0" err="1">
                <a:solidFill>
                  <a:schemeClr val="tx1"/>
                </a:solidFill>
                <a:effectLst/>
                <a:latin typeface="+mn-lt"/>
                <a:ea typeface="+mn-ea"/>
                <a:cs typeface="+mn-cs"/>
              </a:rPr>
              <a:t>of</a:t>
            </a:r>
            <a:r>
              <a:rPr lang="cs-CZ" sz="1200" i="1" kern="1200" dirty="0">
                <a:solidFill>
                  <a:schemeClr val="tx1"/>
                </a:solidFill>
                <a:effectLst/>
                <a:latin typeface="+mn-lt"/>
                <a:ea typeface="+mn-ea"/>
                <a:cs typeface="+mn-cs"/>
              </a:rPr>
              <a:t> </a:t>
            </a:r>
            <a:r>
              <a:rPr lang="cs-CZ" sz="1200" i="1" kern="1200" dirty="0" err="1">
                <a:solidFill>
                  <a:schemeClr val="tx1"/>
                </a:solidFill>
                <a:effectLst/>
                <a:latin typeface="+mn-lt"/>
                <a:ea typeface="+mn-ea"/>
                <a:cs typeface="+mn-cs"/>
              </a:rPr>
              <a:t>methicillin-resistant</a:t>
            </a:r>
            <a:r>
              <a:rPr lang="cs-CZ" sz="1200" i="1" kern="1200" dirty="0">
                <a:solidFill>
                  <a:schemeClr val="tx1"/>
                </a:solidFill>
                <a:effectLst/>
                <a:latin typeface="+mn-lt"/>
                <a:ea typeface="+mn-ea"/>
                <a:cs typeface="+mn-cs"/>
              </a:rPr>
              <a:t> </a:t>
            </a:r>
            <a:r>
              <a:rPr lang="cs-CZ" sz="1200" i="1" kern="1200" dirty="0" err="1">
                <a:solidFill>
                  <a:schemeClr val="tx1"/>
                </a:solidFill>
                <a:effectLst/>
                <a:latin typeface="+mn-lt"/>
                <a:ea typeface="+mn-ea"/>
                <a:cs typeface="+mn-cs"/>
              </a:rPr>
              <a:t>Staphylococcus</a:t>
            </a:r>
            <a:r>
              <a:rPr lang="cs-CZ" sz="1200" i="1" kern="1200" dirty="0">
                <a:solidFill>
                  <a:schemeClr val="tx1"/>
                </a:solidFill>
                <a:effectLst/>
                <a:latin typeface="+mn-lt"/>
                <a:ea typeface="+mn-ea"/>
                <a:cs typeface="+mn-cs"/>
              </a:rPr>
              <a:t> aureus (MRSA) in </a:t>
            </a:r>
            <a:r>
              <a:rPr lang="cs-CZ" sz="1200" i="1" kern="1200" dirty="0" err="1">
                <a:solidFill>
                  <a:schemeClr val="tx1"/>
                </a:solidFill>
                <a:effectLst/>
                <a:latin typeface="+mn-lt"/>
                <a:ea typeface="+mn-ea"/>
                <a:cs typeface="+mn-cs"/>
              </a:rPr>
              <a:t>hospital</a:t>
            </a:r>
            <a:r>
              <a:rPr lang="cs-CZ" sz="1200" i="1" kern="1200" dirty="0">
                <a:solidFill>
                  <a:schemeClr val="tx1"/>
                </a:solidFill>
                <a:effectLst/>
                <a:latin typeface="+mn-lt"/>
                <a:ea typeface="+mn-ea"/>
                <a:cs typeface="+mn-cs"/>
              </a:rPr>
              <a:t> in </a:t>
            </a:r>
            <a:r>
              <a:rPr lang="cs-CZ" sz="1200" i="1" kern="1200" dirty="0" err="1">
                <a:solidFill>
                  <a:schemeClr val="tx1"/>
                </a:solidFill>
                <a:effectLst/>
                <a:latin typeface="+mn-lt"/>
                <a:ea typeface="+mn-ea"/>
                <a:cs typeface="+mn-cs"/>
              </a:rPr>
              <a:t>central</a:t>
            </a:r>
            <a:r>
              <a:rPr lang="cs-CZ" sz="1200" i="1" kern="1200" dirty="0">
                <a:solidFill>
                  <a:schemeClr val="tx1"/>
                </a:solidFill>
                <a:effectLst/>
                <a:latin typeface="+mn-lt"/>
                <a:ea typeface="+mn-ea"/>
                <a:cs typeface="+mn-cs"/>
              </a:rPr>
              <a:t> </a:t>
            </a:r>
            <a:r>
              <a:rPr lang="cs-CZ" sz="1200" i="1" kern="1200" dirty="0" err="1">
                <a:solidFill>
                  <a:schemeClr val="tx1"/>
                </a:solidFill>
                <a:effectLst/>
                <a:latin typeface="+mn-lt"/>
                <a:ea typeface="+mn-ea"/>
                <a:cs typeface="+mn-cs"/>
              </a:rPr>
              <a:t>Europe</a:t>
            </a:r>
            <a:r>
              <a:rPr lang="cs-CZ" sz="1200" i="1" kern="1200" dirty="0">
                <a:solidFill>
                  <a:schemeClr val="tx1"/>
                </a:solidFill>
                <a:effectLst/>
                <a:latin typeface="+mn-lt"/>
                <a:ea typeface="+mn-ea"/>
                <a:cs typeface="+mn-cs"/>
              </a:rPr>
              <a:t> </a:t>
            </a:r>
            <a:r>
              <a:rPr lang="cs-CZ" sz="1200" i="1" kern="1200" dirty="0" err="1">
                <a:solidFill>
                  <a:schemeClr val="tx1"/>
                </a:solidFill>
                <a:effectLst/>
                <a:latin typeface="+mn-lt"/>
                <a:ea typeface="+mn-ea"/>
                <a:cs typeface="+mn-cs"/>
              </a:rPr>
              <a:t>ith</a:t>
            </a:r>
            <a:r>
              <a:rPr lang="cs-CZ" sz="1200" i="1" kern="1200" dirty="0">
                <a:solidFill>
                  <a:schemeClr val="tx1"/>
                </a:solidFill>
                <a:effectLst/>
                <a:latin typeface="+mn-lt"/>
                <a:ea typeface="+mn-ea"/>
                <a:cs typeface="+mn-cs"/>
              </a:rPr>
              <a:t> </a:t>
            </a:r>
            <a:r>
              <a:rPr lang="cs-CZ" sz="1200" i="1" kern="1200" dirty="0" err="1">
                <a:solidFill>
                  <a:schemeClr val="tx1"/>
                </a:solidFill>
                <a:effectLst/>
                <a:latin typeface="+mn-lt"/>
                <a:ea typeface="+mn-ea"/>
                <a:cs typeface="+mn-cs"/>
              </a:rPr>
              <a:t>special</a:t>
            </a:r>
            <a:r>
              <a:rPr lang="cs-CZ" sz="1200" i="1" kern="1200" dirty="0">
                <a:solidFill>
                  <a:schemeClr val="tx1"/>
                </a:solidFill>
                <a:effectLst/>
                <a:latin typeface="+mn-lt"/>
                <a:ea typeface="+mn-ea"/>
                <a:cs typeface="+mn-cs"/>
              </a:rPr>
              <a:t> </a:t>
            </a:r>
            <a:r>
              <a:rPr lang="cs-CZ" sz="1200" i="1" kern="1200" dirty="0" err="1">
                <a:solidFill>
                  <a:schemeClr val="tx1"/>
                </a:solidFill>
                <a:effectLst/>
                <a:latin typeface="+mn-lt"/>
                <a:ea typeface="+mn-ea"/>
                <a:cs typeface="+mn-cs"/>
              </a:rPr>
              <a:t>refernce</a:t>
            </a:r>
            <a:r>
              <a:rPr lang="cs-CZ" sz="1200" i="1" kern="1200" dirty="0">
                <a:solidFill>
                  <a:schemeClr val="tx1"/>
                </a:solidFill>
                <a:effectLst/>
                <a:latin typeface="+mn-lt"/>
                <a:ea typeface="+mn-ea"/>
                <a:cs typeface="+mn-cs"/>
              </a:rPr>
              <a:t> to </a:t>
            </a:r>
            <a:r>
              <a:rPr lang="cs-CZ" sz="1200" i="1" kern="1200" dirty="0" err="1">
                <a:solidFill>
                  <a:schemeClr val="tx1"/>
                </a:solidFill>
                <a:effectLst/>
                <a:latin typeface="+mn-lt"/>
                <a:ea typeface="+mn-ea"/>
                <a:cs typeface="+mn-cs"/>
              </a:rPr>
              <a:t>German</a:t>
            </a:r>
            <a:r>
              <a:rPr lang="cs-CZ" sz="1200" i="1" kern="1200" dirty="0">
                <a:solidFill>
                  <a:schemeClr val="tx1"/>
                </a:solidFill>
                <a:effectLst/>
                <a:latin typeface="+mn-lt"/>
                <a:ea typeface="+mn-ea"/>
                <a:cs typeface="+mn-cs"/>
              </a:rPr>
              <a:t> </a:t>
            </a:r>
            <a:r>
              <a:rPr lang="cs-CZ" sz="1200" i="1" kern="1200" dirty="0" err="1">
                <a:solidFill>
                  <a:schemeClr val="tx1"/>
                </a:solidFill>
                <a:effectLst/>
                <a:latin typeface="+mn-lt"/>
                <a:ea typeface="+mn-ea"/>
                <a:cs typeface="+mn-cs"/>
              </a:rPr>
              <a:t>hospitals</a:t>
            </a:r>
            <a:r>
              <a:rPr lang="cs-CZ" sz="1200" i="1" kern="1200" dirty="0">
                <a:solidFill>
                  <a:schemeClr val="tx1"/>
                </a:solidFill>
                <a:effectLst/>
                <a:latin typeface="+mn-lt"/>
                <a:ea typeface="+mn-ea"/>
                <a:cs typeface="+mn-cs"/>
              </a:rPr>
              <a:t>.  </a:t>
            </a:r>
            <a:r>
              <a:rPr lang="cs-CZ" sz="1200" kern="1200" dirty="0" err="1">
                <a:solidFill>
                  <a:schemeClr val="tx1"/>
                </a:solidFill>
                <a:effectLst/>
                <a:latin typeface="+mn-lt"/>
                <a:ea typeface="+mn-ea"/>
                <a:cs typeface="+mn-cs"/>
              </a:rPr>
              <a:t>Clin</a:t>
            </a:r>
            <a:r>
              <a:rPr lang="cs-CZ" sz="1200" kern="1200" dirty="0">
                <a:solidFill>
                  <a:schemeClr val="tx1"/>
                </a:solidFill>
                <a:effectLst/>
                <a:latin typeface="+mn-lt"/>
                <a:ea typeface="+mn-ea"/>
                <a:cs typeface="+mn-cs"/>
              </a:rPr>
              <a:t>. </a:t>
            </a:r>
            <a:r>
              <a:rPr lang="cs-CZ" sz="1200" kern="1200" dirty="0" err="1">
                <a:solidFill>
                  <a:schemeClr val="tx1"/>
                </a:solidFill>
                <a:effectLst/>
                <a:latin typeface="+mn-lt"/>
                <a:ea typeface="+mn-ea"/>
                <a:cs typeface="+mn-cs"/>
              </a:rPr>
              <a:t>Microbliol</a:t>
            </a:r>
            <a:r>
              <a:rPr lang="cs-CZ" sz="1200" kern="1200" dirty="0">
                <a:solidFill>
                  <a:schemeClr val="tx1"/>
                </a:solidFill>
                <a:effectLst/>
                <a:latin typeface="+mn-lt"/>
                <a:ea typeface="+mn-ea"/>
                <a:cs typeface="+mn-cs"/>
              </a:rPr>
              <a:t> Infect.1997, 3. s.414-422</a:t>
            </a:r>
          </a:p>
          <a:p>
            <a:r>
              <a:rPr lang="cs-CZ" sz="1200" kern="1200" dirty="0">
                <a:solidFill>
                  <a:schemeClr val="tx1"/>
                </a:solidFill>
                <a:effectLst/>
                <a:latin typeface="+mn-lt"/>
                <a:ea typeface="+mn-ea"/>
                <a:cs typeface="+mn-cs"/>
              </a:rPr>
              <a:t>SZÚ</a:t>
            </a:r>
            <a:r>
              <a:rPr lang="cs-CZ" sz="1200" i="1" kern="1200" dirty="0">
                <a:solidFill>
                  <a:schemeClr val="tx1"/>
                </a:solidFill>
                <a:effectLst/>
                <a:latin typeface="+mn-lt"/>
                <a:ea typeface="+mn-ea"/>
                <a:cs typeface="+mn-cs"/>
              </a:rPr>
              <a:t>. Zprávy centra mikrobiologie a epidemiologie</a:t>
            </a:r>
            <a:r>
              <a:rPr lang="cs-CZ" sz="1200" kern="1200" dirty="0">
                <a:solidFill>
                  <a:schemeClr val="tx1"/>
                </a:solidFill>
                <a:effectLst/>
                <a:latin typeface="+mn-lt"/>
                <a:ea typeface="+mn-ea"/>
                <a:cs typeface="+mn-cs"/>
              </a:rPr>
              <a:t>. 2005, roč.15, Příloha 1.</a:t>
            </a:r>
          </a:p>
          <a:p>
            <a:endParaRPr lang="cs-CZ" dirty="0"/>
          </a:p>
        </p:txBody>
      </p:sp>
      <p:sp>
        <p:nvSpPr>
          <p:cNvPr id="4" name="Zástupný symbol pro číslo snímku 3"/>
          <p:cNvSpPr>
            <a:spLocks noGrp="1"/>
          </p:cNvSpPr>
          <p:nvPr>
            <p:ph type="sldNum" sz="quarter" idx="10"/>
          </p:nvPr>
        </p:nvSpPr>
        <p:spPr/>
        <p:txBody>
          <a:bodyPr/>
          <a:lstStyle/>
          <a:p>
            <a:fld id="{A44DB65F-0177-429B-8745-CAA737E36593}" type="slidenum">
              <a:rPr lang="cs-CZ" smtClean="0"/>
              <a:pPr/>
              <a:t>24</a:t>
            </a:fld>
            <a:endParaRPr lang="cs-CZ"/>
          </a:p>
        </p:txBody>
      </p:sp>
    </p:spTree>
    <p:extLst>
      <p:ext uri="{BB962C8B-B14F-4D97-AF65-F5344CB8AC3E}">
        <p14:creationId xmlns:p14="http://schemas.microsoft.com/office/powerpoint/2010/main" val="3245619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7" name="Obdélník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2362200" y="4038600"/>
            <a:ext cx="6477000" cy="1828800"/>
          </a:xfrm>
        </p:spPr>
        <p:txBody>
          <a:bodyPr anchor="b"/>
          <a:lstStyle>
            <a:lvl1pPr>
              <a:defRPr cap="all" baseline="0"/>
            </a:lvl1pPr>
          </a:lstStyle>
          <a:p>
            <a:r>
              <a:rPr kumimoji="0" lang="cs-CZ"/>
              <a:t>Klepnutím lze upravit styl předlohy nadpisů.</a:t>
            </a:r>
            <a:endParaRPr kumimoji="0" lang="en-US"/>
          </a:p>
        </p:txBody>
      </p:sp>
      <p:sp>
        <p:nvSpPr>
          <p:cNvPr id="9" name="Podnadpis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Klepnutím lze upravit styl předlohy podnadpisů.</a:t>
            </a:r>
            <a:endParaRPr kumimoji="0" lang="en-US"/>
          </a:p>
        </p:txBody>
      </p:sp>
      <p:sp>
        <p:nvSpPr>
          <p:cNvPr id="28" name="Zástupný symbol pro datum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70D34CEB-575D-4D74-A5AC-341DDB00778C}" type="datetimeFigureOut">
              <a:rPr lang="cs-CZ" smtClean="0"/>
              <a:pPr/>
              <a:t>22.09.2020</a:t>
            </a:fld>
            <a:endParaRPr lang="cs-CZ"/>
          </a:p>
        </p:txBody>
      </p:sp>
      <p:sp>
        <p:nvSpPr>
          <p:cNvPr id="17" name="Zástupný symbol pro zápatí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cs-CZ"/>
          </a:p>
        </p:txBody>
      </p:sp>
      <p:sp>
        <p:nvSpPr>
          <p:cNvPr id="29" name="Zástupný symbol pro číslo snímku 28"/>
          <p:cNvSpPr>
            <a:spLocks noGrp="1"/>
          </p:cNvSpPr>
          <p:nvPr>
            <p:ph type="sldNum" sz="quarter" idx="12"/>
          </p:nvPr>
        </p:nvSpPr>
        <p:spPr>
          <a:xfrm>
            <a:off x="8001000" y="228600"/>
            <a:ext cx="838200" cy="381000"/>
          </a:xfrm>
        </p:spPr>
        <p:txBody>
          <a:bodyPr/>
          <a:lstStyle>
            <a:lvl1pPr>
              <a:defRPr>
                <a:solidFill>
                  <a:schemeClr val="tx2"/>
                </a:solidFill>
              </a:defRPr>
            </a:lvl1pPr>
          </a:lstStyle>
          <a:p>
            <a:fld id="{397B1496-42D6-4B5F-A79F-B98546C00091}"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70D34CEB-575D-4D74-A5AC-341DDB00778C}" type="datetimeFigureOut">
              <a:rPr lang="cs-CZ" smtClean="0"/>
              <a:pPr/>
              <a:t>22.09.2020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97B1496-42D6-4B5F-A79F-B98546C0009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1"/>
      </p:bgRef>
    </p:bg>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53200" y="609600"/>
            <a:ext cx="2057400" cy="5516563"/>
          </a:xfrm>
        </p:spPr>
        <p:txBody>
          <a:bodyPr vert="eaVert"/>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a:xfrm>
            <a:off x="457200" y="609600"/>
            <a:ext cx="5562600" cy="5516564"/>
          </a:xfrm>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a:xfrm>
            <a:off x="6553200" y="6248402"/>
            <a:ext cx="2209800" cy="365125"/>
          </a:xfrm>
        </p:spPr>
        <p:txBody>
          <a:bodyPr/>
          <a:lstStyle/>
          <a:p>
            <a:fld id="{70D34CEB-575D-4D74-A5AC-341DDB00778C}" type="datetimeFigureOut">
              <a:rPr lang="cs-CZ" smtClean="0"/>
              <a:pPr/>
              <a:t>22.09.2020</a:t>
            </a:fld>
            <a:endParaRPr lang="cs-CZ"/>
          </a:p>
        </p:txBody>
      </p:sp>
      <p:sp>
        <p:nvSpPr>
          <p:cNvPr id="5" name="Zástupný symbol pro zápatí 4"/>
          <p:cNvSpPr>
            <a:spLocks noGrp="1"/>
          </p:cNvSpPr>
          <p:nvPr>
            <p:ph type="ftr" sz="quarter" idx="11"/>
          </p:nvPr>
        </p:nvSpPr>
        <p:spPr>
          <a:xfrm>
            <a:off x="457201" y="6248207"/>
            <a:ext cx="5573483" cy="365125"/>
          </a:xfrm>
        </p:spPr>
        <p:txBody>
          <a:bodyPr/>
          <a:lstStyle/>
          <a:p>
            <a:endParaRPr lang="cs-CZ"/>
          </a:p>
        </p:txBody>
      </p:sp>
      <p:sp>
        <p:nvSpPr>
          <p:cNvPr id="7" name="Obdélník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Obdélník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rot="5400000">
            <a:off x="5989638" y="144462"/>
            <a:ext cx="533400" cy="244476"/>
          </a:xfrm>
        </p:spPr>
        <p:txBody>
          <a:bodyPr/>
          <a:lstStyle/>
          <a:p>
            <a:fld id="{397B1496-42D6-4B5F-A79F-B98546C000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12648" y="228600"/>
            <a:ext cx="8153400" cy="990600"/>
          </a:xfrm>
        </p:spPr>
        <p:txBody>
          <a:bodyPr/>
          <a:lstStyle/>
          <a:p>
            <a:r>
              <a:rPr kumimoji="0" lang="cs-CZ"/>
              <a:t>Klepnutím lze upravit styl předlohy nadpisů.</a:t>
            </a:r>
            <a:endParaRPr kumimoji="0" lang="en-US"/>
          </a:p>
        </p:txBody>
      </p:sp>
      <p:sp>
        <p:nvSpPr>
          <p:cNvPr id="4" name="Zástupný symbol pro datum 3"/>
          <p:cNvSpPr>
            <a:spLocks noGrp="1"/>
          </p:cNvSpPr>
          <p:nvPr>
            <p:ph type="dt" sz="half" idx="10"/>
          </p:nvPr>
        </p:nvSpPr>
        <p:spPr/>
        <p:txBody>
          <a:bodyPr/>
          <a:lstStyle/>
          <a:p>
            <a:fld id="{70D34CEB-575D-4D74-A5AC-341DDB00778C}" type="datetimeFigureOut">
              <a:rPr lang="cs-CZ" smtClean="0"/>
              <a:pPr/>
              <a:t>22.09.2020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lvl1pPr>
              <a:defRPr>
                <a:solidFill>
                  <a:srgbClr val="FFFFFF"/>
                </a:solidFill>
              </a:defRPr>
            </a:lvl1pPr>
          </a:lstStyle>
          <a:p>
            <a:fld id="{397B1496-42D6-4B5F-A79F-B98546C00091}" type="slidenum">
              <a:rPr lang="cs-CZ" smtClean="0"/>
              <a:pPr/>
              <a:t>‹#›</a:t>
            </a:fld>
            <a:endParaRPr lang="cs-CZ"/>
          </a:p>
        </p:txBody>
      </p:sp>
      <p:sp>
        <p:nvSpPr>
          <p:cNvPr id="8" name="Zástupný symbol pro obsah 7"/>
          <p:cNvSpPr>
            <a:spLocks noGrp="1"/>
          </p:cNvSpPr>
          <p:nvPr>
            <p:ph sz="quarter" idx="1"/>
          </p:nvPr>
        </p:nvSpPr>
        <p:spPr>
          <a:xfrm>
            <a:off x="612648" y="1600200"/>
            <a:ext cx="8153400" cy="44958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Klepnutím lze upravit styly předlohy textu.</a:t>
            </a:r>
          </a:p>
        </p:txBody>
      </p:sp>
      <p:sp>
        <p:nvSpPr>
          <p:cNvPr id="7" name="Obdélník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cs-CZ"/>
              <a:t>Klepnutím lze upravit styl předlohy nadpisů.</a:t>
            </a:r>
            <a:endParaRPr kumimoji="0" lang="en-US"/>
          </a:p>
        </p:txBody>
      </p:sp>
      <p:sp>
        <p:nvSpPr>
          <p:cNvPr id="12" name="Zástupný symbol pro datum 11"/>
          <p:cNvSpPr>
            <a:spLocks noGrp="1"/>
          </p:cNvSpPr>
          <p:nvPr>
            <p:ph type="dt" sz="half" idx="10"/>
          </p:nvPr>
        </p:nvSpPr>
        <p:spPr/>
        <p:txBody>
          <a:bodyPr/>
          <a:lstStyle/>
          <a:p>
            <a:fld id="{70D34CEB-575D-4D74-A5AC-341DDB00778C}" type="datetimeFigureOut">
              <a:rPr lang="cs-CZ" smtClean="0"/>
              <a:pPr/>
              <a:t>22.09.2020</a:t>
            </a:fld>
            <a:endParaRPr lang="cs-CZ"/>
          </a:p>
        </p:txBody>
      </p:sp>
      <p:sp>
        <p:nvSpPr>
          <p:cNvPr id="13" name="Zástupný symbol pro číslo snímku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397B1496-42D6-4B5F-A79F-B98546C00091}" type="slidenum">
              <a:rPr lang="cs-CZ" smtClean="0"/>
              <a:pPr/>
              <a:t>‹#›</a:t>
            </a:fld>
            <a:endParaRPr lang="cs-CZ"/>
          </a:p>
        </p:txBody>
      </p:sp>
      <p:sp>
        <p:nvSpPr>
          <p:cNvPr id="14" name="Zástupný symbol pro zápatí 13"/>
          <p:cNvSpPr>
            <a:spLocks noGrp="1"/>
          </p:cNvSpPr>
          <p:nvPr>
            <p:ph type="ftr" sz="quarter" idx="12"/>
          </p:nvPr>
        </p:nvSpPr>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9" name="Zástupný symbol pro obsah 8"/>
          <p:cNvSpPr>
            <a:spLocks noGrp="1"/>
          </p:cNvSpPr>
          <p:nvPr>
            <p:ph sz="quarter" idx="1"/>
          </p:nvPr>
        </p:nvSpPr>
        <p:spPr>
          <a:xfrm>
            <a:off x="609600" y="1589567"/>
            <a:ext cx="3886200" cy="45720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1" name="Zástupný symbol pro obsah 10"/>
          <p:cNvSpPr>
            <a:spLocks noGrp="1"/>
          </p:cNvSpPr>
          <p:nvPr>
            <p:ph sz="quarter" idx="2"/>
          </p:nvPr>
        </p:nvSpPr>
        <p:spPr>
          <a:xfrm>
            <a:off x="4844901" y="1589567"/>
            <a:ext cx="3886200" cy="45720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8" name="Zástupný symbol pro datum 7"/>
          <p:cNvSpPr>
            <a:spLocks noGrp="1"/>
          </p:cNvSpPr>
          <p:nvPr>
            <p:ph type="dt" sz="half" idx="15"/>
          </p:nvPr>
        </p:nvSpPr>
        <p:spPr/>
        <p:txBody>
          <a:bodyPr rtlCol="0"/>
          <a:lstStyle/>
          <a:p>
            <a:fld id="{70D34CEB-575D-4D74-A5AC-341DDB00778C}" type="datetimeFigureOut">
              <a:rPr lang="cs-CZ" smtClean="0"/>
              <a:pPr/>
              <a:t>22.09.2020</a:t>
            </a:fld>
            <a:endParaRPr lang="cs-CZ"/>
          </a:p>
        </p:txBody>
      </p:sp>
      <p:sp>
        <p:nvSpPr>
          <p:cNvPr id="10" name="Zástupný symbol pro číslo snímku 9"/>
          <p:cNvSpPr>
            <a:spLocks noGrp="1"/>
          </p:cNvSpPr>
          <p:nvPr>
            <p:ph type="sldNum" sz="quarter" idx="16"/>
          </p:nvPr>
        </p:nvSpPr>
        <p:spPr/>
        <p:txBody>
          <a:bodyPr rtlCol="0"/>
          <a:lstStyle/>
          <a:p>
            <a:fld id="{397B1496-42D6-4B5F-A79F-B98546C00091}" type="slidenum">
              <a:rPr lang="cs-CZ" smtClean="0"/>
              <a:pPr/>
              <a:t>‹#›</a:t>
            </a:fld>
            <a:endParaRPr lang="cs-CZ"/>
          </a:p>
        </p:txBody>
      </p:sp>
      <p:sp>
        <p:nvSpPr>
          <p:cNvPr id="12" name="Zástupný symbol pro zápatí 11"/>
          <p:cNvSpPr>
            <a:spLocks noGrp="1"/>
          </p:cNvSpPr>
          <p:nvPr>
            <p:ph type="ftr" sz="quarter" idx="17"/>
          </p:nvPr>
        </p:nvSpPr>
        <p:spPr/>
        <p:txBody>
          <a:bodyPr rtlCol="0"/>
          <a:lstStyle/>
          <a:p>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33400" y="273050"/>
            <a:ext cx="8153400" cy="869950"/>
          </a:xfrm>
        </p:spPr>
        <p:txBody>
          <a:bodyPr anchor="ctr"/>
          <a:lstStyle>
            <a:lvl1pPr>
              <a:defRPr/>
            </a:lvl1pPr>
          </a:lstStyle>
          <a:p>
            <a:r>
              <a:rPr kumimoji="0" lang="cs-CZ"/>
              <a:t>Klepnutím lze upravit styl předlohy nadpisů.</a:t>
            </a:r>
            <a:endParaRPr kumimoji="0" lang="en-US"/>
          </a:p>
        </p:txBody>
      </p:sp>
      <p:sp>
        <p:nvSpPr>
          <p:cNvPr id="11" name="Zástupný symbol pro obsah 10"/>
          <p:cNvSpPr>
            <a:spLocks noGrp="1"/>
          </p:cNvSpPr>
          <p:nvPr>
            <p:ph sz="quarter" idx="2"/>
          </p:nvPr>
        </p:nvSpPr>
        <p:spPr>
          <a:xfrm>
            <a:off x="609600" y="2438400"/>
            <a:ext cx="3886200" cy="35814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3" name="Zástupný symbol pro obsah 12"/>
          <p:cNvSpPr>
            <a:spLocks noGrp="1"/>
          </p:cNvSpPr>
          <p:nvPr>
            <p:ph sz="quarter" idx="4"/>
          </p:nvPr>
        </p:nvSpPr>
        <p:spPr>
          <a:xfrm>
            <a:off x="4800600" y="2438400"/>
            <a:ext cx="3886200" cy="35814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0" name="Zástupný symbol pro datum 9"/>
          <p:cNvSpPr>
            <a:spLocks noGrp="1"/>
          </p:cNvSpPr>
          <p:nvPr>
            <p:ph type="dt" sz="half" idx="15"/>
          </p:nvPr>
        </p:nvSpPr>
        <p:spPr/>
        <p:txBody>
          <a:bodyPr rtlCol="0"/>
          <a:lstStyle/>
          <a:p>
            <a:fld id="{70D34CEB-575D-4D74-A5AC-341DDB00778C}" type="datetimeFigureOut">
              <a:rPr lang="cs-CZ" smtClean="0"/>
              <a:pPr/>
              <a:t>22.09.2020</a:t>
            </a:fld>
            <a:endParaRPr lang="cs-CZ"/>
          </a:p>
        </p:txBody>
      </p:sp>
      <p:sp>
        <p:nvSpPr>
          <p:cNvPr id="12" name="Zástupný symbol pro číslo snímku 11"/>
          <p:cNvSpPr>
            <a:spLocks noGrp="1"/>
          </p:cNvSpPr>
          <p:nvPr>
            <p:ph type="sldNum" sz="quarter" idx="16"/>
          </p:nvPr>
        </p:nvSpPr>
        <p:spPr/>
        <p:txBody>
          <a:bodyPr rtlCol="0"/>
          <a:lstStyle/>
          <a:p>
            <a:fld id="{397B1496-42D6-4B5F-A79F-B98546C00091}" type="slidenum">
              <a:rPr lang="cs-CZ" smtClean="0"/>
              <a:pPr/>
              <a:t>‹#›</a:t>
            </a:fld>
            <a:endParaRPr lang="cs-CZ"/>
          </a:p>
        </p:txBody>
      </p:sp>
      <p:sp>
        <p:nvSpPr>
          <p:cNvPr id="14" name="Zástupný symbol pro zápatí 13"/>
          <p:cNvSpPr>
            <a:spLocks noGrp="1"/>
          </p:cNvSpPr>
          <p:nvPr>
            <p:ph type="ftr" sz="quarter" idx="17"/>
          </p:nvPr>
        </p:nvSpPr>
        <p:spPr/>
        <p:txBody>
          <a:bodyPr rtlCol="0"/>
          <a:lstStyle/>
          <a:p>
            <a:endParaRPr lang="cs-CZ"/>
          </a:p>
        </p:txBody>
      </p:sp>
      <p:sp>
        <p:nvSpPr>
          <p:cNvPr id="16" name="Zástupný symbol pro text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cs-CZ"/>
              <a:t>Klepnutím lze upravit styly předlohy textu.</a:t>
            </a:r>
          </a:p>
        </p:txBody>
      </p:sp>
      <p:sp>
        <p:nvSpPr>
          <p:cNvPr id="15" name="Zástupný symbol pro text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cs-CZ"/>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datum 2"/>
          <p:cNvSpPr>
            <a:spLocks noGrp="1"/>
          </p:cNvSpPr>
          <p:nvPr>
            <p:ph type="dt" sz="half" idx="10"/>
          </p:nvPr>
        </p:nvSpPr>
        <p:spPr/>
        <p:txBody>
          <a:bodyPr/>
          <a:lstStyle/>
          <a:p>
            <a:fld id="{70D34CEB-575D-4D74-A5AC-341DDB00778C}" type="datetimeFigureOut">
              <a:rPr lang="cs-CZ" smtClean="0"/>
              <a:pPr/>
              <a:t>22.09.2020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lvl1pPr>
              <a:defRPr>
                <a:solidFill>
                  <a:srgbClr val="FFFFFF"/>
                </a:solidFill>
              </a:defRPr>
            </a:lvl1pPr>
          </a:lstStyle>
          <a:p>
            <a:fld id="{397B1496-42D6-4B5F-A79F-B98546C00091}"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0D34CEB-575D-4D74-A5AC-341DDB00778C}" type="datetimeFigureOut">
              <a:rPr lang="cs-CZ" smtClean="0"/>
              <a:pPr/>
              <a:t>22.09.2020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0" y="6248400"/>
            <a:ext cx="533400" cy="381000"/>
          </a:xfrm>
        </p:spPr>
        <p:txBody>
          <a:bodyPr/>
          <a:lstStyle>
            <a:lvl1pPr>
              <a:defRPr>
                <a:solidFill>
                  <a:schemeClr val="tx2"/>
                </a:solidFill>
              </a:defRPr>
            </a:lvl1pPr>
          </a:lstStyle>
          <a:p>
            <a:fld id="{397B1496-42D6-4B5F-A79F-B98546C0009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0" y="273050"/>
            <a:ext cx="8077200" cy="869950"/>
          </a:xfrm>
        </p:spPr>
        <p:txBody>
          <a:bodyPr anchor="ctr"/>
          <a:lstStyle>
            <a:lvl1pPr algn="l">
              <a:buNone/>
              <a:defRPr sz="4400" b="0"/>
            </a:lvl1pPr>
          </a:lstStyle>
          <a:p>
            <a:r>
              <a:rPr kumimoji="0" lang="cs-CZ"/>
              <a:t>Klepnutím lze upravit styl předlohy nadpisů.</a:t>
            </a:r>
            <a:endParaRPr kumimoji="0" lang="en-US"/>
          </a:p>
        </p:txBody>
      </p:sp>
      <p:sp>
        <p:nvSpPr>
          <p:cNvPr id="5" name="Zástupný symbol pro datum 4"/>
          <p:cNvSpPr>
            <a:spLocks noGrp="1"/>
          </p:cNvSpPr>
          <p:nvPr>
            <p:ph type="dt" sz="half" idx="10"/>
          </p:nvPr>
        </p:nvSpPr>
        <p:spPr/>
        <p:txBody>
          <a:bodyPr/>
          <a:lstStyle/>
          <a:p>
            <a:fld id="{70D34CEB-575D-4D74-A5AC-341DDB00778C}" type="datetimeFigureOut">
              <a:rPr lang="cs-CZ" smtClean="0"/>
              <a:pPr/>
              <a:t>22.09.2020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lvl1pPr>
              <a:defRPr>
                <a:solidFill>
                  <a:srgbClr val="FFFFFF"/>
                </a:solidFill>
              </a:defRPr>
            </a:lvl1pPr>
          </a:lstStyle>
          <a:p>
            <a:fld id="{397B1496-42D6-4B5F-A79F-B98546C00091}" type="slidenum">
              <a:rPr lang="cs-CZ" smtClean="0"/>
              <a:pPr/>
              <a:t>‹#›</a:t>
            </a:fld>
            <a:endParaRPr lang="cs-CZ"/>
          </a:p>
        </p:txBody>
      </p:sp>
      <p:sp>
        <p:nvSpPr>
          <p:cNvPr id="3" name="Zástupný symbol pro text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cs-CZ"/>
              <a:t>Klepnutím lze upravit styly předlohy textu.</a:t>
            </a:r>
          </a:p>
        </p:txBody>
      </p:sp>
      <p:sp>
        <p:nvSpPr>
          <p:cNvPr id="9" name="Zástupný symbol pro obsah 8"/>
          <p:cNvSpPr>
            <a:spLocks noGrp="1"/>
          </p:cNvSpPr>
          <p:nvPr>
            <p:ph sz="quarter" idx="1"/>
          </p:nvPr>
        </p:nvSpPr>
        <p:spPr>
          <a:xfrm>
            <a:off x="2362200" y="1752600"/>
            <a:ext cx="6400800" cy="44196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3">
        <a:schemeClr val="bg2"/>
      </p:bgRef>
    </p:bg>
    <p:spTree>
      <p:nvGrpSpPr>
        <p:cNvPr id="1" name=""/>
        <p:cNvGrpSpPr/>
        <p:nvPr/>
      </p:nvGrpSpPr>
      <p:grpSpPr>
        <a:xfrm>
          <a:off x="0" y="0"/>
          <a:ext cx="0" cy="0"/>
          <a:chOff x="0" y="0"/>
          <a:chExt cx="0" cy="0"/>
        </a:xfrm>
      </p:grpSpPr>
      <p:sp>
        <p:nvSpPr>
          <p:cNvPr id="4" name="Zástupný symbol pro text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a:t>Klepnutím lze upravit styly předlohy textu.</a:t>
            </a:r>
          </a:p>
        </p:txBody>
      </p:sp>
      <p:sp>
        <p:nvSpPr>
          <p:cNvPr id="8" name="Obdélník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cs-CZ"/>
              <a:t>Klepnutím lze upravit styl předlohy nadpisů.</a:t>
            </a:r>
            <a:endParaRPr kumimoji="0" lang="en-US"/>
          </a:p>
        </p:txBody>
      </p:sp>
      <p:sp>
        <p:nvSpPr>
          <p:cNvPr id="11" name="Obdélník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Zástupný symbol pro datum 11"/>
          <p:cNvSpPr>
            <a:spLocks noGrp="1"/>
          </p:cNvSpPr>
          <p:nvPr>
            <p:ph type="dt" sz="half" idx="10"/>
          </p:nvPr>
        </p:nvSpPr>
        <p:spPr>
          <a:xfrm>
            <a:off x="6248400" y="6248400"/>
            <a:ext cx="2667000" cy="365125"/>
          </a:xfrm>
        </p:spPr>
        <p:txBody>
          <a:bodyPr rtlCol="0"/>
          <a:lstStyle/>
          <a:p>
            <a:fld id="{70D34CEB-575D-4D74-A5AC-341DDB00778C}" type="datetimeFigureOut">
              <a:rPr lang="cs-CZ" smtClean="0"/>
              <a:pPr/>
              <a:t>22.09.2020</a:t>
            </a:fld>
            <a:endParaRPr lang="cs-CZ"/>
          </a:p>
        </p:txBody>
      </p:sp>
      <p:sp>
        <p:nvSpPr>
          <p:cNvPr id="13" name="Zástupný symbol pro číslo snímku 12"/>
          <p:cNvSpPr>
            <a:spLocks noGrp="1"/>
          </p:cNvSpPr>
          <p:nvPr>
            <p:ph type="sldNum" sz="quarter" idx="11"/>
          </p:nvPr>
        </p:nvSpPr>
        <p:spPr>
          <a:xfrm>
            <a:off x="0" y="4667249"/>
            <a:ext cx="1447800" cy="663578"/>
          </a:xfrm>
        </p:spPr>
        <p:txBody>
          <a:bodyPr rtlCol="0"/>
          <a:lstStyle>
            <a:lvl1pPr>
              <a:defRPr sz="2800"/>
            </a:lvl1pPr>
          </a:lstStyle>
          <a:p>
            <a:fld id="{397B1496-42D6-4B5F-A79F-B98546C00091}" type="slidenum">
              <a:rPr lang="cs-CZ" smtClean="0"/>
              <a:pPr/>
              <a:t>‹#›</a:t>
            </a:fld>
            <a:endParaRPr lang="cs-CZ"/>
          </a:p>
        </p:txBody>
      </p:sp>
      <p:sp>
        <p:nvSpPr>
          <p:cNvPr id="14" name="Zástupný symbol pro zápatí 13"/>
          <p:cNvSpPr>
            <a:spLocks noGrp="1"/>
          </p:cNvSpPr>
          <p:nvPr>
            <p:ph type="ftr" sz="quarter" idx="12"/>
          </p:nvPr>
        </p:nvSpPr>
        <p:spPr>
          <a:xfrm>
            <a:off x="1600200" y="6248206"/>
            <a:ext cx="4572000" cy="365125"/>
          </a:xfrm>
        </p:spPr>
        <p:txBody>
          <a:bodyPr rtlCol="0"/>
          <a:lstStyle/>
          <a:p>
            <a:endParaRPr lang="cs-CZ"/>
          </a:p>
        </p:txBody>
      </p:sp>
      <p:sp>
        <p:nvSpPr>
          <p:cNvPr id="3" name="Zástupný symbol pro obrázek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cs-CZ"/>
              <a:t>Klepnutím na ikonu přidáte obrázek.</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Zástupný symbol pro nadpis 21"/>
          <p:cNvSpPr>
            <a:spLocks noGrp="1"/>
          </p:cNvSpPr>
          <p:nvPr>
            <p:ph type="title"/>
          </p:nvPr>
        </p:nvSpPr>
        <p:spPr>
          <a:xfrm>
            <a:off x="609600" y="228600"/>
            <a:ext cx="8153400" cy="990600"/>
          </a:xfrm>
          <a:prstGeom prst="rect">
            <a:avLst/>
          </a:prstGeom>
        </p:spPr>
        <p:txBody>
          <a:bodyPr vert="horz" anchor="ctr">
            <a:normAutofit/>
          </a:bodyPr>
          <a:lstStyle/>
          <a:p>
            <a:r>
              <a:rPr kumimoji="0" lang="cs-CZ"/>
              <a:t>Klepnutím lze upravit styl předlohy nadpisů.</a:t>
            </a:r>
            <a:endParaRPr kumimoji="0" lang="en-US"/>
          </a:p>
        </p:txBody>
      </p:sp>
      <p:sp>
        <p:nvSpPr>
          <p:cNvPr id="13" name="Zástupný symbol pro text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cs-CZ"/>
              <a:t>Klepnutím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4" name="Zástupný symbol pro datum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70D34CEB-575D-4D74-A5AC-341DDB00778C}" type="datetimeFigureOut">
              <a:rPr lang="cs-CZ" smtClean="0"/>
              <a:pPr/>
              <a:t>22.09.2020</a:t>
            </a:fld>
            <a:endParaRPr lang="cs-CZ"/>
          </a:p>
        </p:txBody>
      </p:sp>
      <p:sp>
        <p:nvSpPr>
          <p:cNvPr id="3" name="Zástupný symbol pro zápatí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cs-CZ"/>
          </a:p>
        </p:txBody>
      </p:sp>
      <p:sp>
        <p:nvSpPr>
          <p:cNvPr id="7" name="Obdélník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397B1496-42D6-4B5F-A79F-B98546C0009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a:t>HYGIENICKÝ A EPIDEMIOLOGICKÝ REŽIM NA PRACOVIŠTÍCH INTENZIVNÍ MEDICÍNY</a:t>
            </a:r>
          </a:p>
        </p:txBody>
      </p:sp>
      <p:sp>
        <p:nvSpPr>
          <p:cNvPr id="3" name="Podnadpis 2"/>
          <p:cNvSpPr>
            <a:spLocks noGrp="1"/>
          </p:cNvSpPr>
          <p:nvPr>
            <p:ph type="subTitle" idx="1"/>
          </p:nvPr>
        </p:nvSpPr>
        <p:spPr/>
        <p:txBody>
          <a:bodyPr/>
          <a:lstStyle/>
          <a:p>
            <a:r>
              <a:rPr lang="cs-CZ" dirty="0"/>
              <a:t>PhDr. Markéta Školoudová</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DĚLENÍ NOZOKOMIÁLNÍCH NÁKAZ</a:t>
            </a:r>
          </a:p>
        </p:txBody>
      </p:sp>
      <p:sp>
        <p:nvSpPr>
          <p:cNvPr id="3" name="Zástupný symbol pro obsah 2"/>
          <p:cNvSpPr>
            <a:spLocks noGrp="1"/>
          </p:cNvSpPr>
          <p:nvPr>
            <p:ph sz="quarter" idx="1"/>
          </p:nvPr>
        </p:nvSpPr>
        <p:spPr/>
        <p:txBody>
          <a:bodyPr>
            <a:normAutofit fontScale="92500" lnSpcReduction="10000"/>
          </a:bodyPr>
          <a:lstStyle/>
          <a:p>
            <a:pPr>
              <a:buNone/>
            </a:pPr>
            <a:r>
              <a:rPr lang="cs-CZ" b="1" dirty="0"/>
              <a:t>Endogenní nozokomiální nákazy </a:t>
            </a:r>
          </a:p>
          <a:p>
            <a:r>
              <a:rPr lang="cs-CZ" dirty="0"/>
              <a:t>Vznikají zavlečením vlastního infekčního agens z kolonizovaného místa do jiného systému (rána, krev, serózní dutina apod.). </a:t>
            </a:r>
          </a:p>
          <a:p>
            <a:r>
              <a:rPr lang="cs-CZ" dirty="0"/>
              <a:t>Infekce způsobená celkovým oslabením organismu, např. po imunosupresivní léčbě či ozáření. Etiologickým agens je pacientova vlastní mikroflóra, která je za normálních okolností nepatogenní. Endogenní infekce nevyžadují protiepidemická opatření, nejsou nakažlivé, nemají inkubační dobu, a proto nevzniká proti jejich původci imunita.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DĚLENÍ NOZOKOMIÁLNÍCH NÁKAZ</a:t>
            </a:r>
          </a:p>
        </p:txBody>
      </p:sp>
      <p:sp>
        <p:nvSpPr>
          <p:cNvPr id="3" name="Zástupný symbol pro obsah 2"/>
          <p:cNvSpPr>
            <a:spLocks noGrp="1"/>
          </p:cNvSpPr>
          <p:nvPr>
            <p:ph sz="quarter" idx="1"/>
          </p:nvPr>
        </p:nvSpPr>
        <p:spPr/>
        <p:txBody>
          <a:bodyPr/>
          <a:lstStyle/>
          <a:p>
            <a:pPr>
              <a:buNone/>
            </a:pPr>
            <a:r>
              <a:rPr lang="cs-CZ" b="1" dirty="0"/>
              <a:t>Exogenní nozokomiální nákazy</a:t>
            </a:r>
          </a:p>
          <a:p>
            <a:r>
              <a:rPr lang="cs-CZ" dirty="0"/>
              <a:t>Vznikají zanesením infekčního agens do organizmu z vnějšího prostředí. </a:t>
            </a:r>
          </a:p>
          <a:p>
            <a:r>
              <a:rPr lang="cs-CZ" dirty="0"/>
              <a:t>Může se tak stát stykem s mikroflórou obsaženou             v moči, stolici, sputu, krvi, slinách, hnisu, vaginálním či spojivkovém sekretu apod., např. zdravotnického personálu při vlastním onemocnění, jiného pacienta či návštěvníků zdravotnického zařízení .</a:t>
            </a:r>
            <a:endParaRPr lang="cs-CZ"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dirty="0"/>
              <a:t>CHARAKTERISTIKA EPIDEMICKÉHO PROCESU </a:t>
            </a:r>
          </a:p>
        </p:txBody>
      </p:sp>
      <p:sp>
        <p:nvSpPr>
          <p:cNvPr id="3" name="Zástupný symbol pro obsah 2"/>
          <p:cNvSpPr>
            <a:spLocks noGrp="1"/>
          </p:cNvSpPr>
          <p:nvPr>
            <p:ph sz="quarter" idx="1"/>
          </p:nvPr>
        </p:nvSpPr>
        <p:spPr/>
        <p:txBody>
          <a:bodyPr/>
          <a:lstStyle/>
          <a:p>
            <a:pPr>
              <a:buNone/>
            </a:pPr>
            <a:r>
              <a:rPr lang="cs-CZ" dirty="0"/>
              <a:t>Šíření NN je charakterizováno 3 aspekty:</a:t>
            </a:r>
          </a:p>
          <a:p>
            <a:r>
              <a:rPr lang="cs-CZ" dirty="0"/>
              <a:t>existencí zdroje původce nákazy </a:t>
            </a:r>
          </a:p>
          <a:p>
            <a:r>
              <a:rPr lang="cs-CZ" dirty="0"/>
              <a:t>uskutečněním přenosu původce nákazy </a:t>
            </a:r>
          </a:p>
          <a:p>
            <a:r>
              <a:rPr lang="es-ES" dirty="0"/>
              <a:t>přítomností vnímavého jedince (pacienta) </a:t>
            </a:r>
          </a:p>
          <a:p>
            <a:pPr>
              <a:buNone/>
            </a:pP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CHARAKTERISTIKA EPIDEMICKÉHO PROCESU </a:t>
            </a:r>
          </a:p>
        </p:txBody>
      </p:sp>
      <p:sp>
        <p:nvSpPr>
          <p:cNvPr id="3" name="Zástupný symbol pro obsah 2"/>
          <p:cNvSpPr>
            <a:spLocks noGrp="1"/>
          </p:cNvSpPr>
          <p:nvPr>
            <p:ph sz="quarter" idx="1"/>
          </p:nvPr>
        </p:nvSpPr>
        <p:spPr/>
        <p:txBody>
          <a:bodyPr>
            <a:normAutofit fontScale="77500" lnSpcReduction="20000"/>
          </a:bodyPr>
          <a:lstStyle/>
          <a:p>
            <a:pPr>
              <a:buNone/>
            </a:pPr>
            <a:r>
              <a:rPr lang="cs-CZ" b="1" dirty="0"/>
              <a:t>Zdroj původce nákazy </a:t>
            </a:r>
          </a:p>
          <a:p>
            <a:r>
              <a:rPr lang="cs-CZ" dirty="0"/>
              <a:t>Pacienti, zdravotnický personál, návštěvníci či jiné osoby. </a:t>
            </a:r>
          </a:p>
          <a:p>
            <a:r>
              <a:rPr lang="cs-CZ" dirty="0"/>
              <a:t>Původcem nákazy u pacienta bývá buď jeho vlastní mikroflóra, která za určitých okolností aktivuje infekční proces v organizmu (endogenní nákaza). </a:t>
            </a:r>
          </a:p>
          <a:p>
            <a:r>
              <a:rPr lang="cs-CZ" dirty="0"/>
              <a:t>Zdrojem může být i jiný pacient, jehož mikroflóra je obsažena ve slinách, na rukou, v kapénkách vzduchu, v kontaminovaném prachu, na předmětech běžné potřeby, na nástrojích a pomůckách k vyšetřování, na obvazovém materiálu, v moči, ve stolici, v krvi, ve sputu, ve vaginálním či spojivkovém sekretu (exogenní nákaza). </a:t>
            </a:r>
          </a:p>
          <a:p>
            <a:r>
              <a:rPr lang="cs-CZ" dirty="0"/>
              <a:t>Zdrojem nákazy může být i zdravotnický personál v případě vlastního onemocnění, neméně závažným zdrojem může být i návštěvník. </a:t>
            </a:r>
          </a:p>
          <a:p>
            <a:r>
              <a:rPr lang="cs-CZ" dirty="0"/>
              <a:t>Existují dvě možnosti nákazy, manifestní forma a nosičství.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CHARAKTERISTIKA EPIDEMICKÉHO PROCESU </a:t>
            </a:r>
          </a:p>
        </p:txBody>
      </p:sp>
      <p:sp>
        <p:nvSpPr>
          <p:cNvPr id="3" name="Zástupný symbol pro obsah 2"/>
          <p:cNvSpPr>
            <a:spLocks noGrp="1"/>
          </p:cNvSpPr>
          <p:nvPr>
            <p:ph sz="quarter" idx="1"/>
          </p:nvPr>
        </p:nvSpPr>
        <p:spPr/>
        <p:txBody>
          <a:bodyPr>
            <a:noAutofit/>
          </a:bodyPr>
          <a:lstStyle/>
          <a:p>
            <a:pPr>
              <a:buNone/>
            </a:pPr>
            <a:r>
              <a:rPr lang="cs-CZ" sz="2400" b="1" dirty="0"/>
              <a:t>Přenos původce nákazy </a:t>
            </a:r>
          </a:p>
          <a:p>
            <a:r>
              <a:rPr lang="cs-CZ" sz="2400" dirty="0"/>
              <a:t>Jde o přenos infekčního agens ze zdroje nákazy na vnímavého hostitele. </a:t>
            </a:r>
          </a:p>
          <a:p>
            <a:r>
              <a:rPr lang="cs-CZ" sz="2400" dirty="0"/>
              <a:t>Cesta přenosu je závislá na místě orgánu, v němž probíhá infekční proces, na bráně výstupu infekce ze zdroje a na bráně vstupu do vnímavého jedince. </a:t>
            </a:r>
          </a:p>
          <a:p>
            <a:r>
              <a:rPr lang="cs-CZ" sz="2400" dirty="0"/>
              <a:t>Bránami vstupu jsou tři velké epiteliální povrchy (kůže, sliznice respiračního traktu a alimentární ústrojí) a dva menší povrchy (spojivky a urogenitální trakt). </a:t>
            </a:r>
          </a:p>
          <a:p>
            <a:r>
              <a:rPr lang="cs-CZ" sz="2400" dirty="0"/>
              <a:t>Přenos infekčního agens ze zdroje na vnímavého jedince je dvojí: přímý a nepřímý.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CHARAKTERISTIKA EPIDEMICKÉHO PROCESU </a:t>
            </a:r>
          </a:p>
        </p:txBody>
      </p:sp>
      <p:sp>
        <p:nvSpPr>
          <p:cNvPr id="3" name="Zástupný symbol pro obsah 2"/>
          <p:cNvSpPr>
            <a:spLocks noGrp="1"/>
          </p:cNvSpPr>
          <p:nvPr>
            <p:ph sz="quarter" idx="1"/>
          </p:nvPr>
        </p:nvSpPr>
        <p:spPr/>
        <p:txBody>
          <a:bodyPr>
            <a:noAutofit/>
          </a:bodyPr>
          <a:lstStyle/>
          <a:p>
            <a:r>
              <a:rPr lang="cs-CZ" sz="2000" b="1" dirty="0"/>
              <a:t>Přímý</a:t>
            </a:r>
            <a:r>
              <a:rPr lang="cs-CZ" sz="2000" dirty="0"/>
              <a:t> - přítomnost zdroje nákazy a vnímavého jedince, přičemž k přenosu dochází kontaktem {dotek (důležitou roli hraje i kontakt mikrobiálně kontaminovaných rukou zdravotnického personálu), polibek, sexuální styk}. U novorozenců jsou významné neonatální oční infekce vzniklé přímým stykem se sliznicí vagíny během porodu. Nelze zapomenout ani na kapénkovou infekci. </a:t>
            </a:r>
          </a:p>
          <a:p>
            <a:r>
              <a:rPr lang="cs-CZ" sz="2000" b="1" dirty="0"/>
              <a:t>Nepřímý </a:t>
            </a:r>
            <a:r>
              <a:rPr lang="cs-CZ" sz="2000" dirty="0"/>
              <a:t>přenos je charakterizován nepřítomností zdroje nákazy při přenosu infekčního agens na vnímavý organismus. Pravděpodobnost tohoto způsobu přenosu závisí na dvou faktorech: na schopnosti mikroorganismu </a:t>
            </a:r>
            <a:r>
              <a:rPr lang="cs-CZ" sz="2000" b="1" dirty="0"/>
              <a:t>přežít </a:t>
            </a:r>
            <a:r>
              <a:rPr lang="cs-CZ" sz="2000" dirty="0"/>
              <a:t>dostatečně dlouhou dobu mimo tělo hostitele a </a:t>
            </a:r>
            <a:r>
              <a:rPr lang="cs-CZ" sz="2000" b="1" dirty="0"/>
              <a:t>neexistenci</a:t>
            </a:r>
            <a:r>
              <a:rPr lang="cs-CZ" sz="2000" dirty="0"/>
              <a:t> vhodného prostředku přenosu, v němž dojde k pomnožení etiologického agens                    a s jehož pomocí je přenesen původce nákazy na vnímavého hostitele. Prostředky přenosu mohou být kontaminované předměty, léky, potraviny, kontaminovaný vzduch, vektory (mouchy, komáři, mravenci). </a:t>
            </a:r>
          </a:p>
          <a:p>
            <a:endParaRPr lang="cs-CZ"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CHARAKTERISTIKA EPIDEMICKÉHO PROCESU </a:t>
            </a:r>
          </a:p>
        </p:txBody>
      </p:sp>
      <p:sp>
        <p:nvSpPr>
          <p:cNvPr id="3" name="Zástupný symbol pro obsah 2"/>
          <p:cNvSpPr>
            <a:spLocks noGrp="1"/>
          </p:cNvSpPr>
          <p:nvPr>
            <p:ph sz="quarter" idx="1"/>
          </p:nvPr>
        </p:nvSpPr>
        <p:spPr/>
        <p:txBody>
          <a:bodyPr>
            <a:normAutofit fontScale="92500" lnSpcReduction="10000"/>
          </a:bodyPr>
          <a:lstStyle/>
          <a:p>
            <a:pPr>
              <a:buNone/>
            </a:pPr>
            <a:r>
              <a:rPr lang="cs-CZ" b="1" dirty="0"/>
              <a:t>Vnímavý jedinec</a:t>
            </a:r>
          </a:p>
          <a:p>
            <a:r>
              <a:rPr lang="cs-CZ" b="1" dirty="0"/>
              <a:t> </a:t>
            </a:r>
            <a:r>
              <a:rPr lang="cs-CZ" sz="2400" dirty="0"/>
              <a:t>Vnímavost člověka k různým infekcím je odstupňována a pohybuje se mezi absolutní vnímavostí a absolutní odolností. </a:t>
            </a:r>
          </a:p>
          <a:p>
            <a:r>
              <a:rPr lang="cs-CZ" sz="2400" dirty="0"/>
              <a:t>Nespecifická resistence spočívá ve vrozených obranných faktorech hostitele, jednak fyzikálních (mechanické bariéry, nepoškozená sliznice, kůže), jednak biochemických (pH žaludku), ale i genetických, hormonálních a buněčných. </a:t>
            </a:r>
          </a:p>
          <a:p>
            <a:r>
              <a:rPr lang="cs-CZ" sz="2400" dirty="0"/>
              <a:t>Přirozená imunita zahrnuje pochody, které nejsou ovlivněny předchozím stykem s infekčním agens a mohou tedy fungovat samostatně.</a:t>
            </a:r>
          </a:p>
          <a:p>
            <a:r>
              <a:rPr lang="cs-CZ" sz="2400" dirty="0"/>
              <a:t>Získaná imunita je podmíněna předchozím stykem s infekčním agens nebo jinými antigeny.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NEJČASTĚJŠÍ PŮVODCI NN</a:t>
            </a:r>
          </a:p>
        </p:txBody>
      </p:sp>
      <p:sp>
        <p:nvSpPr>
          <p:cNvPr id="3" name="Zástupný symbol pro obsah 2"/>
          <p:cNvSpPr>
            <a:spLocks noGrp="1"/>
          </p:cNvSpPr>
          <p:nvPr>
            <p:ph sz="quarter" idx="1"/>
          </p:nvPr>
        </p:nvSpPr>
        <p:spPr/>
        <p:txBody>
          <a:bodyPr/>
          <a:lstStyle/>
          <a:p>
            <a:pPr>
              <a:buNone/>
            </a:pPr>
            <a:r>
              <a:rPr lang="cs-CZ" sz="2400" dirty="0"/>
              <a:t>Mezi nejčastější původce nozokomiálních nákaz patří stafylokoky, </a:t>
            </a:r>
          </a:p>
          <a:p>
            <a:pPr>
              <a:buNone/>
            </a:pPr>
            <a:r>
              <a:rPr lang="cs-CZ" sz="2400" dirty="0"/>
              <a:t>streptokoky, </a:t>
            </a:r>
            <a:r>
              <a:rPr lang="cs-CZ" sz="2400" dirty="0" err="1"/>
              <a:t>enterobakterie</a:t>
            </a:r>
            <a:r>
              <a:rPr lang="cs-CZ" sz="2400" dirty="0"/>
              <a:t>, </a:t>
            </a:r>
            <a:r>
              <a:rPr lang="cs-CZ" sz="2400" dirty="0" err="1"/>
              <a:t>pseudomonády</a:t>
            </a:r>
            <a:r>
              <a:rPr lang="cs-CZ" sz="2400" dirty="0"/>
              <a:t>, </a:t>
            </a:r>
            <a:r>
              <a:rPr lang="cs-CZ" sz="2400" dirty="0" err="1"/>
              <a:t>sporulující</a:t>
            </a:r>
            <a:r>
              <a:rPr lang="cs-CZ" sz="2400" dirty="0"/>
              <a:t> i </a:t>
            </a:r>
          </a:p>
          <a:p>
            <a:pPr>
              <a:buNone/>
            </a:pPr>
            <a:r>
              <a:rPr lang="cs-CZ" sz="2400" dirty="0" err="1"/>
              <a:t>nesporulující</a:t>
            </a:r>
            <a:r>
              <a:rPr lang="cs-CZ" sz="2400" dirty="0"/>
              <a:t> anaerobní bakterie. U vysoce vnímavých jedinců </a:t>
            </a:r>
          </a:p>
          <a:p>
            <a:pPr>
              <a:buNone/>
            </a:pPr>
            <a:r>
              <a:rPr lang="cs-CZ" sz="2400" dirty="0"/>
              <a:t>mohou působit i další bakterie, např. </a:t>
            </a:r>
            <a:r>
              <a:rPr lang="cs-CZ" sz="2400" dirty="0" err="1"/>
              <a:t>branhamelly</a:t>
            </a:r>
            <a:r>
              <a:rPr lang="cs-CZ" sz="2400" dirty="0"/>
              <a:t>, aerobní </a:t>
            </a:r>
          </a:p>
          <a:p>
            <a:pPr>
              <a:buNone/>
            </a:pPr>
            <a:r>
              <a:rPr lang="cs-CZ" sz="2400" dirty="0" err="1"/>
              <a:t>grampozitivní</a:t>
            </a:r>
            <a:r>
              <a:rPr lang="cs-CZ" sz="2400" dirty="0"/>
              <a:t> tyčinky, </a:t>
            </a:r>
            <a:r>
              <a:rPr lang="cs-CZ" sz="2400" dirty="0" err="1"/>
              <a:t>legionelly</a:t>
            </a:r>
            <a:r>
              <a:rPr lang="cs-CZ" sz="2400" dirty="0"/>
              <a:t>, </a:t>
            </a:r>
            <a:r>
              <a:rPr lang="cs-CZ" sz="2400" dirty="0" err="1"/>
              <a:t>kampylobakterie</a:t>
            </a:r>
            <a:r>
              <a:rPr lang="cs-CZ" sz="2400" dirty="0"/>
              <a:t>, mykobakterie </a:t>
            </a:r>
          </a:p>
          <a:p>
            <a:pPr>
              <a:buNone/>
            </a:pPr>
            <a:r>
              <a:rPr lang="cs-CZ" sz="2400" dirty="0"/>
              <a:t>a </a:t>
            </a:r>
            <a:r>
              <a:rPr lang="cs-CZ" sz="2400" dirty="0" err="1"/>
              <a:t>nocardie</a:t>
            </a:r>
            <a:r>
              <a:rPr lang="cs-CZ" sz="2400" dirty="0"/>
              <a:t>.</a:t>
            </a:r>
          </a:p>
          <a:p>
            <a:r>
              <a:rPr lang="cs-CZ" sz="2400" b="1" dirty="0"/>
              <a:t>STAFYLOKOKY</a:t>
            </a:r>
            <a:r>
              <a:rPr lang="cs-CZ" sz="2400" dirty="0"/>
              <a:t> St. </a:t>
            </a:r>
            <a:r>
              <a:rPr lang="cs-CZ" sz="2400" dirty="0" err="1"/>
              <a:t>Aureuse</a:t>
            </a:r>
            <a:r>
              <a:rPr lang="cs-CZ" sz="2400" dirty="0"/>
              <a:t>, </a:t>
            </a:r>
            <a:r>
              <a:rPr lang="cs-CZ" sz="2400" dirty="0" err="1"/>
              <a:t>St.Epidermidis</a:t>
            </a:r>
            <a:r>
              <a:rPr lang="cs-CZ" sz="2400" dirty="0"/>
              <a:t>, jejich incidence v posledních 20 letech klesla, ale stále jsou pokládány za bakterie prvořadé důležité – nacházejí se na normální lidské kůži a sliznici a jsou schopné přežít do 25°.</a:t>
            </a:r>
          </a:p>
          <a:p>
            <a:pPr>
              <a:buNone/>
            </a:pPr>
            <a:endParaRPr lang="cs-CZ"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NEJČASTĚJŠÍ PŮVODCI NN</a:t>
            </a:r>
          </a:p>
        </p:txBody>
      </p:sp>
      <p:sp>
        <p:nvSpPr>
          <p:cNvPr id="3" name="Zástupný symbol pro obsah 2"/>
          <p:cNvSpPr>
            <a:spLocks noGrp="1"/>
          </p:cNvSpPr>
          <p:nvPr>
            <p:ph sz="quarter" idx="1"/>
          </p:nvPr>
        </p:nvSpPr>
        <p:spPr>
          <a:xfrm>
            <a:off x="612648" y="1600200"/>
            <a:ext cx="8351840" cy="4495800"/>
          </a:xfrm>
        </p:spPr>
        <p:txBody>
          <a:bodyPr>
            <a:normAutofit/>
          </a:bodyPr>
          <a:lstStyle/>
          <a:p>
            <a:r>
              <a:rPr lang="cs-CZ" sz="2400" b="1" dirty="0"/>
              <a:t>STREPTOKOKY –</a:t>
            </a:r>
            <a:r>
              <a:rPr lang="cs-CZ" sz="2400" dirty="0"/>
              <a:t> gram pozitivní koky, (skupiny A,B,C,D, enterokoky, </a:t>
            </a:r>
            <a:r>
              <a:rPr lang="cs-CZ" sz="2400" dirty="0" err="1"/>
              <a:t>Streptococcus</a:t>
            </a:r>
            <a:r>
              <a:rPr lang="cs-CZ" sz="2400" dirty="0"/>
              <a:t> </a:t>
            </a:r>
            <a:r>
              <a:rPr lang="cs-CZ" sz="2400" dirty="0" err="1"/>
              <a:t>pneumoniae</a:t>
            </a:r>
            <a:r>
              <a:rPr lang="cs-CZ" sz="2400" dirty="0"/>
              <a:t>)</a:t>
            </a:r>
          </a:p>
          <a:p>
            <a:pPr>
              <a:buNone/>
            </a:pPr>
            <a:r>
              <a:rPr lang="cs-CZ" sz="2400" dirty="0"/>
              <a:t>   A – pyogenní str. (revmatická horečka, </a:t>
            </a:r>
            <a:r>
              <a:rPr lang="cs-CZ" sz="2400" dirty="0" err="1"/>
              <a:t>faringitida</a:t>
            </a:r>
            <a:r>
              <a:rPr lang="cs-CZ" sz="2400" dirty="0"/>
              <a:t>, glomerulonefritida) B -  </a:t>
            </a:r>
            <a:r>
              <a:rPr lang="cs-CZ" sz="2400" dirty="0" err="1"/>
              <a:t>Streptococcus</a:t>
            </a:r>
            <a:r>
              <a:rPr lang="cs-CZ" sz="2400" dirty="0"/>
              <a:t> </a:t>
            </a:r>
            <a:r>
              <a:rPr lang="cs-CZ" sz="2400" dirty="0" err="1"/>
              <a:t>agalactiae</a:t>
            </a:r>
            <a:r>
              <a:rPr lang="cs-CZ" sz="2400" dirty="0"/>
              <a:t> – porodnictví,  atd.</a:t>
            </a:r>
          </a:p>
          <a:p>
            <a:r>
              <a:rPr lang="cs-CZ" sz="2400" b="1" dirty="0"/>
              <a:t>GRAMNEGATIVNÍ TYČINKY </a:t>
            </a:r>
            <a:r>
              <a:rPr lang="cs-CZ" sz="2400" dirty="0"/>
              <a:t>-  podílejí se na více než 60% vzniku nozokomiálních nákaz prakticky na celém světě. Jednou z nejdůležitějších bakterií je E-coli. Další častí původci jsou Salmonela</a:t>
            </a:r>
            <a:r>
              <a:rPr lang="cs-CZ" dirty="0"/>
              <a:t>, </a:t>
            </a:r>
            <a:r>
              <a:rPr lang="cs-CZ" sz="2400" dirty="0" err="1"/>
              <a:t>Shigela</a:t>
            </a:r>
            <a:r>
              <a:rPr lang="cs-CZ" sz="2400" dirty="0"/>
              <a:t>, </a:t>
            </a:r>
            <a:r>
              <a:rPr lang="cs-CZ" sz="2400" dirty="0" err="1"/>
              <a:t>Klebsiella</a:t>
            </a:r>
            <a:r>
              <a:rPr lang="cs-CZ" sz="2400" dirty="0"/>
              <a:t>, </a:t>
            </a:r>
            <a:r>
              <a:rPr lang="cs-CZ" sz="2400" dirty="0" err="1"/>
              <a:t>Enterobakter</a:t>
            </a:r>
            <a:r>
              <a:rPr lang="cs-CZ" sz="2400" dirty="0"/>
              <a:t>, </a:t>
            </a:r>
            <a:r>
              <a:rPr lang="cs-CZ" sz="2400" dirty="0" err="1"/>
              <a:t>Pseudomonas</a:t>
            </a:r>
            <a:r>
              <a:rPr lang="cs-CZ" sz="2400" dirty="0"/>
              <a:t> atd.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NEJČASTĚJŠÍ PŮVODCI NN</a:t>
            </a:r>
          </a:p>
        </p:txBody>
      </p:sp>
      <p:sp>
        <p:nvSpPr>
          <p:cNvPr id="3" name="Zástupný symbol pro obsah 2"/>
          <p:cNvSpPr>
            <a:spLocks noGrp="1"/>
          </p:cNvSpPr>
          <p:nvPr>
            <p:ph sz="quarter" idx="1"/>
          </p:nvPr>
        </p:nvSpPr>
        <p:spPr/>
        <p:txBody>
          <a:bodyPr>
            <a:noAutofit/>
          </a:bodyPr>
          <a:lstStyle/>
          <a:p>
            <a:r>
              <a:rPr lang="cs-CZ" sz="2000" b="1" dirty="0"/>
              <a:t>MYKÓZY</a:t>
            </a:r>
            <a:r>
              <a:rPr lang="cs-CZ" sz="2000" dirty="0"/>
              <a:t> - Postihují především pacienty velmi oslabené imunosupresivní léčbou, masivní aplikací širokospektrých antibiotik, steroidní léčbou a chemoterapií. Dvě třetiny primárních </a:t>
            </a:r>
            <a:r>
              <a:rPr lang="cs-CZ" sz="2000" dirty="0" err="1"/>
              <a:t>fungémií</a:t>
            </a:r>
            <a:r>
              <a:rPr lang="cs-CZ" sz="2000" dirty="0"/>
              <a:t> jsou spojeny s dlouhodobě zavedeným centrálním žilním katétrem. </a:t>
            </a:r>
          </a:p>
          <a:p>
            <a:r>
              <a:rPr lang="cs-CZ" sz="2000" b="1" dirty="0"/>
              <a:t>VIRY</a:t>
            </a:r>
            <a:r>
              <a:rPr lang="cs-CZ" sz="2000" dirty="0"/>
              <a:t> - Především u respiračních infekcí vyvolaných viry </a:t>
            </a:r>
            <a:r>
              <a:rPr lang="cs-CZ" sz="2000" dirty="0" err="1"/>
              <a:t>influenzae</a:t>
            </a:r>
            <a:r>
              <a:rPr lang="cs-CZ" sz="2000" dirty="0"/>
              <a:t>, </a:t>
            </a:r>
            <a:r>
              <a:rPr lang="cs-CZ" sz="2000" dirty="0" err="1"/>
              <a:t>parainfluenzae</a:t>
            </a:r>
            <a:r>
              <a:rPr lang="cs-CZ" sz="2000" dirty="0"/>
              <a:t>, adenoviry, RS viry a </a:t>
            </a:r>
            <a:r>
              <a:rPr lang="cs-CZ" sz="2000" dirty="0" err="1"/>
              <a:t>Coronaviry</a:t>
            </a:r>
            <a:r>
              <a:rPr lang="cs-CZ" sz="2000" dirty="0"/>
              <a:t>. Léčba nemocných s virovými respiračními infekcemi je často komplikována těmito bakteriálními superinfekcemi. Mnohé virové nemocniční nákazy způsobují virus herpes simplex a herpes </a:t>
            </a:r>
            <a:r>
              <a:rPr lang="cs-CZ" sz="2000" dirty="0" err="1"/>
              <a:t>varicella</a:t>
            </a:r>
            <a:r>
              <a:rPr lang="cs-CZ" sz="2000" dirty="0"/>
              <a:t>, adenoviry, </a:t>
            </a:r>
            <a:r>
              <a:rPr lang="cs-CZ" sz="2000" dirty="0" err="1"/>
              <a:t>rotaviry</a:t>
            </a:r>
            <a:r>
              <a:rPr lang="cs-CZ" sz="2000" dirty="0"/>
              <a:t> a </a:t>
            </a:r>
            <a:r>
              <a:rPr lang="cs-CZ" sz="2000" dirty="0" err="1"/>
              <a:t>parvoviry</a:t>
            </a:r>
            <a:r>
              <a:rPr lang="cs-CZ" sz="2000" dirty="0"/>
              <a:t> s </a:t>
            </a:r>
            <a:r>
              <a:rPr lang="cs-CZ" sz="2000" dirty="0" err="1"/>
              <a:t>noroviry</a:t>
            </a:r>
            <a:r>
              <a:rPr lang="cs-CZ" sz="2000" dirty="0"/>
              <a:t>. Především u novorozenců, kojenců a nemocných s rozsáhlými popáleninami se manifestují </a:t>
            </a:r>
            <a:r>
              <a:rPr lang="cs-CZ" sz="2000" dirty="0" err="1"/>
              <a:t>cytomegalovirové</a:t>
            </a:r>
            <a:r>
              <a:rPr lang="cs-CZ" sz="2000" dirty="0"/>
              <a:t> infekce. Příčinou nozokomiálních nákaz mohou být i hepatické viry. Jedná se o virus hepatitidy A (HAV), B (HBV), C (HCV) a </a:t>
            </a:r>
            <a:r>
              <a:rPr lang="cs-CZ" sz="2000" dirty="0" err="1"/>
              <a:t>deltavirus</a:t>
            </a:r>
            <a:r>
              <a:rPr lang="cs-CZ" sz="2000" dirty="0"/>
              <a:t> (HDV), také HIV 1 a HIV 2 viry.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NOZOKOMIÁLNÍ NÁKAZY</a:t>
            </a:r>
          </a:p>
        </p:txBody>
      </p:sp>
      <p:sp>
        <p:nvSpPr>
          <p:cNvPr id="3" name="Zástupný symbol pro obsah 2"/>
          <p:cNvSpPr>
            <a:spLocks noGrp="1"/>
          </p:cNvSpPr>
          <p:nvPr>
            <p:ph sz="quarter" idx="1"/>
          </p:nvPr>
        </p:nvSpPr>
        <p:spPr/>
        <p:txBody>
          <a:bodyPr>
            <a:normAutofit fontScale="92500"/>
          </a:bodyPr>
          <a:lstStyle/>
          <a:p>
            <a:pPr>
              <a:buNone/>
            </a:pPr>
            <a:r>
              <a:rPr lang="cs-CZ" b="1" dirty="0"/>
              <a:t>Nozokomiální (nemocniční) nákaza</a:t>
            </a:r>
          </a:p>
          <a:p>
            <a:r>
              <a:rPr lang="cs-CZ" sz="2600" dirty="0"/>
              <a:t>Postihuje osoby během jejich pobytu v ZZ nebo ústavu sociální péče.</a:t>
            </a:r>
          </a:p>
          <a:p>
            <a:r>
              <a:rPr lang="cs-CZ" sz="2600" dirty="0"/>
              <a:t>Infekce nebyla přítomna v době nástupu a to ani ve stádiu inkubace a nemá spojitost s původním onemocněním.</a:t>
            </a:r>
          </a:p>
          <a:p>
            <a:r>
              <a:rPr lang="cs-CZ" sz="2600" dirty="0"/>
              <a:t>Projeví se až po propuštění do domácí péče nebo jiného ZZ.</a:t>
            </a:r>
          </a:p>
          <a:p>
            <a:r>
              <a:rPr lang="cs-CZ" sz="2600" dirty="0"/>
              <a:t>Za NN nelze považovat takovou, která sice vznikla v době před přijetím pacienta do ZZ – </a:t>
            </a:r>
            <a:r>
              <a:rPr lang="cs-CZ" sz="2600" b="1" dirty="0"/>
              <a:t>zavlečená nákaza.</a:t>
            </a:r>
          </a:p>
          <a:p>
            <a:r>
              <a:rPr lang="cs-CZ" sz="2600" dirty="0"/>
              <a:t>Za NN nelze považovat ani infekce zdravotnického personálu, které vzniknou při výkonu povolání  - </a:t>
            </a:r>
            <a:r>
              <a:rPr lang="cs-CZ" sz="2600" b="1" dirty="0"/>
              <a:t>profesionální nákazy.</a:t>
            </a:r>
          </a:p>
          <a:p>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NEJČASTĚJŠÍ PŮVODCI NN</a:t>
            </a:r>
          </a:p>
        </p:txBody>
      </p:sp>
      <p:sp>
        <p:nvSpPr>
          <p:cNvPr id="3" name="Zástupný symbol pro obsah 2"/>
          <p:cNvSpPr>
            <a:spLocks noGrp="1"/>
          </p:cNvSpPr>
          <p:nvPr>
            <p:ph sz="quarter" idx="1"/>
          </p:nvPr>
        </p:nvSpPr>
        <p:spPr/>
        <p:txBody>
          <a:bodyPr>
            <a:normAutofit/>
          </a:bodyPr>
          <a:lstStyle/>
          <a:p>
            <a:r>
              <a:rPr lang="cs-CZ" sz="2400" b="1" dirty="0"/>
              <a:t> </a:t>
            </a:r>
            <a:r>
              <a:rPr lang="cs-CZ" sz="2400" b="1" dirty="0" err="1"/>
              <a:t>Mycobakterium</a:t>
            </a:r>
            <a:r>
              <a:rPr lang="cs-CZ" sz="2400" b="1" dirty="0"/>
              <a:t> </a:t>
            </a:r>
            <a:r>
              <a:rPr lang="cs-CZ" sz="2400" b="1" dirty="0" err="1"/>
              <a:t>sp</a:t>
            </a:r>
            <a:r>
              <a:rPr lang="cs-CZ" sz="2400" b="1" dirty="0"/>
              <a:t>. </a:t>
            </a:r>
            <a:r>
              <a:rPr lang="cs-CZ" sz="2400" dirty="0"/>
              <a:t>v minulosti představovala tuberkulóza v nemocničních zařízeních velmi vážné ohrožení, zejména pro ošetřující personál. V současné době je riziko </a:t>
            </a:r>
            <a:r>
              <a:rPr lang="cs-CZ" sz="2400" dirty="0" err="1"/>
              <a:t>nozokomiální</a:t>
            </a:r>
            <a:r>
              <a:rPr lang="cs-CZ" sz="2400" dirty="0"/>
              <a:t> tuberkulózy aktuální zvláště při hospitalizaci  HIV- pozitivních pacientů, u kterých se mohou uplatňovat i </a:t>
            </a:r>
            <a:r>
              <a:rPr lang="cs-CZ" sz="2400" dirty="0" err="1"/>
              <a:t>multirezistentní</a:t>
            </a:r>
            <a:r>
              <a:rPr lang="cs-CZ" sz="2400" dirty="0"/>
              <a:t> kmeny </a:t>
            </a:r>
            <a:r>
              <a:rPr lang="cs-CZ" sz="2400" dirty="0" err="1"/>
              <a:t>Mycobacterium</a:t>
            </a:r>
            <a:r>
              <a:rPr lang="cs-CZ" sz="2400" dirty="0"/>
              <a:t> </a:t>
            </a:r>
            <a:r>
              <a:rPr lang="cs-CZ" sz="2400" dirty="0" err="1"/>
              <a:t>tuberculosis</a:t>
            </a:r>
            <a:r>
              <a:rPr lang="cs-CZ" sz="2400" dirty="0"/>
              <a:t>. Důležitou roli v šíření těchto bakterií hraje jejich schopnost přežívat ve vnějším prostředí, včetně nemocničního. Významným rizikovým faktorem pro </a:t>
            </a:r>
            <a:r>
              <a:rPr lang="cs-CZ" sz="2400" dirty="0" err="1"/>
              <a:t>nozokomiální</a:t>
            </a:r>
            <a:r>
              <a:rPr lang="cs-CZ" sz="2400" dirty="0"/>
              <a:t> infekce vyvolané </a:t>
            </a:r>
            <a:r>
              <a:rPr lang="cs-CZ" sz="2400" dirty="0" err="1"/>
              <a:t>mykobakteriálními</a:t>
            </a:r>
            <a:r>
              <a:rPr lang="cs-CZ" sz="2400" dirty="0"/>
              <a:t> kmeny je nedokonalá vzduchotechnika. </a:t>
            </a:r>
          </a:p>
        </p:txBody>
      </p:sp>
    </p:spTree>
    <p:extLst>
      <p:ext uri="{BB962C8B-B14F-4D97-AF65-F5344CB8AC3E}">
        <p14:creationId xmlns:p14="http://schemas.microsoft.com/office/powerpoint/2010/main" val="17339355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REZISTENCE PŮVODCŮ NN</a:t>
            </a:r>
          </a:p>
        </p:txBody>
      </p:sp>
      <p:sp>
        <p:nvSpPr>
          <p:cNvPr id="3" name="Zástupný symbol pro obsah 2"/>
          <p:cNvSpPr>
            <a:spLocks noGrp="1"/>
          </p:cNvSpPr>
          <p:nvPr>
            <p:ph sz="quarter" idx="1"/>
          </p:nvPr>
        </p:nvSpPr>
        <p:spPr/>
        <p:txBody>
          <a:bodyPr>
            <a:normAutofit fontScale="92500" lnSpcReduction="20000"/>
          </a:bodyPr>
          <a:lstStyle/>
          <a:p>
            <a:r>
              <a:rPr lang="cs-CZ" sz="2400" dirty="0"/>
              <a:t>Antibiotika jsou pro léčbu bakteriálních infekcí používána více než půl století. V posledních letech představují roční výdaje za </a:t>
            </a:r>
            <a:r>
              <a:rPr lang="cs-CZ" sz="2400" dirty="0" err="1"/>
              <a:t>antimikrobní</a:t>
            </a:r>
            <a:r>
              <a:rPr lang="cs-CZ" sz="2400" dirty="0"/>
              <a:t> preparáty v České republice podstatnou část nákladů na léky. Adekvátní aplikace antibiotik má značný význam jak v nemocnicích, tak v terénu, nejen z hlediska ekonomického, ale především z hlediska omezování vzniku a šíření bakteriální rezistence. </a:t>
            </a:r>
          </a:p>
          <a:p>
            <a:r>
              <a:rPr lang="cs-CZ" sz="2400" dirty="0"/>
              <a:t>Stále narůstající rezistence k antibiotické léčbě často představuje vážný problém při terapii bakteriálních infekcí. Problém rezistence vůči antibiotikům řeší odborná veřejnost celého světa. Jsou zaváděna pravidla a opatření na lokální, národní a mezinárodní úrovni, s cílem redukovat nebo alespoň nezvyšovat celkovou spotřebu antibiotik. Ta musí být používána v indikovaných a jasně definovaných situacích, s důrazem na dodržení dávky a délky terapie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REZISTENCE PŮVODCŮ NN</a:t>
            </a:r>
          </a:p>
        </p:txBody>
      </p:sp>
      <p:sp>
        <p:nvSpPr>
          <p:cNvPr id="3" name="Zástupný symbol pro obsah 2"/>
          <p:cNvSpPr>
            <a:spLocks noGrp="1"/>
          </p:cNvSpPr>
          <p:nvPr>
            <p:ph sz="quarter" idx="1"/>
          </p:nvPr>
        </p:nvSpPr>
        <p:spPr/>
        <p:txBody>
          <a:bodyPr>
            <a:normAutofit lnSpcReduction="10000"/>
          </a:bodyPr>
          <a:lstStyle/>
          <a:p>
            <a:r>
              <a:rPr lang="cs-CZ" dirty="0"/>
              <a:t>Pro vznik rezistentních bakteriálních forem je důležitým předpokladem neustále selektivní tlak systematicky používaných antibiotik. </a:t>
            </a:r>
          </a:p>
          <a:p>
            <a:r>
              <a:rPr lang="cs-CZ" dirty="0"/>
              <a:t>Rezistentní bakterie se zpravidla uplatní v prostředí, ve kterém je soustavně aplikováno více druhů antibiotik. </a:t>
            </a:r>
          </a:p>
          <a:p>
            <a:r>
              <a:rPr lang="cs-CZ" dirty="0"/>
              <a:t>Vyskytují se především na jednotkách intenzivní péče a </a:t>
            </a:r>
            <a:r>
              <a:rPr lang="cs-CZ" dirty="0" err="1"/>
              <a:t>anesteziologicko</a:t>
            </a:r>
            <a:r>
              <a:rPr lang="cs-CZ" dirty="0"/>
              <a:t>- resuscitačních odděleních, kde se podílejí na </a:t>
            </a:r>
            <a:r>
              <a:rPr lang="cs-CZ" dirty="0" err="1"/>
              <a:t>etiopatogenezi</a:t>
            </a:r>
            <a:r>
              <a:rPr lang="cs-CZ" dirty="0"/>
              <a:t> nozokomiálních infekcí.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REZISTENCE PŮVODCŮ NN</a:t>
            </a:r>
          </a:p>
        </p:txBody>
      </p:sp>
      <p:sp>
        <p:nvSpPr>
          <p:cNvPr id="3" name="Zástupný symbol pro obsah 2"/>
          <p:cNvSpPr>
            <a:spLocks noGrp="1"/>
          </p:cNvSpPr>
          <p:nvPr>
            <p:ph sz="quarter" idx="1"/>
          </p:nvPr>
        </p:nvSpPr>
        <p:spPr/>
        <p:txBody>
          <a:bodyPr>
            <a:normAutofit fontScale="62500" lnSpcReduction="20000"/>
          </a:bodyPr>
          <a:lstStyle/>
          <a:p>
            <a:pPr marL="0" indent="0">
              <a:buNone/>
            </a:pPr>
            <a:r>
              <a:rPr lang="cs-CZ" sz="3200" dirty="0" err="1"/>
              <a:t>Multirezistentní</a:t>
            </a:r>
            <a:r>
              <a:rPr lang="cs-CZ" sz="3200" dirty="0"/>
              <a:t> bakteriální kmeny</a:t>
            </a:r>
          </a:p>
          <a:p>
            <a:pPr marL="0" lvl="0" indent="0">
              <a:buNone/>
            </a:pPr>
            <a:r>
              <a:rPr lang="cs-CZ" sz="3200" dirty="0" err="1"/>
              <a:t>grampozitivní</a:t>
            </a:r>
            <a:r>
              <a:rPr lang="cs-CZ" sz="3200" dirty="0"/>
              <a:t> bakterie</a:t>
            </a:r>
          </a:p>
          <a:p>
            <a:pPr lvl="1"/>
            <a:r>
              <a:rPr lang="cs-CZ" sz="2800" dirty="0"/>
              <a:t>MRSA (</a:t>
            </a:r>
            <a:r>
              <a:rPr lang="cs-CZ" sz="2800" dirty="0" err="1"/>
              <a:t>methicilin</a:t>
            </a:r>
            <a:r>
              <a:rPr lang="cs-CZ" sz="2800" dirty="0"/>
              <a:t>-rezistentní </a:t>
            </a:r>
            <a:r>
              <a:rPr lang="cs-CZ" sz="2800" dirty="0" err="1"/>
              <a:t>Staphylococcus</a:t>
            </a:r>
            <a:r>
              <a:rPr lang="cs-CZ" sz="2800" dirty="0"/>
              <a:t> aureus)</a:t>
            </a:r>
          </a:p>
          <a:p>
            <a:pPr lvl="1"/>
            <a:r>
              <a:rPr lang="cs-CZ" sz="2800" dirty="0"/>
              <a:t>MRCNS (</a:t>
            </a:r>
            <a:r>
              <a:rPr lang="cs-CZ" sz="2800" dirty="0" err="1"/>
              <a:t>methicilin</a:t>
            </a:r>
            <a:r>
              <a:rPr lang="cs-CZ" sz="2800" dirty="0"/>
              <a:t>-rezistentní koaguláza-negativní stafylokoky)</a:t>
            </a:r>
          </a:p>
          <a:p>
            <a:pPr lvl="1"/>
            <a:r>
              <a:rPr lang="cs-CZ" sz="2800" dirty="0"/>
              <a:t>VISA (</a:t>
            </a:r>
            <a:r>
              <a:rPr lang="cs-CZ" sz="2800" dirty="0" err="1"/>
              <a:t>Staphylococcus</a:t>
            </a:r>
            <a:r>
              <a:rPr lang="cs-CZ" sz="2800" dirty="0"/>
              <a:t> aureus se sníženou citlivostí k </a:t>
            </a:r>
            <a:r>
              <a:rPr lang="cs-CZ" sz="2800" dirty="0" err="1"/>
              <a:t>vankomycinu</a:t>
            </a:r>
            <a:r>
              <a:rPr lang="cs-CZ" sz="2800" dirty="0"/>
              <a:t>) </a:t>
            </a:r>
          </a:p>
          <a:p>
            <a:pPr lvl="1"/>
            <a:r>
              <a:rPr lang="cs-CZ" sz="2800" dirty="0"/>
              <a:t>PRSP (</a:t>
            </a:r>
            <a:r>
              <a:rPr lang="cs-CZ" sz="2800" dirty="0" err="1"/>
              <a:t>Streptococcus</a:t>
            </a:r>
            <a:r>
              <a:rPr lang="cs-CZ" sz="2800" dirty="0"/>
              <a:t> </a:t>
            </a:r>
            <a:r>
              <a:rPr lang="cs-CZ" sz="2800" dirty="0" err="1"/>
              <a:t>pneumoniae</a:t>
            </a:r>
            <a:r>
              <a:rPr lang="cs-CZ" sz="2800" dirty="0"/>
              <a:t> rezistentní na penicilin)    </a:t>
            </a:r>
          </a:p>
          <a:p>
            <a:pPr lvl="1"/>
            <a:r>
              <a:rPr lang="cs-CZ" sz="2800" dirty="0"/>
              <a:t>VRE (</a:t>
            </a:r>
            <a:r>
              <a:rPr lang="cs-CZ" sz="2800" dirty="0" err="1"/>
              <a:t>vankomycin</a:t>
            </a:r>
            <a:r>
              <a:rPr lang="cs-CZ" sz="2800" dirty="0"/>
              <a:t>-rezistentní enterokoky)   </a:t>
            </a:r>
          </a:p>
          <a:p>
            <a:pPr lvl="1"/>
            <a:r>
              <a:rPr lang="cs-CZ" sz="2800" dirty="0"/>
              <a:t>enterokoky s vysokou rezistencí k aminoglykosidům</a:t>
            </a:r>
          </a:p>
          <a:p>
            <a:pPr marL="0" lvl="0" indent="0">
              <a:buNone/>
            </a:pPr>
            <a:r>
              <a:rPr lang="cs-CZ" sz="3200" dirty="0"/>
              <a:t>gramnegativní bakterie</a:t>
            </a:r>
          </a:p>
          <a:p>
            <a:pPr lvl="0"/>
            <a:r>
              <a:rPr lang="cs-CZ" sz="3200" dirty="0"/>
              <a:t>s produkcí širokospektrých </a:t>
            </a:r>
            <a:r>
              <a:rPr lang="cs-CZ" sz="3200" dirty="0">
                <a:sym typeface="Symbol"/>
              </a:rPr>
              <a:t></a:t>
            </a:r>
            <a:r>
              <a:rPr lang="cs-CZ" sz="3200" dirty="0"/>
              <a:t>-</a:t>
            </a:r>
            <a:r>
              <a:rPr lang="cs-CZ" sz="3200" dirty="0" err="1"/>
              <a:t>laktamáz</a:t>
            </a:r>
            <a:r>
              <a:rPr lang="cs-CZ" sz="3200" dirty="0"/>
              <a:t> kódovaných </a:t>
            </a:r>
            <a:r>
              <a:rPr lang="cs-CZ" sz="3200" dirty="0" err="1"/>
              <a:t>plasmidově</a:t>
            </a:r>
            <a:r>
              <a:rPr lang="cs-CZ" sz="3200" dirty="0"/>
              <a:t> i   chromozomálně</a:t>
            </a:r>
          </a:p>
          <a:p>
            <a:pPr lvl="0"/>
            <a:r>
              <a:rPr lang="cs-CZ" sz="3200" dirty="0"/>
              <a:t>s rezistencí na </a:t>
            </a:r>
            <a:r>
              <a:rPr lang="cs-CZ" sz="3200" dirty="0" err="1"/>
              <a:t>karbapenemy</a:t>
            </a:r>
            <a:endParaRPr lang="cs-CZ" sz="3200" dirty="0"/>
          </a:p>
          <a:p>
            <a:pPr lvl="0"/>
            <a:r>
              <a:rPr lang="cs-CZ" sz="3200" dirty="0"/>
              <a:t>s rezistencí na </a:t>
            </a:r>
            <a:r>
              <a:rPr lang="cs-CZ" sz="3200" dirty="0" err="1"/>
              <a:t>fluorochinolony</a:t>
            </a:r>
            <a:endParaRPr lang="cs-CZ" sz="3200" dirty="0"/>
          </a:p>
          <a:p>
            <a:pPr lvl="0"/>
            <a:r>
              <a:rPr lang="cs-CZ" sz="3200" dirty="0"/>
              <a:t>s rezistencí na aminoglykosidy</a:t>
            </a:r>
          </a:p>
          <a:p>
            <a:endParaRPr lang="cs-CZ" sz="3200" dirty="0"/>
          </a:p>
          <a:p>
            <a:endParaRPr lang="cs-CZ" dirty="0"/>
          </a:p>
        </p:txBody>
      </p:sp>
    </p:spTree>
    <p:extLst>
      <p:ext uri="{BB962C8B-B14F-4D97-AF65-F5344CB8AC3E}">
        <p14:creationId xmlns:p14="http://schemas.microsoft.com/office/powerpoint/2010/main" val="2345374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MRSA</a:t>
            </a:r>
          </a:p>
        </p:txBody>
      </p:sp>
      <p:sp>
        <p:nvSpPr>
          <p:cNvPr id="3" name="Zástupný symbol pro obsah 2"/>
          <p:cNvSpPr>
            <a:spLocks noGrp="1"/>
          </p:cNvSpPr>
          <p:nvPr>
            <p:ph sz="quarter" idx="1"/>
          </p:nvPr>
        </p:nvSpPr>
        <p:spPr/>
        <p:txBody>
          <a:bodyPr>
            <a:normAutofit fontScale="92500" lnSpcReduction="10000"/>
          </a:bodyPr>
          <a:lstStyle/>
          <a:p>
            <a:r>
              <a:rPr lang="cs-CZ" dirty="0"/>
              <a:t>První </a:t>
            </a:r>
            <a:r>
              <a:rPr lang="cs-CZ" dirty="0" err="1"/>
              <a:t>methicillin</a:t>
            </a:r>
            <a:r>
              <a:rPr lang="cs-CZ" dirty="0"/>
              <a:t>-rezistentní stafylokoky (MRSA) byly identifikovány již v roce 1961 a nyní jsou s různou proporcionalitou izolovány ve všech zemích světa. </a:t>
            </a:r>
          </a:p>
          <a:p>
            <a:r>
              <a:rPr lang="cs-CZ" dirty="0"/>
              <a:t>Po 90. letech minulého století se incidence MRSA mnohonásobně zvýšila (např. USA 30 – 60% nárůst).</a:t>
            </a:r>
          </a:p>
          <a:p>
            <a:r>
              <a:rPr lang="cs-CZ" dirty="0"/>
              <a:t>V České republice byl v letech 2000-2004 zaznamenán vzestupný trend výskytu MRSA (z necelých 4 % v roce 2000 na 12,8 % v roce 2005). </a:t>
            </a:r>
          </a:p>
          <a:p>
            <a:r>
              <a:rPr lang="cs-CZ" dirty="0"/>
              <a:t>Také se rychle zvyšuje počet nemocnic, kde byl zaznamenán výskyt invazivní infekce vyvolané MRSA (z 11 v roce 2000 na 51 v roce 2005). </a:t>
            </a:r>
          </a:p>
          <a:p>
            <a:endParaRPr lang="cs-CZ" dirty="0"/>
          </a:p>
          <a:p>
            <a:endParaRPr lang="cs-CZ" dirty="0"/>
          </a:p>
        </p:txBody>
      </p:sp>
    </p:spTree>
    <p:extLst>
      <p:ext uri="{BB962C8B-B14F-4D97-AF65-F5344CB8AC3E}">
        <p14:creationId xmlns:p14="http://schemas.microsoft.com/office/powerpoint/2010/main" val="1055099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NN V INTENZIVNÍ PÉČI</a:t>
            </a:r>
          </a:p>
        </p:txBody>
      </p:sp>
      <p:sp>
        <p:nvSpPr>
          <p:cNvPr id="3" name="Zástupný symbol pro obsah 2"/>
          <p:cNvSpPr>
            <a:spLocks noGrp="1"/>
          </p:cNvSpPr>
          <p:nvPr>
            <p:ph sz="quarter" idx="1"/>
          </p:nvPr>
        </p:nvSpPr>
        <p:spPr/>
        <p:txBody>
          <a:bodyPr>
            <a:noAutofit/>
          </a:bodyPr>
          <a:lstStyle/>
          <a:p>
            <a:r>
              <a:rPr lang="cs-CZ" sz="2200" dirty="0"/>
              <a:t>NN na pracovištích intenzivní medicíny tvoří přibližně 25 % ze všech nozokomiálních infekcí. </a:t>
            </a:r>
          </a:p>
          <a:p>
            <a:r>
              <a:rPr lang="cs-CZ" sz="2200" dirty="0"/>
              <a:t>Jejich incidence na těchto pracovištích je desetkrát vyšší než na odděleních standardní péče. </a:t>
            </a:r>
          </a:p>
          <a:p>
            <a:r>
              <a:rPr lang="cs-CZ" sz="2200" dirty="0"/>
              <a:t>Příčinou je závažné základní onemocnění pacienta, jež zaměstná imunitní systém, který není schopen se vzniklé infekci bránit. </a:t>
            </a:r>
          </a:p>
          <a:p>
            <a:r>
              <a:rPr lang="cs-CZ" sz="2200" dirty="0"/>
              <a:t>Invazivní metody spojené s monitorováním a léčbou v intenzivní péči porušují přirozené protiinfekční bariéry a vnáší velké množství mikroorganismů přímo do organismu pacienta. </a:t>
            </a:r>
          </a:p>
          <a:p>
            <a:r>
              <a:rPr lang="cs-CZ" sz="2200" dirty="0"/>
              <a:t>Typické NN pro prostředí intenzivní péče jsou infekce dolních cest dýchacích a infekce spojené se zavedenými cévními katétry.  Na standardních odděleních se převážně vyskytují NN močových cest.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NN V INTENZIVNÍ PÉČI</a:t>
            </a:r>
            <a:br>
              <a:rPr lang="cs-CZ" dirty="0"/>
            </a:br>
            <a:r>
              <a:rPr lang="cs-CZ" dirty="0"/>
              <a:t>Nozokomiální bronchopneumonie</a:t>
            </a:r>
          </a:p>
        </p:txBody>
      </p:sp>
      <p:sp>
        <p:nvSpPr>
          <p:cNvPr id="3" name="Zástupný symbol pro obsah 2"/>
          <p:cNvSpPr>
            <a:spLocks noGrp="1"/>
          </p:cNvSpPr>
          <p:nvPr>
            <p:ph sz="quarter" idx="1"/>
          </p:nvPr>
        </p:nvSpPr>
        <p:spPr/>
        <p:txBody>
          <a:bodyPr>
            <a:normAutofit/>
          </a:bodyPr>
          <a:lstStyle/>
          <a:p>
            <a:r>
              <a:rPr lang="cs-CZ" sz="2400" dirty="0"/>
              <a:t>Nozokomiální bronchopneumonie je nejčastější infekcí v intenzivní medicíně.</a:t>
            </a:r>
          </a:p>
          <a:p>
            <a:r>
              <a:rPr lang="cs-CZ" sz="2400" dirty="0"/>
              <a:t>Nejvyšším rizikem pro nemocné je umělá plicní ventilace trvající více než dva dny.</a:t>
            </a:r>
          </a:p>
          <a:p>
            <a:r>
              <a:rPr lang="cs-CZ" sz="2400" dirty="0"/>
              <a:t>Riziko bronchopneumonie je dvacetkrát vyšší než            u spontánně dýchajících, proto se také označuje za </a:t>
            </a:r>
            <a:r>
              <a:rPr lang="cs-CZ" sz="2400" b="1" dirty="0"/>
              <a:t>pneumonii ventilátorovou</a:t>
            </a:r>
            <a:r>
              <a:rPr lang="cs-CZ" sz="2400" dirty="0"/>
              <a:t>.</a:t>
            </a:r>
          </a:p>
          <a:p>
            <a:r>
              <a:rPr lang="cs-CZ" sz="2400" dirty="0"/>
              <a:t>Mikroorganismy se do dýchacích cest dostávají aspirací, inhalací, hematogenní cestou, přímým přestupem nebo penetrací z vnějšího prostředí.</a:t>
            </a:r>
          </a:p>
          <a:p>
            <a:endParaRPr lang="cs-CZ" sz="2400" dirty="0"/>
          </a:p>
          <a:p>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NN V INTENZIVNÍ PÉČI</a:t>
            </a:r>
            <a:br>
              <a:rPr lang="cs-CZ" dirty="0"/>
            </a:br>
            <a:r>
              <a:rPr lang="cs-CZ" dirty="0"/>
              <a:t>Nozokomiální bronchopneumonie</a:t>
            </a:r>
          </a:p>
        </p:txBody>
      </p:sp>
      <p:sp>
        <p:nvSpPr>
          <p:cNvPr id="3" name="Zástupný symbol pro obsah 2"/>
          <p:cNvSpPr>
            <a:spLocks noGrp="1"/>
          </p:cNvSpPr>
          <p:nvPr>
            <p:ph sz="quarter" idx="1"/>
          </p:nvPr>
        </p:nvSpPr>
        <p:spPr/>
        <p:txBody>
          <a:bodyPr>
            <a:noAutofit/>
          </a:bodyPr>
          <a:lstStyle/>
          <a:p>
            <a:r>
              <a:rPr lang="cs-CZ" sz="2400" dirty="0"/>
              <a:t>K </a:t>
            </a:r>
            <a:r>
              <a:rPr lang="cs-CZ" sz="2400" dirty="0" err="1"/>
              <a:t>mikroaspiraci</a:t>
            </a:r>
            <a:r>
              <a:rPr lang="cs-CZ" sz="2400" dirty="0"/>
              <a:t> do dolních cest dýchacích dochází z </a:t>
            </a:r>
            <a:r>
              <a:rPr lang="cs-CZ" sz="2400" dirty="0" err="1"/>
              <a:t>orofaryngu</a:t>
            </a:r>
            <a:r>
              <a:rPr lang="cs-CZ" sz="2400" dirty="0"/>
              <a:t> a </a:t>
            </a:r>
            <a:r>
              <a:rPr lang="cs-CZ" sz="2400" dirty="0" err="1"/>
              <a:t>nazofaryngu</a:t>
            </a:r>
            <a:r>
              <a:rPr lang="cs-CZ" sz="2400" dirty="0"/>
              <a:t> osídleného vlastní flórou.</a:t>
            </a:r>
          </a:p>
          <a:p>
            <a:r>
              <a:rPr lang="cs-CZ" sz="2400" dirty="0"/>
              <a:t>Na kolonizaci horních cest dýchacích má vliv porucha vědomí,  zajištění dýchacích cest tracheotomickou a </a:t>
            </a:r>
            <a:r>
              <a:rPr lang="cs-CZ" sz="2400" dirty="0" err="1"/>
              <a:t>endotrachální</a:t>
            </a:r>
            <a:r>
              <a:rPr lang="cs-CZ" sz="2400" dirty="0"/>
              <a:t> kanylou, umělá plicní ventilace, zavedení </a:t>
            </a:r>
            <a:r>
              <a:rPr lang="cs-CZ" sz="2400" dirty="0" err="1"/>
              <a:t>nazogastrické</a:t>
            </a:r>
            <a:r>
              <a:rPr lang="cs-CZ" sz="2400" dirty="0"/>
              <a:t> sondy, podávání enterální výživy, léčba antibiotiky, kontinuální </a:t>
            </a:r>
            <a:r>
              <a:rPr lang="cs-CZ" sz="2400" dirty="0" err="1"/>
              <a:t>sedace</a:t>
            </a:r>
            <a:r>
              <a:rPr lang="cs-CZ" sz="2400" dirty="0"/>
              <a:t> pacienta nebo ošetřující personál nedodržující aseptické postupy. </a:t>
            </a:r>
          </a:p>
          <a:p>
            <a:r>
              <a:rPr lang="cs-CZ" sz="2400" dirty="0"/>
              <a:t>Inhalace je druhou nejčastější příčinnou, která umožní vniknutí bakterií do dolních cest. K inhalaci mikroorganismů u spontánně dýchajícího pacienta dochází kontaminovanými pomůckami nebo přístroji pro dechovou rehabilitaci.</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NN V INTENZIVNÍ PÉČI</a:t>
            </a:r>
            <a:br>
              <a:rPr lang="cs-CZ" dirty="0"/>
            </a:br>
            <a:r>
              <a:rPr lang="cs-CZ" dirty="0"/>
              <a:t>Nozokomiální bronchopneumonie</a:t>
            </a:r>
          </a:p>
        </p:txBody>
      </p:sp>
      <p:sp>
        <p:nvSpPr>
          <p:cNvPr id="3" name="Zástupný symbol pro obsah 2"/>
          <p:cNvSpPr>
            <a:spLocks noGrp="1"/>
          </p:cNvSpPr>
          <p:nvPr>
            <p:ph sz="quarter" idx="1"/>
          </p:nvPr>
        </p:nvSpPr>
        <p:spPr/>
        <p:txBody>
          <a:bodyPr>
            <a:normAutofit fontScale="92500"/>
          </a:bodyPr>
          <a:lstStyle/>
          <a:p>
            <a:r>
              <a:rPr lang="cs-CZ" sz="2600" dirty="0"/>
              <a:t>Hematogenní cesta zajistí přenos mikroorganismů do dýchacích cest z jiného místa, např. z infikované chirurgické rány. Vzácná je penetrace a přímý přestup mikroorganismů z vnějšku. K přenosu dochází při invazivních nitrohrudních výkonech (např. hrudní punkce či drenáž).</a:t>
            </a:r>
          </a:p>
          <a:p>
            <a:pPr>
              <a:buNone/>
            </a:pPr>
            <a:r>
              <a:rPr lang="cs-CZ" sz="2600" b="1" dirty="0"/>
              <a:t>Preventivní opatření Nozokomiální bronchopneumoni</a:t>
            </a:r>
            <a:r>
              <a:rPr lang="cs-CZ" sz="2600" dirty="0"/>
              <a:t>e: </a:t>
            </a:r>
          </a:p>
          <a:p>
            <a:r>
              <a:rPr lang="cs-CZ" sz="2600" dirty="0"/>
              <a:t>dodržování asepse, ochranné oděvy, hygiena rukou, péče o dutinu ústní, pravidelné odsávání sekretu z DC (sterilní – uzavřený odsávací systém), péče o okruhy ventilátoru, výměna okruhů, používání HME filtrů, zvlhčování a ohřívání vdechované </a:t>
            </a:r>
            <a:r>
              <a:rPr lang="cs-CZ" sz="2600" dirty="0" err="1"/>
              <a:t>směsy</a:t>
            </a:r>
            <a:r>
              <a:rPr lang="cs-CZ" sz="2600" dirty="0"/>
              <a:t>, elevace horní části těla – prevence aspirace.</a:t>
            </a:r>
          </a:p>
          <a:p>
            <a:endParaRPr lang="cs-CZ"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NN V INTENZIVNÍ PÉČI</a:t>
            </a:r>
            <a:br>
              <a:rPr lang="cs-CZ" dirty="0"/>
            </a:br>
            <a:r>
              <a:rPr lang="cs-CZ" dirty="0" err="1"/>
              <a:t>Uroinfekce</a:t>
            </a:r>
            <a:r>
              <a:rPr lang="cs-CZ" dirty="0"/>
              <a:t> </a:t>
            </a:r>
          </a:p>
        </p:txBody>
      </p:sp>
      <p:sp>
        <p:nvSpPr>
          <p:cNvPr id="3" name="Zástupný symbol pro obsah 2"/>
          <p:cNvSpPr>
            <a:spLocks noGrp="1"/>
          </p:cNvSpPr>
          <p:nvPr>
            <p:ph sz="quarter" idx="1"/>
          </p:nvPr>
        </p:nvSpPr>
        <p:spPr/>
        <p:txBody>
          <a:bodyPr>
            <a:normAutofit fontScale="85000" lnSpcReduction="10000"/>
          </a:bodyPr>
          <a:lstStyle/>
          <a:p>
            <a:r>
              <a:rPr lang="cs-CZ" sz="2800" dirty="0"/>
              <a:t>Močové a respirační infekce byly nejčastějšími NN na pracovištích IP. </a:t>
            </a:r>
          </a:p>
          <a:p>
            <a:r>
              <a:rPr lang="cs-CZ" sz="2800" dirty="0"/>
              <a:t>V současnosti došlo k snížení výskytu </a:t>
            </a:r>
            <a:r>
              <a:rPr lang="cs-CZ" sz="2800" dirty="0" err="1"/>
              <a:t>uroinfekcí</a:t>
            </a:r>
            <a:r>
              <a:rPr lang="cs-CZ" sz="2800" dirty="0"/>
              <a:t>, a to díky používání uzavřených sběrných systémů.</a:t>
            </a:r>
          </a:p>
          <a:p>
            <a:r>
              <a:rPr lang="cs-CZ" sz="2800" dirty="0"/>
              <a:t> Přibližně v 60-90 % se vyskytují v příčinné souvislosti s močovým katétrem a v 10 % pak s </a:t>
            </a:r>
            <a:r>
              <a:rPr lang="cs-CZ" sz="2800" dirty="0" err="1"/>
              <a:t>urologicko</a:t>
            </a:r>
            <a:r>
              <a:rPr lang="cs-CZ" sz="2800" dirty="0"/>
              <a:t> – endoskopickým zákrokem. </a:t>
            </a:r>
          </a:p>
          <a:p>
            <a:r>
              <a:rPr lang="cs-CZ" sz="2800" dirty="0"/>
              <a:t>Předpokládá se, že téměř 10 % všech hospitalizovaných pacientů má v průběhu pobytu v nemocnici zaveden do močového měchýře permanentní katétr. </a:t>
            </a:r>
          </a:p>
          <a:p>
            <a:r>
              <a:rPr lang="cs-CZ" sz="2800" dirty="0"/>
              <a:t>V průběhu prvního týdne lze bakteriurii prokázat asi u 5 % katetrizovaných pacientů, po 4 týdnech je to téměř 100 %. </a:t>
            </a:r>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HISTORIE NN</a:t>
            </a:r>
          </a:p>
        </p:txBody>
      </p:sp>
      <p:sp>
        <p:nvSpPr>
          <p:cNvPr id="3" name="Zástupný symbol pro obsah 2"/>
          <p:cNvSpPr>
            <a:spLocks noGrp="1"/>
          </p:cNvSpPr>
          <p:nvPr>
            <p:ph sz="quarter" idx="1"/>
          </p:nvPr>
        </p:nvSpPr>
        <p:spPr>
          <a:xfrm>
            <a:off x="612648" y="1600200"/>
            <a:ext cx="8351840" cy="4495800"/>
          </a:xfrm>
        </p:spPr>
        <p:txBody>
          <a:bodyPr>
            <a:normAutofit fontScale="92500" lnSpcReduction="10000"/>
          </a:bodyPr>
          <a:lstStyle/>
          <a:p>
            <a:r>
              <a:rPr lang="cs-CZ" sz="2400" dirty="0"/>
              <a:t>Historie NN je stejně dlouhá jako existence ZZ.</a:t>
            </a:r>
          </a:p>
          <a:p>
            <a:r>
              <a:rPr lang="cs-CZ" sz="2400" dirty="0"/>
              <a:t>Teprve rozvoj mikrobiologie a epidemiologie umožnil objasnit jejich etiologií, faktory, šíření a vypracovat preventivní opatření. </a:t>
            </a:r>
          </a:p>
          <a:p>
            <a:pPr>
              <a:buNone/>
            </a:pPr>
            <a:r>
              <a:rPr lang="cs-CZ" sz="2400" b="1" dirty="0"/>
              <a:t>Období rozvoje mikrobiologie a infekčního lékařství </a:t>
            </a:r>
          </a:p>
          <a:p>
            <a:r>
              <a:rPr lang="cs-CZ" sz="2400" dirty="0"/>
              <a:t>Základy položil v první polovině šestnáctého století lékař                  a přírodovědec Girolamo Fracastoro (domníval se, že malá tělíska „contagiosa“ jsou původci a nositeli některých nemocí)</a:t>
            </a:r>
          </a:p>
          <a:p>
            <a:r>
              <a:rPr lang="cs-CZ" sz="2400" dirty="0"/>
              <a:t>Holanďan Antony van Leeuwenhoek – první viděl v mikroskopu bakterie.</a:t>
            </a:r>
          </a:p>
          <a:p>
            <a:r>
              <a:rPr lang="cs-CZ" sz="2400" dirty="0"/>
              <a:t>Louis Pasteur – jako první zdůvodnil patogenní roli některých mikrobů, položil základy diagnostiky infekčních nemocí a principy aktivní imunizace. Vědecky zdůvodnil potřeby sepse a antisepse, v r. 1876 zavedl sterilizaci autoklávováním .</a:t>
            </a:r>
          </a:p>
          <a:p>
            <a:endParaRPr lang="cs-CZ" sz="2400" dirty="0"/>
          </a:p>
          <a:p>
            <a:endParaRPr lang="cs-CZ"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NN V INTENZIVNÍ PÉČI</a:t>
            </a:r>
            <a:br>
              <a:rPr lang="cs-CZ" dirty="0"/>
            </a:br>
            <a:r>
              <a:rPr lang="cs-CZ" dirty="0" err="1"/>
              <a:t>Uroinfekce</a:t>
            </a:r>
            <a:r>
              <a:rPr lang="cs-CZ" dirty="0"/>
              <a:t> </a:t>
            </a:r>
          </a:p>
        </p:txBody>
      </p:sp>
      <p:sp>
        <p:nvSpPr>
          <p:cNvPr id="3" name="Zástupný symbol pro obsah 2"/>
          <p:cNvSpPr>
            <a:spLocks noGrp="1"/>
          </p:cNvSpPr>
          <p:nvPr>
            <p:ph sz="quarter" idx="1"/>
          </p:nvPr>
        </p:nvSpPr>
        <p:spPr/>
        <p:txBody>
          <a:bodyPr>
            <a:normAutofit fontScale="92500" lnSpcReduction="20000"/>
          </a:bodyPr>
          <a:lstStyle/>
          <a:p>
            <a:r>
              <a:rPr lang="cs-CZ" sz="2600" dirty="0" err="1"/>
              <a:t>Urinární</a:t>
            </a:r>
            <a:r>
              <a:rPr lang="cs-CZ" sz="2600" dirty="0"/>
              <a:t> nákazy se v našich nemocnicích vyskytují ve skutečnosti mnohem častěji, než jsou oficiálně diagnostikované a hlášené. </a:t>
            </a:r>
          </a:p>
          <a:p>
            <a:r>
              <a:rPr lang="cs-CZ" sz="2600" dirty="0"/>
              <a:t>U pacientů se často přehlédnou anebo se zaznamenávají jako přechodná a nevýznamná příhoda. I když většina infekcí se vyléčí antibiotickou terapií nebo odezní spontánně, u části pacientů mohou vyvolat závažné, až smrtelné komplikace (sepse, pyelonefritidy).</a:t>
            </a:r>
          </a:p>
          <a:p>
            <a:r>
              <a:rPr lang="cs-CZ" sz="2600" dirty="0"/>
              <a:t>Infekce močových cest spadají do skupiny méně finančně zatěžujících infekcí, přesto v důsledku vysoké incidence představují pro zdravotnické zařízení i celé zdravotnictví výrazné náklady. </a:t>
            </a:r>
          </a:p>
          <a:p>
            <a:r>
              <a:rPr lang="cs-CZ" sz="2600" dirty="0"/>
              <a:t>I méně závažné infekce mohou v souvislosti s nezbytnými mikrobiologickými vyšetřeními a podáváním ATB vést k prodloužení hospitalizace a ke zvyšování nákladů. </a:t>
            </a:r>
          </a:p>
          <a:p>
            <a:endParaRPr lang="cs-CZ" dirty="0"/>
          </a:p>
        </p:txBody>
      </p:sp>
    </p:spTree>
    <p:extLst>
      <p:ext uri="{BB962C8B-B14F-4D97-AF65-F5344CB8AC3E}">
        <p14:creationId xmlns:p14="http://schemas.microsoft.com/office/powerpoint/2010/main" val="13061188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NN V INTENZIVNÍ PÉČI</a:t>
            </a:r>
            <a:br>
              <a:rPr lang="cs-CZ" dirty="0"/>
            </a:br>
            <a:r>
              <a:rPr lang="cs-CZ" dirty="0" err="1"/>
              <a:t>Uroinfekce</a:t>
            </a:r>
            <a:r>
              <a:rPr lang="cs-CZ" dirty="0"/>
              <a:t> </a:t>
            </a:r>
          </a:p>
        </p:txBody>
      </p:sp>
      <p:sp>
        <p:nvSpPr>
          <p:cNvPr id="3" name="Zástupný symbol pro obsah 2"/>
          <p:cNvSpPr>
            <a:spLocks noGrp="1"/>
          </p:cNvSpPr>
          <p:nvPr>
            <p:ph sz="quarter" idx="1"/>
          </p:nvPr>
        </p:nvSpPr>
        <p:spPr/>
        <p:txBody>
          <a:bodyPr>
            <a:normAutofit fontScale="92500" lnSpcReduction="10000"/>
          </a:bodyPr>
          <a:lstStyle/>
          <a:p>
            <a:pPr marL="0" indent="0">
              <a:buNone/>
            </a:pPr>
            <a:r>
              <a:rPr lang="cs-CZ" b="1" dirty="0"/>
              <a:t>Vstup bakterií do močového systému:</a:t>
            </a:r>
          </a:p>
          <a:p>
            <a:pPr lvl="0"/>
            <a:r>
              <a:rPr lang="cs-CZ" dirty="0"/>
              <a:t>Cestou ascendentní  (vzestupnou) – bakterie vstupují z rezervoáru střevních bakterií z konečné části tlustého střeva. Infekce začíná kolonizací poševního vchodu (předkožkového vaku), následuje průnik bakterií přes močovou trubici a jejich usídlení v močovém měchýři, vzácněji v ledvinách.</a:t>
            </a:r>
          </a:p>
          <a:p>
            <a:pPr lvl="0"/>
            <a:r>
              <a:rPr lang="cs-CZ" dirty="0"/>
              <a:t>Cestou hematogenní a </a:t>
            </a:r>
            <a:r>
              <a:rPr lang="cs-CZ" dirty="0" err="1"/>
              <a:t>lymfogenní</a:t>
            </a:r>
            <a:r>
              <a:rPr lang="cs-CZ" dirty="0"/>
              <a:t> – vzácná cesta vzniku infekcí močových cest  a téměř výhradně se jedná o infekce horních močových cest. Nejčastějším zdrojem bývá tlusté střevo. </a:t>
            </a:r>
          </a:p>
          <a:p>
            <a:endParaRPr lang="cs-CZ" dirty="0"/>
          </a:p>
        </p:txBody>
      </p:sp>
    </p:spTree>
    <p:extLst>
      <p:ext uri="{BB962C8B-B14F-4D97-AF65-F5344CB8AC3E}">
        <p14:creationId xmlns:p14="http://schemas.microsoft.com/office/powerpoint/2010/main" val="2508101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NN V INTENZIVNÍ PÉČI</a:t>
            </a:r>
            <a:br>
              <a:rPr lang="cs-CZ" dirty="0"/>
            </a:br>
            <a:r>
              <a:rPr lang="cs-CZ" dirty="0" err="1"/>
              <a:t>Uroinfekce</a:t>
            </a:r>
            <a:r>
              <a:rPr lang="cs-CZ" dirty="0"/>
              <a:t> </a:t>
            </a:r>
          </a:p>
        </p:txBody>
      </p:sp>
      <p:sp>
        <p:nvSpPr>
          <p:cNvPr id="3" name="Zástupný symbol pro obsah 2"/>
          <p:cNvSpPr>
            <a:spLocks noGrp="1"/>
          </p:cNvSpPr>
          <p:nvPr>
            <p:ph sz="quarter" idx="1"/>
          </p:nvPr>
        </p:nvSpPr>
        <p:spPr/>
        <p:txBody>
          <a:bodyPr>
            <a:normAutofit lnSpcReduction="10000"/>
          </a:bodyPr>
          <a:lstStyle/>
          <a:p>
            <a:pPr marL="0" indent="0">
              <a:buNone/>
            </a:pPr>
            <a:r>
              <a:rPr lang="cs-CZ" b="1" dirty="0"/>
              <a:t>Vstup bakterií do katetrizovaného močového systému:</a:t>
            </a:r>
          </a:p>
          <a:p>
            <a:pPr lvl="0"/>
            <a:r>
              <a:rPr lang="cs-CZ" dirty="0"/>
              <a:t>Cestou </a:t>
            </a:r>
            <a:r>
              <a:rPr lang="cs-CZ" dirty="0" err="1"/>
              <a:t>extraluminální</a:t>
            </a:r>
            <a:r>
              <a:rPr lang="cs-CZ" dirty="0"/>
              <a:t> - porušením zásad asepse při zavádění močového katétru nebo později při kontaminaci bakteriemi z perineální oblasti, které se nacházejí v tenkém mukózním filmu na povrchu katétru.</a:t>
            </a:r>
          </a:p>
          <a:p>
            <a:pPr lvl="0"/>
            <a:r>
              <a:rPr lang="cs-CZ" dirty="0"/>
              <a:t>Cestou </a:t>
            </a:r>
            <a:r>
              <a:rPr lang="cs-CZ" dirty="0" err="1"/>
              <a:t>intraluminální</a:t>
            </a:r>
            <a:r>
              <a:rPr lang="cs-CZ" b="1" dirty="0"/>
              <a:t> </a:t>
            </a:r>
            <a:r>
              <a:rPr lang="cs-CZ" dirty="0"/>
              <a:t>– v důsledku narušení uzavřeného systému nebo při kontaminaci moči ve sběrném vaku. </a:t>
            </a:r>
          </a:p>
          <a:p>
            <a:endParaRPr lang="cs-CZ" dirty="0"/>
          </a:p>
        </p:txBody>
      </p:sp>
    </p:spTree>
    <p:extLst>
      <p:ext uri="{BB962C8B-B14F-4D97-AF65-F5344CB8AC3E}">
        <p14:creationId xmlns:p14="http://schemas.microsoft.com/office/powerpoint/2010/main" val="37869969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NN V INTENZIVNÍ PÉČI</a:t>
            </a:r>
            <a:br>
              <a:rPr lang="cs-CZ" dirty="0"/>
            </a:br>
            <a:r>
              <a:rPr lang="cs-CZ" dirty="0" err="1"/>
              <a:t>Uroinfekce</a:t>
            </a:r>
            <a:r>
              <a:rPr lang="cs-CZ" dirty="0"/>
              <a:t> </a:t>
            </a:r>
          </a:p>
        </p:txBody>
      </p:sp>
      <p:sp>
        <p:nvSpPr>
          <p:cNvPr id="3" name="Zástupný symbol pro obsah 2"/>
          <p:cNvSpPr>
            <a:spLocks noGrp="1"/>
          </p:cNvSpPr>
          <p:nvPr>
            <p:ph sz="quarter" idx="1"/>
          </p:nvPr>
        </p:nvSpPr>
        <p:spPr/>
        <p:txBody>
          <a:bodyPr/>
          <a:lstStyle/>
          <a:p>
            <a:pPr marL="0" indent="0">
              <a:buNone/>
            </a:pPr>
            <a:r>
              <a:rPr lang="cs-CZ" b="1" dirty="0"/>
              <a:t>Prevence katétrových infekcí močových cest</a:t>
            </a:r>
          </a:p>
          <a:p>
            <a:r>
              <a:rPr lang="cs-CZ" dirty="0"/>
              <a:t>nesprávný postup při aseptickém zavádění PMK</a:t>
            </a:r>
          </a:p>
          <a:p>
            <a:r>
              <a:rPr lang="cs-CZ" dirty="0"/>
              <a:t>migrace bakterií podél vnějšího povrchu katétru</a:t>
            </a:r>
          </a:p>
          <a:p>
            <a:r>
              <a:rPr lang="cs-CZ" dirty="0"/>
              <a:t>otevřená drenáž</a:t>
            </a:r>
          </a:p>
          <a:p>
            <a:r>
              <a:rPr lang="cs-CZ" dirty="0"/>
              <a:t>přerušení uzavřeného drenážního systému</a:t>
            </a:r>
          </a:p>
          <a:p>
            <a:endParaRPr lang="cs-CZ" dirty="0"/>
          </a:p>
          <a:p>
            <a:pPr marL="0" indent="0">
              <a:buNone/>
            </a:pPr>
            <a:endParaRPr lang="cs-CZ" dirty="0"/>
          </a:p>
        </p:txBody>
      </p:sp>
    </p:spTree>
    <p:extLst>
      <p:ext uri="{BB962C8B-B14F-4D97-AF65-F5344CB8AC3E}">
        <p14:creationId xmlns:p14="http://schemas.microsoft.com/office/powerpoint/2010/main" val="18290206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NN V INTENZIVNÍ PÉČI </a:t>
            </a:r>
            <a:br>
              <a:rPr lang="cs-CZ" dirty="0"/>
            </a:br>
            <a:r>
              <a:rPr lang="cs-CZ" dirty="0"/>
              <a:t>Krevní řečiště</a:t>
            </a:r>
          </a:p>
        </p:txBody>
      </p:sp>
      <p:sp>
        <p:nvSpPr>
          <p:cNvPr id="3" name="Zástupný symbol pro obsah 2"/>
          <p:cNvSpPr>
            <a:spLocks noGrp="1"/>
          </p:cNvSpPr>
          <p:nvPr>
            <p:ph sz="quarter" idx="1"/>
          </p:nvPr>
        </p:nvSpPr>
        <p:spPr/>
        <p:txBody>
          <a:bodyPr/>
          <a:lstStyle/>
          <a:p>
            <a:r>
              <a:rPr lang="cs-CZ" dirty="0"/>
              <a:t>Viz přednáška CŽK</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NN V INTENZIVNÍ PÉČI</a:t>
            </a:r>
            <a:br>
              <a:rPr lang="cs-CZ" dirty="0"/>
            </a:br>
            <a:r>
              <a:rPr lang="cs-CZ" dirty="0"/>
              <a:t>Infekce v místě chirurgického výkonu</a:t>
            </a:r>
          </a:p>
        </p:txBody>
      </p:sp>
      <p:sp>
        <p:nvSpPr>
          <p:cNvPr id="3" name="Zástupný symbol pro obsah 2"/>
          <p:cNvSpPr>
            <a:spLocks noGrp="1"/>
          </p:cNvSpPr>
          <p:nvPr>
            <p:ph sz="quarter" idx="1"/>
          </p:nvPr>
        </p:nvSpPr>
        <p:spPr/>
        <p:txBody>
          <a:bodyPr/>
          <a:lstStyle/>
          <a:p>
            <a:r>
              <a:rPr lang="cs-CZ" dirty="0"/>
              <a:t>Viz péče o rány</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NN V INTENZIVNÍ PÉČI</a:t>
            </a:r>
            <a:br>
              <a:rPr lang="cs-CZ" dirty="0"/>
            </a:br>
            <a:r>
              <a:rPr lang="cs-CZ" dirty="0"/>
              <a:t>Infekce trávicího ústrojí</a:t>
            </a:r>
          </a:p>
        </p:txBody>
      </p:sp>
      <p:sp>
        <p:nvSpPr>
          <p:cNvPr id="3" name="Zástupný symbol pro obsah 2"/>
          <p:cNvSpPr>
            <a:spLocks noGrp="1"/>
          </p:cNvSpPr>
          <p:nvPr>
            <p:ph sz="quarter" idx="1"/>
          </p:nvPr>
        </p:nvSpPr>
        <p:spPr/>
        <p:txBody>
          <a:bodyPr/>
          <a:lstStyle/>
          <a:p>
            <a:r>
              <a:rPr lang="cs-CZ" dirty="0"/>
              <a:t>Za nozokomiální infekci trávicího ústrojí se označuje </a:t>
            </a:r>
            <a:r>
              <a:rPr lang="cs-CZ" dirty="0" err="1"/>
              <a:t>postantibiotická</a:t>
            </a:r>
            <a:r>
              <a:rPr lang="cs-CZ" dirty="0"/>
              <a:t> kolitida, která je vyvolána toxinem </a:t>
            </a:r>
            <a:r>
              <a:rPr lang="cs-CZ" b="1" dirty="0"/>
              <a:t>Clostridium </a:t>
            </a:r>
            <a:r>
              <a:rPr lang="cs-CZ" b="1" dirty="0" err="1"/>
              <a:t>difficile</a:t>
            </a:r>
            <a:r>
              <a:rPr lang="cs-CZ" dirty="0"/>
              <a:t>. </a:t>
            </a:r>
          </a:p>
          <a:p>
            <a:r>
              <a:rPr lang="cs-CZ" dirty="0"/>
              <a:t>Při mírné formě se projevuje jako průjmové onemocnění, při těžké formě jako systémové onemocnění, u něhož být vysoká mortalita.</a:t>
            </a:r>
          </a:p>
          <a:p>
            <a:r>
              <a:rPr lang="cs-CZ" dirty="0"/>
              <a:t>Pokud dojde k přenosu spor mezi pacienty, onemocnění může mít i epidemický charakter.</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MOŽNOSTI POTLAČOVÁNÍ NN</a:t>
            </a:r>
          </a:p>
        </p:txBody>
      </p:sp>
      <p:sp>
        <p:nvSpPr>
          <p:cNvPr id="3" name="Zástupný symbol pro obsah 2"/>
          <p:cNvSpPr>
            <a:spLocks noGrp="1"/>
          </p:cNvSpPr>
          <p:nvPr>
            <p:ph sz="quarter" idx="1"/>
          </p:nvPr>
        </p:nvSpPr>
        <p:spPr/>
        <p:txBody>
          <a:bodyPr>
            <a:normAutofit/>
          </a:bodyPr>
          <a:lstStyle/>
          <a:p>
            <a:r>
              <a:rPr lang="cs-CZ" sz="2400" dirty="0"/>
              <a:t>Předpokladem úspěšného boje proti </a:t>
            </a:r>
            <a:r>
              <a:rPr lang="cs-CZ" sz="2400" dirty="0" err="1"/>
              <a:t>nozokomiálním</a:t>
            </a:r>
            <a:r>
              <a:rPr lang="cs-CZ" sz="2400" dirty="0"/>
              <a:t> nákazám je dostatečná znalost všech údajů a informací o jejich vzniku a šíření a studium podmínek, které je ovlivňují. </a:t>
            </a:r>
          </a:p>
          <a:p>
            <a:r>
              <a:rPr lang="cs-CZ" sz="2400" dirty="0"/>
              <a:t>Sběr všech dostupných informací je začleněn v tzv. </a:t>
            </a:r>
            <a:r>
              <a:rPr lang="cs-CZ" sz="2400" dirty="0" err="1"/>
              <a:t>surveillance</a:t>
            </a:r>
            <a:r>
              <a:rPr lang="cs-CZ" sz="2400" dirty="0"/>
              <a:t> programu nozokomiálních nákaz. </a:t>
            </a:r>
          </a:p>
          <a:p>
            <a:r>
              <a:rPr lang="cs-CZ" sz="2400" dirty="0"/>
              <a:t>V podstatě je to epidemiologické studium nozokomiálních nákaz jako dynamického procesu, včetně ekologie, původce nákazy, hostitele, rezervoáru a vektoru nákazy. </a:t>
            </a:r>
          </a:p>
          <a:p>
            <a:r>
              <a:rPr lang="cs-CZ" sz="2400" dirty="0"/>
              <a:t>Patří sem i studium zevních podmínek prostředí a všech mechanismů, které se uplatňují v procesu šíření nákazy.</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MOŽNOSTI POTLAČOVÁNÍ NN</a:t>
            </a:r>
          </a:p>
        </p:txBody>
      </p:sp>
      <p:sp>
        <p:nvSpPr>
          <p:cNvPr id="3" name="Zástupný symbol pro obsah 2"/>
          <p:cNvSpPr>
            <a:spLocks noGrp="1"/>
          </p:cNvSpPr>
          <p:nvPr>
            <p:ph sz="quarter" idx="1"/>
          </p:nvPr>
        </p:nvSpPr>
        <p:spPr/>
        <p:txBody>
          <a:bodyPr>
            <a:normAutofit fontScale="77500" lnSpcReduction="20000"/>
          </a:bodyPr>
          <a:lstStyle/>
          <a:p>
            <a:r>
              <a:rPr lang="cs-CZ" dirty="0"/>
              <a:t>Hlavním úkolem a cílem plnění </a:t>
            </a:r>
            <a:r>
              <a:rPr lang="cs-CZ" dirty="0" err="1"/>
              <a:t>surveillance</a:t>
            </a:r>
            <a:r>
              <a:rPr lang="cs-CZ" dirty="0"/>
              <a:t> programu nozokomiálních nákaz je vytvoření systému účinných protiepidemických opatření na základě analýzy všech dostupných dat a informací, které vedou k jejich úspěšnému potlačení. </a:t>
            </a:r>
          </a:p>
          <a:p>
            <a:r>
              <a:rPr lang="cs-CZ" dirty="0"/>
              <a:t>Protiepidemická opatření jsou zaměřena na přerušení procesu šíření ve kterémkoliv článku, tj. u zdroje, v cestě přenosu či u vnímavého jedince. </a:t>
            </a:r>
          </a:p>
          <a:p>
            <a:r>
              <a:rPr lang="cs-CZ" dirty="0"/>
              <a:t>Dělí se na opatření preventivní nebo represivní. Preventivní opatření jsou zaměřena na zabránění vzniku nozokomiálních nákaz nebo na minimalizaci jejich počtu a vplývají z plnění všech výše uvedených prvků </a:t>
            </a:r>
            <a:r>
              <a:rPr lang="cs-CZ" dirty="0" err="1"/>
              <a:t>surveillance</a:t>
            </a:r>
            <a:r>
              <a:rPr lang="cs-CZ" dirty="0"/>
              <a:t>. </a:t>
            </a:r>
          </a:p>
          <a:p>
            <a:r>
              <a:rPr lang="cs-CZ" b="1" dirty="0"/>
              <a:t>Represivní opatření </a:t>
            </a:r>
            <a:r>
              <a:rPr lang="cs-CZ" dirty="0"/>
              <a:t>mají za úkol likvidovat ohnisko již vzniklé nákazy.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MOŽNOSTI POTLAČOVÁNÍ NN</a:t>
            </a:r>
            <a:br>
              <a:rPr lang="cs-CZ" dirty="0"/>
            </a:br>
            <a:r>
              <a:rPr lang="cs-CZ" dirty="0"/>
              <a:t>Represivní opatření</a:t>
            </a:r>
          </a:p>
        </p:txBody>
      </p:sp>
      <p:sp>
        <p:nvSpPr>
          <p:cNvPr id="3" name="Zástupný symbol pro obsah 2"/>
          <p:cNvSpPr>
            <a:spLocks noGrp="1"/>
          </p:cNvSpPr>
          <p:nvPr>
            <p:ph sz="quarter" idx="1"/>
          </p:nvPr>
        </p:nvSpPr>
        <p:spPr/>
        <p:txBody>
          <a:bodyPr>
            <a:normAutofit fontScale="40000" lnSpcReduction="20000"/>
          </a:bodyPr>
          <a:lstStyle/>
          <a:p>
            <a:endParaRPr lang="cs-CZ" dirty="0"/>
          </a:p>
          <a:p>
            <a:r>
              <a:rPr lang="cs-CZ" sz="5100" dirty="0"/>
              <a:t>Hlášení výskytu nozokomiálních nákaz - provádí ošetřující lékař, který hlásí pravděpodobnou diagnózu nákazy, věk a pohlaví pacienta, datum a místo jejího vzniku. </a:t>
            </a:r>
          </a:p>
          <a:p>
            <a:r>
              <a:rPr lang="cs-CZ" sz="5100" dirty="0"/>
              <a:t>Léčení pacienta s nozokomiální nákazou a jeho izolace. Léčení by se mělo provádět na základě klinické symptomatologie, potvrzené mikrobiologickým vyšetřením vč. zjištěné citlivosti etiologického agens na </a:t>
            </a:r>
            <a:r>
              <a:rPr lang="cs-CZ" sz="5100" dirty="0" err="1"/>
              <a:t>antimikrobní</a:t>
            </a:r>
            <a:r>
              <a:rPr lang="cs-CZ" sz="5100" dirty="0"/>
              <a:t> látky. </a:t>
            </a:r>
          </a:p>
          <a:p>
            <a:r>
              <a:rPr lang="cs-CZ" sz="5100" dirty="0"/>
              <a:t>Vyhledávání kontaktů, tj. všech osob, které měly s pacientem přímý nebo nepřímý styk. </a:t>
            </a:r>
          </a:p>
          <a:p>
            <a:r>
              <a:rPr lang="cs-CZ" sz="5100" dirty="0"/>
              <a:t>Dezinfekce prováděná v ohnisku nákazy - patří mezi nejvýznamnější opatření, způsobující dekontaminaci všech předmětů v okolí pacienta. </a:t>
            </a:r>
          </a:p>
          <a:p>
            <a:r>
              <a:rPr lang="cs-CZ" sz="5100" dirty="0"/>
              <a:t>Zvýšení odolnosti organismu vnímavých pacientů (výživa, profylaktické podávání antibiotik, zvýšený přísun vitamínů). </a:t>
            </a:r>
          </a:p>
          <a:p>
            <a:r>
              <a:rPr lang="cs-CZ" sz="5100" dirty="0"/>
              <a:t>Kontrola nařízených opatření .</a:t>
            </a:r>
          </a:p>
          <a:p>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HISTORIE NN</a:t>
            </a:r>
          </a:p>
        </p:txBody>
      </p:sp>
      <p:sp>
        <p:nvSpPr>
          <p:cNvPr id="3" name="Zástupný symbol pro obsah 2"/>
          <p:cNvSpPr>
            <a:spLocks noGrp="1"/>
          </p:cNvSpPr>
          <p:nvPr>
            <p:ph sz="quarter" idx="1"/>
          </p:nvPr>
        </p:nvSpPr>
        <p:spPr>
          <a:xfrm>
            <a:off x="612648" y="1600200"/>
            <a:ext cx="8279832" cy="4925144"/>
          </a:xfrm>
        </p:spPr>
        <p:txBody>
          <a:bodyPr>
            <a:normAutofit lnSpcReduction="10000"/>
          </a:bodyPr>
          <a:lstStyle/>
          <a:p>
            <a:r>
              <a:rPr lang="cs-CZ" sz="2400" dirty="0"/>
              <a:t>Robert Koch – objevil původce sněti slezinné (1886), tuberkulózy (1882) a cholery (1883). Stanovil základní principy lékařské mikrobiologie. </a:t>
            </a:r>
          </a:p>
          <a:p>
            <a:r>
              <a:rPr lang="cs-CZ" sz="2400" dirty="0"/>
              <a:t>I. F. </a:t>
            </a:r>
            <a:r>
              <a:rPr lang="cs-CZ" sz="2400" dirty="0" err="1"/>
              <a:t>Semmelweis</a:t>
            </a:r>
            <a:r>
              <a:rPr lang="cs-CZ" sz="2400" dirty="0"/>
              <a:t> – první významné preventivní opatření v boji s </a:t>
            </a:r>
            <a:r>
              <a:rPr lang="cs-CZ" sz="2400" dirty="0" err="1"/>
              <a:t>nozokomiálními</a:t>
            </a:r>
            <a:r>
              <a:rPr lang="cs-CZ" sz="2400" dirty="0"/>
              <a:t> nákazami: zjistil souvislost mezi porodem a tzv. horečkou omladnic. Proto v r. 1940 zavedl dezinfekci rukou lékařů a mediků v chlorové vodě před vyšetřením rodiček. </a:t>
            </a:r>
          </a:p>
          <a:p>
            <a:r>
              <a:rPr lang="cs-CZ" sz="2400" dirty="0"/>
              <a:t>F. </a:t>
            </a:r>
            <a:r>
              <a:rPr lang="cs-CZ" sz="2400" dirty="0" err="1"/>
              <a:t>Terrier</a:t>
            </a:r>
            <a:r>
              <a:rPr lang="cs-CZ" sz="2400" dirty="0"/>
              <a:t>, E. </a:t>
            </a:r>
            <a:r>
              <a:rPr lang="cs-CZ" sz="2400" dirty="0" err="1"/>
              <a:t>Bergmann</a:t>
            </a:r>
            <a:r>
              <a:rPr lang="cs-CZ" sz="2400" dirty="0"/>
              <a:t>, C. </a:t>
            </a:r>
            <a:r>
              <a:rPr lang="cs-CZ" sz="2400" dirty="0" err="1"/>
              <a:t>Schimmelbusch</a:t>
            </a:r>
            <a:r>
              <a:rPr lang="cs-CZ" sz="2400" dirty="0"/>
              <a:t> – prosazení asepse a jejích metod, konstrukce parního sterilizátoru na chirurgické nástroje a materiál, používání účelného oblečení chirurga (1886). </a:t>
            </a:r>
          </a:p>
          <a:p>
            <a:r>
              <a:rPr lang="cs-CZ" sz="2400" dirty="0"/>
              <a:t>W. S. </a:t>
            </a:r>
            <a:r>
              <a:rPr lang="cs-CZ" sz="2400" dirty="0" err="1"/>
              <a:t>Halsted</a:t>
            </a:r>
            <a:r>
              <a:rPr lang="cs-CZ" sz="2400" dirty="0"/>
              <a:t> – užívání gumových rukavic při chirurgických operacích (1889). </a:t>
            </a:r>
          </a:p>
          <a:p>
            <a:endParaRPr lang="cs-CZ" sz="2400" dirty="0"/>
          </a:p>
          <a:p>
            <a:endParaRPr lang="cs-CZ" dirty="0"/>
          </a:p>
          <a:p>
            <a:endParaRPr lang="cs-CZ" dirty="0"/>
          </a:p>
          <a:p>
            <a:endParaRPr lang="cs-CZ"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MOŽNOSTI POTLAČOVÁNÍ NN</a:t>
            </a:r>
            <a:br>
              <a:rPr lang="cs-CZ" dirty="0"/>
            </a:br>
            <a:r>
              <a:rPr lang="cs-CZ" dirty="0"/>
              <a:t>Represivní opatření – některé chyby</a:t>
            </a:r>
          </a:p>
        </p:txBody>
      </p:sp>
      <p:sp>
        <p:nvSpPr>
          <p:cNvPr id="3" name="Zástupný symbol pro obsah 2"/>
          <p:cNvSpPr>
            <a:spLocks noGrp="1"/>
          </p:cNvSpPr>
          <p:nvPr>
            <p:ph sz="quarter" idx="1"/>
          </p:nvPr>
        </p:nvSpPr>
        <p:spPr/>
        <p:txBody>
          <a:bodyPr>
            <a:normAutofit fontScale="77500" lnSpcReduction="20000"/>
          </a:bodyPr>
          <a:lstStyle/>
          <a:p>
            <a:pPr marL="0" indent="0">
              <a:buNone/>
            </a:pPr>
            <a:r>
              <a:rPr lang="cs-CZ" b="1" dirty="0"/>
              <a:t>Chyby při provádění dezinfekce</a:t>
            </a:r>
          </a:p>
          <a:p>
            <a:r>
              <a:rPr lang="cs-CZ" dirty="0"/>
              <a:t>dezinfekční přípravky nejsou používány v souladu s doporučením výrobce</a:t>
            </a:r>
          </a:p>
          <a:p>
            <a:pPr lvl="0"/>
            <a:r>
              <a:rPr lang="cs-CZ" dirty="0"/>
              <a:t>ředění  „od oka“</a:t>
            </a:r>
          </a:p>
          <a:p>
            <a:pPr lvl="0"/>
            <a:r>
              <a:rPr lang="cs-CZ" dirty="0"/>
              <a:t>jiný cíl určení (např. přípravek na sliznice k dezinfekci ploch)</a:t>
            </a:r>
          </a:p>
          <a:p>
            <a:pPr lvl="0"/>
            <a:r>
              <a:rPr lang="cs-CZ" dirty="0"/>
              <a:t>prošlá expirační doba přípravku</a:t>
            </a:r>
          </a:p>
          <a:p>
            <a:pPr lvl="0"/>
            <a:r>
              <a:rPr lang="cs-CZ" dirty="0"/>
              <a:t>směšování s detergenty tam, kde to není doporučeno od výrobce</a:t>
            </a:r>
          </a:p>
          <a:p>
            <a:pPr lvl="0"/>
            <a:r>
              <a:rPr lang="cs-CZ" dirty="0"/>
              <a:t>naředěný pracovní roztok je používán i několik dní</a:t>
            </a:r>
          </a:p>
          <a:p>
            <a:pPr lvl="0"/>
            <a:r>
              <a:rPr lang="cs-CZ" dirty="0"/>
              <a:t>je užíván jen jeden dezinfekční přípravek bez střídání</a:t>
            </a:r>
          </a:p>
          <a:p>
            <a:pPr lvl="0"/>
            <a:r>
              <a:rPr lang="cs-CZ" dirty="0"/>
              <a:t>nevhodná kombinace jednotlivých přípravků</a:t>
            </a:r>
          </a:p>
          <a:p>
            <a:pPr lvl="0"/>
            <a:r>
              <a:rPr lang="cs-CZ" dirty="0"/>
              <a:t>náhradní obaly- přelévání koncentrátů nebo pracovních roztoků dezinfekčních přípravků do jiných nádob, které jsou nedostatečně označeny</a:t>
            </a:r>
          </a:p>
          <a:p>
            <a:endParaRPr lang="cs-CZ" dirty="0"/>
          </a:p>
        </p:txBody>
      </p:sp>
    </p:spTree>
    <p:extLst>
      <p:ext uri="{BB962C8B-B14F-4D97-AF65-F5344CB8AC3E}">
        <p14:creationId xmlns:p14="http://schemas.microsoft.com/office/powerpoint/2010/main" val="18973563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MOŽNOSTI POTLAČOVÁNÍ NN</a:t>
            </a:r>
            <a:br>
              <a:rPr lang="cs-CZ" dirty="0"/>
            </a:br>
            <a:r>
              <a:rPr lang="cs-CZ" dirty="0"/>
              <a:t>Represivní opatření – některé chyby</a:t>
            </a:r>
          </a:p>
        </p:txBody>
      </p:sp>
      <p:sp>
        <p:nvSpPr>
          <p:cNvPr id="3" name="Zástupný symbol pro obsah 2"/>
          <p:cNvSpPr>
            <a:spLocks noGrp="1"/>
          </p:cNvSpPr>
          <p:nvPr>
            <p:ph sz="quarter" idx="1"/>
          </p:nvPr>
        </p:nvSpPr>
        <p:spPr/>
        <p:txBody>
          <a:bodyPr>
            <a:normAutofit fontScale="77500" lnSpcReduction="20000"/>
          </a:bodyPr>
          <a:lstStyle/>
          <a:p>
            <a:pPr marL="0" indent="0">
              <a:buNone/>
            </a:pPr>
            <a:r>
              <a:rPr lang="cs-CZ" b="1" dirty="0"/>
              <a:t>Chyby při </a:t>
            </a:r>
            <a:r>
              <a:rPr lang="cs-CZ" b="1" dirty="0" err="1"/>
              <a:t>předsterilizační</a:t>
            </a:r>
            <a:r>
              <a:rPr lang="cs-CZ" b="1" dirty="0"/>
              <a:t> přípravě</a:t>
            </a:r>
          </a:p>
          <a:p>
            <a:pPr lvl="0"/>
            <a:r>
              <a:rPr lang="cs-CZ" dirty="0"/>
              <a:t>mytí a čištění biologicky kontaminovaných nástrojů a dalších zdravotnických prostředků bez předchozí dezinfekce</a:t>
            </a:r>
          </a:p>
          <a:p>
            <a:pPr lvl="0"/>
            <a:r>
              <a:rPr lang="cs-CZ" dirty="0"/>
              <a:t>nedostatečné osušení zdravotnických prostředků před vložením do sterilizačních obalů</a:t>
            </a:r>
          </a:p>
          <a:p>
            <a:pPr marL="0" indent="0">
              <a:buNone/>
            </a:pPr>
            <a:r>
              <a:rPr lang="cs-CZ" b="1" dirty="0"/>
              <a:t>Chyby při úklidu</a:t>
            </a:r>
          </a:p>
          <a:p>
            <a:pPr lvl="0"/>
            <a:r>
              <a:rPr lang="cs-CZ" dirty="0"/>
              <a:t>neproškolení pracovníci úklidu</a:t>
            </a:r>
          </a:p>
          <a:p>
            <a:pPr lvl="0"/>
            <a:r>
              <a:rPr lang="cs-CZ" dirty="0"/>
              <a:t>nejsou vyčleněny úklidové pomůcky podle úklidových úseků (zdravotnický provoz, kanceláře, shromažďovací prostory, šatny atd.)</a:t>
            </a:r>
          </a:p>
          <a:p>
            <a:pPr lvl="0"/>
            <a:r>
              <a:rPr lang="cs-CZ" dirty="0"/>
              <a:t>nevětraná úklidová komora a nedostatečná péče o úklidové pomůcky vedou k jejich rychlé kontaminaci mikroby a při úklidu jsou paradoxně do prostředí zavlékáni</a:t>
            </a:r>
          </a:p>
          <a:p>
            <a:pPr marL="0" indent="0">
              <a:buNone/>
            </a:pPr>
            <a:endParaRPr lang="cs-CZ" dirty="0"/>
          </a:p>
        </p:txBody>
      </p:sp>
    </p:spTree>
    <p:extLst>
      <p:ext uri="{BB962C8B-B14F-4D97-AF65-F5344CB8AC3E}">
        <p14:creationId xmlns:p14="http://schemas.microsoft.com/office/powerpoint/2010/main" val="11712061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MOŽNOSTI POTLAČOVÁNÍ NN</a:t>
            </a:r>
            <a:br>
              <a:rPr lang="cs-CZ" dirty="0"/>
            </a:br>
            <a:r>
              <a:rPr lang="cs-CZ" dirty="0"/>
              <a:t>Represivní opatření – některé chyby</a:t>
            </a:r>
          </a:p>
        </p:txBody>
      </p:sp>
      <p:sp>
        <p:nvSpPr>
          <p:cNvPr id="3" name="Zástupný symbol pro obsah 2"/>
          <p:cNvSpPr>
            <a:spLocks noGrp="1"/>
          </p:cNvSpPr>
          <p:nvPr>
            <p:ph sz="quarter" idx="1"/>
          </p:nvPr>
        </p:nvSpPr>
        <p:spPr/>
        <p:txBody>
          <a:bodyPr>
            <a:normAutofit lnSpcReduction="10000"/>
          </a:bodyPr>
          <a:lstStyle/>
          <a:p>
            <a:pPr marL="0" indent="0">
              <a:buNone/>
            </a:pPr>
            <a:r>
              <a:rPr lang="cs-CZ" sz="2600" b="1" dirty="0"/>
              <a:t>Chyby při dekontaminaci místa kontaminovaného biologickým materiálem</a:t>
            </a:r>
          </a:p>
          <a:p>
            <a:r>
              <a:rPr lang="cs-CZ" sz="2600" dirty="0"/>
              <a:t>Předpokládá se, že účinný dezinfekční prostředek ve většině případů bude znamenat přípravek baktericidní, </a:t>
            </a:r>
            <a:r>
              <a:rPr lang="cs-CZ" sz="2600" dirty="0" err="1"/>
              <a:t>virucidní</a:t>
            </a:r>
            <a:r>
              <a:rPr lang="cs-CZ" sz="2600" dirty="0"/>
              <a:t>, fungicidní, případně </a:t>
            </a:r>
            <a:r>
              <a:rPr lang="cs-CZ" sz="2600" dirty="0" err="1"/>
              <a:t>tuberkulocidní</a:t>
            </a:r>
            <a:r>
              <a:rPr lang="cs-CZ" sz="2600" dirty="0"/>
              <a:t> či </a:t>
            </a:r>
            <a:r>
              <a:rPr lang="cs-CZ" sz="2600" dirty="0" err="1"/>
              <a:t>sporicidní</a:t>
            </a:r>
            <a:r>
              <a:rPr lang="cs-CZ" sz="2600" dirty="0"/>
              <a:t>, podle povahy kontaminujících agens. Důležité je ponechat potřísněné místo kryté absorpční vrstvou dostatečně dlouhou expoziční dobu a teprve pak materiál odstranit a očistit. Při případném užití alkoholových  dezinfekčních prostředků je třeba si uvědomit, že zředění takového prostředku znamená ztrátu účinnosti, a proto takto nelze dekontaminovat tekutiny. </a:t>
            </a:r>
          </a:p>
          <a:p>
            <a:endParaRPr lang="cs-CZ" dirty="0"/>
          </a:p>
        </p:txBody>
      </p:sp>
    </p:spTree>
    <p:extLst>
      <p:ext uri="{BB962C8B-B14F-4D97-AF65-F5344CB8AC3E}">
        <p14:creationId xmlns:p14="http://schemas.microsoft.com/office/powerpoint/2010/main" val="11584089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a:xfrm>
            <a:off x="990600" y="228600"/>
            <a:ext cx="8153400" cy="990600"/>
          </a:xfrm>
        </p:spPr>
        <p:txBody>
          <a:bodyPr>
            <a:normAutofit/>
          </a:bodyPr>
          <a:lstStyle/>
          <a:p>
            <a:r>
              <a:rPr lang="cs-CZ" dirty="0"/>
              <a:t>LEGISLATIVA </a:t>
            </a:r>
          </a:p>
        </p:txBody>
      </p:sp>
      <p:sp>
        <p:nvSpPr>
          <p:cNvPr id="3" name="Zástupný symbol pro obsah 2"/>
          <p:cNvSpPr>
            <a:spLocks noGrp="1"/>
          </p:cNvSpPr>
          <p:nvPr>
            <p:ph sz="quarter" idx="4294967295"/>
          </p:nvPr>
        </p:nvSpPr>
        <p:spPr>
          <a:xfrm>
            <a:off x="990600" y="1600200"/>
            <a:ext cx="7973888" cy="4495800"/>
          </a:xfrm>
        </p:spPr>
        <p:txBody>
          <a:bodyPr>
            <a:normAutofit/>
          </a:bodyPr>
          <a:lstStyle/>
          <a:p>
            <a:r>
              <a:rPr lang="cs-CZ" b="1" dirty="0"/>
              <a:t>Vyhláška 306/2012 Sb., o podmínkách předcházení, vzniku a šíření infekčních onemocnění a o hygienických požadavcích na provoz zdravotnických zařízení a ústavů sociální péče.</a:t>
            </a:r>
          </a:p>
          <a:p>
            <a:r>
              <a:rPr lang="cs-CZ" dirty="0"/>
              <a:t>Dostupné na: http://www.</a:t>
            </a:r>
            <a:r>
              <a:rPr lang="cs-CZ" dirty="0" err="1"/>
              <a:t>mzcr.cz</a:t>
            </a:r>
            <a:r>
              <a:rPr lang="cs-CZ" dirty="0"/>
              <a:t>/Legislativa/dokumenty/</a:t>
            </a:r>
            <a:r>
              <a:rPr lang="cs-CZ" dirty="0" err="1"/>
              <a:t>vyhlaska</a:t>
            </a:r>
            <a:r>
              <a:rPr lang="cs-CZ" dirty="0"/>
              <a:t>-c306/2012-</a:t>
            </a:r>
            <a:r>
              <a:rPr lang="cs-CZ" dirty="0" err="1"/>
              <a:t>sb</a:t>
            </a:r>
            <a:r>
              <a:rPr lang="cs-CZ" dirty="0"/>
              <a:t>-o-</a:t>
            </a:r>
            <a:r>
              <a:rPr lang="cs-CZ" dirty="0" err="1"/>
              <a:t>podminkach</a:t>
            </a:r>
            <a:r>
              <a:rPr lang="cs-CZ" dirty="0"/>
              <a:t>-</a:t>
            </a:r>
            <a:r>
              <a:rPr lang="cs-CZ" dirty="0" err="1"/>
              <a:t>predchazeni</a:t>
            </a:r>
            <a:r>
              <a:rPr lang="cs-CZ" dirty="0"/>
              <a:t>-vzniku-a-</a:t>
            </a:r>
            <a:r>
              <a:rPr lang="cs-CZ" dirty="0" err="1"/>
              <a:t>sireni</a:t>
            </a:r>
            <a:r>
              <a:rPr lang="cs-CZ" dirty="0"/>
              <a:t>-</a:t>
            </a:r>
            <a:r>
              <a:rPr lang="cs-CZ" dirty="0" err="1"/>
              <a:t>infekcnich</a:t>
            </a:r>
            <a:r>
              <a:rPr lang="cs-CZ" dirty="0"/>
              <a:t>-on_6838_2439_11.html. </a:t>
            </a:r>
          </a:p>
          <a:p>
            <a:endParaRPr lang="cs-CZ" b="1" dirty="0"/>
          </a:p>
          <a:p>
            <a:endParaRPr lang="cs-CZ" dirty="0"/>
          </a:p>
          <a:p>
            <a:endParaRPr lang="cs-CZ" b="1"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Vyhláška 306/2012 </a:t>
            </a:r>
            <a:r>
              <a:rPr lang="cs-CZ" b="1" dirty="0" err="1"/>
              <a:t>Sb</a:t>
            </a:r>
            <a:endParaRPr lang="cs-CZ" dirty="0"/>
          </a:p>
        </p:txBody>
      </p:sp>
      <p:sp>
        <p:nvSpPr>
          <p:cNvPr id="3" name="Zástupný symbol pro obsah 2"/>
          <p:cNvSpPr>
            <a:spLocks noGrp="1"/>
          </p:cNvSpPr>
          <p:nvPr>
            <p:ph sz="quarter" idx="1"/>
          </p:nvPr>
        </p:nvSpPr>
        <p:spPr/>
        <p:txBody>
          <a:bodyPr>
            <a:normAutofit/>
          </a:bodyPr>
          <a:lstStyle/>
          <a:p>
            <a:r>
              <a:rPr lang="cs-CZ" dirty="0"/>
              <a:t>§ 1</a:t>
            </a:r>
            <a:r>
              <a:rPr lang="cs-CZ" b="1" dirty="0"/>
              <a:t>Způsob a rozsah hlášení infekčních onemocnění  výjimkou nemocničních nákaz</a:t>
            </a:r>
          </a:p>
          <a:p>
            <a:r>
              <a:rPr lang="cs-CZ" dirty="0"/>
              <a:t>§ 2 </a:t>
            </a:r>
            <a:r>
              <a:rPr lang="cs-CZ" b="1" dirty="0"/>
              <a:t>Způsob hlášení nemocničních nákaz</a:t>
            </a:r>
          </a:p>
          <a:p>
            <a:r>
              <a:rPr lang="cs-CZ" dirty="0"/>
              <a:t>§ 3 </a:t>
            </a:r>
            <a:r>
              <a:rPr lang="cs-CZ" b="1" dirty="0"/>
              <a:t>Seznam infekčních onemocnění, při nichž se nařizuje izolace ve zdravotnických zařízeních lůžkové péče, a nemocí, jejichž léčení je povinné</a:t>
            </a:r>
          </a:p>
          <a:p>
            <a:r>
              <a:rPr lang="cs-CZ" dirty="0"/>
              <a:t>§ 4 </a:t>
            </a:r>
            <a:r>
              <a:rPr lang="cs-CZ" b="1" dirty="0"/>
              <a:t>Lékařské prohlídky u fyzických osob vykonávajících činnosti epidemiologicky závažné</a:t>
            </a:r>
            <a:endParaRPr lang="cs-CZ"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Vyhláška 306/2012 </a:t>
            </a:r>
            <a:r>
              <a:rPr lang="cs-CZ" b="1" dirty="0" err="1"/>
              <a:t>Sb</a:t>
            </a:r>
            <a:endParaRPr lang="cs-CZ" dirty="0"/>
          </a:p>
        </p:txBody>
      </p:sp>
      <p:sp>
        <p:nvSpPr>
          <p:cNvPr id="3" name="Zástupný symbol pro obsah 2"/>
          <p:cNvSpPr>
            <a:spLocks noGrp="1"/>
          </p:cNvSpPr>
          <p:nvPr>
            <p:ph sz="quarter" idx="1"/>
          </p:nvPr>
        </p:nvSpPr>
        <p:spPr/>
        <p:txBody>
          <a:bodyPr>
            <a:normAutofit/>
          </a:bodyPr>
          <a:lstStyle/>
          <a:p>
            <a:r>
              <a:rPr lang="cs-CZ" dirty="0"/>
              <a:t>§ 5 </a:t>
            </a:r>
            <a:r>
              <a:rPr lang="cs-CZ" b="1" dirty="0"/>
              <a:t>Zásady pro odběr a vyšetření biologického materiálu a náležitosti žádanky</a:t>
            </a:r>
          </a:p>
          <a:p>
            <a:r>
              <a:rPr lang="cs-CZ" dirty="0"/>
              <a:t>§ 6 </a:t>
            </a:r>
            <a:r>
              <a:rPr lang="pt-BR" b="1" dirty="0"/>
              <a:t>Požadavky na umístění a přístrojové a materiálové</a:t>
            </a:r>
            <a:r>
              <a:rPr lang="cs-CZ" b="1" dirty="0"/>
              <a:t> vybavení laboratoře provádějící laboratorní vyšetření na virus lidského </a:t>
            </a:r>
            <a:r>
              <a:rPr lang="cs-CZ" b="1" dirty="0" err="1"/>
              <a:t>imunodeficitu</a:t>
            </a:r>
            <a:endParaRPr lang="cs-CZ" b="1" dirty="0"/>
          </a:p>
          <a:p>
            <a:r>
              <a:rPr lang="cs-CZ" dirty="0"/>
              <a:t>§ 7 </a:t>
            </a:r>
            <a:r>
              <a:rPr lang="cs-CZ" b="1" dirty="0"/>
              <a:t>Příjem a ošetřování fyzických osob ve zdravotnických zařízeních a ústavech sociální péče</a:t>
            </a:r>
            <a:endParaRPr lang="cs-CZ"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Vyhláška 306/2012 </a:t>
            </a:r>
            <a:r>
              <a:rPr lang="cs-CZ" b="1" dirty="0" err="1"/>
              <a:t>Sb</a:t>
            </a:r>
            <a:endParaRPr lang="cs-CZ" dirty="0"/>
          </a:p>
        </p:txBody>
      </p:sp>
      <p:sp>
        <p:nvSpPr>
          <p:cNvPr id="3" name="Zástupný symbol pro obsah 2"/>
          <p:cNvSpPr>
            <a:spLocks noGrp="1"/>
          </p:cNvSpPr>
          <p:nvPr>
            <p:ph sz="quarter" idx="1"/>
          </p:nvPr>
        </p:nvSpPr>
        <p:spPr/>
        <p:txBody>
          <a:bodyPr/>
          <a:lstStyle/>
          <a:p>
            <a:r>
              <a:rPr lang="cs-CZ" dirty="0"/>
              <a:t>§ 8 </a:t>
            </a:r>
            <a:r>
              <a:rPr lang="cs-CZ" b="1" dirty="0"/>
              <a:t>Sterilizace, vyšší stupeň dezinfekce, dezinfekce</a:t>
            </a:r>
          </a:p>
          <a:p>
            <a:r>
              <a:rPr lang="cs-CZ" dirty="0"/>
              <a:t>§ 9 </a:t>
            </a:r>
            <a:r>
              <a:rPr lang="cs-CZ" b="1" dirty="0"/>
              <a:t>Manipulace s prádlem</a:t>
            </a:r>
          </a:p>
          <a:p>
            <a:r>
              <a:rPr lang="cs-CZ" dirty="0"/>
              <a:t>§ 10 </a:t>
            </a:r>
            <a:r>
              <a:rPr lang="cs-CZ" b="1" dirty="0"/>
              <a:t>Hygienické požadavky na úklid</a:t>
            </a:r>
          </a:p>
          <a:p>
            <a:r>
              <a:rPr lang="cs-CZ" dirty="0"/>
              <a:t>§ 11</a:t>
            </a:r>
            <a:r>
              <a:rPr lang="cs-CZ" b="1" dirty="0"/>
              <a:t>Zrušovací ustanovení</a:t>
            </a:r>
          </a:p>
          <a:p>
            <a:r>
              <a:rPr lang="cs-CZ" dirty="0"/>
              <a:t>§ 12 </a:t>
            </a:r>
            <a:r>
              <a:rPr lang="cs-CZ" b="1" dirty="0"/>
              <a:t>Přechodné ustanovení</a:t>
            </a:r>
          </a:p>
          <a:p>
            <a:r>
              <a:rPr lang="cs-CZ" dirty="0"/>
              <a:t>§ 13 </a:t>
            </a:r>
            <a:r>
              <a:rPr lang="cs-CZ" b="1" dirty="0"/>
              <a:t>Účinnost</a:t>
            </a:r>
            <a:endParaRPr lang="cs-CZ"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BARIÉROVÝ OŠETŘOVATELSKÝ REŽIM</a:t>
            </a:r>
          </a:p>
        </p:txBody>
      </p:sp>
      <p:sp>
        <p:nvSpPr>
          <p:cNvPr id="3" name="Zástupný symbol pro obsah 2"/>
          <p:cNvSpPr>
            <a:spLocks noGrp="1"/>
          </p:cNvSpPr>
          <p:nvPr>
            <p:ph sz="quarter" idx="1"/>
          </p:nvPr>
        </p:nvSpPr>
        <p:spPr/>
        <p:txBody>
          <a:bodyPr>
            <a:normAutofit fontScale="85000" lnSpcReduction="20000"/>
          </a:bodyPr>
          <a:lstStyle/>
          <a:p>
            <a:r>
              <a:rPr lang="cs-CZ" dirty="0"/>
              <a:t>„Bariérová ošetřovací technika představuje komplex ošetřovacích postupů spojených se specifickými materiálními a prostorovými předpoklady k </a:t>
            </a:r>
            <a:r>
              <a:rPr lang="cs-CZ" dirty="0" err="1"/>
              <a:t>zabráněnípřenosu</a:t>
            </a:r>
            <a:r>
              <a:rPr lang="cs-CZ" dirty="0"/>
              <a:t> nákaz ve zdravotnických zařízeních. </a:t>
            </a:r>
          </a:p>
          <a:p>
            <a:r>
              <a:rPr lang="cs-CZ" dirty="0"/>
              <a:t>Je jedním ze základních opatření zamezujících přenos infekce z jednoho kolonizovaného či infikovaného pacienta na druhého. </a:t>
            </a:r>
          </a:p>
          <a:p>
            <a:r>
              <a:rPr lang="cs-CZ" dirty="0"/>
              <a:t>Znamená skutečnou technickou a organizačně-materiálovou bariéru mezi </a:t>
            </a:r>
            <a:r>
              <a:rPr lang="pt-BR" dirty="0"/>
              <a:t>ošetřujícím personálem a pacientem, mezi dvěma pacienty a také mezi pacientem a</a:t>
            </a:r>
            <a:r>
              <a:rPr lang="cs-CZ" dirty="0"/>
              <a:t> rodinou. Tento způsob ošetřování je nutno zachovávat také v provozu operačních sálů, často rozhoduje i o přežití pacientů, zvláště na odděleních intenzivní péče.“</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BARIÉROVÝ OŠETŘOVATELSKÝ REŽIM</a:t>
            </a:r>
          </a:p>
        </p:txBody>
      </p:sp>
      <p:sp>
        <p:nvSpPr>
          <p:cNvPr id="3" name="Zástupný symbol pro obsah 2"/>
          <p:cNvSpPr>
            <a:spLocks noGrp="1"/>
          </p:cNvSpPr>
          <p:nvPr>
            <p:ph sz="quarter" idx="1"/>
          </p:nvPr>
        </p:nvSpPr>
        <p:spPr/>
        <p:txBody>
          <a:bodyPr>
            <a:normAutofit fontScale="77500" lnSpcReduction="20000"/>
          </a:bodyPr>
          <a:lstStyle/>
          <a:p>
            <a:pPr>
              <a:buNone/>
            </a:pPr>
            <a:r>
              <a:rPr lang="cs-CZ" b="1" dirty="0"/>
              <a:t>Zejména jde o:</a:t>
            </a:r>
          </a:p>
          <a:p>
            <a:r>
              <a:rPr lang="cs-CZ" dirty="0"/>
              <a:t>stavebně technické a technologické řešení zdravotnických zařízení</a:t>
            </a:r>
          </a:p>
          <a:p>
            <a:r>
              <a:rPr lang="cs-CZ" dirty="0"/>
              <a:t>používání osobních ochranných pomůcek personálem</a:t>
            </a:r>
          </a:p>
          <a:p>
            <a:r>
              <a:rPr lang="cs-CZ" dirty="0"/>
              <a:t>používání jednorázového operačního krycího materiálu, který je nepropustný pro tekutiny a mikroorganismy. Použitím tohoto materiálu je snížen výskyt pooperačních exogenních raných infekcí.</a:t>
            </a:r>
          </a:p>
          <a:p>
            <a:r>
              <a:rPr lang="cs-CZ" dirty="0"/>
              <a:t>plánování operačních programů</a:t>
            </a:r>
          </a:p>
          <a:p>
            <a:r>
              <a:rPr lang="cs-CZ" dirty="0"/>
              <a:t>sterilizaci nástrojů</a:t>
            </a:r>
          </a:p>
          <a:p>
            <a:r>
              <a:rPr lang="cs-CZ" dirty="0"/>
              <a:t>dodržování osobní hygieny personálu a důslednost při dodržování režimových opatření (zákaz nošení prstenů, náramkových hodinek, umělých nehtů apod.)</a:t>
            </a:r>
          </a:p>
          <a:p>
            <a:r>
              <a:rPr lang="cs-CZ" dirty="0"/>
              <a:t>mytí a dezinfekce rukou po každém použití rukavic</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HISTORIE NN</a:t>
            </a:r>
          </a:p>
        </p:txBody>
      </p:sp>
      <p:sp>
        <p:nvSpPr>
          <p:cNvPr id="3" name="Zástupný symbol pro obsah 2"/>
          <p:cNvSpPr>
            <a:spLocks noGrp="1"/>
          </p:cNvSpPr>
          <p:nvPr>
            <p:ph sz="quarter" idx="1"/>
          </p:nvPr>
        </p:nvSpPr>
        <p:spPr/>
        <p:txBody>
          <a:bodyPr>
            <a:normAutofit/>
          </a:bodyPr>
          <a:lstStyle/>
          <a:p>
            <a:pPr>
              <a:buNone/>
            </a:pPr>
            <a:r>
              <a:rPr lang="cs-CZ" sz="2400" b="1" dirty="0"/>
              <a:t>Období objevu antibiotik a sulfonamidů </a:t>
            </a:r>
          </a:p>
          <a:p>
            <a:r>
              <a:rPr lang="cs-CZ" sz="2400" dirty="0"/>
              <a:t>V roce 1928 určil Alexander </a:t>
            </a:r>
            <a:r>
              <a:rPr lang="cs-CZ" sz="2400" dirty="0" err="1"/>
              <a:t>Fleming</a:t>
            </a:r>
            <a:r>
              <a:rPr lang="cs-CZ" sz="2400" dirty="0"/>
              <a:t> baktericidní vlastnosti látek, které produkuje plíseň </a:t>
            </a:r>
            <a:r>
              <a:rPr lang="cs-CZ" sz="2400" dirty="0" err="1"/>
              <a:t>Penicillium</a:t>
            </a:r>
            <a:r>
              <a:rPr lang="cs-CZ" sz="2400" dirty="0"/>
              <a:t> </a:t>
            </a:r>
            <a:r>
              <a:rPr lang="cs-CZ" sz="2400" dirty="0" err="1"/>
              <a:t>notatum</a:t>
            </a:r>
            <a:r>
              <a:rPr lang="cs-CZ" sz="2400" dirty="0"/>
              <a:t>. Jeho objev byl však využit teprve později a to v letech 1938 – 1944. V roce 1935 přišel s převratným objevem G. </a:t>
            </a:r>
            <a:r>
              <a:rPr lang="cs-CZ" sz="2400" dirty="0" err="1"/>
              <a:t>Domag</a:t>
            </a:r>
            <a:r>
              <a:rPr lang="cs-CZ" sz="2400" dirty="0"/>
              <a:t>. Zjistil, že bakterie jsou ničeny některými chemickými látkami, především sloučeninami dusíku a síry. </a:t>
            </a:r>
            <a:r>
              <a:rPr lang="cs-CZ" sz="2400" dirty="0" err="1"/>
              <a:t>Domagkův</a:t>
            </a:r>
            <a:r>
              <a:rPr lang="cs-CZ" sz="2400" dirty="0"/>
              <a:t> přípravek, </a:t>
            </a:r>
            <a:r>
              <a:rPr lang="cs-CZ" sz="2400" dirty="0" err="1"/>
              <a:t>prontosil</a:t>
            </a:r>
            <a:r>
              <a:rPr lang="cs-CZ" sz="2400" dirty="0"/>
              <a:t>, se skládá ze dvou částí, z nichž jedna, sulfanilamid, byla připravena již v r. 1908. Výroba sulfonamidů pak bylo zásadním krokem při léčbě infekčních nemocí způsobených bakteriemi.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HISTORIE NN</a:t>
            </a:r>
          </a:p>
        </p:txBody>
      </p:sp>
      <p:sp>
        <p:nvSpPr>
          <p:cNvPr id="3" name="Zástupný symbol pro obsah 2"/>
          <p:cNvSpPr>
            <a:spLocks noGrp="1"/>
          </p:cNvSpPr>
          <p:nvPr>
            <p:ph sz="quarter" idx="1"/>
          </p:nvPr>
        </p:nvSpPr>
        <p:spPr/>
        <p:txBody>
          <a:bodyPr/>
          <a:lstStyle/>
          <a:p>
            <a:r>
              <a:rPr lang="cs-CZ" dirty="0"/>
              <a:t>Po druhé světové válce došlo k poklesu NN – nadměrné používání ATB vedlo a vede ke vzniku nemocniční bakteriální populace – rezistence až </a:t>
            </a:r>
            <a:r>
              <a:rPr lang="cs-CZ" dirty="0" err="1"/>
              <a:t>multirezistece</a:t>
            </a:r>
            <a:r>
              <a:rPr lang="cs-CZ" dirty="0"/>
              <a:t> na chemoterapeutika.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DĚLENÍ NOZOKOMIÁLNÍCH NÁKAZ</a:t>
            </a:r>
          </a:p>
        </p:txBody>
      </p:sp>
      <p:sp>
        <p:nvSpPr>
          <p:cNvPr id="3" name="Zástupný symbol pro obsah 2"/>
          <p:cNvSpPr>
            <a:spLocks noGrp="1"/>
          </p:cNvSpPr>
          <p:nvPr>
            <p:ph sz="quarter" idx="1"/>
          </p:nvPr>
        </p:nvSpPr>
        <p:spPr/>
        <p:txBody>
          <a:bodyPr/>
          <a:lstStyle/>
          <a:p>
            <a:r>
              <a:rPr lang="cs-CZ" dirty="0"/>
              <a:t>Nespecifické</a:t>
            </a:r>
          </a:p>
          <a:p>
            <a:r>
              <a:rPr lang="cs-CZ" dirty="0"/>
              <a:t>Specifické </a:t>
            </a:r>
          </a:p>
          <a:p>
            <a:r>
              <a:rPr lang="cs-CZ" dirty="0"/>
              <a:t>Endogenní</a:t>
            </a:r>
          </a:p>
          <a:p>
            <a:r>
              <a:rPr lang="cs-CZ" dirty="0"/>
              <a:t>Exogenní</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DĚLENÍ NOZOKOMIÁLNÍCH NÁKAZ</a:t>
            </a:r>
          </a:p>
        </p:txBody>
      </p:sp>
      <p:sp>
        <p:nvSpPr>
          <p:cNvPr id="3" name="Zástupný symbol pro obsah 2"/>
          <p:cNvSpPr>
            <a:spLocks noGrp="1"/>
          </p:cNvSpPr>
          <p:nvPr>
            <p:ph sz="quarter" idx="1"/>
          </p:nvPr>
        </p:nvSpPr>
        <p:spPr/>
        <p:txBody>
          <a:bodyPr/>
          <a:lstStyle/>
          <a:p>
            <a:pPr>
              <a:buNone/>
            </a:pPr>
            <a:r>
              <a:rPr lang="cs-CZ" b="1" dirty="0"/>
              <a:t>Nespecifické NN</a:t>
            </a:r>
          </a:p>
          <a:p>
            <a:r>
              <a:rPr lang="cs-CZ" dirty="0"/>
              <a:t>Postihují i jiné kolektivy vnímavých jedinců (školní zařízení a jiné).</a:t>
            </a:r>
          </a:p>
          <a:p>
            <a:r>
              <a:rPr lang="cs-CZ" dirty="0"/>
              <a:t>Výskyt má vztah k epidemiologické situaci ve spádových oblastech.</a:t>
            </a:r>
          </a:p>
          <a:p>
            <a:r>
              <a:rPr lang="cs-CZ" dirty="0"/>
              <a:t>Prevence – epidemická anamnéza při příjmu pacienta a dodržování protiepidemického režimu ZZ. </a:t>
            </a:r>
          </a:p>
          <a:p>
            <a:pPr>
              <a:buNone/>
            </a:pPr>
            <a:r>
              <a:rPr lang="cs-CZ" dirty="0"/>
              <a:t>   (Chřipka, salmonelóza, virová hepatitida apod.)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DĚLENÍ NOZOKOMIÁLNÍCH NÁKAZ</a:t>
            </a:r>
          </a:p>
        </p:txBody>
      </p:sp>
      <p:sp>
        <p:nvSpPr>
          <p:cNvPr id="3" name="Zástupný symbol pro obsah 2"/>
          <p:cNvSpPr>
            <a:spLocks noGrp="1"/>
          </p:cNvSpPr>
          <p:nvPr>
            <p:ph sz="quarter" idx="1"/>
          </p:nvPr>
        </p:nvSpPr>
        <p:spPr>
          <a:xfrm>
            <a:off x="612648" y="1600200"/>
            <a:ext cx="8531352" cy="4495800"/>
          </a:xfrm>
        </p:spPr>
        <p:txBody>
          <a:bodyPr/>
          <a:lstStyle/>
          <a:p>
            <a:pPr>
              <a:buNone/>
            </a:pPr>
            <a:r>
              <a:rPr lang="cs-CZ" b="1" dirty="0"/>
              <a:t>Specifické NN</a:t>
            </a:r>
          </a:p>
          <a:p>
            <a:r>
              <a:rPr lang="cs-CZ" dirty="0"/>
              <a:t>Vznikají především jako důsledek diagnostických                a terapeutických lékařských výkonů u hospitalizovaných pacientů.</a:t>
            </a:r>
          </a:p>
          <a:p>
            <a:r>
              <a:rPr lang="cs-CZ" dirty="0"/>
              <a:t>Šíření je inokulací nebo implantací infekčního agens, méně často respirační nebo alimentární cestou. </a:t>
            </a:r>
          </a:p>
          <a:p>
            <a:r>
              <a:rPr lang="cs-CZ" dirty="0"/>
              <a:t>Výskyt těchto nákaz je tedy do značné míry odrazem určitých provozních nedostatků v daném zařízení. </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án">
  <a:themeElements>
    <a:clrScheme name="Mediá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á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á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291</TotalTime>
  <Words>7167</Words>
  <Application>Microsoft Office PowerPoint</Application>
  <PresentationFormat>Předvádění na obrazovce (4:3)</PresentationFormat>
  <Paragraphs>344</Paragraphs>
  <Slides>48</Slides>
  <Notes>13</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48</vt:i4>
      </vt:variant>
    </vt:vector>
  </HeadingPairs>
  <TitlesOfParts>
    <vt:vector size="54" baseType="lpstr">
      <vt:lpstr>Calibri</vt:lpstr>
      <vt:lpstr>Symbol</vt:lpstr>
      <vt:lpstr>Tw Cen MT</vt:lpstr>
      <vt:lpstr>Wingdings</vt:lpstr>
      <vt:lpstr>Wingdings 2</vt:lpstr>
      <vt:lpstr>Medián</vt:lpstr>
      <vt:lpstr>HYGIENICKÝ A EPIDEMIOLOGICKÝ REŽIM NA PRACOVIŠTÍCH INTENZIVNÍ MEDICÍNY</vt:lpstr>
      <vt:lpstr>NOZOKOMIÁLNÍ NÁKAZY</vt:lpstr>
      <vt:lpstr>HISTORIE NN</vt:lpstr>
      <vt:lpstr>HISTORIE NN</vt:lpstr>
      <vt:lpstr>HISTORIE NN</vt:lpstr>
      <vt:lpstr>HISTORIE NN</vt:lpstr>
      <vt:lpstr>DĚLENÍ NOZOKOMIÁLNÍCH NÁKAZ</vt:lpstr>
      <vt:lpstr>DĚLENÍ NOZOKOMIÁLNÍCH NÁKAZ</vt:lpstr>
      <vt:lpstr>DĚLENÍ NOZOKOMIÁLNÍCH NÁKAZ</vt:lpstr>
      <vt:lpstr>DĚLENÍ NOZOKOMIÁLNÍCH NÁKAZ</vt:lpstr>
      <vt:lpstr>DĚLENÍ NOZOKOMIÁLNÍCH NÁKAZ</vt:lpstr>
      <vt:lpstr>CHARAKTERISTIKA EPIDEMICKÉHO PROCESU </vt:lpstr>
      <vt:lpstr>CHARAKTERISTIKA EPIDEMICKÉHO PROCESU </vt:lpstr>
      <vt:lpstr>CHARAKTERISTIKA EPIDEMICKÉHO PROCESU </vt:lpstr>
      <vt:lpstr>CHARAKTERISTIKA EPIDEMICKÉHO PROCESU </vt:lpstr>
      <vt:lpstr>CHARAKTERISTIKA EPIDEMICKÉHO PROCESU </vt:lpstr>
      <vt:lpstr>NEJČASTĚJŠÍ PŮVODCI NN</vt:lpstr>
      <vt:lpstr>NEJČASTĚJŠÍ PŮVODCI NN</vt:lpstr>
      <vt:lpstr>NEJČASTĚJŠÍ PŮVODCI NN</vt:lpstr>
      <vt:lpstr>NEJČASTĚJŠÍ PŮVODCI NN</vt:lpstr>
      <vt:lpstr>REZISTENCE PŮVODCŮ NN</vt:lpstr>
      <vt:lpstr>REZISTENCE PŮVODCŮ NN</vt:lpstr>
      <vt:lpstr>REZISTENCE PŮVODCŮ NN</vt:lpstr>
      <vt:lpstr>MRSA</vt:lpstr>
      <vt:lpstr>NN V INTENZIVNÍ PÉČI</vt:lpstr>
      <vt:lpstr>NN V INTENZIVNÍ PÉČI Nozokomiální bronchopneumonie</vt:lpstr>
      <vt:lpstr>NN V INTENZIVNÍ PÉČI Nozokomiální bronchopneumonie</vt:lpstr>
      <vt:lpstr>NN V INTENZIVNÍ PÉČI Nozokomiální bronchopneumonie</vt:lpstr>
      <vt:lpstr>NN V INTENZIVNÍ PÉČI Uroinfekce </vt:lpstr>
      <vt:lpstr>NN V INTENZIVNÍ PÉČI Uroinfekce </vt:lpstr>
      <vt:lpstr>NN V INTENZIVNÍ PÉČI Uroinfekce </vt:lpstr>
      <vt:lpstr>NN V INTENZIVNÍ PÉČI Uroinfekce </vt:lpstr>
      <vt:lpstr>NN V INTENZIVNÍ PÉČI Uroinfekce </vt:lpstr>
      <vt:lpstr>NN V INTENZIVNÍ PÉČI  Krevní řečiště</vt:lpstr>
      <vt:lpstr>NN V INTENZIVNÍ PÉČI Infekce v místě chirurgického výkonu</vt:lpstr>
      <vt:lpstr>NN V INTENZIVNÍ PÉČI Infekce trávicího ústrojí</vt:lpstr>
      <vt:lpstr>MOŽNOSTI POTLAČOVÁNÍ NN</vt:lpstr>
      <vt:lpstr>MOŽNOSTI POTLAČOVÁNÍ NN</vt:lpstr>
      <vt:lpstr>MOŽNOSTI POTLAČOVÁNÍ NN Represivní opatření</vt:lpstr>
      <vt:lpstr>MOŽNOSTI POTLAČOVÁNÍ NN Represivní opatření – některé chyby</vt:lpstr>
      <vt:lpstr>MOŽNOSTI POTLAČOVÁNÍ NN Represivní opatření – některé chyby</vt:lpstr>
      <vt:lpstr>MOŽNOSTI POTLAČOVÁNÍ NN Represivní opatření – některé chyby</vt:lpstr>
      <vt:lpstr>LEGISLATIVA </vt:lpstr>
      <vt:lpstr>Vyhláška 306/2012 Sb</vt:lpstr>
      <vt:lpstr>Vyhláška 306/2012 Sb</vt:lpstr>
      <vt:lpstr>Vyhláška 306/2012 Sb</vt:lpstr>
      <vt:lpstr>BARIÉROVÝ OŠETŘOVATELSKÝ REŽIM</vt:lpstr>
      <vt:lpstr>BARIÉROVÝ OŠETŘOVATELSKÝ REŽIM</vt:lpstr>
    </vt:vector>
  </TitlesOfParts>
  <Company>ATC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HYGIENICKÝ A EPIDEMIOLOGICKÝ REŽIM NA PRACOVIŠTÍCH INTENZIVNÍ MEDICÍNY</dc:title>
  <dc:creator>Vítek</dc:creator>
  <cp:lastModifiedBy>Školoudová Markéta</cp:lastModifiedBy>
  <cp:revision>37</cp:revision>
  <dcterms:created xsi:type="dcterms:W3CDTF">2013-05-26T21:01:25Z</dcterms:created>
  <dcterms:modified xsi:type="dcterms:W3CDTF">2020-09-22T12:13:23Z</dcterms:modified>
</cp:coreProperties>
</file>