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75033-34FD-4346-A646-ED22CA7BB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2C9276-415A-415F-8367-60964A4F5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18C05F-1437-4629-96C1-F982B3A4F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F79A4D-B408-4C49-AE61-6D02AECA4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F5A20E-2B6C-4D31-83C2-2906A706C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88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5D984-0216-4CAF-AAAE-D86A05752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2311DD-681D-4744-AAAC-A96FECCFE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665328-0C0C-4DA2-8AEE-F7B7BDCC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5FFDD5-CDC1-4A8F-B2CE-BA40C316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3C9764-BDBF-4B4B-8EF7-D6A2C63B7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96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C870AE-A87E-4343-8F72-D58890F33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BAB4AE-9492-4016-B585-ECAA7B431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68128A-8D70-450F-A6CF-C8B0D4D4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59D518-47A7-4981-BED6-96048374B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57E698-16E6-4653-8431-852C07A5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8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12B20-4A84-4212-9D7B-D184CF0BB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84763B-E23C-4B8B-B60C-410D71835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F37F65-46E0-491A-AAF5-59F81AAC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0460E8-E039-4D0D-BB5C-3C7FA527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FA5D1E-227C-4A20-BCED-E2360B241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76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B094A-5D50-4090-B2BE-70E6BF480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ECA6C8-ED54-41DB-89CC-3B31BCAD0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C9855A-E4CC-4AE5-AB7D-DA30FC7FE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BB3334-84CE-4B1C-9D83-452A422B3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F4DE34-76B9-4357-B166-7D6E72C54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46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88224-C069-46E0-BBAB-91B86637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7ADD6D-28BD-4F09-A5D0-E03942994B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24774A4-F20B-4F13-BC87-989870281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C023AB-CAD4-4FF6-981D-44CE9FF39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9624C2-4253-4003-94EB-6DDFFE92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D63D6B-F401-4F98-A704-ED662EB3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9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0F1F8D-2FB6-4B56-B9A4-75DCC0A83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18F69B7-8A27-4C93-859B-985D02E03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3B074F6-48AF-444A-9A57-D2B7A4758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48877AA-F873-4363-9FB9-763285484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04CEC21-64B7-45AC-B6A3-7D0364701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69C47C3-928F-4484-AFEB-F90A8333C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941A42C-D891-4222-9D93-F41BC26F5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C6C498C-16D3-415B-8F92-7DF91AC57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29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D7011-6DD5-4287-B2B8-CBCD3C95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849994-5141-4AA5-B96A-FCA27FDB0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D128C4-D407-4D7D-8239-115806BDC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906C63-2AC0-41FC-89D2-8011D549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252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CE78EC0-789A-4212-B89F-83073DBFB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D28DE5F-6C56-42D5-B134-E31EA2FB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181C6D3-FC88-408E-9627-8540980E9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8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9DF8C-E436-401C-81AD-67AA45008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E69240-830C-4D57-8C2A-9DC8A056F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16F99F-C6C1-4C28-A863-90958EDFC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D15F1E-CB37-4CC2-B4E5-4D983900F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BEB0A9-DEB6-4FFE-9A65-D6D6186C3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953559-0BC3-4FA4-8F18-EED10466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95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39A2D9-34AE-48E6-A891-B369B969C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F7E026-066C-48F3-BA20-17BDE914B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94A639-2276-4B97-A9E6-FB06C1BB5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C62C09-E82A-40F4-8841-B8D4BF4A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25452C-F437-4032-877D-552CA97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727AEC-3A8E-4A3F-8C45-210E509A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98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7400C40-C2A9-49CA-B139-19334636D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7420D3E-4E98-47E8-8243-C090204BE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ABEB96-0CBF-44FE-AC50-C49DC542F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DE22F-0D3A-4091-9D1D-879EC86E50C5}" type="datetimeFigureOut">
              <a:rPr lang="cs-CZ" smtClean="0"/>
              <a:t>01.09.2020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B95C48-55B6-4DB6-A6C0-B9BF0614A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9EC8D1-D3D6-46AD-8D8F-8CBAA0B5B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66EE5-A829-4200-BF8E-5617F4ED1A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2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A5C772-6BCA-433B-98DD-41F7BF9B62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D6FF19-D68F-4FE8-9375-5E84DDEF4C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Markéta Školoudová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D77689C-402A-4B8C-98A4-F17E3018D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834" y="894860"/>
            <a:ext cx="27908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14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32D09-756F-43BA-9101-35515AC5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C98B1A-CA21-47FF-A423-FA3D151B3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Únava – </a:t>
            </a:r>
            <a:r>
              <a:rPr lang="cs-CZ" dirty="0"/>
              <a:t>pozor na únavu, vyčerpání, které není možné zvládnout</a:t>
            </a:r>
          </a:p>
          <a:p>
            <a:pPr marL="0" indent="0">
              <a:buNone/>
            </a:pPr>
            <a:r>
              <a:rPr lang="cs-CZ" b="1" dirty="0"/>
              <a:t>Alkohol nikdy ne pracovišti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Buď ke každému vždy slušná/ý </a:t>
            </a:r>
            <a:r>
              <a:rPr lang="cs-CZ" dirty="0"/>
              <a:t>(svět je malí, lidé si pamatují)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Král Karel IX. si po nástupu na trůn k sobě povolal královského lékaře </a:t>
            </a:r>
            <a:r>
              <a:rPr lang="cs-CZ" i="1" dirty="0" err="1"/>
              <a:t>Nostradama</a:t>
            </a:r>
            <a:r>
              <a:rPr lang="cs-CZ" i="1" dirty="0"/>
              <a:t>, aby mu oznámil, že není možné, aby ho ošetřoval jako běžného občana, že se  k němu musí chovat jako ke králi. „To nepůjde sire“, řekl lékař, „</a:t>
            </a:r>
            <a:r>
              <a:rPr lang="cs-CZ" b="1" i="1" dirty="0"/>
              <a:t>já se totiž chovám ke každému nemocnému jako ke králi“.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783903A-43A7-426E-B1F5-D38D3E77B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801" y="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257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61F57-312B-413A-93BD-C9558F99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4805A1-52EA-4B91-8D19-7A8D35AAD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Kdo je ve skutečnosti </a:t>
            </a:r>
            <a:r>
              <a:rPr lang="cs-CZ" b="1" dirty="0"/>
              <a:t>pacient</a:t>
            </a:r>
            <a:r>
              <a:rPr lang="cs-CZ" dirty="0"/>
              <a:t>? </a:t>
            </a:r>
          </a:p>
          <a:p>
            <a:pPr marL="0" indent="0">
              <a:buNone/>
            </a:pPr>
            <a:r>
              <a:rPr lang="cs-CZ" b="1" dirty="0"/>
              <a:t>Je to především člověk se svými lidskými potřebami </a:t>
            </a:r>
            <a:r>
              <a:rPr lang="cs-CZ" dirty="0"/>
              <a:t>(nebývají mrzutí, že se jim nelíbí sestřičky, jejich špatná nálada pramení ze skutečnosti, že jsou nemocní – všimněte si, jak blízko má slovo nemocný k pojmu bezmocný…být odkázaný na druhé)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Sestry jsou elita – ne ve smyslu, že chodíte se zdviženým nosem, ale že jste ku pomoci druhým, a že se i v nepříjemné situaci chováte noblesně</a:t>
            </a:r>
          </a:p>
          <a:p>
            <a:pPr marL="0" indent="0">
              <a:buNone/>
            </a:pPr>
            <a:r>
              <a:rPr lang="cs-CZ" b="1" dirty="0"/>
              <a:t>Slušné a laskavé chování uzdravuje, buďte těmi dobrými vílami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5A35ADF-726B-44C7-922C-0948D2130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080" y="49006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55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0EBEE-9E39-4A84-A7B0-6C9AF444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623232-36CC-4AA1-BE69-FE1A870F6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Zdravte, zdravte, zdravte (tak dlouho, až se všichni uzdraví </a:t>
            </a:r>
            <a:r>
              <a:rPr lang="cs-CZ" b="1" dirty="0">
                <a:sym typeface="Wingdings" panose="05000000000000000000" pitchFamily="2" charset="2"/>
              </a:rPr>
              <a:t> )</a:t>
            </a:r>
          </a:p>
          <a:p>
            <a:r>
              <a:rPr lang="cs-CZ" b="1" dirty="0">
                <a:sym typeface="Wingdings" panose="05000000000000000000" pitchFamily="2" charset="2"/>
              </a:rPr>
              <a:t>Navždy zapomeňte na věty „ten žlučník pod oknem – na rentgen!“</a:t>
            </a:r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   </a:t>
            </a:r>
            <a:r>
              <a:rPr lang="cs-CZ" dirty="0">
                <a:sym typeface="Wingdings" panose="05000000000000000000" pitchFamily="2" charset="2"/>
              </a:rPr>
              <a:t>(pacienti vám budou říkat sestřičko, někdy třeba i křestním jménem,         budou vás chválit, nebo se na vás šklebit, mohou být hrubí, dotěrní – ohraďte se okamžitě nejlépe prostým „tohle se mě dotklo“)</a:t>
            </a:r>
          </a:p>
          <a:p>
            <a:r>
              <a:rPr lang="cs-CZ" b="1" dirty="0">
                <a:sym typeface="Wingdings" panose="05000000000000000000" pitchFamily="2" charset="2"/>
              </a:rPr>
              <a:t>Vyhněte se kritice pacienta, nebo dokonce oplácení </a:t>
            </a:r>
            <a:r>
              <a:rPr lang="cs-CZ" dirty="0">
                <a:sym typeface="Wingdings" panose="05000000000000000000" pitchFamily="2" charset="2"/>
              </a:rPr>
              <a:t>(překročení pravidel hlaste nadřízeným)</a:t>
            </a:r>
          </a:p>
          <a:p>
            <a:r>
              <a:rPr lang="cs-CZ" b="1" dirty="0">
                <a:sym typeface="Wingdings" panose="05000000000000000000" pitchFamily="2" charset="2"/>
              </a:rPr>
              <a:t>Poděkujte za pochvalu</a:t>
            </a:r>
          </a:p>
        </p:txBody>
      </p:sp>
    </p:spTree>
    <p:extLst>
      <p:ext uri="{BB962C8B-B14F-4D97-AF65-F5344CB8AC3E}">
        <p14:creationId xmlns:p14="http://schemas.microsoft.com/office/powerpoint/2010/main" val="2064582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E83DE-4AEA-4582-8641-3BA00790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767307-23E4-40DC-9C8E-AB376D45C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ym typeface="Wingdings" panose="05000000000000000000" pitchFamily="2" charset="2"/>
              </a:rPr>
              <a:t>Pozor na falešnou (špatnou) solidaritu (</a:t>
            </a:r>
            <a:r>
              <a:rPr lang="cs-CZ" dirty="0">
                <a:sym typeface="Wingdings" panose="05000000000000000000" pitchFamily="2" charset="2"/>
              </a:rPr>
              <a:t>např. mám strach, měla jsem krev ve stolici, neříkejte to paní doktorce - !!! Svévolné odmítnutí informovat lékaře o závažném příznaku!!! – „</a:t>
            </a:r>
            <a:r>
              <a:rPr lang="cs-CZ" i="1" dirty="0">
                <a:sym typeface="Wingdings" panose="05000000000000000000" pitchFamily="2" charset="2"/>
              </a:rPr>
              <a:t>chápu vás, na vašem místě bych se také bála, ale uznejte, tohle nemůžeme zatajovat. Nejspíš to bude jen prasklý hemeroid </a:t>
            </a:r>
            <a:r>
              <a:rPr lang="cs-CZ" dirty="0">
                <a:sym typeface="Wingdings" panose="05000000000000000000" pitchFamily="2" charset="2"/>
              </a:rPr>
              <a:t>(= uklidnění pacientky, která to v tuto chvíli nutně potřebuje), </a:t>
            </a:r>
            <a:r>
              <a:rPr lang="cs-CZ" i="1" dirty="0">
                <a:sym typeface="Wingdings" panose="05000000000000000000" pitchFamily="2" charset="2"/>
              </a:rPr>
              <a:t>ale i tak to musí paní doktorka vědět“.</a:t>
            </a:r>
            <a:endParaRPr lang="cs-CZ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DBAA017-4D1E-4240-A622-87E932D437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413" y="4480939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10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1727E-4592-4864-B1ED-A81CD3891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470632-3E79-414B-8FD2-1033F5425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Pokud vás někdo seřval za něco, co jste neudělali </a:t>
            </a:r>
            <a:r>
              <a:rPr lang="cs-CZ" dirty="0"/>
              <a:t>„</a:t>
            </a:r>
            <a:r>
              <a:rPr lang="cs-CZ" i="1" dirty="0"/>
              <a:t>to mě mrzí, že se vám to stalo, je mi vás líto, omlouvám se za ty, kteří to způsobili, ale věřte mi, že tentokrát jsem v tom nevinně. Co pro vás teď mohu udělat, co potřebujete, co se dá udělat pro nápravu?“</a:t>
            </a:r>
          </a:p>
          <a:p>
            <a:endParaRPr lang="cs-CZ" i="1" dirty="0"/>
          </a:p>
          <a:p>
            <a:r>
              <a:rPr lang="cs-CZ" b="1" dirty="0"/>
              <a:t>Buďte laskaví, neboť každý, koho potkáte, bojuje tvrdou bitvu </a:t>
            </a:r>
            <a:r>
              <a:rPr lang="cs-CZ" i="1" dirty="0"/>
              <a:t>(Platon)</a:t>
            </a:r>
          </a:p>
          <a:p>
            <a:endParaRPr lang="cs-CZ" i="1" dirty="0"/>
          </a:p>
          <a:p>
            <a:r>
              <a:rPr lang="cs-CZ" b="1" dirty="0"/>
              <a:t>Naučte se pacientům naslouchat</a:t>
            </a:r>
          </a:p>
        </p:txBody>
      </p:sp>
    </p:spTree>
    <p:extLst>
      <p:ext uri="{BB962C8B-B14F-4D97-AF65-F5344CB8AC3E}">
        <p14:creationId xmlns:p14="http://schemas.microsoft.com/office/powerpoint/2010/main" val="1525455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5854B-EAD6-4CD8-8624-E9C95164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60F276-4799-43BC-9FB9-02DC6D490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Pracuj vždy naplno, ale také se neboj říct, když už nemůžeš</a:t>
            </a:r>
          </a:p>
          <a:p>
            <a:r>
              <a:rPr lang="cs-CZ" b="1" dirty="0"/>
              <a:t>Obezřetnost při přijímání dárků </a:t>
            </a:r>
            <a:r>
              <a:rPr lang="cs-CZ" dirty="0"/>
              <a:t>(bonboniéra, káva fajn, ale vyhněte se přijímání peněz a drahých dárků)</a:t>
            </a:r>
          </a:p>
          <a:p>
            <a:r>
              <a:rPr lang="cs-CZ" b="1" dirty="0"/>
              <a:t>Mějte v rezervě náhradní oblečení</a:t>
            </a:r>
          </a:p>
          <a:p>
            <a:r>
              <a:rPr lang="cs-CZ" b="1" dirty="0"/>
              <a:t>Šperky, dlouhé nehty, výrazný make-up nepatří na pracoviště</a:t>
            </a:r>
          </a:p>
          <a:p>
            <a:r>
              <a:rPr lang="cs-CZ" b="1" dirty="0"/>
              <a:t>Venku o pacientech ani slovo!!! </a:t>
            </a:r>
          </a:p>
          <a:p>
            <a:pPr marL="0" indent="0">
              <a:buNone/>
            </a:pPr>
            <a:r>
              <a:rPr lang="cs-CZ" b="1" dirty="0"/>
              <a:t>   (</a:t>
            </a:r>
            <a:r>
              <a:rPr lang="cs-CZ" dirty="0"/>
              <a:t>→ nepříjemné následky v osobním životě – </a:t>
            </a:r>
          </a:p>
          <a:p>
            <a:pPr marL="0" indent="0">
              <a:buNone/>
            </a:pPr>
            <a:r>
              <a:rPr lang="cs-CZ" dirty="0"/>
              <a:t>   disciplinární řízení, finanční postih, žaloby, soudy) </a:t>
            </a:r>
            <a:endParaRPr lang="cs-CZ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320241F-9588-48D5-A9F8-757EAC0E5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272" y="433131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498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5F378-1A1E-4610-A902-D0852D4AD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BF94AB-F1C1-4866-8483-B1A921758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Proti trampotám života dal Bůh člověku tři věci – naději, spánek a smích </a:t>
            </a:r>
            <a:r>
              <a:rPr lang="cs-CZ" dirty="0"/>
              <a:t>(Immanuel Kant)</a:t>
            </a:r>
          </a:p>
          <a:p>
            <a:r>
              <a:rPr lang="cs-CZ" b="1" dirty="0"/>
              <a:t>Potřeba spánku </a:t>
            </a:r>
            <a:r>
              <a:rPr lang="cs-CZ" dirty="0"/>
              <a:t>je individuální (od pěti do devíti hodin)</a:t>
            </a:r>
          </a:p>
          <a:p>
            <a:r>
              <a:rPr lang="cs-CZ" dirty="0"/>
              <a:t>Pozor na závislost na léku na spaní</a:t>
            </a:r>
          </a:p>
          <a:p>
            <a:r>
              <a:rPr lang="cs-CZ" b="1" dirty="0"/>
              <a:t>Nauč se říkat ne </a:t>
            </a:r>
            <a:r>
              <a:rPr lang="cs-CZ" dirty="0"/>
              <a:t>(neříkej ano, když chceš říct ne, cílem asertivního postupu je zlepšení vlastních pozic ve světě, ne však na úkor druhých)</a:t>
            </a:r>
          </a:p>
          <a:p>
            <a:r>
              <a:rPr lang="cs-CZ" b="1" dirty="0"/>
              <a:t>Řekni si o pomoc, když cítíš, že ji potřebuješ </a:t>
            </a:r>
            <a:r>
              <a:rPr lang="cs-CZ" dirty="0"/>
              <a:t>(není o projev selhání, ale projev skutečné odpovědnosti)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215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2AD91-5E9F-459C-A509-700B42BC6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383E1-E0BD-4B6F-B22F-D76BC3F84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Nejsi dokonalá, a to je dobře.</a:t>
            </a:r>
          </a:p>
          <a:p>
            <a:pPr marL="0" indent="0" algn="ctr">
              <a:buNone/>
            </a:pPr>
            <a:r>
              <a:rPr lang="cs-CZ" b="1" dirty="0"/>
              <a:t>Jsi dobrá, to je mnohem lepší </a:t>
            </a:r>
            <a:r>
              <a:rPr lang="cs-CZ" b="1" dirty="0">
                <a:sym typeface="Wingdings" panose="05000000000000000000" pitchFamily="2" charset="2"/>
              </a:rPr>
              <a:t></a:t>
            </a:r>
            <a:endParaRPr lang="cs-CZ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FAA8E2C-9C14-42BE-A1C3-B306EA46C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994" y="4388389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4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6617C4-87E8-4E7B-A7CF-4CEEF0D6D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jsem si vybral/a toto studium → povolání?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D6179E-B08C-4D36-BA1B-E0891A03A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Rodinná tradice</a:t>
            </a:r>
          </a:p>
          <a:p>
            <a:r>
              <a:rPr lang="cs-CZ" dirty="0"/>
              <a:t>Považuji ho za dobrou příležitost (pracovní)</a:t>
            </a:r>
          </a:p>
          <a:p>
            <a:r>
              <a:rPr lang="cs-CZ" dirty="0"/>
              <a:t>Pro slušný výdělek, který nabízí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>
                <a:sym typeface="Wingdings" panose="05000000000000000000" pitchFamily="2" charset="2"/>
              </a:rPr>
              <a:t>Chci pomáhat lidem</a:t>
            </a:r>
          </a:p>
          <a:p>
            <a:r>
              <a:rPr lang="cs-CZ" dirty="0">
                <a:sym typeface="Wingdings" panose="05000000000000000000" pitchFamily="2" charset="2"/>
              </a:rPr>
              <a:t>Inspiroval mě film, kniha, TV pořad</a:t>
            </a:r>
          </a:p>
          <a:p>
            <a:r>
              <a:rPr lang="cs-CZ" dirty="0">
                <a:sym typeface="Wingdings" panose="05000000000000000000" pitchFamily="2" charset="2"/>
              </a:rPr>
              <a:t>Přidal/a jsem se ke kamarádům, kteří šli na zdravotní školu</a:t>
            </a:r>
          </a:p>
          <a:p>
            <a:r>
              <a:rPr lang="cs-CZ" dirty="0">
                <a:sym typeface="Wingdings" panose="05000000000000000000" pitchFamily="2" charset="2"/>
              </a:rPr>
              <a:t>Jiná příležitost vlastně nebyla</a:t>
            </a:r>
          </a:p>
          <a:p>
            <a:r>
              <a:rPr lang="cs-CZ" dirty="0">
                <a:sym typeface="Wingdings" panose="05000000000000000000" pitchFamily="2" charset="2"/>
              </a:rPr>
              <a:t>Seznámím se se zajímavými lidmi</a:t>
            </a:r>
          </a:p>
          <a:p>
            <a:r>
              <a:rPr lang="cs-CZ" dirty="0">
                <a:sym typeface="Wingdings" panose="05000000000000000000" pitchFamily="2" charset="2"/>
              </a:rPr>
              <a:t>Věřím, že to bude zajímavá, dramatická práce</a:t>
            </a:r>
          </a:p>
          <a:p>
            <a:r>
              <a:rPr lang="cs-CZ" dirty="0">
                <a:sym typeface="Wingdings" panose="05000000000000000000" pitchFamily="2" charset="2"/>
              </a:rPr>
              <a:t>Vidím v tom příležitost najít partnera/partnerku</a:t>
            </a:r>
          </a:p>
          <a:p>
            <a:r>
              <a:rPr lang="cs-CZ" dirty="0">
                <a:sym typeface="Wingdings" panose="05000000000000000000" pitchFamily="2" charset="2"/>
              </a:rPr>
              <a:t>Rozhodli rodiče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21F67CF-F0BE-451E-8428-A936E880E9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008" y="3694167"/>
            <a:ext cx="16954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59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8DB6B-2741-48E4-BD11-E68B8B138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Znát jiné je moudrost, znát sám sebe je ještě větší moudrost (</a:t>
            </a:r>
            <a:r>
              <a:rPr lang="cs-CZ" dirty="0" err="1"/>
              <a:t>Lao</a:t>
            </a:r>
            <a:r>
              <a:rPr lang="cs-CZ" dirty="0"/>
              <a:t>-c)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B99ACB-758D-4EA5-9C9E-2AE7F24EB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Tak kdo vlastně jsem?</a:t>
            </a:r>
          </a:p>
          <a:p>
            <a:endParaRPr lang="cs-CZ" dirty="0"/>
          </a:p>
          <a:p>
            <a:r>
              <a:rPr lang="cs-CZ" dirty="0"/>
              <a:t>Jsem jedinečná osobnost se svými vzpomínkami, </a:t>
            </a:r>
          </a:p>
          <a:p>
            <a:pPr marL="0" indent="0">
              <a:buNone/>
            </a:pPr>
            <a:r>
              <a:rPr lang="cs-CZ" dirty="0"/>
              <a:t>   se svou přítomností a se svými plány do budoucna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Js</a:t>
            </a:r>
            <a:r>
              <a:rPr lang="cs-CZ" b="1" dirty="0"/>
              <a:t>em tím, kým jsem!</a:t>
            </a:r>
          </a:p>
          <a:p>
            <a:endParaRPr lang="cs-CZ" dirty="0"/>
          </a:p>
          <a:p>
            <a:r>
              <a:rPr lang="cs-CZ" dirty="0"/>
              <a:t>Mnoho věcí změnit nelze, ale to, co člověk může bezpečně změnit, je on sám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2B87235-CDC4-4709-9D7F-647B0EC25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992" y="107793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2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C6453-AD33-49B4-9DFE-F70E72319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9DA64A-F29A-49B6-9F98-E35A7790F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Kdo se neumí postarat o sebe, nebude se pořádně umět postarat o druhé </a:t>
            </a:r>
            <a:r>
              <a:rPr lang="cs-CZ" dirty="0"/>
              <a:t>(H. S. </a:t>
            </a:r>
            <a:r>
              <a:rPr lang="cs-CZ" dirty="0" err="1"/>
              <a:t>Sullivan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Úspěch je kráčet od neúspěchu k neúspěchu a neztrácet při tom naději (W. </a:t>
            </a:r>
            <a:r>
              <a:rPr lang="cs-CZ" dirty="0" err="1"/>
              <a:t>Churchil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… na pracovišti vás slzy lítosti budou nezřídka provázet delší dobu</a:t>
            </a:r>
          </a:p>
          <a:p>
            <a:pPr marL="0" indent="0">
              <a:buNone/>
            </a:pPr>
            <a:r>
              <a:rPr lang="cs-CZ" dirty="0"/>
              <a:t>… není malých rolí aby vše fungovalo jako dobře naolejovaný stroj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54D4E46-DC08-446F-AF87-30406B9A5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244" y="129016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8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75CB7-E52F-4350-B97C-7C0C9610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15A0ED-CD19-4063-AA70-9146F8AE6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… zpochybňující otázky… zvládnu to?</a:t>
            </a:r>
          </a:p>
          <a:p>
            <a:pPr marL="0" indent="0">
              <a:buNone/>
            </a:pPr>
            <a:r>
              <a:rPr lang="cs-CZ" dirty="0"/>
              <a:t>… atmosféra na pracovišti může být různá – přátelská, vstřícná – </a:t>
            </a:r>
            <a:r>
              <a:rPr lang="cs-CZ" dirty="0" err="1"/>
              <a:t>buzerplatz</a:t>
            </a:r>
            <a:r>
              <a:rPr lang="cs-CZ" dirty="0"/>
              <a:t>…zaběhaná tradice „šikany“, „dobře míněných rad“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Usmívejte se, lidé se na oplátku budou usmívat na vás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… dobře naslouchejte, pozorujte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C0F4076-DC0D-41A8-AA2E-876F6382A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514" y="4464050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3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F91B6-6854-49C6-8951-58BC6101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F036ED-3365-4EDC-A8F3-22A0B8745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Sestra se setkává s takovou spoustou bolesti a utrpení jako málokdo jiný (časem se jistě adaptujete, ale zejména v prvním roce praxe jste stále velmi citlivým člověkem než odolným profesionálem)</a:t>
            </a:r>
          </a:p>
          <a:p>
            <a:endParaRPr lang="cs-CZ" dirty="0"/>
          </a:p>
          <a:p>
            <a:r>
              <a:rPr lang="cs-CZ" b="1" dirty="0"/>
              <a:t>Vždy se pořádně nasnídej</a:t>
            </a:r>
            <a:r>
              <a:rPr lang="cs-CZ" dirty="0"/>
              <a:t>, nikdy nevíš, kdy (a jestli vůbec) budeš obědvat – osvojení pracovních návyků je obtížné, je nezbytné podřídit se rytmu pracoviště, naučit se dělat věci tak, jak se dělají tam…</a:t>
            </a:r>
          </a:p>
          <a:p>
            <a:endParaRPr lang="cs-CZ" dirty="0"/>
          </a:p>
          <a:p>
            <a:r>
              <a:rPr lang="cs-CZ" dirty="0"/>
              <a:t>Naučte se plout s proudem</a:t>
            </a:r>
          </a:p>
          <a:p>
            <a:endParaRPr lang="cs-CZ" dirty="0"/>
          </a:p>
          <a:p>
            <a:r>
              <a:rPr lang="cs-CZ" b="1" dirty="0"/>
              <a:t>Není na světě člověk ten, aby se zavděčil lidem všem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D4DE37-3B2B-4766-AB5F-543AB2DDD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321" y="157957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09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62EA4-A5A1-43EE-BA02-8184F09F3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2CE3CE-F261-43D8-B8B5-FB6CFFEFA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Neboj se přiznat, že něco neumíš, žádný učený z nebe nespadl </a:t>
            </a:r>
            <a:r>
              <a:rPr lang="cs-CZ" dirty="0"/>
              <a:t>= když něco nevíš, nemachruj a ptej se!</a:t>
            </a:r>
          </a:p>
          <a:p>
            <a:endParaRPr lang="cs-CZ" dirty="0"/>
          </a:p>
          <a:p>
            <a:r>
              <a:rPr lang="cs-CZ" dirty="0"/>
              <a:t>Otázky nejsou známkou tvé hlouposti, ale tvé inteligence (ti, kteří „vědí všechno“, jsou často namyšlení pitomci)</a:t>
            </a:r>
          </a:p>
          <a:p>
            <a:endParaRPr lang="cs-CZ" dirty="0"/>
          </a:p>
          <a:p>
            <a:r>
              <a:rPr lang="cs-CZ" b="1" dirty="0"/>
              <a:t>Dodržujte hierarchii pracovišti, rozdělení mocí a pravomocí </a:t>
            </a:r>
            <a:r>
              <a:rPr lang="cs-CZ" dirty="0"/>
              <a:t>(na nejbližší úrovni velí staniční sestra →vrchní → hlavní), orientace v mezilidských vztazích není jednoduchá</a:t>
            </a:r>
          </a:p>
        </p:txBody>
      </p:sp>
    </p:spTree>
    <p:extLst>
      <p:ext uri="{BB962C8B-B14F-4D97-AF65-F5344CB8AC3E}">
        <p14:creationId xmlns:p14="http://schemas.microsoft.com/office/powerpoint/2010/main" val="1722706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615B7-B4B3-4CC4-87B2-C38F2BC67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7CB410-C220-4E4B-9E1A-A275347E5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Otevřený, vstřícný postoj</a:t>
            </a:r>
            <a:r>
              <a:rPr lang="cs-CZ" dirty="0"/>
              <a:t>, zdrženlivost ve sdělování soukromých informací (nesvěřujte se s ničím, co nechcete zítra ráno slyšet z rozhlasu) ale ani tajnůstkářství není dobré</a:t>
            </a:r>
          </a:p>
          <a:p>
            <a:r>
              <a:rPr lang="cs-CZ" dirty="0"/>
              <a:t>Důležité je mít někoho, za nímž je možné zajít ve chvílích, kdy je vám do breku, ale také se s ním podělit o radostné momenty</a:t>
            </a:r>
          </a:p>
          <a:p>
            <a:r>
              <a:rPr lang="cs-CZ" dirty="0"/>
              <a:t>Najděte si někoho, kdo umí naslouchat, ale také říci svůj názor (byť by byl pro vás nepopulární)</a:t>
            </a:r>
          </a:p>
          <a:p>
            <a:pPr marL="0" indent="0">
              <a:buNone/>
            </a:pPr>
            <a:r>
              <a:rPr lang="cs-CZ" b="1" dirty="0"/>
              <a:t>Najdi si svou zeď nářků, kam se můžeš přijít </a:t>
            </a:r>
          </a:p>
          <a:p>
            <a:pPr marL="0" indent="0">
              <a:buNone/>
            </a:pPr>
            <a:r>
              <a:rPr lang="cs-CZ" b="1" dirty="0"/>
              <a:t>bezpečně vyplakat, až o budeš potřebovat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C60407D-93F9-4162-9EFA-6709DE682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625" y="4633504"/>
            <a:ext cx="26003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782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6B3E4-394F-40B7-ADD3-81E0AE67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začátek je těžký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68EC7D-1238-4509-BDF3-EFF59A4FD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Jsi lepší, než si myslíš</a:t>
            </a:r>
          </a:p>
          <a:p>
            <a:r>
              <a:rPr lang="cs-CZ" dirty="0"/>
              <a:t>Z našich selhání se naučíme nejvíc: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b="1" dirty="0"/>
              <a:t>strach</a:t>
            </a:r>
            <a:r>
              <a:rPr lang="cs-CZ" dirty="0"/>
              <a:t> (známe ho všichni – nejistota v novém prostředí, obava vzít na sebe odpovědnost – přijde však okamžik, kdy se všechno změní, v kritické chvíli zapnete všechny vědomé a nevědomé mechanismy a ve výsledku zjistíte, že to umíte – první nepřítel zdolán)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b="1" dirty="0"/>
              <a:t>falešná jistota </a:t>
            </a:r>
            <a:r>
              <a:rPr lang="cs-CZ" dirty="0"/>
              <a:t>(pozor na krátkou zkušenost, ať neuděláte nečekaný průšvih) naše chyba je cenným poučením (na co bychom na stará kolena vzpomínali?)</a:t>
            </a:r>
          </a:p>
        </p:txBody>
      </p:sp>
    </p:spTree>
    <p:extLst>
      <p:ext uri="{BB962C8B-B14F-4D97-AF65-F5344CB8AC3E}">
        <p14:creationId xmlns:p14="http://schemas.microsoft.com/office/powerpoint/2010/main" val="2353454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1261</Words>
  <Application>Microsoft Office PowerPoint</Application>
  <PresentationFormat>Širokoúhlá obrazovka</PresentationFormat>
  <Paragraphs>107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Motiv Office</vt:lpstr>
      <vt:lpstr>ÚVOD</vt:lpstr>
      <vt:lpstr>Proč jsem si vybral/a toto studium → povolání?</vt:lpstr>
      <vt:lpstr>Znát jiné je moudrost, znát sám sebe je ještě větší moudrost (Lao-c)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  <vt:lpstr>Každý začátek je těžký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Školoudová Markéta</dc:creator>
  <cp:lastModifiedBy>Školoudová Markéta</cp:lastModifiedBy>
  <cp:revision>15</cp:revision>
  <dcterms:created xsi:type="dcterms:W3CDTF">2020-09-01T09:21:53Z</dcterms:created>
  <dcterms:modified xsi:type="dcterms:W3CDTF">2020-09-01T11:27:55Z</dcterms:modified>
</cp:coreProperties>
</file>