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8" r:id="rId3"/>
    <p:sldId id="399" r:id="rId4"/>
    <p:sldId id="257" r:id="rId5"/>
    <p:sldId id="401" r:id="rId6"/>
    <p:sldId id="260" r:id="rId7"/>
    <p:sldId id="259" r:id="rId8"/>
    <p:sldId id="356" r:id="rId9"/>
    <p:sldId id="397" r:id="rId10"/>
    <p:sldId id="403" r:id="rId11"/>
    <p:sldId id="40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08D35-B440-46DE-8F37-E9F8F3954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4A85DA-4711-4431-B47D-1CC7D30E8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B8C3E1-3E5E-4174-A02F-880CE798A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7020D4-493F-4870-B87A-F03B7EEED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3F63DF-2E73-4D07-BE68-F4172DD3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59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73F7B-B772-45E6-B914-B5A8D31F8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321E75-DAD1-4DDC-A911-D9547114A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463E08-A83C-492A-9DB7-22F684B6F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3EFB81-DA1E-4430-B0AD-9E81E2A1F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07AF28-B1E8-4BDF-AEEE-039EAA29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3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429B12B-3966-448A-976C-97BE664EC7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3491A4-AABF-49C8-B58D-5ED9D716B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71CED-5956-426A-BEFB-7D59D5BD3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15D0FD-7115-4B07-BD29-7E85C4E9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1B3F29-2BFF-45B7-A7AC-FFE32BD24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74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23B39-683D-48F1-BFEC-4193FCB4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1C68BF2-A02D-4DE1-AA72-C842093EFBE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E228107-08BB-43DF-8E86-5F07946D0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6716B-004D-4831-85A4-F5FB755EDB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37EA0A-ABBB-4F1D-82E8-50FADD99ED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7416A6-2C09-4BB1-966C-72750ABED1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36D01-2485-4DED-A716-D7B9FC32CBB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2115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A3A9C-721F-48A3-A834-A901A9D82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A17B9E-1583-4355-8FD4-E02928FEE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CE2159-3FCE-4044-B924-22D540B1B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EB3AB6-3FAE-414F-A93B-C5232D044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2339B4-E529-4681-836A-08AD0D47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86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120FD-CC7B-4774-B444-FA1526483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ACA032E-D9DB-48C4-8ED0-766D86D8B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B4223C-D582-4F81-8841-3128672D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5FE316-2ADC-4B84-B2B6-A50657AE6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7F0C2F-740B-457E-A7EE-F4965A6B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56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6190C-A001-46A1-9B30-8727D8C7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19A0E0-D054-40C2-839D-67D355169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B0B527-7B11-4D1B-A94B-1A3B2FB97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E82990-EC73-419D-B92F-945D551F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8BCCCB-1F7A-4D62-A98B-680DE2ED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FB5AE2-1B10-486E-A126-EDD6FFC1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09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04AB46-69E2-434D-B1E3-FFDBEAC5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657F039-7346-4F28-8E56-D16830D37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EE37149-25D3-407C-BAF9-37E827016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A4AE8E1-3495-40CE-B533-0C3ABFC9F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3B17026-235A-4E7C-A565-827267D29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D967BE7-3443-47CF-8EA7-F0FD53F37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7A958A0-7313-43BE-A8FB-68087B6FF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1511C6B-537A-473E-9AEB-741D266F3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51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E1549-795E-417D-A09D-89A52E664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A20D0B8-01A9-4084-A10E-B5CE3E319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C90AB2-21F9-4E95-A67D-E177C4A5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069AC9-FC4E-45F8-83B1-5D20DA4ED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99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2F6D707-8980-460E-A546-AA7AD5DD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77273B5-68FC-40CE-8245-0849828D4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F01398-8976-425F-B5A5-3281F18F6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37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7D01B-255D-4B8A-B9AC-FC2250C25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8EB472-38BD-47D9-9B3B-E7E85D9ED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76583E-35BE-415A-863A-3F6458A14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F6F8A1-E77A-459B-A7D2-D931892A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0ED604-E702-4D34-B206-BE4F157E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D51B32-558C-4F0C-8534-283D2A6D2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0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1C584-65F2-46AD-ADE0-F8B10D15E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6EDF477-2BC3-47B8-932E-1F55A5EE3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CA7DE5-7290-400A-B82C-35FCD0211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D56E3D-A1E7-4D39-9383-19DCF8812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60E024A-C1F4-4AFD-BD0F-FC728C5A3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25A562-A430-40F4-A7B0-F2D00E36E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4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5F8C0E-2A6F-46A8-A212-D51BFACD5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C89287-BBD5-471B-8C36-9D4EC9442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7CF5A1-DCB5-450D-8087-5E6323093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B31EE-CFE1-45D5-9462-125591C9E741}" type="datetimeFigureOut">
              <a:rPr lang="cs-CZ" smtClean="0"/>
              <a:t>22.09.2020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A2E5C-303A-41F7-B7C9-5E3FEAB8AF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B9867F-8812-4776-9F09-8AC6C3801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B8FA6-2C93-4268-9531-012682217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8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98865-D982-4770-9367-6C0D6E77BE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Zásady bariérové ošetřovací techniky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9C53C9-E0D6-4B76-9337-21C621E180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Markéta Školoudová</a:t>
            </a:r>
          </a:p>
        </p:txBody>
      </p:sp>
    </p:spTree>
    <p:extLst>
      <p:ext uri="{BB962C8B-B14F-4D97-AF65-F5344CB8AC3E}">
        <p14:creationId xmlns:p14="http://schemas.microsoft.com/office/powerpoint/2010/main" val="54439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FF165-D19D-431F-872A-92B3E2C58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izolačním pokojem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734954-7B5E-4ADA-A714-7F2CB81DC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stolek s dezinfekčním prostředkem, ochrannými pracovními pomůckami, zdravotnickou dokumentací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 vstupem na izolační pokoj se oblékáme v pořadí: </a:t>
            </a:r>
            <a:br>
              <a:rPr lang="cs-CZ" dirty="0"/>
            </a:br>
            <a:r>
              <a:rPr lang="cs-CZ" dirty="0"/>
              <a:t>návleky → plášť → čepice → ústenka → rukavice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2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F3A42-A910-4248-A685-CDAFA9E91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izolace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ED8E7-04EF-400E-BE4E-D00E61815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Typ izolace závisí na způsobu přenosu a epidemiologické závažnosti infekční choroby: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izolace na infekčním oddělení</a:t>
            </a:r>
          </a:p>
          <a:p>
            <a:r>
              <a:rPr lang="cs-CZ" dirty="0"/>
              <a:t>jednolůžkové pokoje na běžných odděleních</a:t>
            </a:r>
          </a:p>
          <a:p>
            <a:r>
              <a:rPr lang="cs-CZ" dirty="0"/>
              <a:t>jednolůžkové boxy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27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8FFFF-D29D-4217-BD5C-0D2F8A624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Bariérová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31BF7C-868E-4AA4-BA28-B9B77CDBF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systém pracovních a organizačních opatření, kterými lze zabránit </a:t>
            </a:r>
            <a:br>
              <a:rPr lang="cs-CZ" dirty="0"/>
            </a:br>
            <a:r>
              <a:rPr lang="cs-CZ" dirty="0"/>
              <a:t>přenosu (patogenních) mikroorganismů na pacienty a personál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Cíl: </a:t>
            </a:r>
          </a:p>
          <a:p>
            <a:r>
              <a:rPr lang="cs-CZ" dirty="0"/>
              <a:t>ochrana vnímavých pacientů</a:t>
            </a:r>
          </a:p>
          <a:p>
            <a:r>
              <a:rPr lang="cs-CZ" dirty="0"/>
              <a:t>prevence přenosu patogenních mikroorganismů (</a:t>
            </a:r>
            <a:r>
              <a:rPr lang="cs-CZ" dirty="0" err="1"/>
              <a:t>polyrezistentních</a:t>
            </a:r>
            <a:r>
              <a:rPr lang="cs-CZ" dirty="0"/>
              <a:t> kmenů) </a:t>
            </a:r>
            <a:br>
              <a:rPr lang="cs-CZ" dirty="0"/>
            </a:br>
            <a:r>
              <a:rPr lang="cs-CZ" dirty="0"/>
              <a:t>Př. </a:t>
            </a:r>
            <a:r>
              <a:rPr lang="cs-CZ" dirty="0" err="1"/>
              <a:t>klebsiella</a:t>
            </a:r>
            <a:r>
              <a:rPr lang="cs-CZ" dirty="0"/>
              <a:t> </a:t>
            </a:r>
            <a:r>
              <a:rPr lang="cs-CZ" dirty="0" err="1"/>
              <a:t>pneumoniae,MRSA</a:t>
            </a:r>
            <a:r>
              <a:rPr lang="cs-CZ" dirty="0"/>
              <a:t> → prevence NN a šíření infekce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64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DA99B-592F-4F38-AF54-B6A01BCB1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zásady bariérového přístupu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1FAF05-A1D0-4578-9234-35182B0B2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dodržování zásad H-E režimu (manipulace s prádlem, stravou…)</a:t>
            </a:r>
          </a:p>
          <a:p>
            <a:r>
              <a:rPr lang="cs-CZ" dirty="0"/>
              <a:t>mytí a dezinfekce rukou</a:t>
            </a:r>
          </a:p>
          <a:p>
            <a:r>
              <a:rPr lang="cs-CZ" dirty="0"/>
              <a:t>individualizace pomůcek</a:t>
            </a:r>
          </a:p>
          <a:p>
            <a:r>
              <a:rPr lang="cs-CZ" dirty="0"/>
              <a:t>přednostní používání jednorázových pomůcek</a:t>
            </a:r>
          </a:p>
          <a:p>
            <a:r>
              <a:rPr lang="cs-CZ" dirty="0"/>
              <a:t>dekontaminace a dezinfekce pomůcek k opakovanému použití</a:t>
            </a:r>
            <a:br>
              <a:rPr lang="cs-CZ" dirty="0"/>
            </a:br>
            <a:r>
              <a:rPr lang="cs-CZ" dirty="0"/>
              <a:t>v souladu s platnou legislativou a pokyny výrobce</a:t>
            </a:r>
          </a:p>
          <a:p>
            <a:r>
              <a:rPr lang="cs-CZ" dirty="0"/>
              <a:t>důsledná sterilizace a dodržování zásad asepse</a:t>
            </a:r>
          </a:p>
          <a:p>
            <a:r>
              <a:rPr lang="cs-CZ" dirty="0"/>
              <a:t>zabránění vzniku infekčních aerosolů a infekčního prachu</a:t>
            </a:r>
            <a:br>
              <a:rPr lang="cs-CZ" dirty="0"/>
            </a:br>
            <a:r>
              <a:rPr lang="cs-CZ" dirty="0"/>
              <a:t>vhodnými ošetřovatelskými a úklidovými postupy</a:t>
            </a:r>
          </a:p>
          <a:p>
            <a:r>
              <a:rPr lang="cs-CZ" dirty="0"/>
              <a:t>izolace infekčního nebo naopak vnímavého pacienta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82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3D8B6-EEB3-41C1-8127-535764EC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zásady bariérového přístupu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400D07-8F80-45FC-A6C5-C9AB0783A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kvalitní vstupní filtru</a:t>
            </a:r>
          </a:p>
          <a:p>
            <a:r>
              <a:rPr lang="cs-CZ" dirty="0"/>
              <a:t>vstřícností konziliárních lékařů dodržovat vnitřní zásady bariérové péče na oddělení</a:t>
            </a:r>
          </a:p>
          <a:p>
            <a:r>
              <a:rPr lang="cs-CZ" b="1" dirty="0"/>
              <a:t>jednorázové pomůcky</a:t>
            </a:r>
            <a:r>
              <a:rPr lang="cs-CZ" dirty="0"/>
              <a:t>, které používáme:</a:t>
            </a:r>
          </a:p>
          <a:p>
            <a:pPr marL="0" indent="0">
              <a:buNone/>
            </a:pPr>
            <a:r>
              <a:rPr lang="cs-CZ" dirty="0"/>
              <a:t>   rukavice, čepice</a:t>
            </a:r>
          </a:p>
          <a:p>
            <a:pPr marL="0" indent="0">
              <a:buNone/>
            </a:pPr>
            <a:r>
              <a:rPr lang="cs-CZ" dirty="0"/>
              <a:t>   empíry</a:t>
            </a:r>
          </a:p>
          <a:p>
            <a:pPr marL="0" indent="0">
              <a:buNone/>
            </a:pPr>
            <a:r>
              <a:rPr lang="cs-CZ" dirty="0"/>
              <a:t>   při toaletě pacienta gumové zástěry </a:t>
            </a:r>
          </a:p>
          <a:p>
            <a:pPr marL="0" indent="0">
              <a:buNone/>
            </a:pPr>
            <a:r>
              <a:rPr lang="cs-CZ" dirty="0"/>
              <a:t>   ústenky</a:t>
            </a:r>
          </a:p>
          <a:p>
            <a:pPr marL="0" indent="0">
              <a:buNone/>
            </a:pPr>
            <a:r>
              <a:rPr lang="cs-CZ" dirty="0"/>
              <a:t>   návleky na boty</a:t>
            </a:r>
          </a:p>
          <a:p>
            <a:r>
              <a:rPr lang="cs-CZ" dirty="0"/>
              <a:t>kontrola provádění hygienických opatření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9146B-3E37-4AE4-9C3E-1CB047152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zásady bariérového přístupu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CB5242-C127-40A6-93E0-47568189B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Očkování personálu na specifické choroby</a:t>
            </a:r>
          </a:p>
          <a:p>
            <a:r>
              <a:rPr lang="cs-CZ" dirty="0"/>
              <a:t>Neustálé vzdělávání personálu</a:t>
            </a:r>
          </a:p>
          <a:p>
            <a:r>
              <a:rPr lang="cs-CZ" dirty="0"/>
              <a:t>Informovat pracovnice úklidu</a:t>
            </a:r>
          </a:p>
          <a:p>
            <a:r>
              <a:rPr lang="cs-CZ" dirty="0"/>
              <a:t>Upozornit již při ústním předávání pacienta</a:t>
            </a:r>
          </a:p>
          <a:p>
            <a:endParaRPr lang="cs-CZ" dirty="0"/>
          </a:p>
          <a:p>
            <a:r>
              <a:rPr lang="cs-CZ" dirty="0"/>
              <a:t>Pokud to provoz umožní vyčlenění ošetřujícího personálu, minimalizace zdravotního personálu, který zajišťuje lékařskou péči na boxu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186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05FEE-5F1D-4BF4-857D-393834217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zásady bariérového přístupu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5008D9-9A53-4328-B5A3-AEFAFA4CC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souladu s akreditací třídíme odpad podle směrnic o nebezpečných látkách a odpadech</a:t>
            </a:r>
          </a:p>
          <a:p>
            <a:r>
              <a:rPr lang="cs-CZ" dirty="0"/>
              <a:t>V praktickém chodu oddělení to znamená, že jsou sběrné pytle označeny barvou podle druhu materiálu a infekční odpad má navíc i kód (obr. 1).</a:t>
            </a:r>
          </a:p>
        </p:txBody>
      </p:sp>
    </p:spTree>
    <p:extLst>
      <p:ext uri="{BB962C8B-B14F-4D97-AF65-F5344CB8AC3E}">
        <p14:creationId xmlns:p14="http://schemas.microsoft.com/office/powerpoint/2010/main" val="87058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8D68DF5-DF34-4263-8664-6E8514421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476250"/>
            <a:ext cx="4381500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547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461DE5C3-75DF-41BF-8238-E64A0FBE7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Bariérový ošetřovací režim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0C8C6860-CBDA-4347-95B6-6A6EE3DD24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2060575"/>
            <a:ext cx="7772400" cy="4114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Veškerý personál – dezinfekce rukou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Alkoholové dezinfekční roztoky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Dávkovač nejlépe přímo na lůžku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Vyčleněný personál, minimalizace vstupů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Ochranné pomůcky – plášť, ústenka, rukavice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Podávání léků, vizity … až na konec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Návštěvy – rovněž bariérový režim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2100039">
            <a:extLst>
              <a:ext uri="{FF2B5EF4-FFF2-40B4-BE49-F238E27FC236}">
                <a16:creationId xmlns:a16="http://schemas.microsoft.com/office/drawing/2014/main" id="{75E91FE3-7ED2-4A11-886E-929900E3E21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1795" name="Rectangle 3">
            <a:extLst>
              <a:ext uri="{FF2B5EF4-FFF2-40B4-BE49-F238E27FC236}">
                <a16:creationId xmlns:a16="http://schemas.microsoft.com/office/drawing/2014/main" id="{E6CEB92A-2ED1-459E-AE32-B56FFB2F9A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4762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Vstup na box</a:t>
            </a:r>
            <a:br>
              <a:rPr lang="cs-CZ" altLang="cs-CZ" sz="4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</a:br>
            <a:endParaRPr lang="cs-CZ" altLang="cs-CZ" sz="4000" b="1"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12ED7571-AF87-448F-B6B6-9D4E65D58AE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8362950" cy="5257800"/>
          </a:xfrm>
        </p:spPr>
        <p:txBody>
          <a:bodyPr>
            <a:normAutofit lnSpcReduction="10000"/>
          </a:bodyPr>
          <a:lstStyle/>
          <a:p>
            <a:pPr marL="533400" indent="-533400">
              <a:buNone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Stolek PŘED boxem je vybaven: 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dezinfekce na ruce - opatřena dávkovací pumpou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rukavice 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pláště 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ústenky </a:t>
            </a:r>
          </a:p>
          <a:p>
            <a:pPr marL="533400" indent="-533400">
              <a:buFont typeface="Wingdings" panose="05000000000000000000" pitchFamily="2" charset="2"/>
              <a:buChar char="ü"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čepice</a:t>
            </a:r>
          </a:p>
          <a:p>
            <a:pPr marL="533400" indent="-533400">
              <a:buNone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Oblékáme se v tomto pořadí: 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plášť 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čepice 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ústenka 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400" b="1">
                <a:solidFill>
                  <a:schemeClr val="bg1"/>
                </a:solidFill>
                <a:latin typeface="Arial Black" panose="020B0A04020102020204" pitchFamily="34" charset="0"/>
              </a:rPr>
              <a:t>rukavice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/>
      <p:bldP spid="161796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389</Words>
  <Application>Microsoft Office PowerPoint</Application>
  <PresentationFormat>Širokoúhlá obrazovka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Wingdings</vt:lpstr>
      <vt:lpstr>Motiv Office</vt:lpstr>
      <vt:lpstr>Zásady bariérové ošetřovací techniky</vt:lpstr>
      <vt:lpstr>Bariérová péče</vt:lpstr>
      <vt:lpstr>Obecné zásady bariérového přístupu</vt:lpstr>
      <vt:lpstr>Obecné zásady bariérového přístupu</vt:lpstr>
      <vt:lpstr>Obecné zásady bariérového přístupu</vt:lpstr>
      <vt:lpstr>Obecné zásady bariérového přístupu</vt:lpstr>
      <vt:lpstr>Prezentace aplikace PowerPoint</vt:lpstr>
      <vt:lpstr>Bariérový ošetřovací režim</vt:lpstr>
      <vt:lpstr>Vstup na box </vt:lpstr>
      <vt:lpstr>Před izolačním pokojem</vt:lpstr>
      <vt:lpstr>Typy izolace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bariérové ošetřovací techniky</dc:title>
  <dc:creator>Školoudová Markéta</dc:creator>
  <cp:lastModifiedBy>Školoudová Markéta</cp:lastModifiedBy>
  <cp:revision>5</cp:revision>
  <dcterms:created xsi:type="dcterms:W3CDTF">2020-09-22T12:32:18Z</dcterms:created>
  <dcterms:modified xsi:type="dcterms:W3CDTF">2020-09-22T12:52:53Z</dcterms:modified>
</cp:coreProperties>
</file>